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42"/>
  </p:notesMasterIdLst>
  <p:handoutMasterIdLst>
    <p:handoutMasterId r:id="rId43"/>
  </p:handoutMasterIdLst>
  <p:sldIdLst>
    <p:sldId id="256" r:id="rId2"/>
    <p:sldId id="268" r:id="rId3"/>
    <p:sldId id="269" r:id="rId4"/>
    <p:sldId id="270" r:id="rId5"/>
    <p:sldId id="271" r:id="rId6"/>
    <p:sldId id="272" r:id="rId7"/>
    <p:sldId id="273" r:id="rId8"/>
    <p:sldId id="274" r:id="rId9"/>
    <p:sldId id="275" r:id="rId10"/>
    <p:sldId id="319"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320" r:id="rId25"/>
    <p:sldId id="321" r:id="rId26"/>
    <p:sldId id="322" r:id="rId27"/>
    <p:sldId id="323" r:id="rId28"/>
    <p:sldId id="324" r:id="rId29"/>
    <p:sldId id="291" r:id="rId30"/>
    <p:sldId id="292" r:id="rId31"/>
    <p:sldId id="293" r:id="rId32"/>
    <p:sldId id="294" r:id="rId33"/>
    <p:sldId id="295" r:id="rId34"/>
    <p:sldId id="296" r:id="rId35"/>
    <p:sldId id="297" r:id="rId36"/>
    <p:sldId id="299" r:id="rId37"/>
    <p:sldId id="300" r:id="rId38"/>
    <p:sldId id="301" r:id="rId39"/>
    <p:sldId id="302" r:id="rId40"/>
    <p:sldId id="325" r:id="rId41"/>
  </p:sldIdLst>
  <p:sldSz cx="9144000" cy="5143500" type="screen16x9"/>
  <p:notesSz cx="6646863" cy="97774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20F"/>
    <a:srgbClr val="E6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D7B26C5-4107-4FEC-AEDC-1716B250A1EF}">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21" autoAdjust="0"/>
    <p:restoredTop sz="94818" autoAdjust="0"/>
  </p:normalViewPr>
  <p:slideViewPr>
    <p:cSldViewPr snapToGrid="0" snapToObjects="1">
      <p:cViewPr varScale="1">
        <p:scale>
          <a:sx n="150" d="100"/>
          <a:sy n="150" d="100"/>
        </p:scale>
        <p:origin x="-270" y="-90"/>
      </p:cViewPr>
      <p:guideLst>
        <p:guide orient="horz" pos="668"/>
        <p:guide orient="horz" pos="2902"/>
        <p:guide pos="345"/>
        <p:guide pos="5366"/>
      </p:guideLst>
    </p:cSldViewPr>
  </p:slideViewPr>
  <p:outlineViewPr>
    <p:cViewPr>
      <p:scale>
        <a:sx n="33" d="100"/>
        <a:sy n="33" d="100"/>
      </p:scale>
      <p:origin x="36" y="48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100" d="100"/>
          <a:sy n="100" d="100"/>
        </p:scale>
        <p:origin x="-2898" y="1152"/>
      </p:cViewPr>
      <p:guideLst>
        <p:guide orient="horz" pos="3080"/>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3"/>
          </p:nvPr>
        </p:nvSpPr>
        <p:spPr>
          <a:xfrm>
            <a:off x="2880307" y="9286845"/>
            <a:ext cx="884711" cy="488871"/>
          </a:xfrm>
          <a:prstGeom prst="rect">
            <a:avLst/>
          </a:prstGeom>
        </p:spPr>
        <p:txBody>
          <a:bodyPr vert="horz" lIns="89794" tIns="44897" rIns="89794" bIns="44897" rtlCol="0" anchor="b"/>
          <a:lstStyle>
            <a:lvl1pPr algn="r">
              <a:defRPr sz="1200"/>
            </a:lvl1pPr>
          </a:lstStyle>
          <a:p>
            <a:pPr algn="ctr"/>
            <a:fld id="{1BCACBB0-6C6B-4B3E-B6E6-54B62284C21B}" type="slidenum">
              <a:rPr lang="de-AT" smtClean="0"/>
              <a:pPr algn="ctr"/>
              <a:t>‹Nr.›</a:t>
            </a:fld>
            <a:endParaRPr lang="de-AT" dirty="0"/>
          </a:p>
        </p:txBody>
      </p:sp>
      <p:sp>
        <p:nvSpPr>
          <p:cNvPr id="5" name="Fußzeilenplatzhalter 4"/>
          <p:cNvSpPr>
            <a:spLocks noGrp="1"/>
          </p:cNvSpPr>
          <p:nvPr>
            <p:ph type="ftr" sz="quarter" idx="2"/>
          </p:nvPr>
        </p:nvSpPr>
        <p:spPr>
          <a:xfrm>
            <a:off x="0" y="9286432"/>
            <a:ext cx="2881032" cy="489417"/>
          </a:xfrm>
          <a:prstGeom prst="rect">
            <a:avLst/>
          </a:prstGeom>
        </p:spPr>
        <p:txBody>
          <a:bodyPr vert="horz" lIns="89794" tIns="44897" rIns="89794" bIns="44897" rtlCol="0" anchor="b"/>
          <a:lstStyle>
            <a:lvl1pPr algn="l">
              <a:defRPr sz="1200"/>
            </a:lvl1pPr>
          </a:lstStyle>
          <a:p>
            <a:r>
              <a:rPr lang="de-AT" dirty="0"/>
              <a:t>Matus_Rundregeln.pptx</a:t>
            </a:r>
          </a:p>
        </p:txBody>
      </p:sp>
    </p:spTree>
    <p:extLst>
      <p:ext uri="{BB962C8B-B14F-4D97-AF65-F5344CB8AC3E}">
        <p14:creationId xmlns:p14="http://schemas.microsoft.com/office/powerpoint/2010/main" val="1483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880307" cy="488871"/>
          </a:xfrm>
          <a:prstGeom prst="rect">
            <a:avLst/>
          </a:prstGeom>
        </p:spPr>
        <p:txBody>
          <a:bodyPr vert="horz" lIns="89794" tIns="44897" rIns="89794" bIns="44897" rtlCol="0"/>
          <a:lstStyle>
            <a:lvl1pPr algn="l">
              <a:defRPr sz="1200"/>
            </a:lvl1pPr>
          </a:lstStyle>
          <a:p>
            <a:endParaRPr lang="de-AT"/>
          </a:p>
        </p:txBody>
      </p:sp>
      <p:sp>
        <p:nvSpPr>
          <p:cNvPr id="3" name="Datumsplatzhalter 2"/>
          <p:cNvSpPr>
            <a:spLocks noGrp="1"/>
          </p:cNvSpPr>
          <p:nvPr>
            <p:ph type="dt" idx="1"/>
          </p:nvPr>
        </p:nvSpPr>
        <p:spPr>
          <a:xfrm>
            <a:off x="3766556" y="9286844"/>
            <a:ext cx="2880307" cy="488871"/>
          </a:xfrm>
          <a:prstGeom prst="rect">
            <a:avLst/>
          </a:prstGeom>
        </p:spPr>
        <p:txBody>
          <a:bodyPr vert="horz" lIns="89794" tIns="44897" rIns="89794" bIns="44897" rtlCol="0" anchor="b" anchorCtr="0"/>
          <a:lstStyle>
            <a:lvl1pPr algn="r">
              <a:defRPr sz="1200"/>
            </a:lvl1pPr>
          </a:lstStyle>
          <a:p>
            <a:fld id="{64F923B6-97FF-4AF0-A17D-1758840DBBE2}" type="datetimeFigureOut">
              <a:rPr lang="de-AT" smtClean="0"/>
              <a:t>29.03.2022</a:t>
            </a:fld>
            <a:endParaRPr lang="de-AT"/>
          </a:p>
        </p:txBody>
      </p:sp>
      <p:sp>
        <p:nvSpPr>
          <p:cNvPr id="4" name="Folienbildplatzhalter 3"/>
          <p:cNvSpPr>
            <a:spLocks noGrp="1" noRot="1" noChangeAspect="1"/>
          </p:cNvSpPr>
          <p:nvPr>
            <p:ph type="sldImg" idx="2"/>
          </p:nvPr>
        </p:nvSpPr>
        <p:spPr>
          <a:xfrm>
            <a:off x="-336550" y="665163"/>
            <a:ext cx="7319963" cy="4117975"/>
          </a:xfrm>
          <a:prstGeom prst="rect">
            <a:avLst/>
          </a:prstGeom>
          <a:noFill/>
          <a:ln w="12700">
            <a:solidFill>
              <a:prstClr val="black"/>
            </a:solidFill>
          </a:ln>
        </p:spPr>
        <p:txBody>
          <a:bodyPr vert="horz" lIns="89794" tIns="44897" rIns="89794" bIns="44897" rtlCol="0" anchor="ctr"/>
          <a:lstStyle/>
          <a:p>
            <a:endParaRPr lang="de-AT"/>
          </a:p>
        </p:txBody>
      </p:sp>
      <p:sp>
        <p:nvSpPr>
          <p:cNvPr id="5" name="Notizenplatzhalter 4"/>
          <p:cNvSpPr>
            <a:spLocks noGrp="1"/>
          </p:cNvSpPr>
          <p:nvPr>
            <p:ph type="body" sz="quarter" idx="3"/>
          </p:nvPr>
        </p:nvSpPr>
        <p:spPr>
          <a:xfrm>
            <a:off x="835928" y="4888707"/>
            <a:ext cx="4977417" cy="4155400"/>
          </a:xfrm>
          <a:prstGeom prst="rect">
            <a:avLst/>
          </a:prstGeom>
        </p:spPr>
        <p:txBody>
          <a:bodyPr vert="horz" lIns="89794" tIns="44897" rIns="89794" bIns="44897"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6" name="Fußzeilenplatzhalter 5"/>
          <p:cNvSpPr>
            <a:spLocks noGrp="1"/>
          </p:cNvSpPr>
          <p:nvPr>
            <p:ph type="ftr" sz="quarter" idx="4"/>
          </p:nvPr>
        </p:nvSpPr>
        <p:spPr>
          <a:xfrm>
            <a:off x="1" y="9286845"/>
            <a:ext cx="2880307" cy="488871"/>
          </a:xfrm>
          <a:prstGeom prst="rect">
            <a:avLst/>
          </a:prstGeom>
        </p:spPr>
        <p:txBody>
          <a:bodyPr vert="horz" lIns="89794" tIns="44897" rIns="89794" bIns="44897" rtlCol="0" anchor="b"/>
          <a:lstStyle>
            <a:lvl1pPr algn="l">
              <a:defRPr sz="1200"/>
            </a:lvl1pPr>
          </a:lstStyle>
          <a:p>
            <a:endParaRPr lang="de-AT"/>
          </a:p>
        </p:txBody>
      </p:sp>
      <p:sp>
        <p:nvSpPr>
          <p:cNvPr id="7" name="Foliennummernplatzhalter 6"/>
          <p:cNvSpPr>
            <a:spLocks noGrp="1"/>
          </p:cNvSpPr>
          <p:nvPr>
            <p:ph type="sldNum" sz="quarter" idx="5"/>
          </p:nvPr>
        </p:nvSpPr>
        <p:spPr>
          <a:xfrm>
            <a:off x="2880307" y="9286844"/>
            <a:ext cx="884711" cy="490569"/>
          </a:xfrm>
          <a:prstGeom prst="rect">
            <a:avLst/>
          </a:prstGeom>
        </p:spPr>
        <p:txBody>
          <a:bodyPr vert="horz" lIns="89794" tIns="44897" rIns="89794" bIns="44897" rtlCol="0" anchor="b"/>
          <a:lstStyle>
            <a:lvl1pPr algn="ctr">
              <a:defRPr sz="1200"/>
            </a:lvl1pPr>
          </a:lstStyle>
          <a:p>
            <a:fld id="{F0A5DA3B-92D6-4D4B-9895-D15CB563B5E4}" type="slidenum">
              <a:rPr lang="de-AT" smtClean="0"/>
              <a:pPr/>
              <a:t>‹Nr.›</a:t>
            </a:fld>
            <a:endParaRPr lang="de-AT"/>
          </a:p>
        </p:txBody>
      </p:sp>
    </p:spTree>
    <p:extLst>
      <p:ext uri="{BB962C8B-B14F-4D97-AF65-F5344CB8AC3E}">
        <p14:creationId xmlns:p14="http://schemas.microsoft.com/office/powerpoint/2010/main" val="113611335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defRPr sz="1200" kern="1200">
        <a:solidFill>
          <a:schemeClr val="tx1"/>
        </a:solidFill>
        <a:latin typeface="+mn-lt"/>
        <a:ea typeface="+mn-ea"/>
        <a:cs typeface="+mn-cs"/>
      </a:defRPr>
    </a:lvl1pPr>
    <a:lvl2pPr marL="396000" indent="-171450" algn="l" defTabSz="914400" rtl="0" eaLnBrk="1" latinLnBrk="0" hangingPunct="1">
      <a:spcBef>
        <a:spcPts val="200"/>
      </a:spcBef>
      <a:buFont typeface="Arial" pitchFamily="34" charset="0"/>
      <a:buChar char="•"/>
      <a:defRPr sz="1200" kern="1200">
        <a:solidFill>
          <a:schemeClr val="tx1"/>
        </a:solidFill>
        <a:latin typeface="+mn-lt"/>
        <a:ea typeface="+mn-ea"/>
        <a:cs typeface="+mn-cs"/>
      </a:defRPr>
    </a:lvl2pPr>
    <a:lvl3pPr marL="792000" indent="-171450" algn="l" defTabSz="914400" rtl="0" eaLnBrk="1" latinLnBrk="0" hangingPunct="1">
      <a:spcBef>
        <a:spcPts val="200"/>
      </a:spcBef>
      <a:buFont typeface="Courier New" pitchFamily="49" charset="0"/>
      <a:buChar char="o"/>
      <a:defRPr sz="1200" kern="1200">
        <a:solidFill>
          <a:schemeClr val="tx1"/>
        </a:solidFill>
        <a:latin typeface="+mn-lt"/>
        <a:ea typeface="+mn-ea"/>
        <a:cs typeface="+mn-cs"/>
      </a:defRPr>
    </a:lvl3pPr>
    <a:lvl4pPr marL="1188000" indent="-171450" algn="l" defTabSz="914400" rtl="0" eaLnBrk="1" latinLnBrk="0" hangingPunct="1">
      <a:spcBef>
        <a:spcPts val="200"/>
      </a:spcBef>
      <a:buFont typeface="Wingdings" pitchFamily="2" charset="2"/>
      <a:buChar char="§"/>
      <a:defRPr sz="1200" kern="1200">
        <a:solidFill>
          <a:schemeClr val="tx1"/>
        </a:solidFill>
        <a:latin typeface="+mn-lt"/>
        <a:ea typeface="+mn-ea"/>
        <a:cs typeface="+mn-cs"/>
      </a:defRPr>
    </a:lvl4pPr>
    <a:lvl5pPr marL="1584000" indent="-171450" algn="l" defTabSz="914400" rtl="0" eaLnBrk="1" latinLnBrk="0" hangingPunct="1">
      <a:spcBef>
        <a:spcPts val="200"/>
      </a:spcBef>
      <a:buFont typeface="Symbol"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1" name="Picture 2" descr="C:\BKA-2018\BKA2018-Brief\REPUBLIK-AT-DOKUMENTVORLAGEN\POTX\HG_Powerpoint_4zu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2921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nvPr>
        </p:nvSpPr>
        <p:spPr>
          <a:xfrm>
            <a:off x="539999" y="1060450"/>
            <a:ext cx="7978526" cy="996791"/>
          </a:xfrm>
        </p:spPr>
        <p:txBody>
          <a:bodyPr anchor="b" anchorCtr="0"/>
          <a:lstStyle>
            <a:lvl1pPr>
              <a:lnSpc>
                <a:spcPts val="4000"/>
              </a:lnSpc>
              <a:defRPr sz="3600">
                <a:solidFill>
                  <a:schemeClr val="tx1"/>
                </a:solidFill>
                <a:latin typeface="Calibri" panose="020F0502020204030204" pitchFamily="34" charset="0"/>
              </a:defRPr>
            </a:lvl1pPr>
          </a:lstStyle>
          <a:p>
            <a:r>
              <a:rPr lang="de-DE" dirty="0" smtClean="0"/>
              <a:t>Titelmasterformat </a:t>
            </a:r>
            <a:br>
              <a:rPr lang="de-DE" dirty="0" smtClean="0"/>
            </a:br>
            <a:r>
              <a:rPr lang="de-DE" dirty="0" smtClean="0"/>
              <a:t>durch Klicken bearbeiten</a:t>
            </a:r>
            <a:endParaRPr lang="de-AT" dirty="0"/>
          </a:p>
        </p:txBody>
      </p:sp>
      <p:sp>
        <p:nvSpPr>
          <p:cNvPr id="3" name="Untertitel 1"/>
          <p:cNvSpPr>
            <a:spLocks noGrp="1"/>
          </p:cNvSpPr>
          <p:nvPr>
            <p:ph type="subTitle" idx="1"/>
          </p:nvPr>
        </p:nvSpPr>
        <p:spPr>
          <a:xfrm>
            <a:off x="539999" y="2125004"/>
            <a:ext cx="7978526" cy="1390388"/>
          </a:xfrm>
        </p:spPr>
        <p:txBody>
          <a:bodyPr/>
          <a:lstStyle>
            <a:lvl1pPr marL="0" indent="0" algn="l">
              <a:lnSpc>
                <a:spcPts val="4000"/>
              </a:lnSpc>
              <a:spcBef>
                <a:spcPts val="0"/>
              </a:spcBef>
              <a:buNone/>
              <a:defRPr sz="3000">
                <a:solidFill>
                  <a:schemeClr val="tx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AT" dirty="0"/>
          </a:p>
        </p:txBody>
      </p:sp>
      <p:sp>
        <p:nvSpPr>
          <p:cNvPr id="5" name="Textplatzhalter 4"/>
          <p:cNvSpPr>
            <a:spLocks noGrp="1"/>
          </p:cNvSpPr>
          <p:nvPr>
            <p:ph type="body" sz="quarter" idx="10"/>
          </p:nvPr>
        </p:nvSpPr>
        <p:spPr>
          <a:xfrm>
            <a:off x="539750" y="4191000"/>
            <a:ext cx="3422650" cy="415529"/>
          </a:xfrm>
        </p:spPr>
        <p:txBody>
          <a:bodyPr anchor="b" anchorCtr="0"/>
          <a:lstStyle>
            <a:lvl1pPr marL="0" indent="0">
              <a:lnSpc>
                <a:spcPts val="1800"/>
              </a:lnSpc>
              <a:spcAft>
                <a:spcPts val="0"/>
              </a:spcAft>
              <a:buNone/>
              <a:defRPr sz="1400">
                <a:latin typeface="Calibri" panose="020F0502020204030204" pitchFamily="34" charset="0"/>
              </a:defRPr>
            </a:lvl1pPr>
          </a:lstStyle>
          <a:p>
            <a:pPr lvl="0"/>
            <a:r>
              <a:rPr lang="de-DE" smtClean="0"/>
              <a:t>Textmasterformat bearbeiten</a:t>
            </a:r>
          </a:p>
        </p:txBody>
      </p:sp>
      <p:sp>
        <p:nvSpPr>
          <p:cNvPr id="8" name="Textfeld 7"/>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smtClean="0">
                <a:solidFill>
                  <a:schemeClr val="tx2"/>
                </a:solidFill>
                <a:latin typeface="Calibri" panose="020F0502020204030204" pitchFamily="34" charset="0"/>
              </a:rPr>
              <a:t>bev.gv.at</a:t>
            </a:r>
            <a:endParaRPr lang="de-AT" sz="1200" dirty="0">
              <a:solidFill>
                <a:schemeClr val="tx2"/>
              </a:solidFill>
              <a:latin typeface="Calibri" panose="020F0502020204030204" pitchFamily="34" charset="0"/>
            </a:endParaRPr>
          </a:p>
        </p:txBody>
      </p:sp>
      <p:pic>
        <p:nvPicPr>
          <p:cNvPr id="9" name="Grafik 8" descr="Bundesamt für Eich- und Vermessungswesen"/>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6800" y="208800"/>
            <a:ext cx="2757170" cy="669290"/>
          </a:xfrm>
          <a:prstGeom prst="rect">
            <a:avLst/>
          </a:prstGeom>
          <a:noFill/>
          <a:ln>
            <a:noFill/>
          </a:ln>
        </p:spPr>
      </p:pic>
    </p:spTree>
    <p:extLst>
      <p:ext uri="{BB962C8B-B14F-4D97-AF65-F5344CB8AC3E}">
        <p14:creationId xmlns:p14="http://schemas.microsoft.com/office/powerpoint/2010/main" val="38974822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folie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8" name="Textplatzhalter 7"/>
          <p:cNvSpPr>
            <a:spLocks noGrp="1"/>
          </p:cNvSpPr>
          <p:nvPr>
            <p:ph type="body" sz="quarter" idx="13"/>
          </p:nvPr>
        </p:nvSpPr>
        <p:spPr>
          <a:xfrm>
            <a:off x="539751" y="1623600"/>
            <a:ext cx="7978775" cy="2983325"/>
          </a:xfrm>
        </p:spPr>
        <p:txBody>
          <a:bodyPr/>
          <a:lstStyle/>
          <a:p>
            <a:pPr lvl="0"/>
            <a:r>
              <a:rPr lang="de-DE" smtClean="0"/>
              <a:t>Textmasterformat bearbeiten</a:t>
            </a:r>
          </a:p>
          <a:p>
            <a:pPr lvl="1"/>
            <a:r>
              <a:rPr lang="de-DE" smtClean="0"/>
              <a:t>Zweite Ebene</a:t>
            </a:r>
          </a:p>
          <a:p>
            <a:pPr lvl="2"/>
            <a:r>
              <a:rPr lang="de-DE" smtClean="0"/>
              <a:t>Dritte Ebene</a:t>
            </a:r>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r>
              <a:rPr lang="de-AT" smtClean="0"/>
              <a:t>Präsentationstitel</a:t>
            </a:r>
            <a:endParaRPr lang="de-AT" dirty="0"/>
          </a:p>
        </p:txBody>
      </p:sp>
      <p:sp>
        <p:nvSpPr>
          <p:cNvPr id="5" name="Foliennummernplatzhalter 4"/>
          <p:cNvSpPr>
            <a:spLocks noGrp="1"/>
          </p:cNvSpPr>
          <p:nvPr>
            <p:ph type="sldNum" sz="quarter" idx="12"/>
          </p:nvPr>
        </p:nvSpPr>
        <p:spPr>
          <a:xfrm>
            <a:off x="7704003" y="4790252"/>
            <a:ext cx="814522" cy="200025"/>
          </a:xfrm>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95316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2" name="Titel 1"/>
          <p:cNvSpPr>
            <a:spLocks noGrp="1"/>
          </p:cNvSpPr>
          <p:nvPr>
            <p:ph type="title"/>
          </p:nvPr>
        </p:nvSpPr>
        <p:spPr>
          <a:xfrm>
            <a:off x="540001" y="1054800"/>
            <a:ext cx="7978525" cy="622091"/>
          </a:xfrm>
        </p:spPr>
        <p:txBody>
          <a:bodyPr/>
          <a:lstStyle/>
          <a:p>
            <a:r>
              <a:rPr lang="de-DE" smtClean="0"/>
              <a:t>Titelmasterformat durch Klicken bearbeiten</a:t>
            </a:r>
            <a:endParaRPr lang="de-DE" dirty="0"/>
          </a:p>
        </p:txBody>
      </p:sp>
      <p:sp>
        <p:nvSpPr>
          <p:cNvPr id="7" name="Bildplatzhalter 6"/>
          <p:cNvSpPr>
            <a:spLocks noGrp="1"/>
          </p:cNvSpPr>
          <p:nvPr>
            <p:ph type="pic" sz="quarter" idx="13"/>
          </p:nvPr>
        </p:nvSpPr>
        <p:spPr>
          <a:xfrm>
            <a:off x="539751" y="1630800"/>
            <a:ext cx="7978775" cy="2976125"/>
          </a:xfrm>
        </p:spPr>
        <p:txBody>
          <a:bodyPr/>
          <a:lstStyle/>
          <a:p>
            <a:r>
              <a:rPr lang="de-DE" smtClean="0"/>
              <a:t>Bild durch Klicken auf Symbol hinzufügen</a:t>
            </a:r>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r>
              <a:rPr lang="de-AT" dirty="0" smtClean="0"/>
              <a:t>Präsentationstitel</a:t>
            </a:r>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26073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Text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Fußzeilenplatzhalter 2"/>
          <p:cNvSpPr>
            <a:spLocks noGrp="1"/>
          </p:cNvSpPr>
          <p:nvPr>
            <p:ph type="ftr" sz="quarter" idx="10"/>
          </p:nvPr>
        </p:nvSpPr>
        <p:spPr/>
        <p:txBody>
          <a:bodyPr/>
          <a:lstStyle>
            <a:lvl1pPr>
              <a:defRPr>
                <a:latin typeface="Calibri" panose="020F0502020204030204" pitchFamily="34" charset="0"/>
              </a:defRPr>
            </a:lvl1pPr>
          </a:lstStyle>
          <a:p>
            <a:r>
              <a:rPr lang="de-AT" dirty="0" smtClean="0"/>
              <a:t>Präsentationstitel</a:t>
            </a:r>
            <a:endParaRPr lang="de-AT" dirty="0"/>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5" name="Bildplatzhalter 6"/>
          <p:cNvSpPr>
            <a:spLocks noGrp="1"/>
          </p:cNvSpPr>
          <p:nvPr>
            <p:ph type="pic" sz="quarter" idx="13"/>
          </p:nvPr>
        </p:nvSpPr>
        <p:spPr>
          <a:xfrm>
            <a:off x="539750" y="1630800"/>
            <a:ext cx="3813175" cy="2976125"/>
          </a:xfrm>
        </p:spPr>
        <p:txBody>
          <a:bodyPr/>
          <a:lstStyle/>
          <a:p>
            <a:r>
              <a:rPr lang="de-DE" smtClean="0"/>
              <a:t>Bild durch Klicken auf Symbol hinzufügen</a:t>
            </a:r>
            <a:endParaRPr lang="de-DE" dirty="0"/>
          </a:p>
        </p:txBody>
      </p:sp>
      <p:sp>
        <p:nvSpPr>
          <p:cNvPr id="7" name="Textplatzhalter 6"/>
          <p:cNvSpPr>
            <a:spLocks noGrp="1"/>
          </p:cNvSpPr>
          <p:nvPr>
            <p:ph type="body" sz="quarter" idx="14"/>
          </p:nvPr>
        </p:nvSpPr>
        <p:spPr>
          <a:xfrm>
            <a:off x="4706125" y="1630800"/>
            <a:ext cx="3812400" cy="2976125"/>
          </a:xfrm>
        </p:spPr>
        <p:txBody>
          <a:bodyPr/>
          <a:lstStyle/>
          <a:p>
            <a:pPr lvl="0"/>
            <a:r>
              <a:rPr lang="de-DE" smtClean="0"/>
              <a:t>Textmasterformat bearbeiten</a:t>
            </a:r>
          </a:p>
        </p:txBody>
      </p:sp>
    </p:spTree>
    <p:extLst>
      <p:ext uri="{BB962C8B-B14F-4D97-AF65-F5344CB8AC3E}">
        <p14:creationId xmlns:p14="http://schemas.microsoft.com/office/powerpoint/2010/main" val="239426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beliebig -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Fußzeilenplatzhalter 2"/>
          <p:cNvSpPr>
            <a:spLocks noGrp="1"/>
          </p:cNvSpPr>
          <p:nvPr>
            <p:ph type="ftr" sz="quarter" idx="10"/>
          </p:nvPr>
        </p:nvSpPr>
        <p:spPr/>
        <p:txBody>
          <a:bodyPr/>
          <a:lstStyle>
            <a:lvl1pPr>
              <a:defRPr>
                <a:latin typeface="Calibri" panose="020F0502020204030204" pitchFamily="34" charset="0"/>
              </a:defRPr>
            </a:lvl1pPr>
          </a:lstStyle>
          <a:p>
            <a:r>
              <a:rPr lang="de-AT" dirty="0" smtClean="0"/>
              <a:t>Präsentationstitel</a:t>
            </a:r>
            <a:endParaRPr lang="de-AT" dirty="0"/>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8" name="Inhaltsplatzhalter 7"/>
          <p:cNvSpPr>
            <a:spLocks noGrp="1"/>
          </p:cNvSpPr>
          <p:nvPr>
            <p:ph sz="quarter" idx="15"/>
          </p:nvPr>
        </p:nvSpPr>
        <p:spPr>
          <a:xfrm>
            <a:off x="540000" y="1630800"/>
            <a:ext cx="3838575" cy="2976125"/>
          </a:xfrm>
        </p:spPr>
        <p:txBody>
          <a:bodyPr/>
          <a:lstStyle/>
          <a:p>
            <a:pPr lvl="0"/>
            <a:r>
              <a:rPr lang="de-DE" smtClean="0"/>
              <a:t>Textmasterformat bearbeiten</a:t>
            </a:r>
          </a:p>
          <a:p>
            <a:pPr lvl="1"/>
            <a:r>
              <a:rPr lang="de-DE" smtClean="0"/>
              <a:t>Zweite Ebene</a:t>
            </a:r>
          </a:p>
          <a:p>
            <a:pPr lvl="2"/>
            <a:r>
              <a:rPr lang="de-DE" smtClean="0"/>
              <a:t>Dritte Ebene</a:t>
            </a:r>
          </a:p>
        </p:txBody>
      </p:sp>
      <p:sp>
        <p:nvSpPr>
          <p:cNvPr id="9" name="Inhaltsplatzhalter 7"/>
          <p:cNvSpPr>
            <a:spLocks noGrp="1"/>
          </p:cNvSpPr>
          <p:nvPr>
            <p:ph sz="quarter" idx="16"/>
          </p:nvPr>
        </p:nvSpPr>
        <p:spPr>
          <a:xfrm>
            <a:off x="4679951" y="1630800"/>
            <a:ext cx="3838575" cy="2976125"/>
          </a:xfrm>
        </p:spPr>
        <p:txBody>
          <a:bodyPr/>
          <a:lstStyle/>
          <a:p>
            <a:pPr lvl="0"/>
            <a:r>
              <a:rPr lang="de-DE" smtClean="0"/>
              <a:t>Textmasterformat bearbeiten</a:t>
            </a:r>
          </a:p>
          <a:p>
            <a:pPr lvl="1"/>
            <a:r>
              <a:rPr lang="de-DE" smtClean="0"/>
              <a:t>Zweite Ebene</a:t>
            </a:r>
          </a:p>
          <a:p>
            <a:pPr lvl="2"/>
            <a:r>
              <a:rPr lang="de-DE" smtClean="0"/>
              <a:t>Dritte Ebene</a:t>
            </a:r>
          </a:p>
        </p:txBody>
      </p:sp>
    </p:spTree>
    <p:extLst>
      <p:ext uri="{BB962C8B-B14F-4D97-AF65-F5344CB8AC3E}">
        <p14:creationId xmlns:p14="http://schemas.microsoft.com/office/powerpoint/2010/main" val="66619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beliebig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9" name="Inhaltsplatzhalter 8"/>
          <p:cNvSpPr>
            <a:spLocks noGrp="1"/>
          </p:cNvSpPr>
          <p:nvPr>
            <p:ph sz="quarter" idx="13"/>
          </p:nvPr>
        </p:nvSpPr>
        <p:spPr>
          <a:xfrm>
            <a:off x="539751" y="1630800"/>
            <a:ext cx="7978775" cy="2976125"/>
          </a:xfrm>
        </p:spPr>
        <p:txBody>
          <a:bodyPr/>
          <a:lstStyle/>
          <a:p>
            <a:pPr lvl="0"/>
            <a:r>
              <a:rPr lang="de-DE" smtClean="0"/>
              <a:t>Textmasterformat bearbeiten</a:t>
            </a:r>
          </a:p>
          <a:p>
            <a:pPr lvl="1"/>
            <a:r>
              <a:rPr lang="de-DE" smtClean="0"/>
              <a:t>Zweite Ebene</a:t>
            </a:r>
          </a:p>
          <a:p>
            <a:pPr lvl="2"/>
            <a:r>
              <a:rPr lang="de-DE" smtClean="0"/>
              <a:t>Dritte Ebene</a:t>
            </a:r>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r>
              <a:rPr lang="de-AT" dirty="0" smtClean="0"/>
              <a:t>Präsentationstitel</a:t>
            </a:r>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55044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1004430"/>
            <a:ext cx="5389200" cy="1063206"/>
          </a:xfrm>
        </p:spPr>
        <p:txBody>
          <a:bodyPr/>
          <a:lstStyle>
            <a:lvl1pPr>
              <a:lnSpc>
                <a:spcPts val="4000"/>
              </a:lnSpc>
              <a:defRPr sz="3000" b="0">
                <a:solidFill>
                  <a:schemeClr val="tx1"/>
                </a:solidFill>
              </a:defRPr>
            </a:lvl1pPr>
          </a:lstStyle>
          <a:p>
            <a:r>
              <a:rPr lang="de-DE" dirty="0" smtClean="0"/>
              <a:t>Titelmasterformat durch Klicken </a:t>
            </a:r>
            <a:br>
              <a:rPr lang="de-DE" dirty="0" smtClean="0"/>
            </a:br>
            <a:r>
              <a:rPr lang="de-DE" dirty="0" smtClean="0"/>
              <a:t>bearbeiten</a:t>
            </a:r>
            <a:endParaRPr lang="de-DE" dirty="0"/>
          </a:p>
        </p:txBody>
      </p:sp>
      <p:sp>
        <p:nvSpPr>
          <p:cNvPr id="9" name="Textplatzhalter 8"/>
          <p:cNvSpPr>
            <a:spLocks noGrp="1"/>
          </p:cNvSpPr>
          <p:nvPr>
            <p:ph type="body" sz="quarter" idx="10"/>
          </p:nvPr>
        </p:nvSpPr>
        <p:spPr>
          <a:xfrm>
            <a:off x="539750" y="3643313"/>
            <a:ext cx="3423600" cy="963216"/>
          </a:xfrm>
        </p:spPr>
        <p:txBody>
          <a:bodyPr anchor="b" anchorCtr="0"/>
          <a:lstStyle>
            <a:lvl1pPr marL="0" indent="0">
              <a:lnSpc>
                <a:spcPts val="1800"/>
              </a:lnSpc>
              <a:spcAft>
                <a:spcPts val="0"/>
              </a:spcAft>
              <a:buNone/>
              <a:defRPr sz="1400"/>
            </a:lvl1pPr>
          </a:lstStyle>
          <a:p>
            <a:pPr lvl="0"/>
            <a:r>
              <a:rPr lang="de-DE" smtClean="0"/>
              <a:t>Textmasterformat bearbeiten</a:t>
            </a:r>
          </a:p>
        </p:txBody>
      </p:sp>
    </p:spTree>
    <p:extLst>
      <p:ext uri="{BB962C8B-B14F-4D97-AF65-F5344CB8AC3E}">
        <p14:creationId xmlns:p14="http://schemas.microsoft.com/office/powerpoint/2010/main" val="127436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26" name="Picture 2" descr="C:\BKA-2018\BKA2018-Brief\REPUBLIK-AT-DOKUMENTVORLAGEN\POTX\HG_Powerpoint_4zu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5129213"/>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a:xfrm>
            <a:off x="540001" y="1054894"/>
            <a:ext cx="7978525" cy="622091"/>
          </a:xfrm>
          <a:prstGeom prst="rect">
            <a:avLst/>
          </a:prstGeom>
        </p:spPr>
        <p:txBody>
          <a:bodyPr vert="horz" wrap="none" lIns="0" tIns="0" rIns="0" bIns="0" rtlCol="0" anchor="t" anchorCtr="0">
            <a:noAutofit/>
          </a:bodyPr>
          <a:lstStyle/>
          <a:p>
            <a:r>
              <a:rPr lang="de-DE" dirty="0" smtClean="0"/>
              <a:t>Titelmasterformat durch Klicken bearbeiten</a:t>
            </a:r>
            <a:endParaRPr lang="de-AT" dirty="0"/>
          </a:p>
        </p:txBody>
      </p:sp>
      <p:sp>
        <p:nvSpPr>
          <p:cNvPr id="3" name="Textplatzhalter 2"/>
          <p:cNvSpPr>
            <a:spLocks noGrp="1"/>
          </p:cNvSpPr>
          <p:nvPr>
            <p:ph type="body" idx="1"/>
          </p:nvPr>
        </p:nvSpPr>
        <p:spPr>
          <a:xfrm>
            <a:off x="540001" y="1623576"/>
            <a:ext cx="7978525" cy="2983349"/>
          </a:xfrm>
          <a:prstGeom prst="rect">
            <a:avLst/>
          </a:prstGeom>
        </p:spPr>
        <p:txBody>
          <a:bodyPr vert="horz" lIns="0" tIns="0" rIns="0" bIns="0" rtlCol="0">
            <a:noAutofit/>
          </a:bodyPr>
          <a:lstStyle/>
          <a:p>
            <a:pPr lvl="0"/>
            <a:r>
              <a:rPr lang="de-DE" dirty="0" smtClean="0"/>
              <a:t>Textmasterformat bearbeiten </a:t>
            </a:r>
            <a:br>
              <a:rPr lang="de-DE" dirty="0" smtClean="0"/>
            </a:br>
            <a:r>
              <a:rPr lang="de-DE" dirty="0" smtClean="0"/>
              <a:t>Erste Ebene </a:t>
            </a:r>
          </a:p>
          <a:p>
            <a:pPr lvl="1"/>
            <a:r>
              <a:rPr lang="de-DE" dirty="0" smtClean="0"/>
              <a:t>Zweite Ebene – wie Ebene zuvor</a:t>
            </a:r>
          </a:p>
          <a:p>
            <a:pPr lvl="2"/>
            <a:r>
              <a:rPr lang="de-DE" dirty="0" smtClean="0"/>
              <a:t>Dritte Ebene – wie Ebene zuvor</a:t>
            </a:r>
          </a:p>
        </p:txBody>
      </p:sp>
      <p:sp>
        <p:nvSpPr>
          <p:cNvPr id="9" name="Fußzeilenplatzhalter 12"/>
          <p:cNvSpPr>
            <a:spLocks noGrp="1"/>
          </p:cNvSpPr>
          <p:nvPr>
            <p:ph type="ftr" sz="quarter" idx="3"/>
          </p:nvPr>
        </p:nvSpPr>
        <p:spPr>
          <a:xfrm>
            <a:off x="540000" y="4790252"/>
            <a:ext cx="6875916" cy="200025"/>
          </a:xfrm>
          <a:prstGeom prst="rect">
            <a:avLst/>
          </a:prstGeom>
        </p:spPr>
        <p:txBody>
          <a:bodyPr vert="horz" lIns="0" tIns="0" rIns="0" bIns="0" rtlCol="0" anchor="ctr"/>
          <a:lstStyle>
            <a:lvl1pPr algn="l">
              <a:defRPr sz="1400">
                <a:solidFill>
                  <a:schemeClr val="tx1"/>
                </a:solidFill>
              </a:defRPr>
            </a:lvl1pPr>
          </a:lstStyle>
          <a:p>
            <a:r>
              <a:rPr lang="de-AT" dirty="0" smtClean="0">
                <a:latin typeface="Calibri" panose="020F0502020204030204" pitchFamily="34" charset="0"/>
              </a:rPr>
              <a:t>Präsentationstitel</a:t>
            </a:r>
            <a:endParaRPr lang="de-AT" dirty="0">
              <a:latin typeface="Calibri" panose="020F0502020204030204" pitchFamily="34" charset="0"/>
            </a:endParaRPr>
          </a:p>
        </p:txBody>
      </p:sp>
      <p:sp>
        <p:nvSpPr>
          <p:cNvPr id="20" name="Foliennummernplatzhalter 13"/>
          <p:cNvSpPr>
            <a:spLocks noGrp="1"/>
          </p:cNvSpPr>
          <p:nvPr>
            <p:ph type="sldNum" sz="quarter" idx="4"/>
          </p:nvPr>
        </p:nvSpPr>
        <p:spPr>
          <a:xfrm>
            <a:off x="7558201" y="4790252"/>
            <a:ext cx="960324" cy="200025"/>
          </a:xfrm>
          <a:prstGeom prst="rect">
            <a:avLst/>
          </a:prstGeom>
        </p:spPr>
        <p:txBody>
          <a:bodyPr vert="horz" lIns="0" tIns="0" rIns="0" bIns="0" rtlCol="0" anchor="ctr"/>
          <a:lstStyle>
            <a:lvl1pPr algn="r">
              <a:defRPr sz="1400">
                <a:solidFill>
                  <a:schemeClr val="tx1"/>
                </a:solidFill>
                <a:latin typeface="Calibri" panose="020F0502020204030204" pitchFamily="34" charset="0"/>
              </a:defRPr>
            </a:lvl1pPr>
          </a:lstStyle>
          <a:p>
            <a:fld id="{1206269C-C24E-4E80-9A4B-E7E19BB59A67}" type="slidenum">
              <a:rPr lang="de-AT" smtClean="0"/>
              <a:pPr/>
              <a:t>‹Nr.›</a:t>
            </a:fld>
            <a:endParaRPr lang="de-AT" dirty="0"/>
          </a:p>
        </p:txBody>
      </p:sp>
      <p:sp>
        <p:nvSpPr>
          <p:cNvPr id="10" name="Textfeld 9"/>
          <p:cNvSpPr txBox="1"/>
          <p:nvPr/>
        </p:nvSpPr>
        <p:spPr>
          <a:xfrm>
            <a:off x="6651752" y="230400"/>
            <a:ext cx="2200274" cy="184666"/>
          </a:xfrm>
          <a:prstGeom prst="rect">
            <a:avLst/>
          </a:prstGeom>
          <a:noFill/>
        </p:spPr>
        <p:txBody>
          <a:bodyPr wrap="square" lIns="0" tIns="0" rIns="0" bIns="0" rtlCol="0">
            <a:spAutoFit/>
          </a:bodyPr>
          <a:lstStyle/>
          <a:p>
            <a:pPr algn="r"/>
            <a:r>
              <a:rPr lang="de-AT" sz="1200" dirty="0" smtClean="0">
                <a:solidFill>
                  <a:schemeClr val="tx2"/>
                </a:solidFill>
                <a:latin typeface="Calibri" panose="020F0502020204030204" pitchFamily="34" charset="0"/>
              </a:rPr>
              <a:t>bev.gv.at</a:t>
            </a:r>
            <a:endParaRPr lang="de-AT" sz="1200" dirty="0">
              <a:solidFill>
                <a:schemeClr val="tx2"/>
              </a:solidFill>
              <a:latin typeface="Calibri" panose="020F0502020204030204" pitchFamily="34" charset="0"/>
            </a:endParaRPr>
          </a:p>
        </p:txBody>
      </p:sp>
      <p:pic>
        <p:nvPicPr>
          <p:cNvPr id="11" name="Grafik 10" descr="Bundesamt für Eich- und Vermessungswesen"/>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6800" y="208800"/>
            <a:ext cx="2757170" cy="669290"/>
          </a:xfrm>
          <a:prstGeom prst="rect">
            <a:avLst/>
          </a:prstGeom>
          <a:noFill/>
          <a:ln>
            <a:noFill/>
          </a:ln>
        </p:spPr>
      </p:pic>
    </p:spTree>
    <p:extLst>
      <p:ext uri="{BB962C8B-B14F-4D97-AF65-F5344CB8AC3E}">
        <p14:creationId xmlns:p14="http://schemas.microsoft.com/office/powerpoint/2010/main" val="12633824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7" r:id="rId3"/>
    <p:sldLayoutId id="2147483721" r:id="rId4"/>
    <p:sldLayoutId id="2147483722" r:id="rId5"/>
    <p:sldLayoutId id="2147483718" r:id="rId6"/>
    <p:sldLayoutId id="2147483720" r:id="rId7"/>
  </p:sldLayoutIdLst>
  <p:timing>
    <p:tnLst>
      <p:par>
        <p:cTn id="1" dur="indefinite" restart="never" nodeType="tmRoot"/>
      </p:par>
    </p:tnLst>
  </p:timing>
  <p:hf hdr="0" dt="0"/>
  <p:txStyles>
    <p:titleStyle>
      <a:lvl1pPr algn="l" defTabSz="914400" rtl="0" eaLnBrk="1" latinLnBrk="0" hangingPunct="1">
        <a:lnSpc>
          <a:spcPts val="3000"/>
        </a:lnSpc>
        <a:spcBef>
          <a:spcPct val="0"/>
        </a:spcBef>
        <a:buNone/>
        <a:defRPr sz="2400" b="1" kern="1200">
          <a:solidFill>
            <a:schemeClr val="tx2"/>
          </a:solidFill>
          <a:latin typeface="Calibri" panose="020F0502020204030204" pitchFamily="34" charset="0"/>
          <a:ea typeface="+mj-ea"/>
          <a:cs typeface="+mj-cs"/>
        </a:defRPr>
      </a:lvl1pPr>
    </p:titleStyle>
    <p:bodyStyle>
      <a:lvl1pPr marL="252000" marR="0" indent="-252000" algn="l" defTabSz="914400" rtl="0" eaLnBrk="1" fontAlgn="auto" latinLnBrk="0" hangingPunct="1">
        <a:lnSpc>
          <a:spcPts val="2400"/>
        </a:lnSpc>
        <a:spcBef>
          <a:spcPts val="0"/>
        </a:spcBef>
        <a:spcAft>
          <a:spcPts val="1425"/>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mn-cs"/>
        </a:defRPr>
      </a:lvl1pPr>
      <a:lvl2pPr marL="504000" marR="0" indent="-252000" algn="l" defTabSz="914400" rtl="0" eaLnBrk="1" fontAlgn="auto" latinLnBrk="0" hangingPunct="1">
        <a:lnSpc>
          <a:spcPts val="2400"/>
        </a:lnSpc>
        <a:spcBef>
          <a:spcPts val="0"/>
        </a:spcBef>
        <a:spcAft>
          <a:spcPts val="1425"/>
        </a:spcAft>
        <a:buClrTx/>
        <a:buSzTx/>
        <a:buFont typeface="Corbel" panose="020B0503020204020204" pitchFamily="34" charset="0"/>
        <a:buChar char="−"/>
        <a:tabLst/>
        <a:defRPr sz="1800" kern="1200">
          <a:solidFill>
            <a:schemeClr val="bg1">
              <a:lumMod val="10000"/>
            </a:schemeClr>
          </a:solidFill>
          <a:latin typeface="Calibri" panose="020F0502020204030204" pitchFamily="34" charset="0"/>
          <a:ea typeface="+mn-ea"/>
          <a:cs typeface="+mn-cs"/>
        </a:defRPr>
      </a:lvl2pPr>
      <a:lvl3pPr marL="756000" indent="-252000" algn="l" defTabSz="914400" rtl="0" eaLnBrk="1" latinLnBrk="0" hangingPunct="1">
        <a:lnSpc>
          <a:spcPts val="2400"/>
        </a:lnSpc>
        <a:spcBef>
          <a:spcPts val="0"/>
        </a:spcBef>
        <a:spcAft>
          <a:spcPts val="1425"/>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defRPr/>
            </a:pPr>
            <a:r>
              <a:rPr lang="de-AT" altLang="en-US" dirty="0"/>
              <a:t>ÖNORM A 6403:2010</a:t>
            </a:r>
          </a:p>
        </p:txBody>
      </p:sp>
      <p:sp>
        <p:nvSpPr>
          <p:cNvPr id="3" name="Untertitel 2"/>
          <p:cNvSpPr>
            <a:spLocks noGrp="1"/>
          </p:cNvSpPr>
          <p:nvPr>
            <p:ph type="subTitle" idx="1"/>
          </p:nvPr>
        </p:nvSpPr>
        <p:spPr/>
        <p:txBody>
          <a:bodyPr/>
          <a:lstStyle/>
          <a:p>
            <a:pPr>
              <a:defRPr/>
            </a:pPr>
            <a:r>
              <a:rPr lang="de-AT" altLang="en-US" sz="2800" dirty="0"/>
              <a:t>Runden von Zahlen und Messergebnissen</a:t>
            </a:r>
          </a:p>
        </p:txBody>
      </p:sp>
      <p:sp>
        <p:nvSpPr>
          <p:cNvPr id="4" name="Textplatzhalter 3"/>
          <p:cNvSpPr>
            <a:spLocks noGrp="1"/>
          </p:cNvSpPr>
          <p:nvPr>
            <p:ph type="body" sz="quarter" idx="10"/>
          </p:nvPr>
        </p:nvSpPr>
        <p:spPr/>
        <p:txBody>
          <a:bodyPr/>
          <a:lstStyle/>
          <a:p>
            <a:r>
              <a:rPr lang="de-DE" dirty="0" smtClean="0"/>
              <a:t>Michael Matus</a:t>
            </a:r>
          </a:p>
          <a:p>
            <a:r>
              <a:rPr lang="de-DE" dirty="0" smtClean="0"/>
              <a:t>Wien, </a:t>
            </a:r>
            <a:r>
              <a:rPr lang="de-DE" dirty="0" smtClean="0"/>
              <a:t>2022</a:t>
            </a:r>
            <a:endParaRPr lang="de-DE" dirty="0"/>
          </a:p>
        </p:txBody>
      </p:sp>
    </p:spTree>
    <p:extLst>
      <p:ext uri="{BB962C8B-B14F-4D97-AF65-F5344CB8AC3E}">
        <p14:creationId xmlns:p14="http://schemas.microsoft.com/office/powerpoint/2010/main" val="2742458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Motivation</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Im Messwesen ist eine Vereinheitlichung der Angabe vom Messergebnissen (bezüglich Rundungsverfahren) wünschenswert und möglich.</a:t>
            </a:r>
          </a:p>
          <a:p>
            <a:r>
              <a:rPr lang="de-AT" altLang="en-US" dirty="0"/>
              <a:t>Durch die Norm sollen zwei Forderungen erfüllt werden: weder signifikante Stellen durch Runden merklich zu fälschen oder sogar zu verlieren, noch fast informationsleere Stellen anzugeben.</a:t>
            </a:r>
          </a:p>
          <a:p>
            <a:r>
              <a:rPr lang="de-AT" altLang="en-US" dirty="0"/>
              <a:t>Die Regel sollte „automatisch funktionieren“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10</a:t>
            </a:fld>
            <a:endParaRPr lang="de-AT" dirty="0"/>
          </a:p>
        </p:txBody>
      </p:sp>
    </p:spTree>
    <p:extLst>
      <p:ext uri="{BB962C8B-B14F-4D97-AF65-F5344CB8AC3E}">
        <p14:creationId xmlns:p14="http://schemas.microsoft.com/office/powerpoint/2010/main" val="3907214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Aufbau von ÖNORM A 6403:2010</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solidFill>
                  <a:srgbClr val="DA251D"/>
                </a:solidFill>
              </a:rPr>
              <a:t>Anwendungsbereich, Begriffe</a:t>
            </a:r>
          </a:p>
          <a:p>
            <a:r>
              <a:rPr lang="de-AT" altLang="en-US" dirty="0">
                <a:solidFill>
                  <a:srgbClr val="DA251D"/>
                </a:solidFill>
              </a:rPr>
              <a:t>Rundungsverfahren</a:t>
            </a:r>
            <a:br>
              <a:rPr lang="de-AT" altLang="en-US" dirty="0">
                <a:solidFill>
                  <a:srgbClr val="DA251D"/>
                </a:solidFill>
              </a:rPr>
            </a:br>
            <a:r>
              <a:rPr lang="de-AT" altLang="en-US" dirty="0"/>
              <a:t>Rundungswert, Festlegen der Rundungsstelle, </a:t>
            </a:r>
            <a:br>
              <a:rPr lang="de-AT" altLang="en-US" dirty="0"/>
            </a:br>
            <a:r>
              <a:rPr lang="de-AT" altLang="en-US" dirty="0"/>
              <a:t>3 Rundungsregeln (Runden, Aufrunden, Abrunden) </a:t>
            </a:r>
            <a:r>
              <a:rPr lang="de-AT" altLang="en-US" dirty="0" smtClean="0">
                <a:solidFill>
                  <a:srgbClr val="00B050"/>
                </a:solidFill>
              </a:rPr>
              <a:t>[in der Ausgabe 2022 kein Abrunden mehr]</a:t>
            </a:r>
            <a:endParaRPr lang="de-AT" altLang="en-US" dirty="0">
              <a:solidFill>
                <a:srgbClr val="00B050"/>
              </a:solidFill>
            </a:endParaRPr>
          </a:p>
          <a:p>
            <a:pPr>
              <a:spcAft>
                <a:spcPts val="0"/>
              </a:spcAft>
              <a:defRPr/>
            </a:pPr>
            <a:r>
              <a:rPr lang="de-AT" altLang="en-US" dirty="0">
                <a:solidFill>
                  <a:srgbClr val="DA251D"/>
                </a:solidFill>
              </a:rPr>
              <a:t>Runden von Ergebniswerten mit </a:t>
            </a:r>
            <a:r>
              <a:rPr lang="de-AT" altLang="en-US" dirty="0" smtClean="0">
                <a:solidFill>
                  <a:srgbClr val="DA251D"/>
                </a:solidFill>
              </a:rPr>
              <a:t>Unsicherheit</a:t>
            </a:r>
          </a:p>
          <a:p>
            <a:pPr lvl="1">
              <a:spcAft>
                <a:spcPts val="0"/>
              </a:spcAft>
              <a:defRPr/>
            </a:pPr>
            <a:r>
              <a:rPr lang="de-AT" altLang="en-US" dirty="0" smtClean="0"/>
              <a:t>Regel </a:t>
            </a:r>
            <a:r>
              <a:rPr lang="de-AT" altLang="en-US" dirty="0"/>
              <a:t>zur Ermittlung der Rundungsstelle aus </a:t>
            </a:r>
            <a:r>
              <a:rPr lang="de-AT" altLang="en-US" i="1" dirty="0" smtClean="0">
                <a:latin typeface="Times New Roman" charset="0"/>
              </a:rPr>
              <a:t>u</a:t>
            </a:r>
            <a:endParaRPr lang="de-AT" altLang="en-US" dirty="0"/>
          </a:p>
          <a:p>
            <a:pPr lvl="1">
              <a:spcAft>
                <a:spcPts val="0"/>
              </a:spcAft>
              <a:defRPr/>
            </a:pPr>
            <a:r>
              <a:rPr lang="de-AT" altLang="en-US" dirty="0" smtClean="0"/>
              <a:t>Rundungsverfahren </a:t>
            </a:r>
            <a:r>
              <a:rPr lang="de-AT" altLang="en-US" dirty="0"/>
              <a:t>für Ergebniszahl und der Unsicherheit </a:t>
            </a:r>
            <a:r>
              <a:rPr lang="de-AT" altLang="en-US" i="1" dirty="0">
                <a:latin typeface="Times New Roman" charset="0"/>
              </a:rPr>
              <a:t>u</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11</a:t>
            </a:fld>
            <a:endParaRPr lang="de-AT" dirty="0"/>
          </a:p>
        </p:txBody>
      </p:sp>
    </p:spTree>
    <p:extLst>
      <p:ext uri="{BB962C8B-B14F-4D97-AF65-F5344CB8AC3E}">
        <p14:creationId xmlns:p14="http://schemas.microsoft.com/office/powerpoint/2010/main" val="355894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smtClean="0">
                <a:solidFill>
                  <a:srgbClr val="FF0000"/>
                </a:solidFill>
              </a:rPr>
              <a:t>A 6403 – Anwendungsbereich</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Beschreibt Regeln für das Runden von </a:t>
            </a:r>
            <a:r>
              <a:rPr lang="de-AT" altLang="en-US" dirty="0">
                <a:solidFill>
                  <a:srgbClr val="DA251D"/>
                </a:solidFill>
              </a:rPr>
              <a:t>dezimal</a:t>
            </a:r>
            <a:r>
              <a:rPr lang="de-AT" altLang="en-US" dirty="0"/>
              <a:t> geschriebenen Zahlen im Allgemeinen und von </a:t>
            </a:r>
            <a:r>
              <a:rPr lang="de-AT" altLang="en-US" dirty="0">
                <a:solidFill>
                  <a:srgbClr val="DA251D"/>
                </a:solidFill>
              </a:rPr>
              <a:t>Messwerten</a:t>
            </a:r>
            <a:r>
              <a:rPr lang="de-AT" altLang="en-US" dirty="0"/>
              <a:t> mit </a:t>
            </a:r>
            <a:r>
              <a:rPr lang="de-AT" altLang="en-US" dirty="0">
                <a:solidFill>
                  <a:srgbClr val="DA251D"/>
                </a:solidFill>
              </a:rPr>
              <a:t>Messunsicherheit</a:t>
            </a:r>
            <a:r>
              <a:rPr lang="de-AT" altLang="en-US" dirty="0"/>
              <a:t> im Besonderen. </a:t>
            </a:r>
          </a:p>
          <a:p>
            <a:r>
              <a:rPr lang="de-AT" altLang="en-US" dirty="0"/>
              <a:t>Sie gilt vor allem für metrologische Anwendungen im technischen und physikalischen Bereichen.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12</a:t>
            </a:fld>
            <a:endParaRPr lang="de-AT" dirty="0"/>
          </a:p>
        </p:txBody>
      </p:sp>
    </p:spTree>
    <p:extLst>
      <p:ext uri="{BB962C8B-B14F-4D97-AF65-F5344CB8AC3E}">
        <p14:creationId xmlns:p14="http://schemas.microsoft.com/office/powerpoint/2010/main" val="3440232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Begriffe</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solidFill>
                  <a:srgbClr val="DA251D"/>
                </a:solidFill>
              </a:rPr>
              <a:t>Rundungswert</a:t>
            </a:r>
            <a:r>
              <a:rPr lang="de-AT" altLang="en-US" dirty="0"/>
              <a:t> nur in der Form 1∙10</a:t>
            </a:r>
            <a:r>
              <a:rPr lang="de-AT" altLang="en-US" i="1" baseline="30000" dirty="0"/>
              <a:t>k</a:t>
            </a:r>
            <a:r>
              <a:rPr lang="de-AT" altLang="en-US" dirty="0"/>
              <a:t> daher kann auch von einer </a:t>
            </a:r>
            <a:r>
              <a:rPr lang="de-AT" altLang="en-US" dirty="0">
                <a:solidFill>
                  <a:srgbClr val="DA251D"/>
                </a:solidFill>
              </a:rPr>
              <a:t>Rundungsstelle</a:t>
            </a:r>
            <a:r>
              <a:rPr lang="de-AT" altLang="en-US" dirty="0"/>
              <a:t> gesprochen werden</a:t>
            </a:r>
            <a:r>
              <a:rPr lang="de-AT" altLang="en-US" dirty="0">
                <a:solidFill>
                  <a:schemeClr val="bg2">
                    <a:lumMod val="65000"/>
                  </a:schemeClr>
                </a:solidFill>
              </a:rPr>
              <a:t>. (wäre bei ¼∙10</a:t>
            </a:r>
            <a:r>
              <a:rPr lang="de-AT" altLang="en-US" i="1" baseline="30000" dirty="0">
                <a:solidFill>
                  <a:schemeClr val="bg2">
                    <a:lumMod val="65000"/>
                  </a:schemeClr>
                </a:solidFill>
              </a:rPr>
              <a:t>k</a:t>
            </a:r>
            <a:r>
              <a:rPr lang="de-AT" altLang="en-US" dirty="0">
                <a:solidFill>
                  <a:schemeClr val="bg2">
                    <a:lumMod val="65000"/>
                  </a:schemeClr>
                </a:solidFill>
              </a:rPr>
              <a:t> nicht möglich; Aus einer gerundeten Zahl erkennt man unmittelbar den Rundungswert)</a:t>
            </a:r>
          </a:p>
          <a:p>
            <a:r>
              <a:rPr lang="de-AT" altLang="en-US" dirty="0">
                <a:solidFill>
                  <a:srgbClr val="DA251D"/>
                </a:solidFill>
              </a:rPr>
              <a:t>Rundungsabweichung:</a:t>
            </a:r>
            <a:r>
              <a:rPr lang="de-AT" altLang="en-US" dirty="0"/>
              <a:t> gerundete Zahl minus zu rundender Zahl </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13</a:t>
            </a:fld>
            <a:endParaRPr lang="de-AT" dirty="0"/>
          </a:p>
        </p:txBody>
      </p:sp>
    </p:spTree>
    <p:extLst>
      <p:ext uri="{BB962C8B-B14F-4D97-AF65-F5344CB8AC3E}">
        <p14:creationId xmlns:p14="http://schemas.microsoft.com/office/powerpoint/2010/main" val="65146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Rundungsverfahren</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Ein </a:t>
            </a:r>
            <a:r>
              <a:rPr lang="de-AT" altLang="en-US" dirty="0">
                <a:solidFill>
                  <a:srgbClr val="DA251D"/>
                </a:solidFill>
              </a:rPr>
              <a:t>Rundungsverfahren</a:t>
            </a:r>
            <a:r>
              <a:rPr lang="de-AT" altLang="en-US" dirty="0"/>
              <a:t> ist festgelegt durch die </a:t>
            </a:r>
            <a:r>
              <a:rPr lang="de-AT" altLang="en-US" dirty="0">
                <a:solidFill>
                  <a:srgbClr val="DA251D"/>
                </a:solidFill>
              </a:rPr>
              <a:t>Rundungsstelle</a:t>
            </a:r>
            <a:r>
              <a:rPr lang="de-AT" altLang="en-US" dirty="0"/>
              <a:t> und eine </a:t>
            </a:r>
            <a:r>
              <a:rPr lang="de-AT" altLang="en-US" dirty="0">
                <a:solidFill>
                  <a:srgbClr val="DA251D"/>
                </a:solidFill>
              </a:rPr>
              <a:t>Rundungsregel</a:t>
            </a:r>
          </a:p>
          <a:p>
            <a:r>
              <a:rPr lang="de-AT" altLang="en-US" dirty="0"/>
              <a:t>Rundungsstelle kann fest vereinbart sein, sich aus technischen Gründen ergeben, oder es kann eine Methode zur Bestimmung der Rundungsstelle angewendet werden.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14</a:t>
            </a:fld>
            <a:endParaRPr lang="de-AT" dirty="0"/>
          </a:p>
        </p:txBody>
      </p:sp>
    </p:spTree>
    <p:extLst>
      <p:ext uri="{BB962C8B-B14F-4D97-AF65-F5344CB8AC3E}">
        <p14:creationId xmlns:p14="http://schemas.microsoft.com/office/powerpoint/2010/main" val="161162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E6320F"/>
                </a:solidFill>
              </a:rPr>
              <a:t>A 6403 – Rundungsverfahren</a:t>
            </a:r>
            <a:endParaRPr lang="de-AT" dirty="0">
              <a:solidFill>
                <a:srgbClr val="E6320F"/>
              </a:solidFill>
            </a:endParaRPr>
          </a:p>
        </p:txBody>
      </p:sp>
      <p:sp>
        <p:nvSpPr>
          <p:cNvPr id="3" name="Textplatzhalter 2"/>
          <p:cNvSpPr>
            <a:spLocks noGrp="1"/>
          </p:cNvSpPr>
          <p:nvPr>
            <p:ph type="body" sz="quarter" idx="13"/>
          </p:nvPr>
        </p:nvSpPr>
        <p:spPr/>
        <p:txBody>
          <a:bodyPr/>
          <a:lstStyle/>
          <a:p>
            <a:r>
              <a:rPr lang="de-AT" altLang="en-US" dirty="0"/>
              <a:t>Ist der Rundungswert 10 oder mehr, so sind die Ziffern rechts neben der Rundungsstelle durch Nullen zu ersetzen</a:t>
            </a:r>
          </a:p>
          <a:p>
            <a:pPr marL="1371600" lvl="3" indent="0">
              <a:buNone/>
            </a:pPr>
            <a:r>
              <a:rPr lang="de-AT" altLang="en-US" dirty="0">
                <a:latin typeface="Calibri" panose="020F0502020204030204" pitchFamily="34" charset="0"/>
              </a:rPr>
              <a:t>20</a:t>
            </a:r>
            <a:r>
              <a:rPr lang="de-AT" altLang="en-US" dirty="0">
                <a:solidFill>
                  <a:srgbClr val="DA251D"/>
                </a:solidFill>
                <a:latin typeface="Calibri" panose="020F0502020204030204" pitchFamily="34" charset="0"/>
              </a:rPr>
              <a:t>1</a:t>
            </a:r>
            <a:r>
              <a:rPr lang="de-AT" altLang="en-US" dirty="0">
                <a:latin typeface="Calibri" panose="020F0502020204030204" pitchFamily="34" charset="0"/>
              </a:rPr>
              <a:t>5,34 </a:t>
            </a:r>
            <a:r>
              <a:rPr lang="de-AT" altLang="en-US" dirty="0" smtClean="0">
                <a:latin typeface="Calibri" panose="020F0502020204030204" pitchFamily="34" charset="0"/>
              </a:rPr>
              <a:t> </a:t>
            </a:r>
            <a:r>
              <a:rPr lang="de-AT" altLang="en-US" dirty="0" smtClean="0">
                <a:latin typeface="Calibri" panose="020F0502020204030204" pitchFamily="34" charset="0"/>
                <a:cs typeface="Arial" charset="0"/>
              </a:rPr>
              <a:t>→  2020  →  2,02</a:t>
            </a:r>
            <a:r>
              <a:rPr lang="de-AT" altLang="en-US" dirty="0" smtClean="0">
                <a:latin typeface="Calibri" panose="020F0502020204030204" pitchFamily="34" charset="0"/>
              </a:rPr>
              <a:t>∙10</a:t>
            </a:r>
            <a:r>
              <a:rPr lang="de-AT" altLang="en-US" baseline="30000" dirty="0" smtClean="0">
                <a:latin typeface="Calibri" panose="020F0502020204030204" pitchFamily="34" charset="0"/>
              </a:rPr>
              <a:t>3</a:t>
            </a:r>
            <a:r>
              <a:rPr lang="de-AT" altLang="en-US" dirty="0" smtClean="0">
                <a:latin typeface="Calibri" panose="020F0502020204030204" pitchFamily="34" charset="0"/>
                <a:cs typeface="Arial" charset="0"/>
              </a:rPr>
              <a:t> </a:t>
            </a:r>
            <a:br>
              <a:rPr lang="de-AT" altLang="en-US" dirty="0" smtClean="0">
                <a:latin typeface="Calibri" panose="020F0502020204030204" pitchFamily="34" charset="0"/>
                <a:cs typeface="Arial" charset="0"/>
              </a:rPr>
            </a:br>
            <a:r>
              <a:rPr lang="de-AT" altLang="en-US" dirty="0" smtClean="0">
                <a:latin typeface="Calibri" panose="020F0502020204030204" pitchFamily="34" charset="0"/>
              </a:rPr>
              <a:t>2</a:t>
            </a:r>
            <a:r>
              <a:rPr lang="de-AT" altLang="en-US" dirty="0" smtClean="0">
                <a:solidFill>
                  <a:srgbClr val="DA251D"/>
                </a:solidFill>
                <a:latin typeface="Calibri" panose="020F0502020204030204" pitchFamily="34" charset="0"/>
              </a:rPr>
              <a:t>0</a:t>
            </a:r>
            <a:r>
              <a:rPr lang="de-AT" altLang="en-US" dirty="0" smtClean="0">
                <a:latin typeface="Calibri" panose="020F0502020204030204" pitchFamily="34" charset="0"/>
              </a:rPr>
              <a:t>15,34  </a:t>
            </a:r>
            <a:r>
              <a:rPr lang="de-AT" altLang="en-US" dirty="0" smtClean="0">
                <a:latin typeface="Calibri" panose="020F0502020204030204" pitchFamily="34" charset="0"/>
                <a:cs typeface="Arial" charset="0"/>
              </a:rPr>
              <a:t>→  2000  →  2,0</a:t>
            </a:r>
            <a:r>
              <a:rPr lang="de-AT" altLang="en-US" dirty="0">
                <a:latin typeface="Calibri" panose="020F0502020204030204" pitchFamily="34" charset="0"/>
              </a:rPr>
              <a:t>∙</a:t>
            </a:r>
            <a:r>
              <a:rPr lang="de-AT" altLang="en-US" dirty="0" smtClean="0">
                <a:latin typeface="Calibri" panose="020F0502020204030204" pitchFamily="34" charset="0"/>
              </a:rPr>
              <a:t>10</a:t>
            </a:r>
            <a:r>
              <a:rPr lang="de-AT" altLang="en-US" baseline="30000" dirty="0" smtClean="0">
                <a:latin typeface="Calibri" panose="020F0502020204030204" pitchFamily="34" charset="0"/>
              </a:rPr>
              <a:t>3</a:t>
            </a:r>
          </a:p>
          <a:p>
            <a:pPr marL="1371600" lvl="3" indent="0">
              <a:buNone/>
            </a:pPr>
            <a:endParaRPr lang="de-AT" altLang="en-US" dirty="0" smtClean="0">
              <a:cs typeface="Arial" charset="0"/>
            </a:endParaRPr>
          </a:p>
          <a:p>
            <a:r>
              <a:rPr lang="de-AT" altLang="en-US" dirty="0">
                <a:cs typeface="Arial" charset="0"/>
              </a:rPr>
              <a:t>Für den Anwendungsbereich dieser Norm sollen wegzulassende Stellen </a:t>
            </a:r>
            <a:r>
              <a:rPr lang="de-AT" altLang="en-US" u="sng" dirty="0">
                <a:cs typeface="Arial" charset="0"/>
              </a:rPr>
              <a:t>nicht</a:t>
            </a:r>
            <a:r>
              <a:rPr lang="de-AT" altLang="en-US" dirty="0">
                <a:cs typeface="Arial" charset="0"/>
              </a:rPr>
              <a:t> durch Nullen ersetzt werden</a:t>
            </a:r>
            <a:r>
              <a:rPr lang="de-AT" altLang="en-US" dirty="0" smtClean="0">
                <a:cs typeface="Arial" charset="0"/>
              </a:rPr>
              <a:t>! (Es ist daher eine Exponentialschreibweise oder eine geeignete Maßeinheit zu verwenden )</a:t>
            </a:r>
            <a:endParaRPr lang="de-AT" altLang="en-US" dirty="0">
              <a:cs typeface="Arial" charset="0"/>
            </a:endParaRP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15</a:t>
            </a:fld>
            <a:endParaRPr lang="de-AT" dirty="0"/>
          </a:p>
        </p:txBody>
      </p:sp>
    </p:spTree>
    <p:extLst>
      <p:ext uri="{BB962C8B-B14F-4D97-AF65-F5344CB8AC3E}">
        <p14:creationId xmlns:p14="http://schemas.microsoft.com/office/powerpoint/2010/main" val="4240206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E6320F"/>
                </a:solidFill>
              </a:rPr>
              <a:t>A 6403 – Rundungsregeln</a:t>
            </a:r>
            <a:endParaRPr lang="de-AT" dirty="0">
              <a:solidFill>
                <a:srgbClr val="E6320F"/>
              </a:solidFill>
            </a:endParaRPr>
          </a:p>
        </p:txBody>
      </p:sp>
      <p:sp>
        <p:nvSpPr>
          <p:cNvPr id="3" name="Textplatzhalter 2"/>
          <p:cNvSpPr>
            <a:spLocks noGrp="1"/>
          </p:cNvSpPr>
          <p:nvPr>
            <p:ph type="body" sz="quarter" idx="13"/>
          </p:nvPr>
        </p:nvSpPr>
        <p:spPr/>
        <p:txBody>
          <a:bodyPr/>
          <a:lstStyle/>
          <a:p>
            <a:pPr marL="355600" indent="-355600">
              <a:spcBef>
                <a:spcPct val="50000"/>
              </a:spcBef>
              <a:defRPr/>
            </a:pPr>
            <a:r>
              <a:rPr lang="de-AT" altLang="en-US" dirty="0">
                <a:solidFill>
                  <a:srgbClr val="DA251D"/>
                </a:solidFill>
              </a:rPr>
              <a:t>Runden</a:t>
            </a:r>
            <a:r>
              <a:rPr lang="de-AT" altLang="en-US" dirty="0"/>
              <a:t> wenn positive und negative Rundungsabweichungen zulässig.</a:t>
            </a:r>
          </a:p>
          <a:p>
            <a:pPr marL="355600" indent="-355600">
              <a:spcBef>
                <a:spcPct val="50000"/>
              </a:spcBef>
              <a:defRPr/>
            </a:pPr>
            <a:r>
              <a:rPr lang="de-AT" altLang="en-US" dirty="0">
                <a:solidFill>
                  <a:srgbClr val="DA251D"/>
                </a:solidFill>
              </a:rPr>
              <a:t>Aufrunden</a:t>
            </a:r>
            <a:r>
              <a:rPr lang="de-AT" altLang="en-US" dirty="0"/>
              <a:t> wenn negative </a:t>
            </a:r>
            <a:r>
              <a:rPr lang="de-AT" altLang="en-US" dirty="0" smtClean="0"/>
              <a:t>Rundungsabweichungen </a:t>
            </a:r>
            <a:r>
              <a:rPr lang="de-AT" altLang="en-US" dirty="0"/>
              <a:t>unzulässig sind.</a:t>
            </a:r>
          </a:p>
          <a:p>
            <a:pPr marL="355600" indent="-355600">
              <a:spcBef>
                <a:spcPct val="50000"/>
              </a:spcBef>
              <a:defRPr/>
            </a:pPr>
            <a:r>
              <a:rPr lang="de-AT" altLang="en-US" dirty="0">
                <a:solidFill>
                  <a:srgbClr val="DA251D"/>
                </a:solidFill>
              </a:rPr>
              <a:t>Abrunden</a:t>
            </a:r>
            <a:r>
              <a:rPr lang="de-AT" altLang="en-US" dirty="0"/>
              <a:t> wenn positive </a:t>
            </a:r>
            <a:r>
              <a:rPr lang="de-AT" altLang="en-US" dirty="0" smtClean="0"/>
              <a:t>Rundungsabweichungen </a:t>
            </a:r>
            <a:r>
              <a:rPr lang="de-AT" altLang="en-US" dirty="0"/>
              <a:t>unzulässig sind</a:t>
            </a:r>
            <a:r>
              <a:rPr lang="de-AT" altLang="en-US" dirty="0" smtClean="0"/>
              <a:t>.</a:t>
            </a:r>
            <a:br>
              <a:rPr lang="de-AT" altLang="en-US" dirty="0" smtClean="0"/>
            </a:br>
            <a:r>
              <a:rPr lang="de-AT" altLang="en-US" dirty="0" smtClean="0">
                <a:solidFill>
                  <a:srgbClr val="00B050"/>
                </a:solidFill>
              </a:rPr>
              <a:t>[In A 6403:2022 gestrichen]</a:t>
            </a:r>
            <a:endParaRPr lang="de-AT" altLang="en-US" dirty="0">
              <a:solidFill>
                <a:srgbClr val="00B050"/>
              </a:solidFill>
            </a:endParaRP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16</a:t>
            </a:fld>
            <a:endParaRPr lang="de-AT" dirty="0"/>
          </a:p>
        </p:txBody>
      </p:sp>
    </p:spTree>
    <p:extLst>
      <p:ext uri="{BB962C8B-B14F-4D97-AF65-F5344CB8AC3E}">
        <p14:creationId xmlns:p14="http://schemas.microsoft.com/office/powerpoint/2010/main" val="1172226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Rundungsregeln</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Runden (kaufmännisches Runden</a:t>
            </a:r>
            <a:r>
              <a:rPr lang="de-AT" altLang="en-US" dirty="0" smtClean="0"/>
              <a:t>)</a:t>
            </a:r>
          </a:p>
          <a:p>
            <a:endParaRPr lang="de-AT" altLang="en-US" dirty="0"/>
          </a:p>
          <a:p>
            <a:endParaRPr lang="de-AT" altLang="en-US" dirty="0" smtClean="0"/>
          </a:p>
          <a:p>
            <a:endParaRPr lang="de-AT" altLang="en-US" dirty="0"/>
          </a:p>
          <a:p>
            <a:endParaRPr lang="de-AT" altLang="en-US" dirty="0" smtClean="0"/>
          </a:p>
          <a:p>
            <a:r>
              <a:rPr lang="de-AT" altLang="en-US" dirty="0"/>
              <a:t>Betrag der Rundungsabweichung kleiner oder höchstens gleich der Hälfte des Rundungswertes.</a:t>
            </a:r>
          </a:p>
          <a:p>
            <a:endParaRPr lang="de-AT" altLang="en-US" dirty="0"/>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17</a:t>
            </a:fld>
            <a:endParaRPr lang="de-AT"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03" y="1967161"/>
            <a:ext cx="8056563"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252427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E6320F"/>
                </a:solidFill>
              </a:rPr>
              <a:t>A 6403 – Rundungsregeln</a:t>
            </a:r>
            <a:endParaRPr lang="de-AT" dirty="0">
              <a:solidFill>
                <a:srgbClr val="E6320F"/>
              </a:solidFill>
            </a:endParaRPr>
          </a:p>
        </p:txBody>
      </p:sp>
      <p:sp>
        <p:nvSpPr>
          <p:cNvPr id="3" name="Textplatzhalter 2"/>
          <p:cNvSpPr>
            <a:spLocks noGrp="1"/>
          </p:cNvSpPr>
          <p:nvPr>
            <p:ph type="body" sz="quarter" idx="13"/>
          </p:nvPr>
        </p:nvSpPr>
        <p:spPr/>
        <p:txBody>
          <a:bodyPr/>
          <a:lstStyle/>
          <a:p>
            <a:r>
              <a:rPr lang="de-AT" altLang="en-US" dirty="0" smtClean="0"/>
              <a:t>Aufrunden</a:t>
            </a:r>
          </a:p>
          <a:p>
            <a:endParaRPr lang="de-AT" altLang="en-US" dirty="0"/>
          </a:p>
          <a:p>
            <a:endParaRPr lang="de-AT" altLang="en-US" dirty="0" smtClean="0"/>
          </a:p>
          <a:p>
            <a:endParaRPr lang="de-AT" altLang="en-US" dirty="0"/>
          </a:p>
          <a:p>
            <a:endParaRPr lang="de-AT" altLang="en-US" dirty="0" smtClean="0"/>
          </a:p>
          <a:p>
            <a:r>
              <a:rPr lang="de-AT" altLang="en-US" dirty="0"/>
              <a:t>Rundungsabweichung kleiner als der Rundungswert und größer oder gleich Null</a:t>
            </a:r>
          </a:p>
          <a:p>
            <a:endParaRPr lang="de-AT" altLang="en-US" dirty="0"/>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18</a:t>
            </a:fld>
            <a:endParaRPr lang="de-AT"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9" y="2001838"/>
            <a:ext cx="80232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246016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Rundungsregeln</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smtClean="0"/>
              <a:t>Abrunden</a:t>
            </a:r>
          </a:p>
          <a:p>
            <a:endParaRPr lang="de-AT" altLang="en-US" dirty="0"/>
          </a:p>
          <a:p>
            <a:endParaRPr lang="de-AT" altLang="en-US" dirty="0" smtClean="0"/>
          </a:p>
          <a:p>
            <a:endParaRPr lang="de-AT" altLang="en-US" dirty="0"/>
          </a:p>
          <a:p>
            <a:endParaRPr lang="de-AT" altLang="en-US" dirty="0" smtClean="0"/>
          </a:p>
          <a:p>
            <a:r>
              <a:rPr lang="de-AT" altLang="en-US" dirty="0"/>
              <a:t>Rundungsabweichung größer als der negative Rundungswert und kleiner oder gleich Null</a:t>
            </a:r>
          </a:p>
          <a:p>
            <a:endParaRPr lang="de-AT" altLang="en-US" dirty="0"/>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19</a:t>
            </a:fld>
            <a:endParaRPr lang="de-AT"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12" y="1954027"/>
            <a:ext cx="8056563"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148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E6320F"/>
                </a:solidFill>
              </a:rPr>
              <a:t>Übersicht</a:t>
            </a:r>
            <a:endParaRPr lang="de-AT" dirty="0">
              <a:solidFill>
                <a:srgbClr val="E6320F"/>
              </a:solidFill>
            </a:endParaRPr>
          </a:p>
        </p:txBody>
      </p:sp>
      <p:sp>
        <p:nvSpPr>
          <p:cNvPr id="3" name="Textplatzhalter 2"/>
          <p:cNvSpPr>
            <a:spLocks noGrp="1"/>
          </p:cNvSpPr>
          <p:nvPr>
            <p:ph type="body" sz="quarter" idx="13"/>
          </p:nvPr>
        </p:nvSpPr>
        <p:spPr/>
        <p:txBody>
          <a:bodyPr/>
          <a:lstStyle/>
          <a:p>
            <a:pPr marL="384175" indent="-384175">
              <a:spcBef>
                <a:spcPct val="50000"/>
              </a:spcBef>
              <a:defRPr/>
            </a:pPr>
            <a:r>
              <a:rPr lang="de-AT" altLang="en-US" dirty="0"/>
              <a:t>Was ist Runden und welche Arten gibt es?</a:t>
            </a:r>
          </a:p>
          <a:p>
            <a:pPr marL="384175" indent="-384175">
              <a:spcBef>
                <a:spcPct val="50000"/>
              </a:spcBef>
              <a:defRPr/>
            </a:pPr>
            <a:r>
              <a:rPr lang="de-AT" altLang="en-US" dirty="0"/>
              <a:t>Motivation zur Normung (für Messwesen)</a:t>
            </a:r>
          </a:p>
          <a:p>
            <a:pPr marL="384175" indent="-384175">
              <a:spcBef>
                <a:spcPct val="50000"/>
              </a:spcBef>
              <a:defRPr/>
            </a:pPr>
            <a:r>
              <a:rPr lang="de-AT" altLang="en-US" dirty="0"/>
              <a:t>Die ÖNORM A 6403:2010, Aufbau und Inhalt</a:t>
            </a:r>
          </a:p>
          <a:p>
            <a:pPr marL="384175" indent="-384175">
              <a:spcBef>
                <a:spcPct val="50000"/>
              </a:spcBef>
              <a:defRPr/>
            </a:pPr>
            <a:r>
              <a:rPr lang="de-AT" altLang="en-US" dirty="0"/>
              <a:t>Warum gerade so?</a:t>
            </a:r>
          </a:p>
          <a:p>
            <a:pPr marL="384175" indent="-384175">
              <a:spcBef>
                <a:spcPct val="50000"/>
              </a:spcBef>
              <a:defRPr/>
            </a:pPr>
            <a:r>
              <a:rPr lang="de-AT" altLang="en-US" dirty="0"/>
              <a:t>Zusammenfassung</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a:t>
            </a:fld>
            <a:endParaRPr lang="de-AT" dirty="0"/>
          </a:p>
        </p:txBody>
      </p:sp>
    </p:spTree>
    <p:extLst>
      <p:ext uri="{BB962C8B-B14F-4D97-AF65-F5344CB8AC3E}">
        <p14:creationId xmlns:p14="http://schemas.microsoft.com/office/powerpoint/2010/main" val="302048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Ergebnis mit Unsicherheit</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smtClean="0"/>
              <a:t>Hauptanwendungsbereich </a:t>
            </a:r>
            <a:r>
              <a:rPr lang="de-AT" altLang="en-US" dirty="0"/>
              <a:t>der Norm ist die Festlegung eines Rundungsverfahren für Messergebnisse mit Messunsicherheit.</a:t>
            </a:r>
          </a:p>
          <a:p>
            <a:r>
              <a:rPr lang="de-AT" altLang="en-US" dirty="0"/>
              <a:t>Die Unsicherheit </a:t>
            </a:r>
            <a:r>
              <a:rPr lang="de-AT" altLang="en-US" i="1" dirty="0">
                <a:latin typeface="Times New Roman" charset="0"/>
              </a:rPr>
              <a:t>u</a:t>
            </a:r>
            <a:r>
              <a:rPr lang="de-AT" altLang="en-US" dirty="0"/>
              <a:t> bestimmt diejenige Stelle einer Ergebniszahl an der diese und auch die Unsicherheit gerundet werden muss. Die Art der Unsicherheit ist nicht spezifiziert.</a:t>
            </a:r>
          </a:p>
          <a:p>
            <a:r>
              <a:rPr lang="de-AT" altLang="en-US" dirty="0" smtClean="0">
                <a:solidFill>
                  <a:schemeClr val="tx1"/>
                </a:solidFill>
              </a:rPr>
              <a:t>Unter </a:t>
            </a:r>
            <a:r>
              <a:rPr lang="de-AT" altLang="en-US" dirty="0">
                <a:solidFill>
                  <a:schemeClr val="tx1"/>
                </a:solidFill>
              </a:rPr>
              <a:t>Bedachtnahme der Forderung bezüglich informationsleerer Stellen, konventionell </a:t>
            </a:r>
            <a:r>
              <a:rPr lang="de-AT" altLang="en-US" i="1" dirty="0">
                <a:solidFill>
                  <a:schemeClr val="tx1"/>
                </a:solidFill>
                <a:latin typeface="Times New Roman" charset="0"/>
              </a:rPr>
              <a:t>s </a:t>
            </a:r>
            <a:r>
              <a:rPr lang="de-AT" altLang="en-US" dirty="0">
                <a:solidFill>
                  <a:schemeClr val="tx1"/>
                </a:solidFill>
                <a:latin typeface="Times New Roman" charset="0"/>
              </a:rPr>
              <a:t>&lt; </a:t>
            </a:r>
            <a:r>
              <a:rPr lang="de-AT" altLang="en-US" i="1" dirty="0">
                <a:solidFill>
                  <a:schemeClr val="tx1"/>
                </a:solidFill>
                <a:latin typeface="Times New Roman" charset="0"/>
              </a:rPr>
              <a:t>u</a:t>
            </a:r>
            <a:r>
              <a:rPr lang="de-AT" altLang="en-US" dirty="0">
                <a:solidFill>
                  <a:schemeClr val="tx1"/>
                </a:solidFill>
              </a:rPr>
              <a:t>/50 </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20</a:t>
            </a:fld>
            <a:endParaRPr lang="de-AT" dirty="0"/>
          </a:p>
        </p:txBody>
      </p:sp>
    </p:spTree>
    <p:extLst>
      <p:ext uri="{BB962C8B-B14F-4D97-AF65-F5344CB8AC3E}">
        <p14:creationId xmlns:p14="http://schemas.microsoft.com/office/powerpoint/2010/main" val="3332561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E6320F"/>
                </a:solidFill>
              </a:rPr>
              <a:t>A 6403 – Ermittlung d. </a:t>
            </a:r>
            <a:r>
              <a:rPr lang="de-AT" altLang="en-US" dirty="0" smtClean="0">
                <a:solidFill>
                  <a:srgbClr val="E6320F"/>
                </a:solidFill>
              </a:rPr>
              <a:t>Rundungsstelle (der erste Schritt)</a:t>
            </a:r>
            <a:endParaRPr lang="de-AT" dirty="0">
              <a:solidFill>
                <a:srgbClr val="E6320F"/>
              </a:solidFill>
            </a:endParaRPr>
          </a:p>
        </p:txBody>
      </p:sp>
      <p:sp>
        <p:nvSpPr>
          <p:cNvPr id="3" name="Textplatzhalter 2"/>
          <p:cNvSpPr>
            <a:spLocks noGrp="1"/>
          </p:cNvSpPr>
          <p:nvPr>
            <p:ph type="body" sz="quarter" idx="13"/>
          </p:nvPr>
        </p:nvSpPr>
        <p:spPr/>
        <p:txBody>
          <a:bodyPr/>
          <a:lstStyle/>
          <a:p>
            <a:r>
              <a:rPr lang="de-AT" altLang="en-US"/>
              <a:t>Von links beginnend ist als Rundungsstelle die Stelle der ersten von 0 verschiedenen Ziffer der Unsicherheit </a:t>
            </a:r>
            <a:r>
              <a:rPr lang="de-AT" altLang="en-US" i="1">
                <a:latin typeface="Times New Roman" pitchFamily="18" charset="0"/>
              </a:rPr>
              <a:t>u</a:t>
            </a:r>
            <a:r>
              <a:rPr lang="de-AT" altLang="en-US" i="1"/>
              <a:t> </a:t>
            </a:r>
            <a:r>
              <a:rPr lang="de-AT" altLang="en-US"/>
              <a:t>zu wählen wenn diese eine der Ziffern 3 bis 9 ist; andernfalls (Ziffer 1 oder 2) ist die Stelle rechts daneben.</a:t>
            </a:r>
          </a:p>
          <a:p>
            <a:endParaRPr lang="de-AT"/>
          </a:p>
        </p:txBody>
      </p:sp>
      <p:sp>
        <p:nvSpPr>
          <p:cNvPr id="5" name="Foliennummernplatzhalter 4"/>
          <p:cNvSpPr>
            <a:spLocks noGrp="1"/>
          </p:cNvSpPr>
          <p:nvPr>
            <p:ph type="sldNum" sz="quarter" idx="12"/>
          </p:nvPr>
        </p:nvSpPr>
        <p:spPr/>
        <p:txBody>
          <a:bodyPr/>
          <a:lstStyle/>
          <a:p>
            <a:fld id="{1206269C-C24E-4E80-9A4B-E7E19BB59A67}" type="slidenum">
              <a:rPr lang="de-AT" smtClean="0"/>
              <a:pPr/>
              <a:t>21</a:t>
            </a:fld>
            <a:endParaRPr lang="de-AT" dirty="0"/>
          </a:p>
        </p:txBody>
      </p:sp>
    </p:spTree>
    <p:extLst>
      <p:ext uri="{BB962C8B-B14F-4D97-AF65-F5344CB8AC3E}">
        <p14:creationId xmlns:p14="http://schemas.microsoft.com/office/powerpoint/2010/main" val="4133081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Runden des </a:t>
            </a:r>
            <a:r>
              <a:rPr lang="de-AT" altLang="en-US" dirty="0" smtClean="0">
                <a:solidFill>
                  <a:srgbClr val="FF0000"/>
                </a:solidFill>
              </a:rPr>
              <a:t>Ergebnisses</a:t>
            </a:r>
            <a:r>
              <a:rPr lang="de-AT" altLang="en-US" dirty="0">
                <a:solidFill>
                  <a:srgbClr val="E6320F"/>
                </a:solidFill>
              </a:rPr>
              <a:t> (der </a:t>
            </a:r>
            <a:r>
              <a:rPr lang="de-AT" altLang="en-US" dirty="0" smtClean="0">
                <a:solidFill>
                  <a:srgbClr val="E6320F"/>
                </a:solidFill>
              </a:rPr>
              <a:t>zweite Schritt</a:t>
            </a:r>
            <a:r>
              <a:rPr lang="de-AT" altLang="en-US" dirty="0">
                <a:solidFill>
                  <a:srgbClr val="E6320F"/>
                </a:solidFill>
              </a:rPr>
              <a:t>)</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Die Ergebniszahl wird </a:t>
            </a:r>
            <a:r>
              <a:rPr lang="de-AT" altLang="en-US" dirty="0">
                <a:solidFill>
                  <a:srgbClr val="C00000"/>
                </a:solidFill>
              </a:rPr>
              <a:t>gerundet</a:t>
            </a:r>
            <a:r>
              <a:rPr lang="de-AT" altLang="en-US" dirty="0"/>
              <a:t>, die Unsicherheit </a:t>
            </a:r>
            <a:r>
              <a:rPr lang="de-AT" altLang="en-US" i="1" dirty="0">
                <a:latin typeface="Times New Roman" pitchFamily="18" charset="0"/>
              </a:rPr>
              <a:t>u</a:t>
            </a:r>
            <a:r>
              <a:rPr lang="de-AT" altLang="en-US" dirty="0"/>
              <a:t> </a:t>
            </a:r>
            <a:r>
              <a:rPr lang="de-AT" altLang="en-US" dirty="0">
                <a:solidFill>
                  <a:srgbClr val="C00000"/>
                </a:solidFill>
              </a:rPr>
              <a:t>aufgerundet</a:t>
            </a:r>
            <a:r>
              <a:rPr lang="de-AT" altLang="en-US" dirty="0"/>
              <a:t> und zwar beide an der Stelle, die sich nach </a:t>
            </a:r>
            <a:r>
              <a:rPr lang="de-AT" altLang="en-US" dirty="0" smtClean="0"/>
              <a:t>Vorigem </a:t>
            </a:r>
            <a:r>
              <a:rPr lang="de-AT" altLang="en-US" dirty="0"/>
              <a:t>ergibt.</a:t>
            </a:r>
          </a:p>
          <a:p>
            <a:r>
              <a:rPr lang="de-AT" altLang="en-US" dirty="0"/>
              <a:t>Der Betrag der Rundungsabweichung der Ergebniszahl ist kleiner oder höchstens gleich </a:t>
            </a:r>
            <a:r>
              <a:rPr lang="de-AT" altLang="en-US" i="1" dirty="0">
                <a:latin typeface="Times New Roman" pitchFamily="18" charset="0"/>
              </a:rPr>
              <a:t>u</a:t>
            </a:r>
            <a:r>
              <a:rPr lang="de-AT" altLang="en-US" dirty="0"/>
              <a:t>/6</a:t>
            </a:r>
          </a:p>
          <a:p>
            <a:r>
              <a:rPr lang="de-AT" altLang="en-US" dirty="0"/>
              <a:t>Die Unsicherheit des Ergebnisses wird dadurch um 0,5 % bis 1,8 % erhöht (je nach Art der Unsicherheit)</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22</a:t>
            </a:fld>
            <a:endParaRPr lang="de-AT" dirty="0"/>
          </a:p>
        </p:txBody>
      </p:sp>
    </p:spTree>
    <p:extLst>
      <p:ext uri="{BB962C8B-B14F-4D97-AF65-F5344CB8AC3E}">
        <p14:creationId xmlns:p14="http://schemas.microsoft.com/office/powerpoint/2010/main" val="1905669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Runden des Ergebnisses</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Beispiel für die Ergebniszahl 8,79647 mit unterschiedlichen Unsicherheiten: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23</a:t>
            </a:fld>
            <a:endParaRPr lang="de-AT"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1" y="2057400"/>
            <a:ext cx="8208962"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1"/>
          <p:cNvSpPr/>
          <p:nvPr/>
        </p:nvSpPr>
        <p:spPr>
          <a:xfrm>
            <a:off x="3319713" y="2884487"/>
            <a:ext cx="5327650"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de-DE">
              <a:solidFill>
                <a:srgbClr val="FFFFFF"/>
              </a:solidFill>
            </a:endParaRPr>
          </a:p>
        </p:txBody>
      </p:sp>
    </p:spTree>
    <p:extLst>
      <p:ext uri="{BB962C8B-B14F-4D97-AF65-F5344CB8AC3E}">
        <p14:creationId xmlns:p14="http://schemas.microsoft.com/office/powerpoint/2010/main" val="3035460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Runden des Ergebnisses</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Beispiel für die Ergebniszahl 8,79647 mit unterschiedlichen Unsicherheiten: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24</a:t>
            </a:fld>
            <a:endParaRPr lang="de-AT"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1" y="2057400"/>
            <a:ext cx="8208962"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1"/>
          <p:cNvSpPr/>
          <p:nvPr/>
        </p:nvSpPr>
        <p:spPr>
          <a:xfrm>
            <a:off x="4394199" y="2884487"/>
            <a:ext cx="4253163"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de-DE">
              <a:solidFill>
                <a:srgbClr val="FFFFFF"/>
              </a:solidFill>
            </a:endParaRPr>
          </a:p>
        </p:txBody>
      </p:sp>
    </p:spTree>
    <p:extLst>
      <p:ext uri="{BB962C8B-B14F-4D97-AF65-F5344CB8AC3E}">
        <p14:creationId xmlns:p14="http://schemas.microsoft.com/office/powerpoint/2010/main" val="2910513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Runden des Ergebnisses</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Beispiel für die Ergebniszahl 8,79647 mit unterschiedlichen Unsicherheiten: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25</a:t>
            </a:fld>
            <a:endParaRPr lang="de-AT"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1" y="2057400"/>
            <a:ext cx="8208962"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1"/>
          <p:cNvSpPr/>
          <p:nvPr/>
        </p:nvSpPr>
        <p:spPr>
          <a:xfrm>
            <a:off x="5499100" y="2884487"/>
            <a:ext cx="3148262"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de-DE">
              <a:solidFill>
                <a:srgbClr val="FFFFFF"/>
              </a:solidFill>
            </a:endParaRPr>
          </a:p>
        </p:txBody>
      </p:sp>
    </p:spTree>
    <p:extLst>
      <p:ext uri="{BB962C8B-B14F-4D97-AF65-F5344CB8AC3E}">
        <p14:creationId xmlns:p14="http://schemas.microsoft.com/office/powerpoint/2010/main" val="805719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Runden des Ergebnisses</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Beispiel für die Ergebniszahl 8,79647 mit unterschiedlichen Unsicherheiten: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26</a:t>
            </a:fld>
            <a:endParaRPr lang="de-AT"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1" y="2057400"/>
            <a:ext cx="8208962"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1"/>
          <p:cNvSpPr/>
          <p:nvPr/>
        </p:nvSpPr>
        <p:spPr>
          <a:xfrm>
            <a:off x="6565900" y="2884487"/>
            <a:ext cx="2081462"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de-DE">
              <a:solidFill>
                <a:srgbClr val="FFFFFF"/>
              </a:solidFill>
            </a:endParaRPr>
          </a:p>
        </p:txBody>
      </p:sp>
    </p:spTree>
    <p:extLst>
      <p:ext uri="{BB962C8B-B14F-4D97-AF65-F5344CB8AC3E}">
        <p14:creationId xmlns:p14="http://schemas.microsoft.com/office/powerpoint/2010/main" val="686754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Runden des Ergebnisses</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Beispiel für die Ergebniszahl 8,79647 mit unterschiedlichen Unsicherheiten: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27</a:t>
            </a:fld>
            <a:endParaRPr lang="de-AT"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1" y="2057400"/>
            <a:ext cx="8208962"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1"/>
          <p:cNvSpPr/>
          <p:nvPr/>
        </p:nvSpPr>
        <p:spPr>
          <a:xfrm>
            <a:off x="7606630" y="2884487"/>
            <a:ext cx="1040731"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de-DE">
              <a:solidFill>
                <a:srgbClr val="FFFFFF"/>
              </a:solidFill>
            </a:endParaRPr>
          </a:p>
        </p:txBody>
      </p:sp>
    </p:spTree>
    <p:extLst>
      <p:ext uri="{BB962C8B-B14F-4D97-AF65-F5344CB8AC3E}">
        <p14:creationId xmlns:p14="http://schemas.microsoft.com/office/powerpoint/2010/main" val="2828241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Runden des Ergebnisses</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Beispiel für die Ergebniszahl 8,79647 mit unterschiedlichen Unsicherheiten: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28</a:t>
            </a:fld>
            <a:endParaRPr lang="de-AT"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1" y="2057400"/>
            <a:ext cx="8208962"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22095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Runden des Ergebnisses</a:t>
            </a:r>
            <a:endParaRPr lang="de-AT" dirty="0">
              <a:solidFill>
                <a:srgbClr val="FF0000"/>
              </a:solidFill>
            </a:endParaRPr>
          </a:p>
        </p:txBody>
      </p:sp>
      <p:sp>
        <p:nvSpPr>
          <p:cNvPr id="3" name="Textplatzhalter 2"/>
          <p:cNvSpPr>
            <a:spLocks noGrp="1"/>
          </p:cNvSpPr>
          <p:nvPr>
            <p:ph type="body" sz="quarter" idx="13"/>
          </p:nvPr>
        </p:nvSpPr>
        <p:spPr/>
        <p:txBody>
          <a:bodyPr/>
          <a:lstStyle/>
          <a:p>
            <a:pPr marL="0" indent="0">
              <a:buNone/>
            </a:pPr>
            <a:r>
              <a:rPr lang="de-AT" altLang="en-US" dirty="0" err="1"/>
              <a:t>Ungerundetes</a:t>
            </a:r>
            <a:r>
              <a:rPr lang="de-AT" altLang="en-US" dirty="0"/>
              <a:t> Messergebnis</a:t>
            </a:r>
          </a:p>
          <a:p>
            <a:pPr marL="0" indent="0">
              <a:buNone/>
            </a:pPr>
            <a:r>
              <a:rPr lang="de-AT" altLang="en-US" i="1" dirty="0">
                <a:latin typeface="Times New Roman" pitchFamily="18" charset="0"/>
              </a:rPr>
              <a:t>   m</a:t>
            </a:r>
            <a:r>
              <a:rPr lang="de-AT" altLang="en-US" dirty="0"/>
              <a:t> = 1 kg </a:t>
            </a:r>
            <a:r>
              <a:rPr lang="de-AT" altLang="en-US" dirty="0">
                <a:cs typeface="Arial" charset="0"/>
              </a:rPr>
              <a:t>−</a:t>
            </a:r>
            <a:r>
              <a:rPr lang="de-AT" altLang="en-US" dirty="0"/>
              <a:t> 1,945 </a:t>
            </a:r>
            <a:r>
              <a:rPr lang="de-AT" altLang="en-US" dirty="0" smtClean="0"/>
              <a:t>mg</a:t>
            </a:r>
            <a:r>
              <a:rPr lang="de-AT" altLang="en-US" dirty="0"/>
              <a:t>	</a:t>
            </a:r>
            <a:r>
              <a:rPr lang="de-AT" altLang="en-US" i="1" dirty="0" smtClean="0">
                <a:latin typeface="Times New Roman" pitchFamily="18" charset="0"/>
              </a:rPr>
              <a:t>u</a:t>
            </a:r>
            <a:r>
              <a:rPr lang="de-AT" altLang="en-US" dirty="0" smtClean="0"/>
              <a:t> </a:t>
            </a:r>
            <a:r>
              <a:rPr lang="de-AT" altLang="en-US" dirty="0"/>
              <a:t>= 540,4 µg</a:t>
            </a:r>
          </a:p>
          <a:p>
            <a:pPr marL="0" indent="0">
              <a:buNone/>
            </a:pPr>
            <a:r>
              <a:rPr lang="de-AT" altLang="en-US" dirty="0"/>
              <a:t>Korrekt gerundet</a:t>
            </a:r>
          </a:p>
          <a:p>
            <a:pPr marL="0" indent="0">
              <a:buNone/>
            </a:pPr>
            <a:r>
              <a:rPr lang="de-AT" altLang="en-US" i="1" dirty="0">
                <a:latin typeface="Times New Roman" pitchFamily="18" charset="0"/>
              </a:rPr>
              <a:t>   m</a:t>
            </a:r>
            <a:r>
              <a:rPr lang="de-AT" altLang="en-US" dirty="0"/>
              <a:t> = 1 kg </a:t>
            </a:r>
            <a:r>
              <a:rPr lang="de-AT" altLang="en-US" dirty="0">
                <a:cs typeface="Arial" charset="0"/>
              </a:rPr>
              <a:t>−</a:t>
            </a:r>
            <a:r>
              <a:rPr lang="de-AT" altLang="en-US" dirty="0"/>
              <a:t> 1,9 mg	   </a:t>
            </a:r>
            <a:r>
              <a:rPr lang="de-AT" altLang="en-US" dirty="0" smtClean="0"/>
              <a:t>	</a:t>
            </a:r>
            <a:r>
              <a:rPr lang="de-AT" altLang="en-US" i="1" dirty="0" smtClean="0">
                <a:latin typeface="Times New Roman" pitchFamily="18" charset="0"/>
              </a:rPr>
              <a:t>u</a:t>
            </a:r>
            <a:r>
              <a:rPr lang="de-AT" altLang="en-US" dirty="0" smtClean="0"/>
              <a:t> </a:t>
            </a:r>
            <a:r>
              <a:rPr lang="de-AT" altLang="en-US" dirty="0"/>
              <a:t>= 0,6 </a:t>
            </a:r>
            <a:r>
              <a:rPr lang="de-AT" altLang="en-US" dirty="0" smtClean="0"/>
              <a:t>mg</a:t>
            </a:r>
            <a:br>
              <a:rPr lang="de-AT" altLang="en-US" dirty="0" smtClean="0"/>
            </a:br>
            <a:r>
              <a:rPr lang="de-AT" altLang="en-US" i="1" dirty="0" smtClean="0">
                <a:latin typeface="Times New Roman" pitchFamily="18" charset="0"/>
              </a:rPr>
              <a:t>   </a:t>
            </a:r>
            <a:r>
              <a:rPr lang="de-AT" altLang="en-US" i="1" dirty="0">
                <a:latin typeface="Times New Roman" pitchFamily="18" charset="0"/>
              </a:rPr>
              <a:t>m</a:t>
            </a:r>
            <a:r>
              <a:rPr lang="de-AT" altLang="en-US" dirty="0"/>
              <a:t> = 999 998,1 mg	   </a:t>
            </a:r>
            <a:r>
              <a:rPr lang="de-AT" altLang="en-US" dirty="0" smtClean="0"/>
              <a:t>	</a:t>
            </a:r>
            <a:r>
              <a:rPr lang="de-AT" altLang="en-US" i="1" dirty="0" smtClean="0">
                <a:latin typeface="Times New Roman" pitchFamily="18" charset="0"/>
              </a:rPr>
              <a:t>u</a:t>
            </a:r>
            <a:r>
              <a:rPr lang="de-AT" altLang="en-US" dirty="0" smtClean="0"/>
              <a:t> </a:t>
            </a:r>
            <a:r>
              <a:rPr lang="de-AT" altLang="en-US" dirty="0"/>
              <a:t>= 0,6 </a:t>
            </a:r>
            <a:r>
              <a:rPr lang="de-AT" altLang="en-US" dirty="0" smtClean="0"/>
              <a:t>mg</a:t>
            </a:r>
            <a:br>
              <a:rPr lang="de-AT" altLang="en-US" dirty="0" smtClean="0"/>
            </a:br>
            <a:r>
              <a:rPr lang="de-AT" altLang="en-US" i="1" dirty="0" smtClean="0">
                <a:latin typeface="Times New Roman" pitchFamily="18" charset="0"/>
              </a:rPr>
              <a:t>   </a:t>
            </a:r>
            <a:r>
              <a:rPr lang="de-AT" altLang="en-US" i="1" dirty="0">
                <a:latin typeface="Times New Roman" pitchFamily="18" charset="0"/>
              </a:rPr>
              <a:t>m</a:t>
            </a:r>
            <a:r>
              <a:rPr lang="de-AT" altLang="en-US" dirty="0"/>
              <a:t> = 0,999 998 1 </a:t>
            </a:r>
            <a:r>
              <a:rPr lang="de-AT" altLang="en-US" dirty="0" smtClean="0"/>
              <a:t>kg</a:t>
            </a:r>
            <a:r>
              <a:rPr lang="de-AT" altLang="en-US" dirty="0"/>
              <a:t>	</a:t>
            </a:r>
            <a:r>
              <a:rPr lang="de-AT" altLang="en-US" i="1" dirty="0" smtClean="0">
                <a:latin typeface="Times New Roman" pitchFamily="18" charset="0"/>
              </a:rPr>
              <a:t>u</a:t>
            </a:r>
            <a:r>
              <a:rPr lang="de-AT" altLang="en-US" dirty="0" smtClean="0"/>
              <a:t> </a:t>
            </a:r>
            <a:r>
              <a:rPr lang="de-AT" altLang="en-US" dirty="0"/>
              <a:t>= 0,6 </a:t>
            </a:r>
            <a:r>
              <a:rPr lang="de-AT" altLang="en-US" dirty="0" smtClean="0"/>
              <a:t>mg</a:t>
            </a:r>
            <a:br>
              <a:rPr lang="de-AT" altLang="en-US" dirty="0" smtClean="0"/>
            </a:br>
            <a:r>
              <a:rPr lang="de-AT" altLang="en-US" i="1" dirty="0" smtClean="0">
                <a:latin typeface="Times New Roman" pitchFamily="18" charset="0"/>
              </a:rPr>
              <a:t>   </a:t>
            </a:r>
            <a:r>
              <a:rPr lang="de-AT" altLang="en-US" i="1" dirty="0">
                <a:latin typeface="Times New Roman" pitchFamily="18" charset="0"/>
              </a:rPr>
              <a:t>m</a:t>
            </a:r>
            <a:r>
              <a:rPr lang="de-AT" altLang="en-US" dirty="0"/>
              <a:t> = 0,999 998 1 </a:t>
            </a:r>
            <a:r>
              <a:rPr lang="de-AT" altLang="en-US" dirty="0" smtClean="0"/>
              <a:t>kg	</a:t>
            </a:r>
            <a:r>
              <a:rPr lang="de-AT" altLang="en-US" i="1" dirty="0" smtClean="0">
                <a:latin typeface="Times New Roman" pitchFamily="18" charset="0"/>
              </a:rPr>
              <a:t>u</a:t>
            </a:r>
            <a:r>
              <a:rPr lang="de-AT" altLang="en-US" dirty="0" smtClean="0"/>
              <a:t> </a:t>
            </a:r>
            <a:r>
              <a:rPr lang="de-AT" altLang="en-US" dirty="0"/>
              <a:t>= 0,000 000 6 </a:t>
            </a:r>
            <a:r>
              <a:rPr lang="de-AT" altLang="en-US" dirty="0" smtClean="0"/>
              <a:t>kg</a:t>
            </a:r>
            <a:br>
              <a:rPr lang="de-AT" altLang="en-US" dirty="0" smtClean="0"/>
            </a:br>
            <a:r>
              <a:rPr lang="de-AT" altLang="en-US" i="1" dirty="0" smtClean="0">
                <a:latin typeface="Times New Roman" pitchFamily="18" charset="0"/>
              </a:rPr>
              <a:t>   </a:t>
            </a:r>
            <a:r>
              <a:rPr lang="de-AT" altLang="en-US" dirty="0">
                <a:solidFill>
                  <a:srgbClr val="DA251D"/>
                </a:solidFill>
              </a:rPr>
              <a:t>(</a:t>
            </a:r>
            <a:r>
              <a:rPr lang="de-AT" altLang="en-US" i="1" dirty="0">
                <a:solidFill>
                  <a:srgbClr val="DA251D"/>
                </a:solidFill>
                <a:latin typeface="Times New Roman" pitchFamily="18" charset="0"/>
              </a:rPr>
              <a:t>m</a:t>
            </a:r>
            <a:r>
              <a:rPr lang="de-AT" altLang="en-US" dirty="0">
                <a:solidFill>
                  <a:srgbClr val="DA251D"/>
                </a:solidFill>
              </a:rPr>
              <a:t> = 1 kg </a:t>
            </a:r>
            <a:r>
              <a:rPr lang="de-AT" altLang="en-US" dirty="0">
                <a:solidFill>
                  <a:srgbClr val="DA251D"/>
                </a:solidFill>
                <a:cs typeface="Arial" charset="0"/>
              </a:rPr>
              <a:t>−</a:t>
            </a:r>
            <a:r>
              <a:rPr lang="de-AT" altLang="en-US" dirty="0">
                <a:solidFill>
                  <a:srgbClr val="DA251D"/>
                </a:solidFill>
              </a:rPr>
              <a:t> 1 900 </a:t>
            </a:r>
            <a:r>
              <a:rPr lang="de-AT" altLang="en-US" dirty="0" smtClean="0">
                <a:solidFill>
                  <a:srgbClr val="DA251D"/>
                </a:solidFill>
              </a:rPr>
              <a:t>µg	</a:t>
            </a:r>
            <a:r>
              <a:rPr lang="de-AT" altLang="en-US" i="1" dirty="0" smtClean="0">
                <a:solidFill>
                  <a:srgbClr val="DA251D"/>
                </a:solidFill>
                <a:latin typeface="Times New Roman" pitchFamily="18" charset="0"/>
              </a:rPr>
              <a:t>u</a:t>
            </a:r>
            <a:r>
              <a:rPr lang="de-AT" altLang="en-US" dirty="0" smtClean="0">
                <a:solidFill>
                  <a:srgbClr val="DA251D"/>
                </a:solidFill>
              </a:rPr>
              <a:t> </a:t>
            </a:r>
            <a:r>
              <a:rPr lang="de-AT" altLang="en-US" dirty="0">
                <a:solidFill>
                  <a:srgbClr val="DA251D"/>
                </a:solidFill>
              </a:rPr>
              <a:t>= 600 µg    </a:t>
            </a:r>
            <a:r>
              <a:rPr lang="de-AT" altLang="en-US" dirty="0" smtClean="0">
                <a:solidFill>
                  <a:srgbClr val="DA251D"/>
                </a:solidFill>
              </a:rPr>
              <a:t>zu vermeiden!)</a:t>
            </a:r>
            <a:endParaRPr lang="de-AT" altLang="en-US" dirty="0">
              <a:solidFill>
                <a:srgbClr val="DA251D"/>
              </a:solidFill>
            </a:endParaRPr>
          </a:p>
          <a:p>
            <a:pPr marL="0" indent="0">
              <a:buNone/>
            </a:pPr>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29</a:t>
            </a:fld>
            <a:endParaRPr lang="de-AT" dirty="0"/>
          </a:p>
        </p:txBody>
      </p:sp>
    </p:spTree>
    <p:extLst>
      <p:ext uri="{BB962C8B-B14F-4D97-AF65-F5344CB8AC3E}">
        <p14:creationId xmlns:p14="http://schemas.microsoft.com/office/powerpoint/2010/main" val="943221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E6320F"/>
                </a:solidFill>
              </a:rPr>
              <a:t>Was ist Runden?</a:t>
            </a:r>
            <a:endParaRPr lang="de-AT" dirty="0">
              <a:solidFill>
                <a:srgbClr val="E6320F"/>
              </a:solidFill>
            </a:endParaRPr>
          </a:p>
        </p:txBody>
      </p:sp>
      <p:sp>
        <p:nvSpPr>
          <p:cNvPr id="3" name="Textplatzhalter 2"/>
          <p:cNvSpPr>
            <a:spLocks noGrp="1"/>
          </p:cNvSpPr>
          <p:nvPr>
            <p:ph type="body" sz="quarter" idx="13"/>
          </p:nvPr>
        </p:nvSpPr>
        <p:spPr/>
        <p:txBody>
          <a:bodyPr/>
          <a:lstStyle/>
          <a:p>
            <a:r>
              <a:rPr lang="de-AT" altLang="en-US" dirty="0">
                <a:solidFill>
                  <a:srgbClr val="FF0000"/>
                </a:solidFill>
              </a:rPr>
              <a:t>Runden</a:t>
            </a:r>
            <a:r>
              <a:rPr lang="de-AT" altLang="en-US" dirty="0"/>
              <a:t> – </a:t>
            </a:r>
            <a:r>
              <a:rPr lang="de-AT" altLang="en-US" dirty="0" smtClean="0"/>
              <a:t>Verkürzen </a:t>
            </a:r>
            <a:r>
              <a:rPr lang="de-AT" altLang="en-US" dirty="0"/>
              <a:t>einer dezimal geschriebenen Zahl auf eine Zahl mit weniger Ziffern im Rahmen einer gewählten Genauigkeitsgrenze</a:t>
            </a:r>
          </a:p>
          <a:p>
            <a:r>
              <a:rPr lang="de-AT" altLang="en-US" dirty="0">
                <a:solidFill>
                  <a:srgbClr val="FF0000"/>
                </a:solidFill>
              </a:rPr>
              <a:t>Runden</a:t>
            </a:r>
            <a:r>
              <a:rPr lang="de-AT" altLang="en-US" dirty="0"/>
              <a:t> – Ersetzen einer gegebenen Zahl durch ein ganzzahliges Vielfache eines festgelegten Wertes (Rundungswertes)</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a:t>
            </a:fld>
            <a:endParaRPr lang="de-AT" dirty="0"/>
          </a:p>
        </p:txBody>
      </p:sp>
    </p:spTree>
    <p:extLst>
      <p:ext uri="{BB962C8B-B14F-4D97-AF65-F5344CB8AC3E}">
        <p14:creationId xmlns:p14="http://schemas.microsoft.com/office/powerpoint/2010/main" val="1379258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Warum gerade so?</a:t>
            </a:r>
            <a:endParaRPr lang="de-AT" dirty="0">
              <a:solidFill>
                <a:srgbClr val="FF0000"/>
              </a:solidFill>
            </a:endParaRPr>
          </a:p>
        </p:txBody>
      </p:sp>
      <p:sp>
        <p:nvSpPr>
          <p:cNvPr id="3" name="Textplatzhalter 2"/>
          <p:cNvSpPr>
            <a:spLocks noGrp="1"/>
          </p:cNvSpPr>
          <p:nvPr>
            <p:ph type="body" sz="quarter" idx="13"/>
          </p:nvPr>
        </p:nvSpPr>
        <p:spPr/>
        <p:txBody>
          <a:bodyPr/>
          <a:lstStyle/>
          <a:p>
            <a:pPr marL="0" indent="0">
              <a:buNone/>
            </a:pPr>
            <a:r>
              <a:rPr lang="de-AT" altLang="en-US" dirty="0">
                <a:solidFill>
                  <a:srgbClr val="DA251D"/>
                </a:solidFill>
              </a:rPr>
              <a:t>Beschränkung auf Rundungswerte 1∙10</a:t>
            </a:r>
            <a:r>
              <a:rPr lang="de-AT" altLang="en-US" i="1" baseline="30000" dirty="0">
                <a:solidFill>
                  <a:srgbClr val="DA251D"/>
                </a:solidFill>
              </a:rPr>
              <a:t>k</a:t>
            </a:r>
            <a:r>
              <a:rPr lang="de-AT" altLang="en-US" dirty="0">
                <a:solidFill>
                  <a:srgbClr val="DA251D"/>
                </a:solidFill>
              </a:rPr>
              <a:t> </a:t>
            </a:r>
            <a:r>
              <a:rPr lang="de-AT" altLang="en-US" dirty="0" smtClean="0">
                <a:solidFill>
                  <a:srgbClr val="DA251D"/>
                </a:solidFill>
              </a:rPr>
              <a:t>:</a:t>
            </a:r>
          </a:p>
          <a:p>
            <a:pPr marL="0" indent="0">
              <a:buNone/>
            </a:pPr>
            <a:r>
              <a:rPr lang="de-AT" altLang="en-US" dirty="0"/>
              <a:t>Beispiel aus Kalibrierschein </a:t>
            </a:r>
            <a:r>
              <a:rPr lang="fr-FR" altLang="en-US" dirty="0" smtClean="0"/>
              <a:t>T09-0689/1</a:t>
            </a:r>
            <a:r>
              <a:rPr lang="de-DE" altLang="en-US" dirty="0"/>
              <a:t/>
            </a:r>
            <a:br>
              <a:rPr lang="de-DE" altLang="en-US" dirty="0"/>
            </a:br>
            <a:r>
              <a:rPr lang="de-DE" altLang="en-US" dirty="0" smtClean="0"/>
              <a:t>Tabelle: 180 mm     </a:t>
            </a:r>
            <a:r>
              <a:rPr lang="en-US" altLang="en-US" dirty="0" smtClean="0"/>
              <a:t>4949,75</a:t>
            </a:r>
            <a:r>
              <a:rPr lang="de-DE" altLang="en-US" dirty="0" smtClean="0"/>
              <a:t> l </a:t>
            </a:r>
          </a:p>
          <a:p>
            <a:r>
              <a:rPr lang="de-DE" altLang="en-US" dirty="0"/>
              <a:t>Rundungswert ist hier 0,25 l. Weiß man das nicht, muss man 0,01 l annehmen </a:t>
            </a:r>
            <a:r>
              <a:rPr lang="de-DE" altLang="en-US" dirty="0">
                <a:cs typeface="Arial" charset="0"/>
              </a:rPr>
              <a:t>―</a:t>
            </a:r>
            <a:r>
              <a:rPr lang="de-DE" altLang="en-US" dirty="0"/>
              <a:t> 25</a:t>
            </a:r>
            <a:r>
              <a:rPr lang="de-DE" altLang="en-US" dirty="0">
                <a:sym typeface="Symbol" pitchFamily="18" charset="2"/>
              </a:rPr>
              <a:t></a:t>
            </a:r>
            <a:r>
              <a:rPr lang="de-DE" altLang="en-US" dirty="0"/>
              <a:t> </a:t>
            </a:r>
            <a:r>
              <a:rPr lang="de-DE" altLang="en-US" dirty="0" smtClean="0"/>
              <a:t>kleiner!</a:t>
            </a:r>
          </a:p>
          <a:p>
            <a:r>
              <a:rPr lang="de-DE" altLang="en-US" dirty="0" smtClean="0">
                <a:cs typeface="Arial" charset="0"/>
              </a:rPr>
              <a:t>Vortäuschung </a:t>
            </a:r>
            <a:r>
              <a:rPr lang="de-DE" altLang="en-US" dirty="0">
                <a:cs typeface="Arial" charset="0"/>
              </a:rPr>
              <a:t>übertriebener Genauigkeit (das </a:t>
            </a:r>
            <a:r>
              <a:rPr lang="de-DE" altLang="en-US" dirty="0" smtClean="0">
                <a:cs typeface="Arial" charset="0"/>
              </a:rPr>
              <a:t>Analoge </a:t>
            </a:r>
            <a:r>
              <a:rPr lang="de-DE" altLang="en-US" dirty="0">
                <a:cs typeface="Arial" charset="0"/>
              </a:rPr>
              <a:t>gilt auch </a:t>
            </a:r>
            <a:r>
              <a:rPr lang="de-DE" altLang="en-US" dirty="0" smtClean="0">
                <a:cs typeface="Arial" charset="0"/>
              </a:rPr>
              <a:t>bei Rundungswerten </a:t>
            </a:r>
            <a:r>
              <a:rPr lang="de-DE" altLang="en-US" dirty="0">
                <a:cs typeface="Arial" charset="0"/>
              </a:rPr>
              <a:t>&gt;1)</a:t>
            </a:r>
          </a:p>
          <a:p>
            <a:endParaRPr lang="de-DE" altLang="en-US" dirty="0" smtClean="0"/>
          </a:p>
          <a:p>
            <a:endParaRPr lang="de-AT" altLang="en-US" dirty="0">
              <a:solidFill>
                <a:srgbClr val="DA251D"/>
              </a:solidFill>
            </a:endParaRP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30</a:t>
            </a:fld>
            <a:endParaRPr lang="de-AT" dirty="0"/>
          </a:p>
        </p:txBody>
      </p:sp>
    </p:spTree>
    <p:extLst>
      <p:ext uri="{BB962C8B-B14F-4D97-AF65-F5344CB8AC3E}">
        <p14:creationId xmlns:p14="http://schemas.microsoft.com/office/powerpoint/2010/main" val="3983595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Warum gerade so?</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solidFill>
                  <a:srgbClr val="DA251D"/>
                </a:solidFill>
              </a:rPr>
              <a:t>Rundungswerte der Form 2, 5, ¼ usw. waren durchaus </a:t>
            </a:r>
            <a:r>
              <a:rPr lang="de-AT" altLang="en-US" dirty="0" smtClean="0">
                <a:solidFill>
                  <a:srgbClr val="DA251D"/>
                </a:solidFill>
              </a:rPr>
              <a:t>sinnvoll, </a:t>
            </a:r>
            <a:r>
              <a:rPr lang="de-AT" altLang="en-US" dirty="0">
                <a:solidFill>
                  <a:srgbClr val="DA251D"/>
                </a:solidFill>
              </a:rPr>
              <a:t>solange man keine Messunsicherheiten mitteilte.</a:t>
            </a:r>
          </a:p>
          <a:p>
            <a:r>
              <a:rPr lang="de-AT" altLang="en-US" dirty="0"/>
              <a:t>So wie aus der Messunsicherheit der Rundungswert ermittelt wird, kann man umgekehrt aus dem Rundungswert die Messunsicherheit abschätzen. </a:t>
            </a:r>
            <a:endParaRPr lang="de-AT" altLang="en-US" dirty="0" smtClean="0"/>
          </a:p>
          <a:p>
            <a:r>
              <a:rPr lang="de-AT" altLang="en-US" dirty="0" smtClean="0"/>
              <a:t>Da </a:t>
            </a:r>
            <a:r>
              <a:rPr lang="de-AT" altLang="en-US" dirty="0"/>
              <a:t>Messunsicherheiten immer angegeben werden </a:t>
            </a:r>
            <a:r>
              <a:rPr lang="de-AT" altLang="en-US" dirty="0" smtClean="0"/>
              <a:t>müssen, </a:t>
            </a:r>
            <a:r>
              <a:rPr lang="de-AT" altLang="en-US" dirty="0"/>
              <a:t>ist das heute </a:t>
            </a:r>
            <a:r>
              <a:rPr lang="de-AT" altLang="en-US" dirty="0" smtClean="0"/>
              <a:t>nicht </a:t>
            </a:r>
            <a:r>
              <a:rPr lang="de-AT" altLang="en-US" dirty="0"/>
              <a:t>mehr empfehlenswert.</a:t>
            </a:r>
            <a:endParaRPr lang="de-DE" altLang="en-US" dirty="0">
              <a:cs typeface="Arial" charset="0"/>
            </a:endParaRP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31</a:t>
            </a:fld>
            <a:endParaRPr lang="de-AT" dirty="0"/>
          </a:p>
        </p:txBody>
      </p:sp>
    </p:spTree>
    <p:extLst>
      <p:ext uri="{BB962C8B-B14F-4D97-AF65-F5344CB8AC3E}">
        <p14:creationId xmlns:p14="http://schemas.microsoft.com/office/powerpoint/2010/main" val="3211960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Warum gerade so?</a:t>
            </a:r>
            <a:endParaRPr lang="de-AT" dirty="0">
              <a:solidFill>
                <a:srgbClr val="FF0000"/>
              </a:solidFill>
            </a:endParaRPr>
          </a:p>
        </p:txBody>
      </p:sp>
      <p:sp>
        <p:nvSpPr>
          <p:cNvPr id="3" name="Textplatzhalter 2"/>
          <p:cNvSpPr>
            <a:spLocks noGrp="1"/>
          </p:cNvSpPr>
          <p:nvPr>
            <p:ph type="body" sz="quarter" idx="13"/>
          </p:nvPr>
        </p:nvSpPr>
        <p:spPr/>
        <p:txBody>
          <a:bodyPr/>
          <a:lstStyle/>
          <a:p>
            <a:pPr marL="0" indent="0">
              <a:buNone/>
              <a:defRPr/>
            </a:pPr>
            <a:r>
              <a:rPr lang="de-AT" altLang="en-US" dirty="0">
                <a:solidFill>
                  <a:srgbClr val="DA251D"/>
                </a:solidFill>
              </a:rPr>
              <a:t>Beschränkung auf 2 bzw. 1 signifikante Stelle</a:t>
            </a:r>
          </a:p>
          <a:p>
            <a:pPr marL="0" indent="0">
              <a:buNone/>
              <a:defRPr/>
            </a:pPr>
            <a:r>
              <a:rPr lang="de-AT" altLang="en-US" dirty="0"/>
              <a:t>Die in der Norm empfohlene Methode entspricht einer der beiden in DIN 1333 besprochenen Ergebnis-Rundungen und ist recht verbreitet.</a:t>
            </a:r>
          </a:p>
          <a:p>
            <a:pPr marL="0" indent="0">
              <a:buNone/>
            </a:pPr>
            <a:r>
              <a:rPr lang="de-AT" altLang="en-US" u="sng" dirty="0"/>
              <a:t>Mögliche Alternativen:</a:t>
            </a:r>
          </a:p>
          <a:p>
            <a:pPr marL="0" indent="0">
              <a:buNone/>
            </a:pPr>
            <a:r>
              <a:rPr lang="de-AT" altLang="en-US" dirty="0"/>
              <a:t> </a:t>
            </a:r>
            <a:r>
              <a:rPr lang="de-AT" altLang="en-US" dirty="0" smtClean="0"/>
              <a:t>  </a:t>
            </a:r>
            <a:r>
              <a:rPr lang="de-AT" altLang="en-US" dirty="0"/>
              <a:t>A) immer zweistellig (GUM)</a:t>
            </a:r>
            <a:br>
              <a:rPr lang="de-AT" altLang="en-US" dirty="0"/>
            </a:br>
            <a:r>
              <a:rPr lang="de-AT" altLang="en-US" dirty="0"/>
              <a:t>   B) ein/zweistellig (A 6403 = DIN1333)</a:t>
            </a:r>
            <a:br>
              <a:rPr lang="de-AT" altLang="en-US" dirty="0"/>
            </a:br>
            <a:r>
              <a:rPr lang="de-AT" altLang="en-US" dirty="0"/>
              <a:t>   C) zwei/dreistellig (DIN1333 </a:t>
            </a:r>
            <a:r>
              <a:rPr lang="de-AT" altLang="en-US" dirty="0" smtClean="0"/>
              <a:t>mit kleinerer Rundungs-Unsicherheit)</a:t>
            </a:r>
            <a:r>
              <a:rPr lang="de-AT" altLang="en-US" dirty="0"/>
              <a:t/>
            </a:r>
            <a:br>
              <a:rPr lang="de-AT" altLang="en-US" dirty="0"/>
            </a:br>
            <a:r>
              <a:rPr lang="de-AT" altLang="en-US" dirty="0"/>
              <a:t>   D) ein/zweistellig (</a:t>
            </a:r>
            <a:r>
              <a:rPr lang="de-AT" altLang="en-US" dirty="0" smtClean="0"/>
              <a:t>EA-4/02, aber ohne Entscheidungsregel)</a:t>
            </a:r>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32</a:t>
            </a:fld>
            <a:endParaRPr lang="de-AT" dirty="0"/>
          </a:p>
        </p:txBody>
      </p:sp>
    </p:spTree>
    <p:extLst>
      <p:ext uri="{BB962C8B-B14F-4D97-AF65-F5344CB8AC3E}">
        <p14:creationId xmlns:p14="http://schemas.microsoft.com/office/powerpoint/2010/main" val="2092977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Warum gerade so?</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solidFill>
                  <a:srgbClr val="DA251D"/>
                </a:solidFill>
              </a:rPr>
              <a:t>GUM:</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33</a:t>
            </a:fld>
            <a:endParaRPr lang="de-AT" dirty="0"/>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032764"/>
            <a:ext cx="7345362"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3765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209" y="1447227"/>
            <a:ext cx="5768415" cy="324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el 1"/>
          <p:cNvSpPr>
            <a:spLocks noGrp="1"/>
          </p:cNvSpPr>
          <p:nvPr>
            <p:ph type="title"/>
          </p:nvPr>
        </p:nvSpPr>
        <p:spPr/>
        <p:txBody>
          <a:bodyPr/>
          <a:lstStyle/>
          <a:p>
            <a:r>
              <a:rPr lang="de-AT" altLang="en-US" dirty="0">
                <a:solidFill>
                  <a:schemeClr val="hlink"/>
                </a:solidFill>
              </a:rPr>
              <a:t>A 6403 – Warum gerade so?</a:t>
            </a:r>
            <a:endParaRPr lang="de-AT" dirty="0"/>
          </a:p>
        </p:txBody>
      </p:sp>
      <p:sp>
        <p:nvSpPr>
          <p:cNvPr id="3" name="Textplatzhalter 2"/>
          <p:cNvSpPr>
            <a:spLocks noGrp="1"/>
          </p:cNvSpPr>
          <p:nvPr>
            <p:ph type="body" sz="quarter" idx="13"/>
          </p:nvPr>
        </p:nvSpPr>
        <p:spPr/>
        <p:txBody>
          <a:bodyPr/>
          <a:lstStyle/>
          <a:p>
            <a:r>
              <a:rPr lang="de-AT" altLang="en-US" dirty="0">
                <a:solidFill>
                  <a:srgbClr val="DA251D"/>
                </a:solidFill>
              </a:rPr>
              <a:t>GUM:</a:t>
            </a:r>
          </a:p>
          <a:p>
            <a:pPr marL="0" indent="0">
              <a:buNone/>
            </a:pPr>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34</a:t>
            </a:fld>
            <a:endParaRPr lang="de-AT" dirty="0"/>
          </a:p>
        </p:txBody>
      </p:sp>
    </p:spTree>
    <p:extLst>
      <p:ext uri="{BB962C8B-B14F-4D97-AF65-F5344CB8AC3E}">
        <p14:creationId xmlns:p14="http://schemas.microsoft.com/office/powerpoint/2010/main" val="3301216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smtClean="0">
                <a:solidFill>
                  <a:srgbClr val="FF0000"/>
                </a:solidFill>
              </a:rPr>
              <a:t>A 6403 – Warum gerade so?</a:t>
            </a:r>
            <a:endParaRPr lang="de-AT" dirty="0">
              <a:solidFill>
                <a:srgbClr val="FF0000"/>
              </a:solidFill>
            </a:endParaRPr>
          </a:p>
        </p:txBody>
      </p:sp>
      <p:sp>
        <p:nvSpPr>
          <p:cNvPr id="3" name="Textplatzhalter 2"/>
          <p:cNvSpPr>
            <a:spLocks noGrp="1"/>
          </p:cNvSpPr>
          <p:nvPr>
            <p:ph type="body" sz="quarter" idx="13"/>
          </p:nvPr>
        </p:nvSpPr>
        <p:spPr/>
        <p:txBody>
          <a:bodyPr/>
          <a:lstStyle/>
          <a:p>
            <a:pPr marL="0" indent="0">
              <a:buNone/>
            </a:pPr>
            <a:r>
              <a:rPr lang="de-AT" altLang="en-US" dirty="0">
                <a:solidFill>
                  <a:srgbClr val="DA251D"/>
                </a:solidFill>
              </a:rPr>
              <a:t>EA-4/02 (deutsch DKD-03</a:t>
            </a:r>
            <a:r>
              <a:rPr lang="de-AT" altLang="en-US" dirty="0" smtClean="0">
                <a:solidFill>
                  <a:srgbClr val="DA251D"/>
                </a:solidFill>
              </a:rPr>
              <a:t>):</a:t>
            </a:r>
          </a:p>
          <a:p>
            <a:r>
              <a:rPr lang="en-US" altLang="en-US" dirty="0"/>
              <a:t>The numerical value of the uncertainty of measurement should be given to </a:t>
            </a:r>
            <a:r>
              <a:rPr lang="en-US" altLang="en-US" u="sng" dirty="0"/>
              <a:t>at most two significant</a:t>
            </a:r>
            <a:r>
              <a:rPr lang="en-US" altLang="en-US" dirty="0"/>
              <a:t> figures. The numerical value of the measurement result should in the final statement normally be rounded to the least significant figure in the value of the expanded uncertainty assigned to the measurement result. For the process of rounding, the usual rules for rounding of numbers have to be used (for further details on rounding see ISO 31-0:1992, Annex B). However, if the rounding brings the numerical value of the uncertainty of measurement down by more than 5%, the rounded up value should be used.</a:t>
            </a:r>
            <a:endParaRPr lang="de-AT" altLang="en-US" dirty="0"/>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35</a:t>
            </a:fld>
            <a:endParaRPr lang="de-AT" dirty="0"/>
          </a:p>
        </p:txBody>
      </p:sp>
    </p:spTree>
    <p:extLst>
      <p:ext uri="{BB962C8B-B14F-4D97-AF65-F5344CB8AC3E}">
        <p14:creationId xmlns:p14="http://schemas.microsoft.com/office/powerpoint/2010/main" val="991444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Warum gerade so?</a:t>
            </a:r>
            <a:endParaRPr lang="de-AT" dirty="0">
              <a:solidFill>
                <a:srgbClr val="FF0000"/>
              </a:solidFill>
            </a:endParaRPr>
          </a:p>
        </p:txBody>
      </p:sp>
      <p:sp>
        <p:nvSpPr>
          <p:cNvPr id="3" name="Textplatzhalter 2"/>
          <p:cNvSpPr>
            <a:spLocks noGrp="1"/>
          </p:cNvSpPr>
          <p:nvPr>
            <p:ph type="body" sz="quarter" idx="13"/>
          </p:nvPr>
        </p:nvSpPr>
        <p:spPr/>
        <p:txBody>
          <a:bodyPr/>
          <a:lstStyle/>
          <a:p>
            <a:pPr>
              <a:defRPr/>
            </a:pPr>
            <a:r>
              <a:rPr lang="de-AT" altLang="en-US" dirty="0">
                <a:solidFill>
                  <a:srgbClr val="DA251D"/>
                </a:solidFill>
              </a:rPr>
              <a:t>Umfrage unter </a:t>
            </a:r>
            <a:r>
              <a:rPr lang="de-AT" altLang="en-US" dirty="0" smtClean="0">
                <a:solidFill>
                  <a:srgbClr val="DA251D"/>
                </a:solidFill>
              </a:rPr>
              <a:t>BEV-Mitarbeitern</a:t>
            </a:r>
          </a:p>
          <a:p>
            <a:pPr>
              <a:defRPr/>
            </a:pPr>
            <a:r>
              <a:rPr lang="de-AT" altLang="en-US" dirty="0"/>
              <a:t>11 Antworten</a:t>
            </a:r>
            <a:br>
              <a:rPr lang="de-AT" altLang="en-US" dirty="0"/>
            </a:br>
            <a:r>
              <a:rPr lang="de-AT" altLang="en-US" dirty="0"/>
              <a:t>    9 bevorzugen immer zweistellig, GUM</a:t>
            </a:r>
            <a:br>
              <a:rPr lang="de-AT" altLang="en-US" dirty="0"/>
            </a:br>
            <a:r>
              <a:rPr lang="de-AT" altLang="en-US" dirty="0"/>
              <a:t>    4 die hier vorgestellte Methode</a:t>
            </a:r>
            <a:br>
              <a:rPr lang="de-AT" altLang="en-US" dirty="0"/>
            </a:br>
            <a:r>
              <a:rPr lang="de-AT" altLang="en-US" dirty="0"/>
              <a:t>    0 die zwei/dreistellige Angabe</a:t>
            </a:r>
          </a:p>
          <a:p>
            <a:pPr>
              <a:defRPr/>
            </a:pPr>
            <a:r>
              <a:rPr lang="de-AT" altLang="en-US" dirty="0"/>
              <a:t>Argumente:</a:t>
            </a:r>
            <a:br>
              <a:rPr lang="de-AT" altLang="en-US" dirty="0"/>
            </a:br>
            <a:r>
              <a:rPr lang="de-AT" altLang="en-US" i="1" dirty="0">
                <a:latin typeface="Times New Roman" charset="0"/>
              </a:rPr>
              <a:t>u</a:t>
            </a:r>
            <a:r>
              <a:rPr lang="de-AT" altLang="en-US" dirty="0"/>
              <a:t> zu unsicher, nach Gefühl, kompatibel zu Lage-Datenbanken, gewohnte Vorgangsweise im PTP</a:t>
            </a:r>
          </a:p>
          <a:p>
            <a:pPr>
              <a:defRPr/>
            </a:pPr>
            <a:endParaRPr lang="de-AT" altLang="en-US" dirty="0" smtClean="0">
              <a:solidFill>
                <a:srgbClr val="DA251D"/>
              </a:solidFill>
            </a:endParaRPr>
          </a:p>
          <a:p>
            <a:pPr marL="0" indent="0">
              <a:buNone/>
              <a:defRPr/>
            </a:pPr>
            <a:endParaRPr lang="de-AT" altLang="en-US" dirty="0">
              <a:solidFill>
                <a:srgbClr val="DA251D"/>
              </a:solidFill>
            </a:endParaRPr>
          </a:p>
        </p:txBody>
      </p:sp>
      <p:sp>
        <p:nvSpPr>
          <p:cNvPr id="5" name="Foliennummernplatzhalter 4"/>
          <p:cNvSpPr>
            <a:spLocks noGrp="1"/>
          </p:cNvSpPr>
          <p:nvPr>
            <p:ph type="sldNum" sz="quarter" idx="12"/>
          </p:nvPr>
        </p:nvSpPr>
        <p:spPr/>
        <p:txBody>
          <a:bodyPr/>
          <a:lstStyle/>
          <a:p>
            <a:fld id="{1206269C-C24E-4E80-9A4B-E7E19BB59A67}" type="slidenum">
              <a:rPr lang="de-AT" smtClean="0"/>
              <a:pPr/>
              <a:t>36</a:t>
            </a:fld>
            <a:endParaRPr lang="de-AT" dirty="0"/>
          </a:p>
        </p:txBody>
      </p:sp>
    </p:spTree>
    <p:extLst>
      <p:ext uri="{BB962C8B-B14F-4D97-AF65-F5344CB8AC3E}">
        <p14:creationId xmlns:p14="http://schemas.microsoft.com/office/powerpoint/2010/main" val="3336651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Warum gerade so?</a:t>
            </a:r>
            <a:endParaRPr lang="de-AT" dirty="0">
              <a:solidFill>
                <a:srgbClr val="FF0000"/>
              </a:solidFill>
            </a:endParaRPr>
          </a:p>
        </p:txBody>
      </p:sp>
      <p:sp>
        <p:nvSpPr>
          <p:cNvPr id="3" name="Textplatzhalter 2"/>
          <p:cNvSpPr>
            <a:spLocks noGrp="1"/>
          </p:cNvSpPr>
          <p:nvPr>
            <p:ph type="body" sz="quarter" idx="13"/>
          </p:nvPr>
        </p:nvSpPr>
        <p:spPr/>
        <p:txBody>
          <a:bodyPr/>
          <a:lstStyle/>
          <a:p>
            <a:pPr marL="0" indent="0">
              <a:buNone/>
            </a:pPr>
            <a:r>
              <a:rPr lang="de-AT" altLang="en-US" dirty="0">
                <a:solidFill>
                  <a:srgbClr val="DA251D"/>
                </a:solidFill>
              </a:rPr>
              <a:t>BEV-Kalibrierscheine</a:t>
            </a:r>
          </a:p>
          <a:p>
            <a:pPr marL="0" indent="0">
              <a:buNone/>
            </a:pPr>
            <a:r>
              <a:rPr lang="de-AT" altLang="en-US" dirty="0"/>
              <a:t>19 Scheine</a:t>
            </a:r>
          </a:p>
          <a:p>
            <a:pPr marL="0" indent="0">
              <a:buNone/>
            </a:pPr>
            <a:r>
              <a:rPr lang="de-AT" altLang="en-US" dirty="0"/>
              <a:t/>
            </a:r>
            <a:br>
              <a:rPr lang="de-AT" altLang="en-US" dirty="0"/>
            </a:br>
            <a:r>
              <a:rPr lang="de-AT" altLang="en-US" dirty="0"/>
              <a:t>    6 zweistellig, GUM</a:t>
            </a:r>
            <a:br>
              <a:rPr lang="de-AT" altLang="en-US" dirty="0"/>
            </a:br>
            <a:r>
              <a:rPr lang="de-AT" altLang="en-US" dirty="0"/>
              <a:t>  12 ein/zweistellig</a:t>
            </a:r>
            <a:br>
              <a:rPr lang="de-AT" altLang="en-US" dirty="0"/>
            </a:br>
            <a:r>
              <a:rPr lang="de-AT" altLang="en-US" dirty="0"/>
              <a:t>    2 zwei/dreistellige</a:t>
            </a:r>
            <a:br>
              <a:rPr lang="de-AT" altLang="en-US" dirty="0"/>
            </a:br>
            <a:r>
              <a:rPr lang="de-AT" altLang="en-US" dirty="0"/>
              <a:t>    4 einstellig</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37</a:t>
            </a:fld>
            <a:endParaRPr lang="de-AT"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10327"/>
            <a:ext cx="3862388"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866727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A 6403 – Warum gerade so?</a:t>
            </a:r>
            <a:endParaRPr lang="de-AT" dirty="0">
              <a:solidFill>
                <a:srgbClr val="FF0000"/>
              </a:solidFill>
            </a:endParaRPr>
          </a:p>
        </p:txBody>
      </p:sp>
      <p:sp>
        <p:nvSpPr>
          <p:cNvPr id="3" name="Textplatzhalter 2"/>
          <p:cNvSpPr>
            <a:spLocks noGrp="1"/>
          </p:cNvSpPr>
          <p:nvPr>
            <p:ph type="body" sz="quarter" idx="13"/>
          </p:nvPr>
        </p:nvSpPr>
        <p:spPr/>
        <p:txBody>
          <a:bodyPr/>
          <a:lstStyle/>
          <a:p>
            <a:pPr marL="0" indent="0">
              <a:buNone/>
              <a:defRPr/>
            </a:pPr>
            <a:r>
              <a:rPr lang="de-AT" altLang="en-US" dirty="0"/>
              <a:t>Immer 2-stellig (GUM) klingt gut, aber:</a:t>
            </a:r>
          </a:p>
          <a:p>
            <a:pPr marL="0" indent="0">
              <a:buNone/>
              <a:defRPr/>
            </a:pPr>
            <a:r>
              <a:rPr lang="de-AT" altLang="en-US" dirty="0"/>
              <a:t>Signifikanz-Bereich 1:10 (</a:t>
            </a:r>
            <a:r>
              <a:rPr lang="de-AT" altLang="en-US" i="1" dirty="0">
                <a:latin typeface="Times New Roman" charset="0"/>
              </a:rPr>
              <a:t>u</a:t>
            </a:r>
            <a:r>
              <a:rPr lang="de-AT" altLang="en-US" dirty="0"/>
              <a:t>=0,10 bis </a:t>
            </a:r>
            <a:r>
              <a:rPr lang="de-AT" altLang="en-US" i="1" dirty="0">
                <a:latin typeface="Times New Roman" charset="0"/>
              </a:rPr>
              <a:t>u</a:t>
            </a:r>
            <a:r>
              <a:rPr lang="de-AT" altLang="en-US" dirty="0"/>
              <a:t>=0,99, in A6403 dagegen 1:3)</a:t>
            </a:r>
          </a:p>
          <a:p>
            <a:r>
              <a:rPr lang="de-AT" altLang="en-US" dirty="0"/>
              <a:t>Beispiel: Thermometer mit 0,1 °C Anzeige</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38</a:t>
            </a:fld>
            <a:endParaRPr lang="de-AT"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7" y="3164614"/>
            <a:ext cx="1445593"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3134377"/>
            <a:ext cx="4312832" cy="161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46" y="4652620"/>
            <a:ext cx="6474486" cy="337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036435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solidFill>
                  <a:srgbClr val="FF0000"/>
                </a:solidFill>
              </a:rPr>
              <a:t>Neue Ausgabe von ÖNORM A 6403:2022</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Fehlerkorrekturen und Anpassung an neues Layout</a:t>
            </a:r>
          </a:p>
          <a:p>
            <a:r>
              <a:rPr lang="de-AT" altLang="en-US" dirty="0" smtClean="0"/>
              <a:t>Abrunden wird nicht mehr behandelt, weil für den Anwendungsbereich unnötig.</a:t>
            </a:r>
          </a:p>
          <a:p>
            <a:r>
              <a:rPr lang="de-AT" altLang="en-US" dirty="0" err="1" smtClean="0"/>
              <a:t>Runderegeln</a:t>
            </a:r>
            <a:r>
              <a:rPr lang="de-AT" altLang="en-US" dirty="0" smtClean="0"/>
              <a:t> bei der Angabe von </a:t>
            </a:r>
            <a:r>
              <a:rPr lang="de-AT" altLang="en-US" u="sng" dirty="0" smtClean="0"/>
              <a:t>relativen</a:t>
            </a:r>
            <a:r>
              <a:rPr lang="de-AT" altLang="en-US" dirty="0" smtClean="0"/>
              <a:t> Messunsicherheiten festgelegt.</a:t>
            </a:r>
            <a:endParaRPr lang="de-AT" altLang="en-US"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39</a:t>
            </a:fld>
            <a:endParaRPr lang="de-AT" dirty="0"/>
          </a:p>
        </p:txBody>
      </p:sp>
    </p:spTree>
    <p:extLst>
      <p:ext uri="{BB962C8B-B14F-4D97-AF65-F5344CB8AC3E}">
        <p14:creationId xmlns:p14="http://schemas.microsoft.com/office/powerpoint/2010/main" val="4090394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E6320F"/>
                </a:solidFill>
              </a:rPr>
              <a:t>Warum wird gerundet?</a:t>
            </a:r>
            <a:endParaRPr lang="de-AT" dirty="0">
              <a:solidFill>
                <a:srgbClr val="E6320F"/>
              </a:solidFill>
            </a:endParaRPr>
          </a:p>
        </p:txBody>
      </p:sp>
      <p:sp>
        <p:nvSpPr>
          <p:cNvPr id="3" name="Textplatzhalter 2"/>
          <p:cNvSpPr>
            <a:spLocks noGrp="1"/>
          </p:cNvSpPr>
          <p:nvPr>
            <p:ph type="body" sz="quarter" idx="13"/>
          </p:nvPr>
        </p:nvSpPr>
        <p:spPr/>
        <p:txBody>
          <a:bodyPr/>
          <a:lstStyle/>
          <a:p>
            <a:r>
              <a:rPr lang="de-AT" altLang="en-US" dirty="0"/>
              <a:t>Bei einem numerischen Ergebnis sollen nicht mehr Stellen angegeben werden, als die „Genauigkeit“ rechtfertigt.</a:t>
            </a:r>
          </a:p>
          <a:p>
            <a:r>
              <a:rPr lang="de-AT" altLang="en-US" dirty="0"/>
              <a:t>Eine Rundung kann auch integraler Bestandteil einer Auswertung sein (Geldbeträge).</a:t>
            </a:r>
          </a:p>
          <a:p>
            <a:r>
              <a:rPr lang="de-AT" altLang="en-US" dirty="0"/>
              <a:t>Oder die Rundung ergibt sich aus technischen </a:t>
            </a:r>
            <a:r>
              <a:rPr lang="de-AT" altLang="en-US" dirty="0" smtClean="0"/>
              <a:t>Gründen (digitale Anzeige).</a:t>
            </a:r>
            <a:endParaRPr lang="de-AT" altLang="en-US" dirty="0"/>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4</a:t>
            </a:fld>
            <a:endParaRPr lang="de-AT" dirty="0"/>
          </a:p>
        </p:txBody>
      </p:sp>
    </p:spTree>
    <p:extLst>
      <p:ext uri="{BB962C8B-B14F-4D97-AF65-F5344CB8AC3E}">
        <p14:creationId xmlns:p14="http://schemas.microsoft.com/office/powerpoint/2010/main" val="911141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Zusammenfassung</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Messwert und Unsicherheit an der </a:t>
            </a:r>
            <a:r>
              <a:rPr lang="de-AT" altLang="en-US" u="sng" dirty="0"/>
              <a:t>gleichen</a:t>
            </a:r>
            <a:r>
              <a:rPr lang="de-AT" altLang="en-US" dirty="0"/>
              <a:t> Stelle runden.</a:t>
            </a:r>
          </a:p>
          <a:p>
            <a:r>
              <a:rPr lang="de-AT" altLang="en-US" dirty="0"/>
              <a:t>Diese Stelle ergibt sich aus der Unsicherheit: </a:t>
            </a:r>
            <a:r>
              <a:rPr lang="de-AT" altLang="en-US" dirty="0" smtClean="0"/>
              <a:t/>
            </a:r>
            <a:br>
              <a:rPr lang="de-AT" altLang="en-US" dirty="0" smtClean="0"/>
            </a:br>
            <a:r>
              <a:rPr lang="de-AT" altLang="en-US" dirty="0" smtClean="0"/>
              <a:t>wenn ihre erste </a:t>
            </a:r>
            <a:r>
              <a:rPr lang="de-AT" altLang="en-US" dirty="0"/>
              <a:t>Stelle 3 bis 9 dann einstellig, sonst zweistellig</a:t>
            </a:r>
          </a:p>
          <a:p>
            <a:r>
              <a:rPr lang="de-AT" altLang="en-US" dirty="0"/>
              <a:t>Messwert </a:t>
            </a:r>
            <a:r>
              <a:rPr lang="de-AT" altLang="en-US" u="sng" dirty="0"/>
              <a:t>runden</a:t>
            </a:r>
            <a:r>
              <a:rPr lang="de-AT" altLang="en-US" dirty="0"/>
              <a:t>, Unsicherheit </a:t>
            </a:r>
            <a:r>
              <a:rPr lang="de-AT" altLang="en-US" u="sng" dirty="0"/>
              <a:t>aufrunden</a:t>
            </a:r>
          </a:p>
          <a:p>
            <a:r>
              <a:rPr lang="de-AT" altLang="en-US" dirty="0"/>
              <a:t>Rundungswerte </a:t>
            </a:r>
            <a:r>
              <a:rPr lang="de-AT" altLang="en-US" dirty="0">
                <a:cs typeface="Arial" charset="0"/>
              </a:rPr>
              <a:t>≥10 vermeiden (mit </a:t>
            </a:r>
            <a:r>
              <a:rPr lang="de-AT" altLang="en-US" dirty="0" smtClean="0">
                <a:cs typeface="Arial" charset="0"/>
              </a:rPr>
              <a:t>Zehnerpotenzen </a:t>
            </a:r>
            <a:r>
              <a:rPr lang="de-AT" altLang="en-US" dirty="0">
                <a:cs typeface="Arial" charset="0"/>
              </a:rPr>
              <a:t>multiplizieren)</a:t>
            </a:r>
            <a:r>
              <a:rPr lang="de-AT" altLang="en-US" dirty="0"/>
              <a:t> </a:t>
            </a:r>
          </a:p>
        </p:txBody>
      </p:sp>
      <p:sp>
        <p:nvSpPr>
          <p:cNvPr id="5" name="Foliennummernplatzhalter 4"/>
          <p:cNvSpPr>
            <a:spLocks noGrp="1"/>
          </p:cNvSpPr>
          <p:nvPr>
            <p:ph type="sldNum" sz="quarter" idx="12"/>
          </p:nvPr>
        </p:nvSpPr>
        <p:spPr/>
        <p:txBody>
          <a:bodyPr/>
          <a:lstStyle/>
          <a:p>
            <a:fld id="{1206269C-C24E-4E80-9A4B-E7E19BB59A67}" type="slidenum">
              <a:rPr lang="de-AT" smtClean="0"/>
              <a:pPr/>
              <a:t>40</a:t>
            </a:fld>
            <a:endParaRPr lang="de-AT" dirty="0"/>
          </a:p>
        </p:txBody>
      </p:sp>
    </p:spTree>
    <p:extLst>
      <p:ext uri="{BB962C8B-B14F-4D97-AF65-F5344CB8AC3E}">
        <p14:creationId xmlns:p14="http://schemas.microsoft.com/office/powerpoint/2010/main" val="682851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E6320F"/>
                </a:solidFill>
              </a:rPr>
              <a:t>Rundungsregeln</a:t>
            </a:r>
            <a:endParaRPr lang="de-AT" dirty="0">
              <a:solidFill>
                <a:srgbClr val="E6320F"/>
              </a:solidFill>
            </a:endParaRPr>
          </a:p>
        </p:txBody>
      </p:sp>
      <p:sp>
        <p:nvSpPr>
          <p:cNvPr id="3" name="Textplatzhalter 2"/>
          <p:cNvSpPr>
            <a:spLocks noGrp="1"/>
          </p:cNvSpPr>
          <p:nvPr>
            <p:ph type="body" sz="quarter" idx="13"/>
          </p:nvPr>
        </p:nvSpPr>
        <p:spPr/>
        <p:txBody>
          <a:bodyPr/>
          <a:lstStyle/>
          <a:p>
            <a:pPr marL="384175" indent="-384175">
              <a:spcAft>
                <a:spcPts val="600"/>
              </a:spcAft>
              <a:defRPr/>
            </a:pPr>
            <a:r>
              <a:rPr lang="de-AT" altLang="en-US" dirty="0">
                <a:solidFill>
                  <a:srgbClr val="E6320F"/>
                </a:solidFill>
              </a:rPr>
              <a:t>Kaufmännisches Runden </a:t>
            </a:r>
            <a:r>
              <a:rPr lang="de-AT" altLang="en-US" dirty="0"/>
              <a:t>(Runden)</a:t>
            </a:r>
          </a:p>
          <a:p>
            <a:pPr marL="384175" indent="-384175">
              <a:spcAft>
                <a:spcPts val="600"/>
              </a:spcAft>
              <a:defRPr/>
            </a:pPr>
            <a:r>
              <a:rPr lang="de-AT" altLang="en-US" dirty="0">
                <a:solidFill>
                  <a:srgbClr val="E6320F"/>
                </a:solidFill>
              </a:rPr>
              <a:t>Mathematisches Runden </a:t>
            </a:r>
            <a:r>
              <a:rPr lang="de-AT" altLang="en-US" dirty="0"/>
              <a:t>(</a:t>
            </a:r>
            <a:r>
              <a:rPr lang="de-AT" altLang="en-US" dirty="0" err="1"/>
              <a:t>Unverzerrtes</a:t>
            </a:r>
            <a:r>
              <a:rPr lang="de-AT" altLang="en-US" dirty="0"/>
              <a:t> R., Wissenschaftliches R., Symmetrisches R., Gerade-Zahl-Regel, </a:t>
            </a:r>
            <a:r>
              <a:rPr lang="de-AT" altLang="en-US" i="1" dirty="0" err="1"/>
              <a:t>round</a:t>
            </a:r>
            <a:r>
              <a:rPr lang="de-AT" altLang="en-US" i="1" dirty="0"/>
              <a:t> </a:t>
            </a:r>
            <a:r>
              <a:rPr lang="de-AT" altLang="en-US" i="1" dirty="0" err="1"/>
              <a:t>to</a:t>
            </a:r>
            <a:r>
              <a:rPr lang="de-AT" altLang="en-US" i="1" dirty="0"/>
              <a:t> </a:t>
            </a:r>
            <a:r>
              <a:rPr lang="de-AT" altLang="en-US" i="1" dirty="0" err="1"/>
              <a:t>even</a:t>
            </a:r>
            <a:r>
              <a:rPr lang="de-AT" altLang="en-US" dirty="0"/>
              <a:t>, </a:t>
            </a:r>
            <a:r>
              <a:rPr lang="de-AT" altLang="en-US" i="1" dirty="0" err="1"/>
              <a:t>banker’s</a:t>
            </a:r>
            <a:r>
              <a:rPr lang="de-AT" altLang="en-US" i="1" dirty="0"/>
              <a:t> </a:t>
            </a:r>
            <a:r>
              <a:rPr lang="de-AT" altLang="en-US" i="1" dirty="0" err="1"/>
              <a:t>rounding</a:t>
            </a:r>
            <a:r>
              <a:rPr lang="de-AT" altLang="en-US" dirty="0"/>
              <a:t>)</a:t>
            </a:r>
          </a:p>
          <a:p>
            <a:pPr marL="384175" indent="-384175">
              <a:spcAft>
                <a:spcPts val="600"/>
              </a:spcAft>
              <a:defRPr/>
            </a:pPr>
            <a:r>
              <a:rPr lang="de-AT" altLang="en-US" dirty="0">
                <a:solidFill>
                  <a:srgbClr val="E6320F"/>
                </a:solidFill>
              </a:rPr>
              <a:t>Abrunden</a:t>
            </a:r>
            <a:r>
              <a:rPr lang="de-AT" altLang="en-US" dirty="0"/>
              <a:t> (Gauß-Klammer, Ganzzahlfunktion)</a:t>
            </a:r>
          </a:p>
          <a:p>
            <a:pPr marL="384175" indent="-384175">
              <a:spcAft>
                <a:spcPts val="600"/>
              </a:spcAft>
              <a:defRPr/>
            </a:pPr>
            <a:r>
              <a:rPr lang="de-AT" altLang="en-US" dirty="0">
                <a:solidFill>
                  <a:srgbClr val="E6320F"/>
                </a:solidFill>
              </a:rPr>
              <a:t>Aufrunden</a:t>
            </a:r>
          </a:p>
          <a:p>
            <a:pPr marL="384175" indent="-384175">
              <a:spcAft>
                <a:spcPts val="600"/>
              </a:spcAft>
              <a:defRPr/>
            </a:pPr>
            <a:r>
              <a:rPr lang="de-AT" altLang="en-US" dirty="0">
                <a:solidFill>
                  <a:srgbClr val="E6320F"/>
                </a:solidFill>
              </a:rPr>
              <a:t>Runden zur Null hin</a:t>
            </a:r>
            <a:r>
              <a:rPr lang="de-AT" altLang="en-US" dirty="0"/>
              <a:t> (Verkürzen, Abschneiden, </a:t>
            </a:r>
            <a:r>
              <a:rPr lang="de-AT" altLang="en-US" i="1" dirty="0" err="1"/>
              <a:t>truncation</a:t>
            </a:r>
            <a:r>
              <a:rPr lang="de-AT" altLang="en-US" i="1" dirty="0"/>
              <a:t>, </a:t>
            </a:r>
            <a:r>
              <a:rPr lang="de-AT" altLang="en-US" i="1" dirty="0" err="1"/>
              <a:t>chopping</a:t>
            </a:r>
            <a:r>
              <a:rPr lang="de-AT" altLang="en-US" dirty="0"/>
              <a:t>)</a:t>
            </a:r>
          </a:p>
          <a:p>
            <a:pPr marL="384175" indent="-384175">
              <a:spcAft>
                <a:spcPts val="600"/>
              </a:spcAft>
              <a:defRPr/>
            </a:pPr>
            <a:r>
              <a:rPr lang="de-AT" altLang="en-US" dirty="0">
                <a:solidFill>
                  <a:srgbClr val="E6320F"/>
                </a:solidFill>
              </a:rPr>
              <a:t>Runden von der Null weg</a:t>
            </a:r>
          </a:p>
          <a:p>
            <a:pPr marL="384175" indent="-384175">
              <a:spcAft>
                <a:spcPts val="600"/>
              </a:spcAft>
              <a:defRPr/>
            </a:pPr>
            <a:r>
              <a:rPr lang="de-AT" altLang="en-US" dirty="0">
                <a:solidFill>
                  <a:srgbClr val="E6320F"/>
                </a:solidFill>
              </a:rPr>
              <a:t>„Aufrunden mit Vernunft“ </a:t>
            </a:r>
            <a:r>
              <a:rPr lang="de-AT" altLang="en-US" dirty="0"/>
              <a:t>(Zitat GUM)</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5</a:t>
            </a:fld>
            <a:endParaRPr lang="de-AT" dirty="0"/>
          </a:p>
        </p:txBody>
      </p:sp>
    </p:spTree>
    <p:extLst>
      <p:ext uri="{BB962C8B-B14F-4D97-AF65-F5344CB8AC3E}">
        <p14:creationId xmlns:p14="http://schemas.microsoft.com/office/powerpoint/2010/main" val="1319870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E6320F"/>
                </a:solidFill>
              </a:rPr>
              <a:t>Rundungswerte</a:t>
            </a:r>
            <a:endParaRPr lang="de-AT" dirty="0">
              <a:solidFill>
                <a:srgbClr val="E6320F"/>
              </a:solidFill>
            </a:endParaRPr>
          </a:p>
        </p:txBody>
      </p:sp>
      <p:sp>
        <p:nvSpPr>
          <p:cNvPr id="3" name="Textplatzhalter 2"/>
          <p:cNvSpPr>
            <a:spLocks noGrp="1"/>
          </p:cNvSpPr>
          <p:nvPr>
            <p:ph type="body" sz="quarter" idx="13"/>
          </p:nvPr>
        </p:nvSpPr>
        <p:spPr/>
        <p:txBody>
          <a:bodyPr/>
          <a:lstStyle/>
          <a:p>
            <a:pPr marL="0" indent="0">
              <a:buNone/>
            </a:pPr>
            <a:r>
              <a:rPr lang="de-AT" altLang="en-US" dirty="0"/>
              <a:t>Statt auf einen bestimmten Stellenwert (</a:t>
            </a:r>
            <a:r>
              <a:rPr lang="de-AT" altLang="en-US" dirty="0">
                <a:solidFill>
                  <a:srgbClr val="E6320F"/>
                </a:solidFill>
              </a:rPr>
              <a:t>1∙10</a:t>
            </a:r>
            <a:r>
              <a:rPr lang="de-AT" altLang="en-US" i="1" baseline="30000" dirty="0">
                <a:solidFill>
                  <a:srgbClr val="E6320F"/>
                </a:solidFill>
              </a:rPr>
              <a:t>k</a:t>
            </a:r>
            <a:r>
              <a:rPr lang="de-AT" altLang="en-US" dirty="0"/>
              <a:t>) kann man mit obigen Verfahren auch auf andere Rundungswerte hin runden</a:t>
            </a:r>
            <a:r>
              <a:rPr lang="de-AT" altLang="en-US" dirty="0" smtClean="0"/>
              <a:t>:</a:t>
            </a:r>
          </a:p>
          <a:p>
            <a:r>
              <a:rPr lang="de-AT" altLang="en-US" dirty="0">
                <a:solidFill>
                  <a:srgbClr val="E6320F"/>
                </a:solidFill>
              </a:rPr>
              <a:t>2∙</a:t>
            </a:r>
            <a:r>
              <a:rPr lang="de-AT" altLang="en-US" dirty="0" smtClean="0">
                <a:solidFill>
                  <a:srgbClr val="E6320F"/>
                </a:solidFill>
              </a:rPr>
              <a:t>10</a:t>
            </a:r>
            <a:r>
              <a:rPr lang="de-AT" altLang="en-US" i="1" baseline="30000" dirty="0" smtClean="0">
                <a:solidFill>
                  <a:srgbClr val="E6320F"/>
                </a:solidFill>
              </a:rPr>
              <a:t>k</a:t>
            </a:r>
          </a:p>
          <a:p>
            <a:r>
              <a:rPr lang="de-AT" altLang="en-US" dirty="0">
                <a:solidFill>
                  <a:srgbClr val="E6320F"/>
                </a:solidFill>
              </a:rPr>
              <a:t>5∙</a:t>
            </a:r>
            <a:r>
              <a:rPr lang="de-AT" altLang="en-US" dirty="0" smtClean="0">
                <a:solidFill>
                  <a:srgbClr val="E6320F"/>
                </a:solidFill>
              </a:rPr>
              <a:t>10</a:t>
            </a:r>
            <a:r>
              <a:rPr lang="de-AT" altLang="en-US" i="1" baseline="30000" dirty="0" smtClean="0">
                <a:solidFill>
                  <a:srgbClr val="E6320F"/>
                </a:solidFill>
              </a:rPr>
              <a:t>k</a:t>
            </a:r>
          </a:p>
          <a:p>
            <a:r>
              <a:rPr lang="de-AT" altLang="en-US" dirty="0">
                <a:solidFill>
                  <a:srgbClr val="E6320F"/>
                </a:solidFill>
              </a:rPr>
              <a:t>¼∙10</a:t>
            </a:r>
            <a:r>
              <a:rPr lang="de-AT" altLang="en-US" i="1" baseline="30000" dirty="0">
                <a:solidFill>
                  <a:srgbClr val="E6320F"/>
                </a:solidFill>
              </a:rPr>
              <a:t>k</a:t>
            </a:r>
            <a:r>
              <a:rPr lang="de-AT" altLang="en-US" dirty="0">
                <a:solidFill>
                  <a:srgbClr val="E6320F"/>
                </a:solidFill>
              </a:rPr>
              <a:t> </a:t>
            </a:r>
            <a:r>
              <a:rPr lang="de-AT" altLang="en-US" dirty="0"/>
              <a:t>oder gar auf  </a:t>
            </a:r>
            <a:r>
              <a:rPr lang="de-AT" altLang="en-US" dirty="0">
                <a:solidFill>
                  <a:srgbClr val="E6320F"/>
                </a:solidFill>
              </a:rPr>
              <a:t>⅓∙10</a:t>
            </a:r>
            <a:r>
              <a:rPr lang="de-AT" altLang="en-US" i="1" baseline="30000" dirty="0">
                <a:solidFill>
                  <a:srgbClr val="E6320F"/>
                </a:solidFill>
              </a:rPr>
              <a:t>k</a:t>
            </a:r>
            <a:r>
              <a:rPr lang="de-AT" altLang="en-US" dirty="0">
                <a:solidFill>
                  <a:srgbClr val="E6320F"/>
                </a:solidFill>
              </a:rPr>
              <a:t> </a:t>
            </a:r>
            <a:r>
              <a:rPr lang="de-AT" altLang="en-US" dirty="0"/>
              <a:t>oder </a:t>
            </a:r>
            <a:r>
              <a:rPr lang="de-AT" altLang="en-US" dirty="0">
                <a:solidFill>
                  <a:srgbClr val="E6320F"/>
                </a:solidFill>
                <a:latin typeface="Symbol" pitchFamily="18" charset="2"/>
                <a:cs typeface="Arial" charset="0"/>
              </a:rPr>
              <a:t>p</a:t>
            </a:r>
            <a:r>
              <a:rPr lang="de-AT" altLang="en-US" dirty="0">
                <a:solidFill>
                  <a:srgbClr val="E6320F"/>
                </a:solidFill>
                <a:cs typeface="Arial" charset="0"/>
              </a:rPr>
              <a:t>/500</a:t>
            </a:r>
            <a:endParaRPr lang="el-GR" altLang="en-US" dirty="0">
              <a:solidFill>
                <a:srgbClr val="E6320F"/>
              </a:solidFill>
              <a:cs typeface="Arial" charset="0"/>
            </a:endParaRPr>
          </a:p>
          <a:p>
            <a:pPr marL="0" indent="0">
              <a:buNone/>
            </a:pPr>
            <a:r>
              <a:rPr lang="de-AT" altLang="en-US" dirty="0"/>
              <a:t>Oder man rundet in anderen Zahlensystemen (binär, hexadezimal, etc.)</a:t>
            </a:r>
          </a:p>
          <a:p>
            <a:pPr marL="0" indent="0">
              <a:buNone/>
            </a:pPr>
            <a:r>
              <a:rPr lang="de-AT" altLang="en-US" dirty="0"/>
              <a:t/>
            </a:r>
            <a:br>
              <a:rPr lang="de-AT" altLang="en-US" dirty="0"/>
            </a:br>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6</a:t>
            </a:fld>
            <a:endParaRPr lang="de-AT" dirty="0"/>
          </a:p>
        </p:txBody>
      </p:sp>
    </p:spTree>
    <p:extLst>
      <p:ext uri="{BB962C8B-B14F-4D97-AF65-F5344CB8AC3E}">
        <p14:creationId xmlns:p14="http://schemas.microsoft.com/office/powerpoint/2010/main" val="2245977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Rundungswerte – Beispiele </a:t>
            </a:r>
            <a:endParaRPr lang="de-AT" dirty="0">
              <a:solidFill>
                <a:srgbClr val="FF0000"/>
              </a:solidFill>
            </a:endParaRPr>
          </a:p>
        </p:txBody>
      </p:sp>
      <p:sp>
        <p:nvSpPr>
          <p:cNvPr id="3" name="Textplatzhalter 2"/>
          <p:cNvSpPr>
            <a:spLocks noGrp="1"/>
          </p:cNvSpPr>
          <p:nvPr>
            <p:ph type="body" sz="quarter" idx="13"/>
          </p:nvPr>
        </p:nvSpPr>
        <p:spPr/>
        <p:txBody>
          <a:bodyPr/>
          <a:lstStyle/>
          <a:p>
            <a:pPr marL="384175" indent="-384175"/>
            <a:r>
              <a:rPr lang="de-AT" altLang="en-US" dirty="0">
                <a:solidFill>
                  <a:srgbClr val="DA251D"/>
                </a:solidFill>
              </a:rPr>
              <a:t>Rappenrundung</a:t>
            </a:r>
            <a:r>
              <a:rPr lang="de-AT" altLang="en-US" dirty="0"/>
              <a:t/>
            </a:r>
            <a:br>
              <a:rPr lang="de-AT" altLang="en-US" dirty="0"/>
            </a:br>
            <a:r>
              <a:rPr lang="de-AT" altLang="en-US" dirty="0"/>
              <a:t>Runden zu den nächsten 5 Rappen (oder Cent)</a:t>
            </a:r>
          </a:p>
          <a:p>
            <a:pPr marL="384175" indent="-384175"/>
            <a:r>
              <a:rPr lang="de-AT" altLang="en-US" dirty="0">
                <a:solidFill>
                  <a:srgbClr val="DA251D"/>
                </a:solidFill>
              </a:rPr>
              <a:t>Eichvorschriften für Fässer</a:t>
            </a:r>
            <a:r>
              <a:rPr lang="de-AT" altLang="en-US" dirty="0"/>
              <a:t/>
            </a:r>
            <a:br>
              <a:rPr lang="de-AT" altLang="en-US" dirty="0"/>
            </a:br>
            <a:r>
              <a:rPr lang="de-AT" altLang="en-US" dirty="0"/>
              <a:t>Abrunden bei Holzfässern, runden bei Sonstigen, auf 0,2 l oder 5 l</a:t>
            </a:r>
          </a:p>
          <a:p>
            <a:pPr marL="384175" indent="-384175"/>
            <a:r>
              <a:rPr lang="de-AT" altLang="en-US" dirty="0">
                <a:solidFill>
                  <a:srgbClr val="DA251D"/>
                </a:solidFill>
              </a:rPr>
              <a:t>Angabe in Kalibrierscheinen</a:t>
            </a:r>
            <a:r>
              <a:rPr lang="de-AT" altLang="en-US" dirty="0"/>
              <a:t/>
            </a:r>
            <a:br>
              <a:rPr lang="de-AT" altLang="en-US" dirty="0"/>
            </a:br>
            <a:r>
              <a:rPr lang="de-AT" altLang="en-US" dirty="0"/>
              <a:t>z.B. auf ¼ l gerundete Volumina, auf 5 mg gerundete Massen.</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7</a:t>
            </a:fld>
            <a:endParaRPr lang="de-AT" dirty="0"/>
          </a:p>
        </p:txBody>
      </p:sp>
    </p:spTree>
    <p:extLst>
      <p:ext uri="{BB962C8B-B14F-4D97-AF65-F5344CB8AC3E}">
        <p14:creationId xmlns:p14="http://schemas.microsoft.com/office/powerpoint/2010/main" val="1056118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Wahl des Rundungsverfahren</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t>Welches Rundungsverfahren soll man für welchen Einsatzzweck wählen? Und an welcher Stelle soll man runden?</a:t>
            </a:r>
          </a:p>
          <a:p>
            <a:r>
              <a:rPr lang="de-AT" altLang="en-US" dirty="0"/>
              <a:t>Allgemeine Vorschrift weder sinnvoll noch </a:t>
            </a:r>
            <a:r>
              <a:rPr lang="de-AT" altLang="en-US" dirty="0" smtClean="0"/>
              <a:t>möglich.</a:t>
            </a:r>
          </a:p>
          <a:p>
            <a:r>
              <a:rPr lang="de-AT" altLang="en-US" dirty="0"/>
              <a:t>Für uns interessant: </a:t>
            </a:r>
            <a:r>
              <a:rPr lang="de-AT" altLang="en-US" dirty="0">
                <a:solidFill>
                  <a:srgbClr val="DA251D"/>
                </a:solidFill>
              </a:rPr>
              <a:t>(Mess-)Ergebnisse</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8</a:t>
            </a:fld>
            <a:endParaRPr lang="de-AT" dirty="0"/>
          </a:p>
        </p:txBody>
      </p:sp>
    </p:spTree>
    <p:extLst>
      <p:ext uri="{BB962C8B-B14F-4D97-AF65-F5344CB8AC3E}">
        <p14:creationId xmlns:p14="http://schemas.microsoft.com/office/powerpoint/2010/main" val="1692669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ltLang="en-US" dirty="0">
                <a:solidFill>
                  <a:srgbClr val="FF0000"/>
                </a:solidFill>
              </a:rPr>
              <a:t>Ergebniswerte</a:t>
            </a:r>
            <a:endParaRPr lang="de-AT" dirty="0">
              <a:solidFill>
                <a:srgbClr val="FF0000"/>
              </a:solidFill>
            </a:endParaRPr>
          </a:p>
        </p:txBody>
      </p:sp>
      <p:sp>
        <p:nvSpPr>
          <p:cNvPr id="3" name="Textplatzhalter 2"/>
          <p:cNvSpPr>
            <a:spLocks noGrp="1"/>
          </p:cNvSpPr>
          <p:nvPr>
            <p:ph type="body" sz="quarter" idx="13"/>
          </p:nvPr>
        </p:nvSpPr>
        <p:spPr/>
        <p:txBody>
          <a:bodyPr/>
          <a:lstStyle/>
          <a:p>
            <a:r>
              <a:rPr lang="de-AT" altLang="en-US" dirty="0">
                <a:solidFill>
                  <a:srgbClr val="DA251D"/>
                </a:solidFill>
              </a:rPr>
              <a:t>Ergebniswerte sind durch Ermittlungsverfahren festgestellte Merkmalswerte.</a:t>
            </a:r>
          </a:p>
          <a:p>
            <a:r>
              <a:rPr lang="de-AT" altLang="en-US" dirty="0"/>
              <a:t>Je nach Art des Ermittlungsverfahren:</a:t>
            </a:r>
            <a:r>
              <a:rPr lang="de-AT" altLang="en-US" dirty="0">
                <a:solidFill>
                  <a:srgbClr val="DA251D"/>
                </a:solidFill>
              </a:rPr>
              <a:t> </a:t>
            </a:r>
            <a:r>
              <a:rPr lang="de-AT" altLang="en-US" i="1" dirty="0"/>
              <a:t>Beurteilungs-, Beobachtungs-, Mess-, Rechen-, statistisches Schätzergebnis</a:t>
            </a:r>
          </a:p>
          <a:p>
            <a:r>
              <a:rPr lang="de-AT" altLang="en-US" dirty="0"/>
              <a:t>Ergebniswerte sind nur mit Angabe der Ergebnisunsicherheit </a:t>
            </a:r>
            <a:r>
              <a:rPr lang="de-AT" altLang="en-US" i="1" dirty="0">
                <a:latin typeface="Times New Roman" charset="0"/>
              </a:rPr>
              <a:t>u</a:t>
            </a:r>
            <a:r>
              <a:rPr lang="de-AT" altLang="en-US" dirty="0"/>
              <a:t> vollständig</a:t>
            </a:r>
          </a:p>
          <a:p>
            <a:endParaRPr lang="de-AT" dirty="0"/>
          </a:p>
        </p:txBody>
      </p:sp>
      <p:sp>
        <p:nvSpPr>
          <p:cNvPr id="5" name="Foliennummernplatzhalter 4"/>
          <p:cNvSpPr>
            <a:spLocks noGrp="1"/>
          </p:cNvSpPr>
          <p:nvPr>
            <p:ph type="sldNum" sz="quarter" idx="12"/>
          </p:nvPr>
        </p:nvSpPr>
        <p:spPr/>
        <p:txBody>
          <a:bodyPr/>
          <a:lstStyle/>
          <a:p>
            <a:fld id="{1206269C-C24E-4E80-9A4B-E7E19BB59A67}" type="slidenum">
              <a:rPr lang="de-AT" smtClean="0"/>
              <a:pPr/>
              <a:t>9</a:t>
            </a:fld>
            <a:endParaRPr lang="de-AT" dirty="0"/>
          </a:p>
        </p:txBody>
      </p:sp>
    </p:spTree>
    <p:extLst>
      <p:ext uri="{BB962C8B-B14F-4D97-AF65-F5344CB8AC3E}">
        <p14:creationId xmlns:p14="http://schemas.microsoft.com/office/powerpoint/2010/main" val="2073311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tus_Rundregeln_2013 neu">
  <a:themeElements>
    <a:clrScheme name="Republik-AT">
      <a:dk1>
        <a:srgbClr val="000000"/>
      </a:dk1>
      <a:lt1>
        <a:srgbClr val="E6EFF3"/>
      </a:lt1>
      <a:dk2>
        <a:srgbClr val="E6320F"/>
      </a:dk2>
      <a:lt2>
        <a:srgbClr val="FFFFFF"/>
      </a:lt2>
      <a:accent1>
        <a:srgbClr val="CA0237"/>
      </a:accent1>
      <a:accent2>
        <a:srgbClr val="5FB564"/>
      </a:accent2>
      <a:accent3>
        <a:srgbClr val="950F53"/>
      </a:accent3>
      <a:accent4>
        <a:srgbClr val="F59C00"/>
      </a:accent4>
      <a:accent5>
        <a:srgbClr val="3BACBE"/>
      </a:accent5>
      <a:accent6>
        <a:srgbClr val="BCCF00"/>
      </a:accent6>
      <a:hlink>
        <a:srgbClr val="1C1C1C"/>
      </a:hlink>
      <a:folHlink>
        <a:srgbClr val="636362"/>
      </a:folHlink>
    </a:clrScheme>
    <a:fontScheme name="BKA2018-Schriften">
      <a:majorFont>
        <a:latin typeface="Corbel"/>
        <a:ea typeface=""/>
        <a:cs typeface=""/>
      </a:majorFont>
      <a:minorFont>
        <a:latin typeface="Corbel"/>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Matus_Rundregeln_2013 neu</Template>
  <TotalTime>0</TotalTime>
  <Words>1300</Words>
  <Application>Microsoft Office PowerPoint</Application>
  <PresentationFormat>Bildschirmpräsentation (16:9)</PresentationFormat>
  <Paragraphs>202</Paragraphs>
  <Slides>40</Slides>
  <Notes>0</Notes>
  <HiddenSlides>7</HiddenSlides>
  <MMClips>0</MMClips>
  <ScaleCrop>false</ScaleCrop>
  <HeadingPairs>
    <vt:vector size="4" baseType="variant">
      <vt:variant>
        <vt:lpstr>Design</vt:lpstr>
      </vt:variant>
      <vt:variant>
        <vt:i4>1</vt:i4>
      </vt:variant>
      <vt:variant>
        <vt:lpstr>Folientitel</vt:lpstr>
      </vt:variant>
      <vt:variant>
        <vt:i4>40</vt:i4>
      </vt:variant>
    </vt:vector>
  </HeadingPairs>
  <TitlesOfParts>
    <vt:vector size="41" baseType="lpstr">
      <vt:lpstr>Matus_Rundregeln_2013 neu</vt:lpstr>
      <vt:lpstr>ÖNORM A 6403:2010</vt:lpstr>
      <vt:lpstr>Übersicht</vt:lpstr>
      <vt:lpstr>Was ist Runden?</vt:lpstr>
      <vt:lpstr>Warum wird gerundet?</vt:lpstr>
      <vt:lpstr>Rundungsregeln</vt:lpstr>
      <vt:lpstr>Rundungswerte</vt:lpstr>
      <vt:lpstr>Rundungswerte – Beispiele </vt:lpstr>
      <vt:lpstr>Wahl des Rundungsverfahren</vt:lpstr>
      <vt:lpstr>Ergebniswerte</vt:lpstr>
      <vt:lpstr>Motivation</vt:lpstr>
      <vt:lpstr>Aufbau von ÖNORM A 6403:2010</vt:lpstr>
      <vt:lpstr>A 6403 – Anwendungsbereich</vt:lpstr>
      <vt:lpstr>A 6403 – Begriffe</vt:lpstr>
      <vt:lpstr>A 6403 – Rundungsverfahren</vt:lpstr>
      <vt:lpstr>A 6403 – Rundungsverfahren</vt:lpstr>
      <vt:lpstr>A 6403 – Rundungsregeln</vt:lpstr>
      <vt:lpstr>A 6403 – Rundungsregeln</vt:lpstr>
      <vt:lpstr>A 6403 – Rundungsregeln</vt:lpstr>
      <vt:lpstr>A 6403 – Rundungsregeln</vt:lpstr>
      <vt:lpstr>A 6403 – Ergebnis mit Unsicherheit</vt:lpstr>
      <vt:lpstr>A 6403 – Ermittlung d. Rundungsstelle (der erste Schritt)</vt:lpstr>
      <vt:lpstr>A 6403 – Runden des Ergebnisses (der zweite Schritt)</vt:lpstr>
      <vt:lpstr>A 6403 – Runden des Ergebnisses</vt:lpstr>
      <vt:lpstr>A 6403 – Runden des Ergebnisses</vt:lpstr>
      <vt:lpstr>A 6403 – Runden des Ergebnisses</vt:lpstr>
      <vt:lpstr>A 6403 – Runden des Ergebnisses</vt:lpstr>
      <vt:lpstr>A 6403 – Runden des Ergebnisses</vt:lpstr>
      <vt:lpstr>A 6403 – Runden des Ergebnisses</vt:lpstr>
      <vt:lpstr>A 6403 – Runden des Ergebnisses</vt:lpstr>
      <vt:lpstr>A 6403 – Warum gerade so?</vt:lpstr>
      <vt:lpstr>A 6403 – Warum gerade so?</vt:lpstr>
      <vt:lpstr>A 6403 – Warum gerade so?</vt:lpstr>
      <vt:lpstr>A 6403 – Warum gerade so?</vt:lpstr>
      <vt:lpstr>A 6403 – Warum gerade so?</vt:lpstr>
      <vt:lpstr>A 6403 – Warum gerade so?</vt:lpstr>
      <vt:lpstr>A 6403 – Warum gerade so?</vt:lpstr>
      <vt:lpstr>A 6403 – Warum gerade so?</vt:lpstr>
      <vt:lpstr>A 6403 – Warum gerade so?</vt:lpstr>
      <vt:lpstr>Neue Ausgabe von ÖNORM A 6403:2022</vt:lpstr>
      <vt:lpstr>Zusammenfassung</vt:lpstr>
    </vt:vector>
  </TitlesOfParts>
  <Company>BEV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ÖNORM A 6403:2010</dc:title>
  <dc:creator>Barboritsch Clemens</dc:creator>
  <cp:lastModifiedBy>Michael Matus</cp:lastModifiedBy>
  <cp:revision>19</cp:revision>
  <cp:lastPrinted>2020-01-17T06:32:25Z</cp:lastPrinted>
  <dcterms:created xsi:type="dcterms:W3CDTF">2019-11-22T08:53:19Z</dcterms:created>
  <dcterms:modified xsi:type="dcterms:W3CDTF">2022-03-29T07:33:45Z</dcterms:modified>
</cp:coreProperties>
</file>