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6"/>
  </p:notesMasterIdLst>
  <p:handoutMasterIdLst>
    <p:handoutMasterId r:id="rId27"/>
  </p:handout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82" r:id="rId21"/>
    <p:sldId id="286" r:id="rId22"/>
    <p:sldId id="283" r:id="rId23"/>
    <p:sldId id="284" r:id="rId24"/>
    <p:sldId id="285" r:id="rId25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0F"/>
    <a:srgbClr val="E6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1" autoAdjust="0"/>
    <p:restoredTop sz="94818" autoAdjust="0"/>
  </p:normalViewPr>
  <p:slideViewPr>
    <p:cSldViewPr snapToGrid="0" snapToObjects="1">
      <p:cViewPr varScale="1">
        <p:scale>
          <a:sx n="150" d="100"/>
          <a:sy n="150" d="100"/>
        </p:scale>
        <p:origin x="-270" y="-90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36" y="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0" y="9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945659" y="9428583"/>
            <a:ext cx="90478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dirty="0"/>
              <a:t>0_GUM_Praeliminarien.pptx</a:t>
            </a:r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2016" y="942858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25.03.2022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674688"/>
            <a:ext cx="7432675" cy="4181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4894" y="4963319"/>
            <a:ext cx="5090351" cy="42188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945659" y="9428582"/>
            <a:ext cx="904784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 </a:t>
            </a:r>
            <a:br>
              <a:rPr lang="de-DE" dirty="0" smtClean="0"/>
            </a:br>
            <a:r>
              <a:rPr lang="de-DE" dirty="0" smtClean="0"/>
              <a:t>Erste Ebene </a:t>
            </a:r>
          </a:p>
          <a:p>
            <a:pPr lvl="1"/>
            <a:r>
              <a:rPr lang="de-DE" dirty="0" smtClean="0"/>
              <a:t>Zweite Ebene – wie Ebene zuvor</a:t>
            </a:r>
          </a:p>
          <a:p>
            <a:pPr lvl="2"/>
            <a:r>
              <a:rPr lang="de-DE" dirty="0" smtClean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 smtClean="0">
                <a:latin typeface="Calibri" panose="020F0502020204030204" pitchFamily="34" charset="0"/>
              </a:rPr>
              <a:t>Präsentationstitel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Messunsicherheit nach </a:t>
            </a:r>
            <a:r>
              <a:rPr lang="de-AT" altLang="de-DE" dirty="0" smtClean="0"/>
              <a:t>GUM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Präliminarien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Michael Matus</a:t>
            </a:r>
          </a:p>
          <a:p>
            <a:r>
              <a:rPr lang="de-DE" dirty="0" smtClean="0"/>
              <a:t>Wien, </a:t>
            </a:r>
            <a:r>
              <a:rPr lang="de-DE" dirty="0" smtClean="0"/>
              <a:t>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Lineare Transformationseigenschaft</a:t>
            </a:r>
          </a:p>
          <a:p>
            <a:pPr marL="0" indent="0">
              <a:buNone/>
            </a:pP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de-AT" altLang="en-US" dirty="0"/>
              <a:t>Invariant gegenüber linearen Transformationen.</a:t>
            </a:r>
          </a:p>
          <a:p>
            <a:pPr marL="0" indent="0">
              <a:buNone/>
            </a:pPr>
            <a:r>
              <a:rPr lang="de-AT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altLang="en-US" dirty="0"/>
              <a:t> ist oft eine Maßeinheit!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24452"/>
              </p:ext>
            </p:extLst>
          </p:nvPr>
        </p:nvGraphicFramePr>
        <p:xfrm>
          <a:off x="539751" y="2116139"/>
          <a:ext cx="3400237" cy="38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rmel" r:id="rId3" imgW="1816100" imgH="203200" progId="Equation.3">
                  <p:embed/>
                </p:oleObj>
              </mc:Choice>
              <mc:Fallback>
                <p:oleObj name="Formel" r:id="rId3" imgW="1816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2116139"/>
                        <a:ext cx="3400237" cy="380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5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Optimalitätseigenschaft</a:t>
            </a:r>
          </a:p>
          <a:p>
            <a:pPr marL="0" indent="0">
              <a:buNone/>
            </a:pP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de-AT" altLang="en-US" dirty="0">
                <a:cs typeface="Arial" pitchFamily="34" charset="0"/>
              </a:rPr>
              <a:t>→ </a:t>
            </a:r>
            <a:r>
              <a:rPr lang="de-AT" altLang="en-US" dirty="0"/>
              <a:t>Betrachten vorher die Standardabweichung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3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Standardabweichung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57188" indent="-357188">
                  <a:buNone/>
                </a:pPr>
                <a:r>
                  <a:rPr lang="de-AT" altLang="en-US" dirty="0">
                    <a:solidFill>
                      <a:srgbClr val="DA251D"/>
                    </a:solidFill>
                  </a:rPr>
                  <a:t>Motivation</a:t>
                </a:r>
              </a:p>
              <a:p>
                <a:pPr marL="357188" indent="-357188">
                  <a:buNone/>
                </a:pPr>
                <a:r>
                  <a:rPr lang="de-AT" altLang="en-US" dirty="0"/>
                  <a:t>Ein Maß für die Streuung </a:t>
                </a:r>
                <a:r>
                  <a:rPr lang="de-AT" altLang="en-US" dirty="0" smtClean="0"/>
                  <a:t>der Einzelwerte um </a:t>
                </a:r>
                <a:r>
                  <a:rPr lang="de-AT" altLang="en-US" dirty="0"/>
                  <a:t>den Mittelwert</a:t>
                </a:r>
                <a:r>
                  <a:rPr lang="de-AT" altLang="en-US" dirty="0" smtClean="0"/>
                  <a:t>.</a:t>
                </a:r>
              </a:p>
              <a:p>
                <a:pPr marL="357188" indent="-357188"/>
                <a:r>
                  <a:rPr lang="de-AT" altLang="en-US" dirty="0"/>
                  <a:t>Summe der Abweichungsquadrate</a:t>
                </a:r>
              </a:p>
              <a:p>
                <a:pPr marL="357188" indent="-357188"/>
                <a:r>
                  <a:rPr lang="de-AT" altLang="en-US" dirty="0"/>
                  <a:t>Division durch </a:t>
                </a:r>
                <a:r>
                  <a:rPr lang="de-AT" altLang="en-US" i="1" dirty="0"/>
                  <a:t>n</a:t>
                </a:r>
                <a:r>
                  <a:rPr lang="de-AT" altLang="en-US" dirty="0"/>
                  <a:t> </a:t>
                </a:r>
                <a:r>
                  <a:rPr lang="de-AT" altLang="en-US" dirty="0">
                    <a:cs typeface="Arial" pitchFamily="34" charset="0"/>
                  </a:rPr>
                  <a:t>‒</a:t>
                </a:r>
                <a:r>
                  <a:rPr lang="de-AT" altLang="en-US" dirty="0"/>
                  <a:t> 1</a:t>
                </a:r>
              </a:p>
              <a:p>
                <a:pPr marL="357188" indent="-357188"/>
                <a:r>
                  <a:rPr lang="de-AT" altLang="en-US" dirty="0"/>
                  <a:t>Wurzel daraus</a:t>
                </a:r>
              </a:p>
              <a:p>
                <a:pPr marL="357188" indent="-3571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>
                          <a:latin typeface="Cambria Math"/>
                          <a:ea typeface="Calibri"/>
                          <a:cs typeface="Times New Roman"/>
                        </a:rPr>
                        <m:t>𝑠</m:t>
                      </m:r>
                      <m:r>
                        <a:rPr lang="de-AT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AT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AT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i="1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AT" i="1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AT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AT" i="1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AT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AT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AT" alt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l="-1835" t="-1837" b="-397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32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Standardabweichung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Beispiel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	(+4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1)</a:t>
            </a:r>
            <a:r>
              <a:rPr lang="en-US" altLang="en-US" baseline="30000" dirty="0"/>
              <a:t>2</a:t>
            </a:r>
            <a:r>
              <a:rPr lang="en-US" altLang="en-US" dirty="0"/>
              <a:t> =   9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	(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1)</a:t>
            </a:r>
            <a:r>
              <a:rPr lang="en-US" altLang="en-US" baseline="30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64</a:t>
            </a:r>
            <a:r>
              <a:rPr lang="en-US" altLang="en-US" dirty="0"/>
              <a:t>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	(+6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1)</a:t>
            </a:r>
            <a:r>
              <a:rPr lang="en-US" altLang="en-US" baseline="30000" dirty="0"/>
              <a:t>2</a:t>
            </a:r>
            <a:r>
              <a:rPr lang="en-US" altLang="en-US" dirty="0"/>
              <a:t> = 25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DA251D"/>
                </a:solidFill>
              </a:rPr>
              <a:t>     		</a:t>
            </a:r>
            <a:r>
              <a:rPr lang="en-US" altLang="en-US" dirty="0" smtClean="0">
                <a:solidFill>
                  <a:srgbClr val="DA251D"/>
                </a:solidFill>
              </a:rPr>
              <a:t>  98</a:t>
            </a:r>
            <a:r>
              <a:rPr lang="en-US" altLang="en-US" dirty="0">
                <a:solidFill>
                  <a:srgbClr val="DA251D"/>
                </a:solidFill>
              </a:rPr>
              <a:t>/(3 </a:t>
            </a:r>
            <a:r>
              <a:rPr lang="en-US" altLang="en-US" dirty="0">
                <a:solidFill>
                  <a:srgbClr val="DA251D"/>
                </a:solidFill>
                <a:cs typeface="Arial" pitchFamily="34" charset="0"/>
              </a:rPr>
              <a:t>‒</a:t>
            </a:r>
            <a:r>
              <a:rPr lang="en-US" altLang="en-US" dirty="0">
                <a:solidFill>
                  <a:srgbClr val="DA251D"/>
                </a:solidFill>
              </a:rPr>
              <a:t> 1) = 49 = 7</a:t>
            </a:r>
            <a:r>
              <a:rPr lang="en-US" altLang="en-US" baseline="30000" dirty="0">
                <a:solidFill>
                  <a:srgbClr val="DA251D"/>
                </a:solidFill>
              </a:rPr>
              <a:t>2</a:t>
            </a: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 err="1" smtClean="0"/>
              <a:t>Standardabweichung</a:t>
            </a:r>
            <a:r>
              <a:rPr lang="en-US" altLang="en-US" dirty="0" smtClean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 = 7</a:t>
            </a: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49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Standardabweichung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Beispiel</a:t>
            </a:r>
          </a:p>
          <a:p>
            <a:pPr marL="0" indent="0">
              <a:buNone/>
            </a:pP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{+4,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7, +6}	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/>
              <a:t>= 1	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= 7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{+40,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70, +60}	</a:t>
            </a:r>
            <a:r>
              <a:rPr lang="en-US" altLang="en-US" i="1" dirty="0"/>
              <a:t>m</a:t>
            </a:r>
            <a:r>
              <a:rPr lang="en-US" altLang="en-US" dirty="0"/>
              <a:t> = </a:t>
            </a:r>
            <a:r>
              <a:rPr lang="en-US" altLang="en-US" dirty="0" smtClean="0"/>
              <a:t>10</a:t>
            </a:r>
            <a:r>
              <a:rPr lang="en-US" altLang="en-US" dirty="0"/>
              <a:t>	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= 70 </a:t>
            </a:r>
          </a:p>
          <a:p>
            <a:pPr marL="0" indent="0">
              <a:buNone/>
            </a:pPr>
            <a:r>
              <a:rPr lang="en-US" altLang="en-US" dirty="0"/>
              <a:t>{+11, </a:t>
            </a:r>
            <a:r>
              <a:rPr lang="en-US" altLang="en-US" dirty="0">
                <a:cs typeface="Arial" pitchFamily="34" charset="0"/>
              </a:rPr>
              <a:t>+</a:t>
            </a:r>
            <a:r>
              <a:rPr lang="en-US" altLang="en-US" dirty="0"/>
              <a:t>13, 0}	</a:t>
            </a:r>
            <a:r>
              <a:rPr lang="en-US" altLang="en-US" i="1" dirty="0"/>
              <a:t>m</a:t>
            </a:r>
            <a:r>
              <a:rPr lang="en-US" altLang="en-US" dirty="0"/>
              <a:t> = 8	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= 7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DA251D"/>
                </a:solidFill>
              </a:rPr>
              <a:t>     			</a:t>
            </a: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42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Standardabweichung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Eigenschaften</a:t>
            </a:r>
          </a:p>
          <a:p>
            <a:pPr marL="357188" indent="-357188"/>
            <a:r>
              <a:rPr lang="de-AT" altLang="en-US" dirty="0" smtClean="0"/>
              <a:t>Einzelwerte</a:t>
            </a:r>
          </a:p>
          <a:p>
            <a:pPr marL="357188" indent="-357188"/>
            <a:r>
              <a:rPr lang="de-AT" altLang="en-US" dirty="0" smtClean="0"/>
              <a:t>Mittelwert</a:t>
            </a:r>
          </a:p>
          <a:p>
            <a:pPr marL="357188" indent="-357188"/>
            <a:r>
              <a:rPr lang="de-AT" altLang="en-US" dirty="0" smtClean="0"/>
              <a:t>Standardabweichung </a:t>
            </a:r>
          </a:p>
          <a:p>
            <a:pPr marL="357188" indent="-357188">
              <a:buNone/>
            </a:pPr>
            <a:r>
              <a:rPr lang="de-AT" altLang="en-US" dirty="0" smtClean="0"/>
              <a:t>sind alle von der gleichen Dimension! Der Größenkalkül ist anwendbar!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48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Optimalitätseigenschaft</a:t>
            </a:r>
          </a:p>
          <a:p>
            <a:pPr marL="0" indent="0">
              <a:buNone/>
            </a:pP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de-AT" altLang="en-US" dirty="0">
                <a:cs typeface="Arial" pitchFamily="34" charset="0"/>
              </a:rPr>
              <a:t>Die Summe der Quadrate der Abweichungen aller Daten vom </a:t>
            </a:r>
            <a:r>
              <a:rPr lang="de-AT" altLang="en-US" dirty="0" smtClean="0">
                <a:cs typeface="Arial" pitchFamily="34" charset="0"/>
              </a:rPr>
              <a:t>arithmetischen Mittelwert </a:t>
            </a:r>
            <a:r>
              <a:rPr lang="de-AT" altLang="en-US" dirty="0">
                <a:cs typeface="Arial" pitchFamily="34" charset="0"/>
              </a:rPr>
              <a:t>ist kleiner als die Summe der Quadrate der Abweichungen von einem beliebigen anderem Wert.</a:t>
            </a:r>
          </a:p>
          <a:p>
            <a:pPr marL="0" indent="0">
              <a:buNone/>
            </a:pPr>
            <a:r>
              <a:rPr lang="de-AT" altLang="en-US" dirty="0">
                <a:cs typeface="Arial" pitchFamily="34" charset="0"/>
              </a:rPr>
              <a:t>Arithmetischer Mittelwert ist Lösung der „Methode der kleinsten Fehlerquadrate“.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88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Warum Arithmetisches Mittel?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In der Messtechnik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74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Warum Arithmetisches Mittel?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In der Messtechnik</a:t>
            </a:r>
          </a:p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Weil man es kann!</a:t>
            </a:r>
          </a:p>
          <a:p>
            <a:pPr marL="0" indent="0">
              <a:buNone/>
            </a:pPr>
            <a:r>
              <a:rPr lang="de-AT" altLang="en-US" dirty="0"/>
              <a:t>Der Größenkalkül erlaubt die Summe zweier Größen zu bilden.</a:t>
            </a:r>
          </a:p>
          <a:p>
            <a:pPr marL="0" indent="0">
              <a:buNone/>
            </a:pP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buNone/>
            </a:pPr>
            <a:r>
              <a:rPr lang="de-AT" altLang="en-US" dirty="0" smtClean="0">
                <a:solidFill>
                  <a:srgbClr val="DA251D"/>
                </a:solidFill>
              </a:rPr>
              <a:t>Nicht so bei:</a:t>
            </a:r>
            <a:r>
              <a:rPr lang="de-AT" altLang="en-US" dirty="0">
                <a:solidFill>
                  <a:srgbClr val="DA251D"/>
                </a:solidFill>
              </a:rPr>
              <a:t/>
            </a:r>
            <a:br>
              <a:rPr lang="de-AT" altLang="en-US" dirty="0">
                <a:solidFill>
                  <a:srgbClr val="DA251D"/>
                </a:solidFill>
              </a:rPr>
            </a:br>
            <a:r>
              <a:rPr lang="de-AT" altLang="en-US" dirty="0" smtClean="0">
                <a:solidFill>
                  <a:schemeClr val="tx1"/>
                </a:solidFill>
              </a:rPr>
              <a:t>Härtewerten, </a:t>
            </a:r>
            <a:r>
              <a:rPr lang="de-AT" altLang="en-US" dirty="0">
                <a:solidFill>
                  <a:schemeClr val="tx1"/>
                </a:solidFill>
              </a:rPr>
              <a:t>Postleitzahlen, Schulnoten</a:t>
            </a:r>
            <a:r>
              <a:rPr lang="de-AT" altLang="en-US" dirty="0" smtClean="0">
                <a:solidFill>
                  <a:schemeClr val="tx1"/>
                </a:solidFill>
              </a:rPr>
              <a:t>, … </a:t>
            </a:r>
            <a:br>
              <a:rPr lang="de-AT" altLang="en-US" dirty="0" smtClean="0">
                <a:solidFill>
                  <a:schemeClr val="tx1"/>
                </a:solidFill>
              </a:rPr>
            </a:br>
            <a:r>
              <a:rPr lang="de-AT" altLang="en-US" dirty="0" smtClean="0">
                <a:solidFill>
                  <a:schemeClr val="tx1"/>
                </a:solidFill>
              </a:rPr>
              <a:t>Summe und damit arithmetischer </a:t>
            </a:r>
            <a:r>
              <a:rPr lang="de-AT" altLang="en-US" dirty="0">
                <a:solidFill>
                  <a:schemeClr val="tx1"/>
                </a:solidFill>
              </a:rPr>
              <a:t>Mittelwert </a:t>
            </a:r>
            <a:r>
              <a:rPr lang="de-AT" altLang="en-US" dirty="0" smtClean="0">
                <a:solidFill>
                  <a:schemeClr val="tx1"/>
                </a:solidFill>
              </a:rPr>
              <a:t>ist nicht definiert</a:t>
            </a:r>
            <a:r>
              <a:rPr lang="de-AT" altLang="en-US" dirty="0">
                <a:solidFill>
                  <a:schemeClr val="tx1"/>
                </a:solidFill>
              </a:rPr>
              <a:t>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0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Warum Arithmetisches Mittel?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de-AT" altLang="en-US" dirty="0">
                <a:solidFill>
                  <a:schemeClr val="tx1"/>
                </a:solidFill>
              </a:rPr>
              <a:t>In der Messtechnik</a:t>
            </a:r>
          </a:p>
          <a:p>
            <a:pPr marL="357188" indent="-357188"/>
            <a:r>
              <a:rPr lang="de-AT" altLang="en-US" dirty="0">
                <a:solidFill>
                  <a:schemeClr val="tx1"/>
                </a:solidFill>
              </a:rPr>
              <a:t>Weil man es kann</a:t>
            </a:r>
            <a:r>
              <a:rPr lang="de-AT" altLang="en-US" dirty="0" smtClean="0">
                <a:solidFill>
                  <a:schemeClr val="tx1"/>
                </a:solidFill>
              </a:rPr>
              <a:t>! (Größenkalkül)</a:t>
            </a:r>
            <a:endParaRPr lang="de-AT" altLang="en-US" dirty="0">
              <a:solidFill>
                <a:schemeClr val="tx1"/>
              </a:solidFill>
            </a:endParaRPr>
          </a:p>
          <a:p>
            <a:pPr marL="357188" indent="-357188"/>
            <a:r>
              <a:rPr lang="de-AT" altLang="en-US" dirty="0" smtClean="0">
                <a:solidFill>
                  <a:schemeClr val="tx1"/>
                </a:solidFill>
              </a:rPr>
              <a:t>Ersatzwert-Eigenschaft</a:t>
            </a:r>
            <a:endParaRPr lang="de-AT" altLang="en-US" dirty="0">
              <a:solidFill>
                <a:schemeClr val="tx1"/>
              </a:solidFill>
            </a:endParaRPr>
          </a:p>
          <a:p>
            <a:pPr marL="357188" indent="-357188"/>
            <a:r>
              <a:rPr lang="de-AT" altLang="en-US" dirty="0" smtClean="0">
                <a:solidFill>
                  <a:schemeClr val="tx1"/>
                </a:solidFill>
              </a:rPr>
              <a:t>Schwerpunkts-Eigenschaft</a:t>
            </a:r>
            <a:endParaRPr lang="de-AT" altLang="en-US" dirty="0">
              <a:solidFill>
                <a:schemeClr val="tx1"/>
              </a:solidFill>
            </a:endParaRPr>
          </a:p>
          <a:p>
            <a:pPr marL="357188" indent="-357188"/>
            <a:r>
              <a:rPr lang="de-AT" altLang="en-US" dirty="0">
                <a:solidFill>
                  <a:schemeClr val="tx1"/>
                </a:solidFill>
              </a:rPr>
              <a:t>Lineare Transformationseigenschaft</a:t>
            </a:r>
          </a:p>
          <a:p>
            <a:pPr marL="357188" indent="-357188"/>
            <a:r>
              <a:rPr lang="de-AT" altLang="en-US" dirty="0">
                <a:solidFill>
                  <a:schemeClr val="tx1"/>
                </a:solidFill>
              </a:rPr>
              <a:t>Optimalitätseigenschaft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59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E6320F"/>
                </a:solidFill>
              </a:rPr>
              <a:t>Überblick</a:t>
            </a:r>
            <a:endParaRPr lang="de-AT" dirty="0">
              <a:solidFill>
                <a:srgbClr val="E6320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br>
              <a:rPr lang="de-AT" altLang="de-DE" dirty="0"/>
            </a:br>
            <a:r>
              <a:rPr lang="de-AT" altLang="de-DE" dirty="0">
                <a:solidFill>
                  <a:srgbClr val="DA251D"/>
                </a:solidFill>
              </a:rPr>
              <a:t>Was ist das? Warum verwendet man das?</a:t>
            </a:r>
          </a:p>
          <a:p>
            <a:r>
              <a:rPr lang="de-AT" altLang="de-DE" dirty="0"/>
              <a:t>Standardabweichung</a:t>
            </a:r>
            <a:br>
              <a:rPr lang="de-AT" altLang="de-DE" dirty="0"/>
            </a:br>
            <a:r>
              <a:rPr lang="de-AT" altLang="de-DE" dirty="0">
                <a:solidFill>
                  <a:srgbClr val="DA251D"/>
                </a:solidFill>
              </a:rPr>
              <a:t>Empirische Standardabweichung der </a:t>
            </a:r>
            <a:r>
              <a:rPr lang="de-AT" altLang="de-DE" dirty="0" smtClean="0">
                <a:solidFill>
                  <a:srgbClr val="DA251D"/>
                </a:solidFill>
              </a:rPr>
              <a:t>Stichprobe, Streuung der Einzelwerte</a:t>
            </a:r>
            <a:endParaRPr lang="de-AT" altLang="de-DE" dirty="0">
              <a:solidFill>
                <a:srgbClr val="DA251D"/>
              </a:solidFill>
            </a:endParaRPr>
          </a:p>
          <a:p>
            <a:r>
              <a:rPr lang="de-AT" altLang="de-DE" dirty="0"/>
              <a:t>In Excel</a:t>
            </a:r>
            <a:br>
              <a:rPr lang="de-AT" altLang="de-DE" dirty="0"/>
            </a:br>
            <a:r>
              <a:rPr lang="de-AT" altLang="de-DE" dirty="0" smtClean="0">
                <a:solidFill>
                  <a:srgbClr val="E6320F"/>
                </a:solidFill>
              </a:rPr>
              <a:t>Verwendung der </a:t>
            </a:r>
            <a:r>
              <a:rPr lang="de-AT" altLang="de-DE" dirty="0">
                <a:solidFill>
                  <a:srgbClr val="E6320F"/>
                </a:solidFill>
              </a:rPr>
              <a:t>e</a:t>
            </a:r>
            <a:r>
              <a:rPr lang="de-AT" altLang="de-DE" dirty="0" smtClean="0">
                <a:solidFill>
                  <a:srgbClr val="E6320F"/>
                </a:solidFill>
              </a:rPr>
              <a:t>ingebaute Funktionen</a:t>
            </a:r>
          </a:p>
          <a:p>
            <a:r>
              <a:rPr lang="de-AT" altLang="de-DE" dirty="0" smtClean="0">
                <a:solidFill>
                  <a:schemeClr val="tx1"/>
                </a:solidFill>
              </a:rPr>
              <a:t>Partielle Differentiation</a:t>
            </a:r>
            <a:br>
              <a:rPr lang="de-AT" altLang="de-DE" dirty="0" smtClean="0">
                <a:solidFill>
                  <a:schemeClr val="tx1"/>
                </a:solidFill>
              </a:rPr>
            </a:br>
            <a:r>
              <a:rPr lang="de-AT" altLang="de-DE" dirty="0" smtClean="0">
                <a:solidFill>
                  <a:srgbClr val="FF0000"/>
                </a:solidFill>
              </a:rPr>
              <a:t>Keine Einführung</a:t>
            </a:r>
            <a:endParaRPr lang="de-AT" altLang="de-DE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19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Microsoft Excel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-357188">
              <a:spcAft>
                <a:spcPts val="0"/>
              </a:spcAft>
              <a:buNone/>
            </a:pPr>
            <a:r>
              <a:rPr lang="de-AT" altLang="en-US" dirty="0" smtClean="0">
                <a:solidFill>
                  <a:schemeClr val="tx1"/>
                </a:solidFill>
              </a:rPr>
              <a:t>Es gibt eingebaute Funktionen für </a:t>
            </a:r>
            <a:r>
              <a:rPr lang="de-AT" altLang="en-US" smtClean="0">
                <a:solidFill>
                  <a:schemeClr val="tx1"/>
                </a:solidFill>
              </a:rPr>
              <a:t>Anzahl, Mittelwert </a:t>
            </a:r>
            <a:r>
              <a:rPr lang="de-AT" altLang="en-US" dirty="0" smtClean="0">
                <a:solidFill>
                  <a:schemeClr val="tx1"/>
                </a:solidFill>
              </a:rPr>
              <a:t>und Standardabweichung.</a:t>
            </a:r>
            <a:br>
              <a:rPr lang="de-AT" altLang="en-US" dirty="0" smtClean="0">
                <a:solidFill>
                  <a:schemeClr val="tx1"/>
                </a:solidFill>
              </a:rPr>
            </a:br>
            <a:r>
              <a:rPr lang="de-AT" altLang="en-US" dirty="0" smtClean="0">
                <a:solidFill>
                  <a:schemeClr val="tx1"/>
                </a:solidFill>
              </a:rPr>
              <a:t>Diese ignorieren sogar fehlende Werte. </a:t>
            </a:r>
            <a:endParaRPr lang="de-AT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20</a:t>
            </a:fld>
            <a:endParaRPr lang="de-AT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623135"/>
            <a:ext cx="3710956" cy="115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1" y="2623135"/>
            <a:ext cx="3292076" cy="115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3" y="3889433"/>
            <a:ext cx="1634224" cy="71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896139" y="3989328"/>
            <a:ext cx="1200282" cy="61759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896139" y="3989324"/>
            <a:ext cx="1200282" cy="6175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6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Microsoft Excel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-357188">
                  <a:spcAft>
                    <a:spcPts val="0"/>
                  </a:spcAft>
                  <a:buNone/>
                </a:pPr>
                <a:endParaRPr lang="de-AT" altLang="en-US" dirty="0" smtClean="0">
                  <a:solidFill>
                    <a:schemeClr val="tx1"/>
                  </a:solidFill>
                </a:endParaRPr>
              </a:p>
              <a:p>
                <a:pPr marL="0" indent="-357188">
                  <a:spcAft>
                    <a:spcPts val="0"/>
                  </a:spcAft>
                  <a:buNone/>
                </a:pPr>
                <a:r>
                  <a:rPr lang="de-AT" altLang="en-US" dirty="0" smtClean="0">
                    <a:solidFill>
                      <a:schemeClr val="tx1"/>
                    </a:solidFill>
                  </a:rPr>
                  <a:t>=STABW.S(…)</a:t>
                </a:r>
                <a:r>
                  <a:rPr lang="de-AT" altLang="en-US" dirty="0">
                    <a:solidFill>
                      <a:schemeClr val="tx1"/>
                    </a:solidFill>
                  </a:rPr>
                  <a:t>	 </a:t>
                </a:r>
                <a:r>
                  <a:rPr lang="de-AT" altLang="en-US" dirty="0" smtClean="0">
                    <a:solidFill>
                      <a:schemeClr val="tx1"/>
                    </a:solidFill>
                  </a:rPr>
                  <a:t>obsolet:   =STABW(…)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AT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AT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de-AT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AT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AT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AT" altLang="en-US" dirty="0" smtClean="0">
                  <a:solidFill>
                    <a:schemeClr val="tx1"/>
                  </a:solidFill>
                </a:endParaRPr>
              </a:p>
              <a:p>
                <a:pPr marL="0" indent="-357188">
                  <a:spcAft>
                    <a:spcPts val="0"/>
                  </a:spcAft>
                  <a:buNone/>
                </a:pPr>
                <a:endParaRPr lang="de-AT" altLang="en-US" dirty="0" smtClean="0">
                  <a:solidFill>
                    <a:schemeClr val="tx1"/>
                  </a:solidFill>
                </a:endParaRPr>
              </a:p>
              <a:p>
                <a:pPr marL="0" indent="-357188">
                  <a:spcAft>
                    <a:spcPts val="0"/>
                  </a:spcAft>
                  <a:buNone/>
                </a:pPr>
                <a:endParaRPr lang="de-AT" altLang="en-US" dirty="0" smtClean="0">
                  <a:solidFill>
                    <a:schemeClr val="tx1"/>
                  </a:solidFill>
                </a:endParaRPr>
              </a:p>
              <a:p>
                <a:pPr marL="0" indent="-357188">
                  <a:spcAft>
                    <a:spcPts val="0"/>
                  </a:spcAft>
                  <a:buNone/>
                </a:pPr>
                <a:r>
                  <a:rPr lang="de-AT" altLang="en-US" dirty="0" smtClean="0">
                    <a:solidFill>
                      <a:schemeClr val="tx1"/>
                    </a:solidFill>
                  </a:rPr>
                  <a:t>=STABW.N(…)</a:t>
                </a:r>
                <a:r>
                  <a:rPr lang="de-AT" altLang="en-US" dirty="0">
                    <a:solidFill>
                      <a:schemeClr val="tx1"/>
                    </a:solidFill>
                  </a:rPr>
                  <a:t>	 obsolet: </a:t>
                </a:r>
                <a:r>
                  <a:rPr lang="de-AT" altLang="en-US" dirty="0" smtClean="0">
                    <a:solidFill>
                      <a:schemeClr val="tx1"/>
                    </a:solidFill>
                  </a:rPr>
                  <a:t>  =STABWN(…)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AT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AT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de-AT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AT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AT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AT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AT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AT" dirty="0" smtClean="0"/>
              </a:p>
              <a:p>
                <a:pPr marL="0" indent="-357188">
                  <a:spcAft>
                    <a:spcPts val="0"/>
                  </a:spcAft>
                  <a:buNone/>
                </a:pPr>
                <a:endParaRPr lang="de-AT" dirty="0"/>
              </a:p>
              <a:p>
                <a:pPr marL="0" indent="-357188">
                  <a:spcAft>
                    <a:spcPts val="0"/>
                  </a:spcAft>
                  <a:buNone/>
                </a:pPr>
                <a:endParaRPr lang="de-AT" dirty="0" smtClean="0"/>
              </a:p>
              <a:p>
                <a:pPr marL="0" indent="-357188">
                  <a:spcAft>
                    <a:spcPts val="0"/>
                  </a:spcAft>
                  <a:buNone/>
                </a:pPr>
                <a:r>
                  <a:rPr lang="de-AT" dirty="0" smtClean="0"/>
                  <a:t>Außerdem:</a:t>
                </a:r>
                <a:br>
                  <a:rPr lang="de-AT" dirty="0" smtClean="0"/>
                </a:br>
                <a:r>
                  <a:rPr lang="de-AT" dirty="0" smtClean="0"/>
                  <a:t>STABWA, STABWNA, VAR.P, VAR.S, VARIANZ</a:t>
                </a:r>
                <a:r>
                  <a:rPr lang="de-AT" dirty="0"/>
                  <a:t>, </a:t>
                </a:r>
                <a:r>
                  <a:rPr lang="de-AT" dirty="0" smtClean="0"/>
                  <a:t>VARIANZA, VARIANZEN, VARIANZENA</a:t>
                </a:r>
                <a:endParaRPr lang="de-AT" dirty="0"/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6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smtClean="0"/>
              <a:t>Partielle Differentiation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-357188">
              <a:spcAft>
                <a:spcPts val="600"/>
              </a:spcAft>
              <a:buNone/>
            </a:pPr>
            <a:r>
              <a:rPr lang="de-AT" altLang="en-US" dirty="0" smtClean="0"/>
              <a:t>Für die Anwendung der </a:t>
            </a:r>
            <a:r>
              <a:rPr lang="de-AT" altLang="en-US" dirty="0"/>
              <a:t>k</a:t>
            </a:r>
            <a:r>
              <a:rPr lang="de-AT" altLang="en-US" dirty="0" smtClean="0"/>
              <a:t>lassischen (</a:t>
            </a:r>
            <a:r>
              <a:rPr lang="de-AT" altLang="en-US" dirty="0" err="1" smtClean="0"/>
              <a:t>Gauß‘schen</a:t>
            </a:r>
            <a:r>
              <a:rPr lang="de-AT" altLang="en-US" dirty="0" smtClean="0"/>
              <a:t>) Fehleranalyse wie auch beim GUM, ist der Begriff der Funktionsableitung (Differentiation) notwendig.</a:t>
            </a:r>
          </a:p>
          <a:p>
            <a:pPr marL="0" indent="-357188">
              <a:spcAft>
                <a:spcPts val="600"/>
              </a:spcAft>
              <a:buNone/>
            </a:pPr>
            <a:r>
              <a:rPr lang="de-AT" altLang="en-US" dirty="0"/>
              <a:t>Der Einfluss mehrere Eingangsgrößen auf die Ausgangsgröße wird durch eine mathematische Funktion </a:t>
            </a:r>
            <a:r>
              <a:rPr lang="de-AT" altLang="en-US" dirty="0" smtClean="0"/>
              <a:t>beschrieben. </a:t>
            </a:r>
          </a:p>
          <a:p>
            <a:pPr marL="0" indent="-357188">
              <a:spcAft>
                <a:spcPts val="600"/>
              </a:spcAft>
              <a:buNone/>
            </a:pPr>
            <a:r>
              <a:rPr lang="de-AT" altLang="en-US" dirty="0" smtClean="0"/>
              <a:t>Die Ableitung dieser Funktion nach einer dieser Eingangsgrößen beschreibt die Empfindlichkeit der Ausgangsgröße auf eben jene Eingangsgröße.</a:t>
            </a:r>
            <a:endParaRPr lang="de-AT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89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smtClean="0"/>
              <a:t>Partielle Differentiation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-357188">
                  <a:spcAft>
                    <a:spcPts val="600"/>
                  </a:spcAft>
                  <a:buNone/>
                </a:pPr>
                <a:r>
                  <a:rPr lang="de-DE" altLang="en-US" dirty="0" smtClean="0"/>
                  <a:t>Eine partielle </a:t>
                </a:r>
                <a:r>
                  <a:rPr lang="de-DE" altLang="en-US" dirty="0"/>
                  <a:t>Ableitung </a:t>
                </a:r>
                <a:r>
                  <a:rPr lang="de-DE" altLang="en-US" dirty="0" smtClean="0"/>
                  <a:t>ist die </a:t>
                </a:r>
                <a:r>
                  <a:rPr lang="de-DE" altLang="en-US" dirty="0"/>
                  <a:t>Ableitung einer Funktion mit mehreren Argumenten nach einem dieser Argumente (in Richtung dieser Koordinatenachse). Die Werte der übrigen Argumente werden </a:t>
                </a:r>
                <a:r>
                  <a:rPr lang="de-DE" altLang="en-US" dirty="0" smtClean="0"/>
                  <a:t>konstant </a:t>
                </a:r>
                <a:r>
                  <a:rPr lang="de-DE" altLang="en-US" dirty="0"/>
                  <a:t>gehalten</a:t>
                </a:r>
                <a:r>
                  <a:rPr lang="de-DE" altLang="en-US" dirty="0" smtClean="0"/>
                  <a:t>.</a:t>
                </a:r>
              </a:p>
              <a:p>
                <a:pPr marL="0" indent="-357188">
                  <a:spcAft>
                    <a:spcPts val="600"/>
                  </a:spcAft>
                  <a:buNone/>
                </a:pPr>
                <a:endParaRPr lang="de-DE" altLang="en-US" dirty="0" smtClean="0"/>
              </a:p>
              <a:p>
                <a:pPr marL="0" indent="-357188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𝑦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de-AT" i="1">
                            <a:latin typeface="Cambria Math"/>
                          </a:rPr>
                        </m:ctrlPr>
                      </m:dPr>
                      <m:e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</m:d>
                  </m:oMath>
                </a14:m>
                <a:r>
                  <a:rPr lang="de-AT" altLang="en-US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i="1">
                            <a:latin typeface="Cambria Math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′(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  <a:ea typeface="Calibri"/>
                            <a:cs typeface="Times New Roman"/>
                          </a:rPr>
                          <m:t>d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  <a:ea typeface="Calibri"/>
                            <a:cs typeface="Times New Roman"/>
                          </a:rPr>
                          <m:t>d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  <a:ea typeface="Calibri"/>
                            <a:cs typeface="Times New Roman"/>
                          </a:rPr>
                          <m:t>d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  <a:ea typeface="Calibri"/>
                            <a:cs typeface="Times New Roman"/>
                          </a:rPr>
                          <m:t>d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endParaRPr lang="de-AT" altLang="en-US" dirty="0" smtClean="0"/>
              </a:p>
              <a:p>
                <a:pPr marL="0" indent="-357188">
                  <a:spcAft>
                    <a:spcPts val="600"/>
                  </a:spcAft>
                  <a:buNone/>
                </a:pPr>
                <a:endParaRPr lang="de-AT" altLang="en-US" dirty="0"/>
              </a:p>
              <a:p>
                <a:pPr marL="0" indent="-357188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𝑦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de-AT" i="1"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de-AT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AT" altLang="en-US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AT" altLang="en-US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de-AT" altLang="en-US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i="1">
                            <a:latin typeface="Cambria Math"/>
                          </a:rPr>
                        </m:ctrlPr>
                      </m:fPr>
                      <m:num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de-AT" i="1"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de-A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de-AT" alt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l="-1835" t="-1837" r="-15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33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smtClean="0"/>
              <a:t>Partielle Differentiation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-357188">
              <a:spcAft>
                <a:spcPts val="600"/>
              </a:spcAft>
              <a:buNone/>
            </a:pPr>
            <a:r>
              <a:rPr lang="de-AT" altLang="en-US" dirty="0" smtClean="0"/>
              <a:t>Für das Verständnis des Moduls ist es nicht notwendig Differentiationen manuell durchführen zu können oder überhaupt Analysis zu verstehen.</a:t>
            </a:r>
          </a:p>
          <a:p>
            <a:pPr marL="0" indent="-357188">
              <a:spcAft>
                <a:spcPts val="600"/>
              </a:spcAft>
              <a:buNone/>
            </a:pPr>
            <a:r>
              <a:rPr lang="de-AT" altLang="en-US" dirty="0" smtClean="0"/>
              <a:t>Für die Praxis reicht die Verwendung der GUM </a:t>
            </a:r>
            <a:r>
              <a:rPr lang="de-AT" altLang="en-US" dirty="0" err="1" smtClean="0"/>
              <a:t>Workbench</a:t>
            </a:r>
            <a:r>
              <a:rPr lang="de-AT" altLang="en-US" dirty="0" smtClean="0"/>
              <a:t>.</a:t>
            </a:r>
          </a:p>
          <a:p>
            <a:pPr marL="0" indent="-357188">
              <a:spcAft>
                <a:spcPts val="600"/>
              </a:spcAft>
              <a:buNone/>
            </a:pPr>
            <a:r>
              <a:rPr lang="de-AT" altLang="en-US" dirty="0" smtClean="0"/>
              <a:t>Allerdings wird bei der schriftlichen Prüfung zu diesen Modul ein Rechenbeispiel verlangt. Daher gibt es </a:t>
            </a:r>
            <a:r>
              <a:rPr lang="de-AT" altLang="en-US" dirty="0"/>
              <a:t>einen Übungszettel: </a:t>
            </a:r>
            <a:r>
              <a:rPr lang="de-AT" altLang="en-US" dirty="0" smtClean="0">
                <a:solidFill>
                  <a:srgbClr val="FF0000"/>
                </a:solidFill>
              </a:rPr>
              <a:t>GUM_Uebungsblatt_parAbl.pdf</a:t>
            </a:r>
            <a:endParaRPr lang="de-AT" altLang="en-US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E6320F"/>
                </a:solidFill>
              </a:rPr>
              <a:t>Arithmetisches Mittel</a:t>
            </a:r>
            <a:endParaRPr lang="de-AT" dirty="0">
              <a:solidFill>
                <a:srgbClr val="E6320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Motivation</a:t>
            </a:r>
          </a:p>
          <a:p>
            <a:pPr marL="0" indent="0">
              <a:buNone/>
            </a:pPr>
            <a:r>
              <a:rPr lang="de-AT" altLang="en-US" dirty="0"/>
              <a:t>Man misst eine Größe mehrmals. </a:t>
            </a:r>
            <a:r>
              <a:rPr lang="de-AT" altLang="en-US" dirty="0" smtClean="0"/>
              <a:t>Man glaubt, dass diese Größe einen Größenwert besitzt. Den kennt man zwar nicht (sonst bräuchte man keine Messung), aber es soll ein einziger Wert angegeben werden.</a:t>
            </a:r>
            <a:endParaRPr lang="de-AT" altLang="en-US" dirty="0"/>
          </a:p>
          <a:p>
            <a:pPr marL="0" indent="0">
              <a:buNone/>
            </a:pPr>
            <a:r>
              <a:rPr lang="de-AT" altLang="en-US" dirty="0"/>
              <a:t>Wie könnte der aussehen?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8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 smtClean="0">
                <a:solidFill>
                  <a:srgbClr val="DA251D"/>
                </a:solidFill>
              </a:rPr>
              <a:t>Beispiel: </a:t>
            </a:r>
            <a:r>
              <a:rPr lang="de-AT" altLang="en-US" dirty="0" smtClean="0"/>
              <a:t>Massendifferenz </a:t>
            </a:r>
            <a:r>
              <a:rPr lang="de-AT" altLang="en-US" dirty="0"/>
              <a:t>zweier Gewichtsstücke wird dreimal </a:t>
            </a:r>
            <a:r>
              <a:rPr lang="de-AT" altLang="en-US" dirty="0" smtClean="0"/>
              <a:t>bestimmt</a:t>
            </a:r>
            <a:endParaRPr lang="de-AT" altLang="en-US" dirty="0"/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 µg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 µg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 µg</a:t>
            </a:r>
          </a:p>
          <a:p>
            <a:pPr marL="0" indent="0">
              <a:buNone/>
            </a:pPr>
            <a:r>
              <a:rPr lang="de-AT" altLang="en-US" dirty="0" smtClean="0">
                <a:solidFill>
                  <a:schemeClr val="tx1"/>
                </a:solidFill>
              </a:rPr>
              <a:t>Im </a:t>
            </a:r>
            <a:r>
              <a:rPr lang="de-AT" altLang="en-US" dirty="0">
                <a:solidFill>
                  <a:schemeClr val="tx1"/>
                </a:solidFill>
              </a:rPr>
              <a:t>Weiteren rechnen wir mit den Zahlenwerten</a:t>
            </a:r>
            <a:r>
              <a:rPr lang="de-AT" altLang="en-US" dirty="0" smtClean="0">
                <a:solidFill>
                  <a:schemeClr val="tx1"/>
                </a:solidFill>
              </a:rPr>
              <a:t>. </a:t>
            </a:r>
            <a:br>
              <a:rPr lang="de-AT" altLang="en-US" dirty="0" smtClean="0">
                <a:solidFill>
                  <a:schemeClr val="tx1"/>
                </a:solidFill>
              </a:rPr>
            </a:br>
            <a:r>
              <a:rPr lang="de-AT" altLang="en-US" dirty="0" smtClean="0">
                <a:solidFill>
                  <a:schemeClr val="tx1"/>
                </a:solidFill>
              </a:rPr>
              <a:t>(wir werden später sehen, warum das erlaubt ist)</a:t>
            </a:r>
            <a:endParaRPr lang="de-AT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altLang="en-US" dirty="0" smtClean="0">
                <a:solidFill>
                  <a:schemeClr val="bg2"/>
                </a:solidFill>
              </a:rPr>
              <a:t>Im </a:t>
            </a:r>
            <a:r>
              <a:rPr lang="de-AT" altLang="en-US" dirty="0">
                <a:solidFill>
                  <a:schemeClr val="bg2"/>
                </a:solidFill>
              </a:rPr>
              <a:t>Weiteren rechnen wir mit den Zahlenwerten.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3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smtClean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Beispiel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</a:t>
            </a:r>
          </a:p>
          <a:p>
            <a:pPr marL="0" indent="0">
              <a:buNone/>
            </a:pPr>
            <a:r>
              <a:rPr lang="de-AT" altLang="en-US" dirty="0"/>
              <a:t>Wir könnten irgendeine der drei Zahlen auswählen und für das </a:t>
            </a:r>
            <a:r>
              <a:rPr lang="de-AT" altLang="en-US" dirty="0" smtClean="0"/>
              <a:t>Weitere </a:t>
            </a:r>
            <a:r>
              <a:rPr lang="de-AT" altLang="en-US" dirty="0"/>
              <a:t>als Repräsentant verwenden.</a:t>
            </a:r>
          </a:p>
          <a:p>
            <a:pPr marL="0" indent="0">
              <a:buNone/>
            </a:pPr>
            <a:r>
              <a:rPr lang="de-AT" altLang="en-US" dirty="0"/>
              <a:t>Oder einen der (vielen) Mittelwerte heranziehen.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7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Beispiel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             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)/3 = 1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</a:t>
            </a:r>
          </a:p>
          <a:p>
            <a:pPr marL="0" indent="0">
              <a:buNone/>
            </a:pPr>
            <a:endParaRPr lang="de-AT" altLang="en-US" dirty="0"/>
          </a:p>
          <a:p>
            <a:pPr marL="0" indent="0">
              <a:buNone/>
            </a:pPr>
            <a:r>
              <a:rPr lang="de-AT" altLang="en-US" dirty="0" smtClean="0"/>
              <a:t>Oder </a:t>
            </a:r>
            <a:r>
              <a:rPr lang="de-AT" altLang="en-US" dirty="0"/>
              <a:t>allgemein</a:t>
            </a:r>
            <a:r>
              <a:rPr lang="en-US" altLang="en-US" dirty="0"/>
              <a:t>:</a:t>
            </a: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95272"/>
              </p:ext>
            </p:extLst>
          </p:nvPr>
        </p:nvGraphicFramePr>
        <p:xfrm>
          <a:off x="2395539" y="3830878"/>
          <a:ext cx="1315850" cy="79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Formel" r:id="rId3" imgW="711000" imgH="431640" progId="Equation.3">
                  <p:embed/>
                </p:oleObj>
              </mc:Choice>
              <mc:Fallback>
                <p:oleObj name="Formel" r:id="rId3" imgW="7110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9" y="3830878"/>
                        <a:ext cx="1315850" cy="79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5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 smtClean="0">
                <a:solidFill>
                  <a:srgbClr val="DA251D"/>
                </a:solidFill>
              </a:rPr>
              <a:t>Ersatzwert-Eigenschaft</a:t>
            </a: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	+1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	+1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	+1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DA251D"/>
                </a:solidFill>
                <a:latin typeface="Symbol" pitchFamily="18" charset="2"/>
              </a:rPr>
              <a:t>S</a:t>
            </a:r>
            <a:r>
              <a:rPr lang="en-US" altLang="en-US" dirty="0">
                <a:solidFill>
                  <a:srgbClr val="DA251D"/>
                </a:solidFill>
              </a:rPr>
              <a:t>     +3	+3</a:t>
            </a:r>
            <a:r>
              <a:rPr lang="en-US" altLang="en-US" dirty="0"/>
              <a:t>	</a:t>
            </a: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de-DE" altLang="en-US" dirty="0" smtClean="0"/>
              <a:t>Die </a:t>
            </a:r>
            <a:r>
              <a:rPr lang="de-DE" altLang="en-US" dirty="0"/>
              <a:t>Summe aller </a:t>
            </a:r>
            <a:r>
              <a:rPr lang="de-DE" altLang="en-US" i="1" dirty="0"/>
              <a:t>n</a:t>
            </a:r>
            <a:r>
              <a:rPr lang="de-DE" altLang="en-US" dirty="0"/>
              <a:t> Einzelwerte kann man sich ersetzt denken durch </a:t>
            </a:r>
            <a:r>
              <a:rPr lang="de-DE" altLang="en-US" i="1" dirty="0"/>
              <a:t>n</a:t>
            </a:r>
            <a:r>
              <a:rPr lang="de-DE" altLang="en-US" dirty="0"/>
              <a:t> gleiche Werte von der Größe des arithmetischen Mittels.</a:t>
            </a: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11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 smtClean="0">
                <a:solidFill>
                  <a:srgbClr val="DA251D"/>
                </a:solidFill>
              </a:rPr>
              <a:t>Ersatzwert-Eigenschaft</a:t>
            </a: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	+</a:t>
            </a:r>
            <a:r>
              <a:rPr lang="en-US" altLang="en-US" dirty="0" smtClean="0"/>
              <a:t>1	  </a:t>
            </a:r>
            <a:r>
              <a:rPr lang="en-US" altLang="en-US" dirty="0" smtClean="0">
                <a:solidFill>
                  <a:srgbClr val="00B0F0"/>
                </a:solidFill>
              </a:rPr>
              <a:t>+4</a:t>
            </a:r>
            <a:r>
              <a:rPr lang="en-US" altLang="en-US" dirty="0"/>
              <a:t>		</a:t>
            </a:r>
            <a:r>
              <a:rPr lang="en-US" altLang="en-US" dirty="0">
                <a:solidFill>
                  <a:schemeClr val="bg2"/>
                </a:solidFill>
              </a:rPr>
              <a:t>+4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	+1	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00B0F0"/>
                </a:solidFill>
              </a:rPr>
              <a:t>+4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2"/>
                </a:solidFill>
              </a:rPr>
              <a:t>+4</a:t>
            </a: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	+1	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00B0F0"/>
                </a:solidFill>
              </a:rPr>
              <a:t>+4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2"/>
                </a:solidFill>
              </a:rPr>
              <a:t>+4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DA251D"/>
                </a:solidFill>
                <a:latin typeface="Symbol" pitchFamily="18" charset="2"/>
              </a:rPr>
              <a:t>S</a:t>
            </a:r>
            <a:r>
              <a:rPr lang="en-US" altLang="en-US" dirty="0">
                <a:solidFill>
                  <a:srgbClr val="DA251D"/>
                </a:solidFill>
              </a:rPr>
              <a:t>     +3	+</a:t>
            </a:r>
            <a:r>
              <a:rPr lang="en-US" altLang="en-US" dirty="0" smtClean="0">
                <a:solidFill>
                  <a:srgbClr val="DA251D"/>
                </a:solidFill>
              </a:rPr>
              <a:t>3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B0F0"/>
                </a:solidFill>
              </a:rPr>
              <a:t>+12        </a:t>
            </a:r>
            <a:r>
              <a:rPr lang="en-US" altLang="en-US" dirty="0">
                <a:solidFill>
                  <a:schemeClr val="bg2"/>
                </a:solidFill>
              </a:rPr>
              <a:t>+12</a:t>
            </a: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de-DE" altLang="en-US" dirty="0" smtClean="0"/>
              <a:t>Die </a:t>
            </a:r>
            <a:r>
              <a:rPr lang="de-DE" altLang="en-US" dirty="0"/>
              <a:t>Summe aller </a:t>
            </a:r>
            <a:r>
              <a:rPr lang="de-DE" altLang="en-US" i="1" dirty="0"/>
              <a:t>n</a:t>
            </a:r>
            <a:r>
              <a:rPr lang="de-DE" altLang="en-US" dirty="0"/>
              <a:t> Einzelwerte kann man sich ersetzt denken durch </a:t>
            </a:r>
            <a:r>
              <a:rPr lang="de-DE" altLang="en-US" i="1" dirty="0"/>
              <a:t>n</a:t>
            </a:r>
            <a:r>
              <a:rPr lang="de-DE" altLang="en-US" dirty="0"/>
              <a:t> gleiche Werte von der Größe des arithmetischen Mittels</a:t>
            </a:r>
            <a:r>
              <a:rPr lang="de-DE" altLang="en-US" dirty="0" smtClean="0"/>
              <a:t>. </a:t>
            </a:r>
            <a:r>
              <a:rPr lang="de-DE" altLang="en-US" dirty="0" smtClean="0">
                <a:solidFill>
                  <a:srgbClr val="00B0F0"/>
                </a:solidFill>
              </a:rPr>
              <a:t>(geht nicht beim Median)</a:t>
            </a:r>
            <a:endParaRPr lang="de-AT" altLang="en-US" dirty="0">
              <a:solidFill>
                <a:srgbClr val="00B0F0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56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Arithmetisches Mittel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 smtClean="0">
                <a:solidFill>
                  <a:srgbClr val="DA251D"/>
                </a:solidFill>
              </a:rPr>
              <a:t>Schwerpunkt-Eigenschaft</a:t>
            </a: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1</a:t>
            </a:r>
            <a:r>
              <a:rPr lang="en-US" altLang="en-US" dirty="0"/>
              <a:t> = +4	+4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 = +3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	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7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 = </a:t>
            </a:r>
            <a:r>
              <a:rPr lang="en-US" altLang="en-US" dirty="0">
                <a:cs typeface="Arial" pitchFamily="34" charset="0"/>
              </a:rPr>
              <a:t>‒</a:t>
            </a:r>
            <a:r>
              <a:rPr lang="en-US" altLang="en-US" dirty="0"/>
              <a:t>8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i="1" dirty="0"/>
              <a:t>	x</a:t>
            </a:r>
            <a:r>
              <a:rPr lang="en-US" altLang="en-US" baseline="-25000" dirty="0"/>
              <a:t>3</a:t>
            </a:r>
            <a:r>
              <a:rPr lang="en-US" altLang="en-US" dirty="0"/>
              <a:t> = +6	+6 </a:t>
            </a:r>
            <a:r>
              <a:rPr lang="en-US" altLang="en-US" dirty="0">
                <a:cs typeface="Arial" pitchFamily="34" charset="0"/>
              </a:rPr>
              <a:t>‒ </a:t>
            </a:r>
            <a:r>
              <a:rPr lang="en-US" altLang="en-US" dirty="0"/>
              <a:t>1 = +5 	</a:t>
            </a:r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DA251D"/>
                </a:solidFill>
                <a:latin typeface="Symbol" pitchFamily="18" charset="2"/>
              </a:rPr>
              <a:t>S</a:t>
            </a:r>
            <a:r>
              <a:rPr lang="en-US" altLang="en-US" dirty="0">
                <a:solidFill>
                  <a:srgbClr val="DA251D"/>
                </a:solidFill>
              </a:rPr>
              <a:t>     	</a:t>
            </a:r>
            <a:r>
              <a:rPr lang="en-US" altLang="en-US" dirty="0" smtClean="0">
                <a:solidFill>
                  <a:srgbClr val="DA251D"/>
                </a:solidFill>
              </a:rPr>
              <a:t>	0</a:t>
            </a:r>
            <a:r>
              <a:rPr lang="en-US" altLang="en-US" dirty="0"/>
              <a:t>	</a:t>
            </a:r>
            <a:endParaRPr lang="de-AT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D</a:t>
            </a:r>
            <a:r>
              <a:rPr lang="de-DE" altLang="en-US" dirty="0" err="1"/>
              <a:t>ie</a:t>
            </a:r>
            <a:r>
              <a:rPr lang="de-DE" altLang="en-US" dirty="0"/>
              <a:t> Summe der Abweichungen („Fehler“) aller beobachteten Messwerte vom arithmetischen Mittel ist gleich Null.</a:t>
            </a:r>
            <a:endParaRPr lang="de-AT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439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BEV-16x9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PPT-BEV-16x9</Template>
  <TotalTime>0</TotalTime>
  <Words>464</Words>
  <Application>Microsoft Office PowerPoint</Application>
  <PresentationFormat>Bildschirmpräsentation (16:9)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PPT-BEV-16x9</vt:lpstr>
      <vt:lpstr>Formel</vt:lpstr>
      <vt:lpstr>Messunsicherheit nach GUM</vt:lpstr>
      <vt:lpstr>Überblick</vt:lpstr>
      <vt:lpstr>Arithmetisches Mittel</vt:lpstr>
      <vt:lpstr>Arithmetisches Mittel</vt:lpstr>
      <vt:lpstr>Arithmetisches Mittel</vt:lpstr>
      <vt:lpstr>Arithmetisches Mittel</vt:lpstr>
      <vt:lpstr>Arithmetisches Mittel</vt:lpstr>
      <vt:lpstr>Arithmetisches Mittel</vt:lpstr>
      <vt:lpstr>Arithmetisches Mittel</vt:lpstr>
      <vt:lpstr>Arithmetisches Mittel</vt:lpstr>
      <vt:lpstr>Arithmetisches Mittel</vt:lpstr>
      <vt:lpstr>Standardabweichung</vt:lpstr>
      <vt:lpstr>Standardabweichung</vt:lpstr>
      <vt:lpstr>Standardabweichung</vt:lpstr>
      <vt:lpstr>Standardabweichung</vt:lpstr>
      <vt:lpstr>Arithmetisches Mittel</vt:lpstr>
      <vt:lpstr>Warum Arithmetisches Mittel?</vt:lpstr>
      <vt:lpstr>Warum Arithmetisches Mittel?</vt:lpstr>
      <vt:lpstr>Warum Arithmetisches Mittel?</vt:lpstr>
      <vt:lpstr>Microsoft Excel</vt:lpstr>
      <vt:lpstr>Microsoft Excel</vt:lpstr>
      <vt:lpstr>Partielle Differentiation</vt:lpstr>
      <vt:lpstr>Partielle Differentiation</vt:lpstr>
      <vt:lpstr>Partielle Differentiation</vt:lpstr>
    </vt:vector>
  </TitlesOfParts>
  <Company>BEV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 maximal zweizeilig</dc:title>
  <dc:creator>Barboritsch Clemens</dc:creator>
  <cp:lastModifiedBy>Michael Matus</cp:lastModifiedBy>
  <cp:revision>32</cp:revision>
  <cp:lastPrinted>2018-07-05T18:23:58Z</cp:lastPrinted>
  <dcterms:created xsi:type="dcterms:W3CDTF">2019-12-04T10:29:25Z</dcterms:created>
  <dcterms:modified xsi:type="dcterms:W3CDTF">2022-03-25T10:35:08Z</dcterms:modified>
</cp:coreProperties>
</file>