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11"/>
  </p:notesMasterIdLst>
  <p:handoutMasterIdLst>
    <p:handoutMasterId r:id="rId112"/>
  </p:handoutMasterIdLst>
  <p:sldIdLst>
    <p:sldId id="392" r:id="rId2"/>
    <p:sldId id="257" r:id="rId3"/>
    <p:sldId id="258" r:id="rId4"/>
    <p:sldId id="272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93" r:id="rId14"/>
    <p:sldId id="269" r:id="rId15"/>
    <p:sldId id="394" r:id="rId16"/>
    <p:sldId id="273" r:id="rId17"/>
    <p:sldId id="396" r:id="rId18"/>
    <p:sldId id="275" r:id="rId19"/>
    <p:sldId id="276" r:id="rId20"/>
    <p:sldId id="277" r:id="rId21"/>
    <p:sldId id="397" r:id="rId22"/>
    <p:sldId id="398" r:id="rId23"/>
    <p:sldId id="279" r:id="rId24"/>
    <p:sldId id="280" r:id="rId25"/>
    <p:sldId id="399" r:id="rId26"/>
    <p:sldId id="400" r:id="rId27"/>
    <p:sldId id="283" r:id="rId28"/>
    <p:sldId id="401" r:id="rId29"/>
    <p:sldId id="402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405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1" r:id="rId53"/>
    <p:sldId id="417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78" r:id="rId67"/>
    <p:sldId id="324" r:id="rId68"/>
    <p:sldId id="325" r:id="rId69"/>
    <p:sldId id="381" r:id="rId70"/>
    <p:sldId id="327" r:id="rId71"/>
    <p:sldId id="328" r:id="rId72"/>
    <p:sldId id="329" r:id="rId73"/>
    <p:sldId id="330" r:id="rId74"/>
    <p:sldId id="331" r:id="rId75"/>
    <p:sldId id="332" r:id="rId76"/>
    <p:sldId id="407" r:id="rId77"/>
    <p:sldId id="334" r:id="rId78"/>
    <p:sldId id="406" r:id="rId79"/>
    <p:sldId id="336" r:id="rId80"/>
    <p:sldId id="38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87" r:id="rId99"/>
    <p:sldId id="354" r:id="rId100"/>
    <p:sldId id="355" r:id="rId101"/>
    <p:sldId id="408" r:id="rId102"/>
    <p:sldId id="409" r:id="rId103"/>
    <p:sldId id="410" r:id="rId104"/>
    <p:sldId id="359" r:id="rId105"/>
    <p:sldId id="411" r:id="rId106"/>
    <p:sldId id="370" r:id="rId107"/>
    <p:sldId id="371" r:id="rId108"/>
    <p:sldId id="372" r:id="rId109"/>
    <p:sldId id="373" r:id="rId110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8">
          <p15:clr>
            <a:srgbClr val="A4A3A4"/>
          </p15:clr>
        </p15:guide>
        <p15:guide id="2" orient="horz" pos="2902">
          <p15:clr>
            <a:srgbClr val="A4A3A4"/>
          </p15:clr>
        </p15:guide>
        <p15:guide id="3" pos="345">
          <p15:clr>
            <a:srgbClr val="A4A3A4"/>
          </p15:clr>
        </p15:guide>
        <p15:guide id="4" pos="53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0F"/>
    <a:srgbClr val="E6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9" autoAdjust="0"/>
    <p:restoredTop sz="94818" autoAdjust="0"/>
  </p:normalViewPr>
  <p:slideViewPr>
    <p:cSldViewPr snapToGrid="0" snapToObjects="1">
      <p:cViewPr varScale="1">
        <p:scale>
          <a:sx n="141" d="100"/>
          <a:sy n="141" d="100"/>
        </p:scale>
        <p:origin x="132" y="186"/>
      </p:cViewPr>
      <p:guideLst>
        <p:guide orient="horz" pos="668"/>
        <p:guide orient="horz" pos="2902"/>
        <p:guide pos="345"/>
        <p:guide pos="5366"/>
      </p:guideLst>
    </p:cSldViewPr>
  </p:slideViewPr>
  <p:outlineViewPr>
    <p:cViewPr>
      <p:scale>
        <a:sx n="33" d="100"/>
        <a:sy n="33" d="100"/>
      </p:scale>
      <p:origin x="36" y="4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850" y="12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AT" dirty="0"/>
              <a:t>1_GUM_OhneNu_v3.pptx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"/>
          </p:nvPr>
        </p:nvSpPr>
        <p:spPr>
          <a:xfrm>
            <a:off x="2945659" y="9428583"/>
            <a:ext cx="904784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1BCACBB0-6C6B-4B3E-B6E6-54B62284C21B}" type="slidenum">
              <a:rPr lang="de-AT" smtClean="0"/>
              <a:pPr algn="ct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3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2016" y="942858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64F923B6-97FF-4AF0-A17D-1758840DBBE2}" type="datetimeFigureOut">
              <a:rPr lang="de-AT" smtClean="0"/>
              <a:t>09.05.2022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317500" y="674688"/>
            <a:ext cx="7432675" cy="4181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854894" y="4963319"/>
            <a:ext cx="5090351" cy="42188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2945659" y="9428582"/>
            <a:ext cx="904784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F0A5DA3B-92D6-4D4B-9895-D15CB563B5E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11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2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96000" indent="-171450" algn="l" defTabSz="914400" rtl="0" eaLnBrk="1" latinLnBrk="0" hangingPunct="1">
      <a:spcBef>
        <a:spcPts val="2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92000" indent="-171450" algn="l" defTabSz="914400" rtl="0" eaLnBrk="1" latinLnBrk="0" hangingPunct="1">
      <a:spcBef>
        <a:spcPts val="200"/>
      </a:spcBef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188000" indent="-171450" algn="l" defTabSz="914400" rtl="0" eaLnBrk="1" latinLnBrk="0" hangingPunct="1">
      <a:spcBef>
        <a:spcPts val="200"/>
      </a:spcBef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584000" indent="-171450" algn="l" defTabSz="914400" rtl="0" eaLnBrk="1" latinLnBrk="0" hangingPunct="1">
      <a:spcBef>
        <a:spcPts val="200"/>
      </a:spcBef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BKA-2018\BKA2018-Brief\REPUBLIK-AT-DOKUMENTVORLAGEN\POTX\HG_Powerpoint_4zu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999" y="1060450"/>
            <a:ext cx="7978526" cy="996791"/>
          </a:xfrm>
        </p:spPr>
        <p:txBody>
          <a:bodyPr anchor="b" anchorCtr="0"/>
          <a:lstStyle>
            <a:lvl1pPr>
              <a:lnSpc>
                <a:spcPts val="4000"/>
              </a:lnSpc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  <a:endParaRPr lang="de-AT" dirty="0"/>
          </a:p>
        </p:txBody>
      </p:sp>
      <p:sp>
        <p:nvSpPr>
          <p:cNvPr id="3" name="Untertitel 1"/>
          <p:cNvSpPr>
            <a:spLocks noGrp="1"/>
          </p:cNvSpPr>
          <p:nvPr>
            <p:ph type="subTitle" idx="1"/>
          </p:nvPr>
        </p:nvSpPr>
        <p:spPr>
          <a:xfrm>
            <a:off x="539999" y="2125004"/>
            <a:ext cx="7978526" cy="1390388"/>
          </a:xfrm>
        </p:spPr>
        <p:txBody>
          <a:bodyPr/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39750" y="4191000"/>
            <a:ext cx="3422650" cy="415529"/>
          </a:xfrm>
        </p:spPr>
        <p:txBody>
          <a:bodyPr anchor="b" anchorCtr="0"/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40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6651752" y="230400"/>
            <a:ext cx="2200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AT" sz="1200" dirty="0">
                <a:solidFill>
                  <a:schemeClr val="tx2"/>
                </a:solidFill>
                <a:latin typeface="Calibri" panose="020F0502020204030204" pitchFamily="34" charset="0"/>
              </a:rPr>
              <a:t>bev.gv.at</a:t>
            </a:r>
          </a:p>
        </p:txBody>
      </p:sp>
      <p:pic>
        <p:nvPicPr>
          <p:cNvPr id="9" name="Grafik 8" descr="Bundesamt für Eich- und Vermessungswesen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208800"/>
            <a:ext cx="2757170" cy="66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48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1-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39751" y="1623600"/>
            <a:ext cx="7978775" cy="29833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704003" y="4790252"/>
            <a:ext cx="814522" cy="200025"/>
          </a:xfrm>
        </p:spPr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316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054800"/>
            <a:ext cx="7978525" cy="62209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9751" y="1630800"/>
            <a:ext cx="7978775" cy="29761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/>
              <a:t>Präsentationstitel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073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ext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/>
              <a:t>Präsentationstitel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9750" y="1630800"/>
            <a:ext cx="3813175" cy="29761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706125" y="1630800"/>
            <a:ext cx="3812400" cy="2976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9426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beliebig -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/>
              <a:t>Präsentationstitel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540000" y="1630800"/>
            <a:ext cx="3838575" cy="2976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6"/>
          </p:nvPr>
        </p:nvSpPr>
        <p:spPr>
          <a:xfrm>
            <a:off x="4679951" y="1630800"/>
            <a:ext cx="3838575" cy="2976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66619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-beliebig mit 1-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39751" y="1630800"/>
            <a:ext cx="7978775" cy="2976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/>
              <a:t>Präsentationstitel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044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99" y="1004430"/>
            <a:ext cx="5389200" cy="1063206"/>
          </a:xfrm>
        </p:spPr>
        <p:txBody>
          <a:bodyPr/>
          <a:lstStyle>
            <a:lvl1pPr>
              <a:lnSpc>
                <a:spcPts val="4000"/>
              </a:lnSpc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539750" y="3643313"/>
            <a:ext cx="3423600" cy="963216"/>
          </a:xfrm>
        </p:spPr>
        <p:txBody>
          <a:bodyPr anchor="b" anchorCtr="0"/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7436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BKA-2018\BKA2018-Brief\REPUBLIK-AT-DOKUMENTVORLAGEN\POTX\HG_Powerpoint_4zu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1" y="1054894"/>
            <a:ext cx="7978525" cy="62209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1" y="1623576"/>
            <a:ext cx="7978525" cy="2983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 </a:t>
            </a:r>
            <a:br>
              <a:rPr lang="de-DE" dirty="0"/>
            </a:br>
            <a:r>
              <a:rPr lang="de-DE" dirty="0"/>
              <a:t>Erste Ebene </a:t>
            </a:r>
          </a:p>
          <a:p>
            <a:pPr lvl="1"/>
            <a:r>
              <a:rPr lang="de-DE" dirty="0"/>
              <a:t>Zweite Ebene – wie Ebene zuvor</a:t>
            </a:r>
          </a:p>
          <a:p>
            <a:pPr lvl="2"/>
            <a:r>
              <a:rPr lang="de-DE" dirty="0"/>
              <a:t>Dritte Ebene – wie Ebene zuvor</a:t>
            </a:r>
          </a:p>
        </p:txBody>
      </p:sp>
      <p:sp>
        <p:nvSpPr>
          <p:cNvPr id="9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540000" y="4790252"/>
            <a:ext cx="6875916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AT" dirty="0">
                <a:latin typeface="Calibri" panose="020F0502020204030204" pitchFamily="34" charset="0"/>
              </a:rPr>
              <a:t>Präsentationstitel</a:t>
            </a:r>
          </a:p>
        </p:txBody>
      </p:sp>
      <p:sp>
        <p:nvSpPr>
          <p:cNvPr id="20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558201" y="4790252"/>
            <a:ext cx="960324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6651752" y="230400"/>
            <a:ext cx="2200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AT" sz="1200" dirty="0">
                <a:solidFill>
                  <a:schemeClr val="tx2"/>
                </a:solidFill>
                <a:latin typeface="Calibri" panose="020F0502020204030204" pitchFamily="34" charset="0"/>
              </a:rPr>
              <a:t>bev.gv.at</a:t>
            </a:r>
          </a:p>
        </p:txBody>
      </p:sp>
      <p:pic>
        <p:nvPicPr>
          <p:cNvPr id="11" name="Grafik 10" descr="Bundesamt für Eich- und Vermessungswesen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208800"/>
            <a:ext cx="2757170" cy="66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38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7" r:id="rId3"/>
    <p:sldLayoutId id="2147483721" r:id="rId4"/>
    <p:sldLayoutId id="2147483722" r:id="rId5"/>
    <p:sldLayoutId id="2147483718" r:id="rId6"/>
    <p:sldLayoutId id="2147483720" r:id="rId7"/>
  </p:sldLayoutIdLst>
  <p:hf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400" b="1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52000" marR="0" indent="-252000" algn="l" defTabSz="914400" rtl="0" eaLnBrk="1" fontAlgn="auto" latinLnBrk="0" hangingPunct="1">
        <a:lnSpc>
          <a:spcPts val="2400"/>
        </a:lnSpc>
        <a:spcBef>
          <a:spcPts val="0"/>
        </a:spcBef>
        <a:spcAft>
          <a:spcPts val="1425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04000" marR="0" indent="-252000" algn="l" defTabSz="914400" rtl="0" eaLnBrk="1" fontAlgn="auto" latinLnBrk="0" hangingPunct="1">
        <a:lnSpc>
          <a:spcPts val="2400"/>
        </a:lnSpc>
        <a:spcBef>
          <a:spcPts val="0"/>
        </a:spcBef>
        <a:spcAft>
          <a:spcPts val="1425"/>
        </a:spcAft>
        <a:buClrTx/>
        <a:buSzTx/>
        <a:buFont typeface="Corbel" panose="020B0503020204020204" pitchFamily="34" charset="0"/>
        <a:buChar char="−"/>
        <a:tabLst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756000" indent="-252000" algn="l" defTabSz="914400" rtl="0" eaLnBrk="1" latinLnBrk="0" hangingPunct="1">
        <a:lnSpc>
          <a:spcPts val="2400"/>
        </a:lnSpc>
        <a:spcBef>
          <a:spcPts val="0"/>
        </a:spcBef>
        <a:spcAft>
          <a:spcPts val="1425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400"/>
        </a:spcBef>
        <a:buClr>
          <a:schemeClr val="tx2"/>
        </a:buClr>
        <a:buFont typeface="Arial" pitchFamily="34" charset="0"/>
        <a:buChar char="»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file:///\\rz0-fil-04\eichwesen$\e2ref3\Labor%201\Matus\My%20Documents\presentations\2020_intern_Dienstkurs\2_GUM\1_GUM_ZufallNotwendigkeit.ppsx#-1,1,Unabh&#228;ngige Messwerte?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1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7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4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de-DE" altLang="en-US" dirty="0"/>
              <a:t>Messunsicherheit nach GUM</a:t>
            </a:r>
            <a:endParaRPr lang="de-AT" alt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Michael Matus</a:t>
            </a:r>
          </a:p>
          <a:p>
            <a:r>
              <a:rPr lang="de-DE" dirty="0"/>
              <a:t>Wien, 2022</a:t>
            </a:r>
          </a:p>
        </p:txBody>
      </p:sp>
    </p:spTree>
    <p:extLst>
      <p:ext uri="{BB962C8B-B14F-4D97-AF65-F5344CB8AC3E}">
        <p14:creationId xmlns:p14="http://schemas.microsoft.com/office/powerpoint/2010/main" val="407441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Messunsicherheit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de-AT" dirty="0">
                <a:solidFill>
                  <a:srgbClr val="DA251D"/>
                </a:solidFill>
              </a:rPr>
              <a:t>Dieser Parameter kann sein:</a:t>
            </a:r>
          </a:p>
          <a:p>
            <a:r>
              <a:rPr lang="de-AT" dirty="0"/>
              <a:t>Standardabweichung</a:t>
            </a:r>
          </a:p>
          <a:p>
            <a:r>
              <a:rPr lang="de-AT" dirty="0"/>
              <a:t>Standardmessunsicherheit</a:t>
            </a:r>
          </a:p>
          <a:p>
            <a:r>
              <a:rPr lang="de-AT" dirty="0"/>
              <a:t>Ein bestimmtes Vielfaches davon (z.B. Erweiterte Messunsicherheit)</a:t>
            </a:r>
          </a:p>
          <a:p>
            <a:r>
              <a:rPr lang="de-AT" dirty="0"/>
              <a:t>(Halbe) Intervallweite bei angegebener Überdeckungswahrscheinlichkeit</a:t>
            </a:r>
          </a:p>
          <a:p>
            <a:r>
              <a:rPr lang="de-AT" dirty="0"/>
              <a:t>etwas ganz anderes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74493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Konformitätsfeststellung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55600" indent="-355600">
              <a:spcAft>
                <a:spcPts val="600"/>
              </a:spcAft>
              <a:buSzPct val="150000"/>
              <a:buNone/>
            </a:pPr>
            <a:r>
              <a:rPr lang="de-AT" altLang="en-US" dirty="0"/>
              <a:t>Regelwerke zur zweiten Möglichkeit (Mess</a:t>
            </a:r>
            <a:r>
              <a:rPr lang="de-AT" altLang="en-US" dirty="0">
                <a:solidFill>
                  <a:srgbClr val="DA251D"/>
                </a:solidFill>
              </a:rPr>
              <a:t>ergebnis</a:t>
            </a:r>
            <a:r>
              <a:rPr lang="de-AT" altLang="en-US" dirty="0"/>
              <a:t>):</a:t>
            </a:r>
          </a:p>
          <a:p>
            <a:pPr marL="355600" indent="-355600">
              <a:spcAft>
                <a:spcPts val="600"/>
              </a:spcAft>
              <a:buSzPct val="100000"/>
            </a:pPr>
            <a:r>
              <a:rPr lang="en-US" altLang="en-US" dirty="0"/>
              <a:t>Evaluation of measurement data – The role of measurement uncertainty in conformity assessment, JCGM 106:2012</a:t>
            </a:r>
          </a:p>
          <a:p>
            <a:pPr marL="355600" indent="-355600">
              <a:spcAft>
                <a:spcPts val="600"/>
              </a:spcAft>
              <a:buSzPct val="100000"/>
            </a:pPr>
            <a:r>
              <a:rPr lang="en-US" altLang="en-US" dirty="0"/>
              <a:t>ÖNORM EN ISO 14253, </a:t>
            </a:r>
            <a:r>
              <a:rPr lang="de-DE" altLang="en-US" dirty="0"/>
              <a:t>Geometrische Produktspezifikationen (GPS) - Prüfung von Werkstücken und Messgeräten durch Messen - Teil 1: Entscheidungsregeln für die Feststellung von Konformität oder Nichtkonformität mit Spezifikationen</a:t>
            </a:r>
            <a:endParaRPr lang="en-GB" altLang="en-US" dirty="0"/>
          </a:p>
          <a:p>
            <a:pPr marL="355600" indent="-355600">
              <a:spcAft>
                <a:spcPts val="600"/>
              </a:spcAft>
              <a:buSzPct val="100000"/>
            </a:pPr>
            <a:r>
              <a:rPr lang="de-AT" altLang="en-US" dirty="0">
                <a:solidFill>
                  <a:srgbClr val="DA251D"/>
                </a:solidFill>
              </a:rPr>
              <a:t>Manchmal ist keine Entscheidung möglich!</a:t>
            </a:r>
          </a:p>
          <a:p>
            <a:pPr marL="355600" indent="-355600">
              <a:spcBef>
                <a:spcPct val="50000"/>
              </a:spcBef>
              <a:buSzPct val="150000"/>
              <a:buNone/>
            </a:pPr>
            <a:endParaRPr lang="de-AT" altLang="en-US" dirty="0">
              <a:solidFill>
                <a:srgbClr val="DA251D"/>
              </a:solidFill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94061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Konformitätsfeststellung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101</a:t>
            </a:fld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AT" dirty="0"/>
              <a:t>Methode 1</a:t>
            </a:r>
          </a:p>
          <a:p>
            <a:r>
              <a:rPr lang="de-AT" dirty="0"/>
              <a:t>Der Messwert alleine entscheidet</a:t>
            </a:r>
          </a:p>
          <a:p>
            <a:r>
              <a:rPr lang="de-AT" dirty="0"/>
              <a:t>Entscheidung immer möglich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30800"/>
            <a:ext cx="3813175" cy="268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2156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Konformitätsfeststellung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102</a:t>
            </a:fld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AT" dirty="0"/>
              <a:t>Methode 2</a:t>
            </a:r>
          </a:p>
          <a:p>
            <a:r>
              <a:rPr lang="de-AT" dirty="0"/>
              <a:t>Messwert und Unsicherheit wird herangezogen (mehr Information)</a:t>
            </a:r>
          </a:p>
          <a:p>
            <a:r>
              <a:rPr lang="de-AT" dirty="0"/>
              <a:t>Manchmal keine Entscheidung möglich</a:t>
            </a:r>
          </a:p>
          <a:p>
            <a:r>
              <a:rPr lang="de-AT" dirty="0"/>
              <a:t>Unrichtige Entscheidung sehr </a:t>
            </a:r>
            <a:br>
              <a:rPr lang="de-AT" dirty="0"/>
            </a:br>
            <a:r>
              <a:rPr lang="de-AT" dirty="0"/>
              <a:t>unwahrscheinlich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6" y="1630800"/>
            <a:ext cx="3803399" cy="267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9782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Konformitätsfeststellung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103</a:t>
            </a:fld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AT" dirty="0"/>
              <a:t>Methode 1</a:t>
            </a:r>
          </a:p>
          <a:p>
            <a:r>
              <a:rPr lang="de-AT" altLang="en-US" dirty="0"/>
              <a:t>Wahrscheinlichkeit einer ungerechtfertigten Rückweisung (</a:t>
            </a:r>
            <a:r>
              <a:rPr lang="de-AT" altLang="en-US" i="1" dirty="0" err="1"/>
              <a:t>false</a:t>
            </a:r>
            <a:r>
              <a:rPr lang="de-AT" altLang="en-US" i="1" dirty="0"/>
              <a:t> </a:t>
            </a:r>
            <a:r>
              <a:rPr lang="de-AT" altLang="en-US" i="1" dirty="0" err="1"/>
              <a:t>rejection</a:t>
            </a:r>
            <a:r>
              <a:rPr lang="de-AT" altLang="en-US" dirty="0"/>
              <a:t>) </a:t>
            </a:r>
          </a:p>
          <a:p>
            <a:r>
              <a:rPr lang="de-AT" altLang="en-US" dirty="0"/>
              <a:t>Wahrscheinlichkeit einer falschen Annahme (</a:t>
            </a:r>
            <a:r>
              <a:rPr lang="de-AT" altLang="en-US" i="1" dirty="0" err="1"/>
              <a:t>false</a:t>
            </a:r>
            <a:r>
              <a:rPr lang="de-AT" altLang="en-US" i="1" dirty="0"/>
              <a:t> </a:t>
            </a:r>
            <a:r>
              <a:rPr lang="de-AT" altLang="en-US" i="1" dirty="0" err="1"/>
              <a:t>acceptance</a:t>
            </a:r>
            <a:r>
              <a:rPr lang="de-AT" altLang="en-US" dirty="0"/>
              <a:t>)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630800"/>
            <a:ext cx="3813175" cy="22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203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Konformitätsfeststellung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/>
              <a:t>Methode 2: Oft ist die Messunsicherheit des Prüfers konstant.</a:t>
            </a:r>
          </a:p>
          <a:p>
            <a:pPr marL="0" indent="0">
              <a:buNone/>
            </a:pPr>
            <a:r>
              <a:rPr lang="de-AT" altLang="en-US" dirty="0"/>
              <a:t>ISO 14253: je nach Standpunkt (Hersteller, Konsument) soll das Toleranzband um die erreichbare erweiterte Messunsicherheit verkleinert oder vergrößert werden.</a:t>
            </a:r>
          </a:p>
          <a:p>
            <a:pPr marL="0" indent="0">
              <a:buNone/>
            </a:pPr>
            <a:r>
              <a:rPr lang="de-AT" altLang="en-US" dirty="0">
                <a:solidFill>
                  <a:schemeClr val="hlink"/>
                </a:solidFill>
              </a:rPr>
              <a:t>Das Toleranzband (Spezifikationsband) geht dann in ein Annahmeband (Übereinstimmungsband) über.</a:t>
            </a:r>
          </a:p>
          <a:p>
            <a:pPr marL="0" indent="0">
              <a:buNone/>
            </a:pPr>
            <a:r>
              <a:rPr lang="de-AT" altLang="en-US" dirty="0">
                <a:solidFill>
                  <a:schemeClr val="hlink"/>
                </a:solidFill>
              </a:rPr>
              <a:t>Für dieses Band wird dann Methode 1 angewendet.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23071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Konformitätsfeststellung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105</a:t>
            </a:fld>
            <a:endParaRPr lang="de-AT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1" y="1623600"/>
            <a:ext cx="7973394" cy="277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5500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Zusammenfassung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39751" y="1647516"/>
            <a:ext cx="7978775" cy="2983325"/>
          </a:xfrm>
        </p:spPr>
        <p:txBody>
          <a:bodyPr/>
          <a:lstStyle/>
          <a:p>
            <a:pPr marL="384175" indent="-384175">
              <a:lnSpc>
                <a:spcPct val="90000"/>
              </a:lnSpc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Messunsicherheit ist keine objektive Eigenschaft der Messung oder des Messobjektes</a:t>
            </a:r>
          </a:p>
          <a:p>
            <a:pPr marL="384175" indent="-384175">
              <a:lnSpc>
                <a:spcPct val="90000"/>
              </a:lnSpc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Sie ist ein Maß für die unvollständige Kenntnis über das Messverfahren</a:t>
            </a:r>
          </a:p>
          <a:p>
            <a:pPr marL="384175" indent="-384175">
              <a:lnSpc>
                <a:spcPct val="90000"/>
              </a:lnSpc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Der GUM ist eine standardisierte Methode um Unsicherheiten bei Messergebnissen zu beschreiben.</a:t>
            </a:r>
          </a:p>
          <a:p>
            <a:pPr marL="384175" indent="-384175">
              <a:lnSpc>
                <a:spcPct val="90000"/>
              </a:lnSpc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Gegenüber anderen Methoden bietet er sowohl prinzipielle als auch praktische Vorteile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58301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Zusammenfassung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4175" indent="-384175"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Seine Anwendung ist ohne großen mathematischen Hintergrund möglich</a:t>
            </a:r>
          </a:p>
          <a:p>
            <a:pPr marL="384175" indent="-384175"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Die mittels GUM behandelbaren Messprobleme </a:t>
            </a:r>
            <a:r>
              <a:rPr lang="de-AT" altLang="en-US" dirty="0">
                <a:solidFill>
                  <a:srgbClr val="DA251D"/>
                </a:solidFill>
              </a:rPr>
              <a:t>müssen</a:t>
            </a:r>
            <a:r>
              <a:rPr lang="de-AT" altLang="en-US" dirty="0"/>
              <a:t> einen bestimmten Muster entsprechen </a:t>
            </a:r>
            <a:r>
              <a:rPr lang="de-AT" altLang="en-US" dirty="0">
                <a:solidFill>
                  <a:schemeClr val="hlink"/>
                </a:solidFill>
              </a:rPr>
              <a:t>(Eingangsgrößen::Model::Ausgangsgrößen)</a:t>
            </a:r>
          </a:p>
          <a:p>
            <a:pPr marL="384175" indent="-384175"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Die Basis des GUMs ist das </a:t>
            </a:r>
            <a:r>
              <a:rPr lang="de-AT" altLang="en-US" dirty="0">
                <a:solidFill>
                  <a:srgbClr val="DA251D"/>
                </a:solidFill>
              </a:rPr>
              <a:t>Modell</a:t>
            </a:r>
            <a:r>
              <a:rPr lang="de-AT" altLang="en-US" dirty="0"/>
              <a:t> und die Schätzung der </a:t>
            </a:r>
            <a:r>
              <a:rPr lang="de-AT" altLang="en-US" dirty="0">
                <a:solidFill>
                  <a:srgbClr val="DA251D"/>
                </a:solidFill>
              </a:rPr>
              <a:t>Eingangsgrößen</a:t>
            </a:r>
            <a:r>
              <a:rPr lang="de-AT" altLang="en-US" dirty="0"/>
              <a:t>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7626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Zusammenfassung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4175" indent="-384175"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Unabdingbar ist die mathematische Formulierung des Messprozesses → </a:t>
            </a:r>
            <a:r>
              <a:rPr lang="de-AT" altLang="en-US" dirty="0">
                <a:solidFill>
                  <a:srgbClr val="DA251D"/>
                </a:solidFill>
              </a:rPr>
              <a:t>Modellgleichung</a:t>
            </a:r>
          </a:p>
          <a:p>
            <a:pPr marL="384175" indent="-384175"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Die Mehrzahl der Kalibrierverfahren haben recht einfache Modellgleichungen</a:t>
            </a:r>
          </a:p>
          <a:p>
            <a:pPr marL="384175" indent="-384175"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Es gibt einige Computerprogramme die den GUM benutzerfreundlich implementieren. Im allgemeinen kann von einer manuellen Anwendung des GUM abgeraten werden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6615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Zusammenfassung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4175" indent="-384175"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Messergebnisse dienen oftmals zur Entscheidung ob Spezifikationen eingehalten oder verletzt werden.  </a:t>
            </a:r>
          </a:p>
          <a:p>
            <a:pPr marL="384175" indent="-384175"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Es gibt zwei unterschiedliche Verfahren wie eine Entscheidung aufgrund eines Messergebnisses getroffen werden kann.</a:t>
            </a:r>
          </a:p>
          <a:p>
            <a:pPr marL="384175" indent="-384175"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Kalibrier-/Prüf-/Eichscheine sind wichtige Hilfsmittel um Unsicherheitskomponenten zu erhalten (und zur Rückführung)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8768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Messunsicherheit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>
                <a:solidFill>
                  <a:srgbClr val="DA251D"/>
                </a:solidFill>
              </a:rPr>
              <a:t>Messergebnis = Messwert &amp; Messunsicherheit</a:t>
            </a:r>
          </a:p>
          <a:p>
            <a:r>
              <a:rPr lang="de-AT" altLang="en-US" dirty="0"/>
              <a:t>Die Messunsicherheit ist ein Maß für die gesamte (aber unvollständige) Kenntnis über ein Messverfahren mit dem der Messwert ermittelt wurde (oder werden wird). </a:t>
            </a:r>
          </a:p>
          <a:p>
            <a:r>
              <a:rPr lang="de-AT" altLang="en-US" dirty="0"/>
              <a:t>Als solches ist sie subjektiv. (Weil Kenntnis nur ein Subjekt haben kann)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30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Messunsicherheit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>
                <a:solidFill>
                  <a:srgbClr val="DA251D"/>
                </a:solidFill>
              </a:rPr>
              <a:t>Messergebnis = Messwert &amp; Messunsicherheit</a:t>
            </a:r>
          </a:p>
          <a:p>
            <a:r>
              <a:rPr lang="de-AT" altLang="en-US" dirty="0"/>
              <a:t>Die Messunsicherheit ist </a:t>
            </a:r>
            <a:r>
              <a:rPr lang="de-AT" altLang="en-US" u="sng" dirty="0"/>
              <a:t>keine</a:t>
            </a:r>
            <a:r>
              <a:rPr lang="de-AT" altLang="en-US" dirty="0"/>
              <a:t> objektive Eigenschaft des Messwerts oder gar des Messobjekts oder Messgerätes!</a:t>
            </a:r>
          </a:p>
          <a:p>
            <a:r>
              <a:rPr lang="de-AT" altLang="en-US"/>
              <a:t>Ihre Ermittlung ist meist wesentlich aufwändiger als die Bestimmung des Messwertes!</a:t>
            </a:r>
            <a:endParaRPr lang="de-AT" altLang="en-US" dirty="0"/>
          </a:p>
          <a:p>
            <a:r>
              <a:rPr lang="de-AT" altLang="en-US" dirty="0"/>
              <a:t>Die unterschiedlichen Verfahren zur Ermittlung der Messunsicherheit liefern eine numerische Beschreibung des aktuellen Standes der unvollständigen Kenntnis.</a:t>
            </a:r>
          </a:p>
          <a:p>
            <a:pPr marL="0" indent="0">
              <a:buNone/>
            </a:pPr>
            <a:endParaRPr lang="de-DE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287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Messunsicherheit</a:t>
            </a:r>
            <a:r>
              <a:rPr lang="de-AT" dirty="0"/>
              <a:t> nach GUM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/>
              <a:t>Der GUM ist eine Methode um Unsicherheiten von Messergebnissen zu bestimmen. </a:t>
            </a:r>
          </a:p>
          <a:p>
            <a:pPr marL="0" indent="0">
              <a:buNone/>
            </a:pPr>
            <a:r>
              <a:rPr lang="de-AT" altLang="en-US" dirty="0"/>
              <a:t>(Eine von vielen, aber genormt und von mehreren Stellen gefordert)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13</a:t>
            </a:fld>
            <a:endParaRPr lang="de-AT" dirty="0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3802309" y="3114701"/>
            <a:ext cx="4296662" cy="1492224"/>
          </a:xfrm>
          <a:prstGeom prst="borderCallout2">
            <a:avLst>
              <a:gd name="adj1" fmla="val 8352"/>
              <a:gd name="adj2" fmla="val -1995"/>
              <a:gd name="adj3" fmla="val 8352"/>
              <a:gd name="adj4" fmla="val -28412"/>
              <a:gd name="adj5" fmla="val -50220"/>
              <a:gd name="adj6" fmla="val -48293"/>
            </a:avLst>
          </a:prstGeom>
          <a:solidFill>
            <a:schemeClr val="bg1"/>
          </a:solidFill>
          <a:ln w="25400">
            <a:solidFill>
              <a:srgbClr val="DA251D"/>
            </a:solidFill>
            <a:miter lim="800000"/>
            <a:headEnd/>
            <a:tailEnd/>
          </a:ln>
        </p:spPr>
        <p:txBody>
          <a:bodyPr/>
          <a:lstStyle/>
          <a:p>
            <a:r>
              <a:rPr lang="de-AT" dirty="0" err="1">
                <a:solidFill>
                  <a:srgbClr val="DA25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Gauß´sche</a:t>
            </a:r>
            <a:r>
              <a:rPr lang="de-AT" dirty="0">
                <a:solidFill>
                  <a:srgbClr val="DA25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Fehleranalyse</a:t>
            </a:r>
          </a:p>
          <a:p>
            <a:r>
              <a:rPr lang="de-AT" dirty="0">
                <a:solidFill>
                  <a:srgbClr val="DA25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Statistik</a:t>
            </a:r>
          </a:p>
          <a:p>
            <a:pPr eaLnBrk="1" hangingPunct="1"/>
            <a:r>
              <a:rPr lang="de-AT" dirty="0">
                <a:solidFill>
                  <a:srgbClr val="DA25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Intervall-Arithmetik</a:t>
            </a:r>
          </a:p>
          <a:p>
            <a:pPr eaLnBrk="1" hangingPunct="1"/>
            <a:r>
              <a:rPr lang="de-AT" dirty="0" err="1">
                <a:solidFill>
                  <a:srgbClr val="DA25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Fuzzy</a:t>
            </a:r>
            <a:r>
              <a:rPr lang="de-AT" dirty="0">
                <a:solidFill>
                  <a:srgbClr val="DA25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-Mengen Kalkül</a:t>
            </a:r>
          </a:p>
          <a:p>
            <a:pPr eaLnBrk="1" hangingPunct="1"/>
            <a:r>
              <a:rPr lang="de-AT" dirty="0">
                <a:solidFill>
                  <a:srgbClr val="DA25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Beigeordnete Rundvergleichs-Unsicherheit</a:t>
            </a:r>
            <a:endParaRPr lang="de-DE" dirty="0">
              <a:solidFill>
                <a:srgbClr val="DA251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Messunsicherheit nach GUM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57188" indent="-357188">
              <a:spcAft>
                <a:spcPct val="50000"/>
              </a:spcAft>
              <a:buSzPct val="100000"/>
            </a:pPr>
            <a:r>
              <a:rPr lang="de-AT" altLang="en-US" dirty="0"/>
              <a:t>Einführung des GUM wurde notwendig um systematische Messabweichungen zu behandeln. Zufällige und systematische Messabweichungen werden </a:t>
            </a:r>
            <a:r>
              <a:rPr lang="de-AT" altLang="en-US" u="sng" dirty="0"/>
              <a:t>nicht</a:t>
            </a:r>
            <a:r>
              <a:rPr lang="de-AT" altLang="en-US" dirty="0"/>
              <a:t> unterschieden. </a:t>
            </a:r>
            <a:r>
              <a:rPr lang="de-AT" altLang="en-US" dirty="0">
                <a:solidFill>
                  <a:srgbClr val="969696"/>
                </a:solidFill>
              </a:rPr>
              <a:t>(aus Tradition im GUM weiterhin Typ A / Typ B)</a:t>
            </a:r>
          </a:p>
          <a:p>
            <a:pPr marL="357188" indent="-357188">
              <a:spcAft>
                <a:spcPct val="50000"/>
              </a:spcAft>
              <a:buSzPct val="100000"/>
            </a:pPr>
            <a:r>
              <a:rPr lang="de-AT" altLang="en-US" dirty="0"/>
              <a:t>Statistische Behandlung nicht notwendig (aber möglich)</a:t>
            </a:r>
          </a:p>
          <a:p>
            <a:pPr marL="357188" indent="-357188">
              <a:spcAft>
                <a:spcPct val="50000"/>
              </a:spcAft>
              <a:buSzPct val="100000"/>
            </a:pPr>
            <a:r>
              <a:rPr lang="de-AT" altLang="en-US" dirty="0"/>
              <a:t>GUM ist vollständig – man kann Teilprobleme separat behandeln und zum Gesamtproblem zusammensetzen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905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GUM – mehr als nur </a:t>
            </a:r>
            <a:r>
              <a:rPr lang="de-AT" u="sng" dirty="0"/>
              <a:t>ein</a:t>
            </a:r>
            <a:r>
              <a:rPr lang="de-AT" dirty="0"/>
              <a:t> Dokument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4175" indent="-384175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dirty="0"/>
              <a:t>Evaluation of measurement data – </a:t>
            </a:r>
            <a:r>
              <a:rPr lang="en-US" altLang="en-US" dirty="0">
                <a:solidFill>
                  <a:srgbClr val="FF0000"/>
                </a:solidFill>
              </a:rPr>
              <a:t>G</a:t>
            </a:r>
            <a:r>
              <a:rPr lang="en-US" altLang="en-US" dirty="0"/>
              <a:t>uide to the expression of </a:t>
            </a:r>
            <a:r>
              <a:rPr lang="en-US" altLang="en-US" dirty="0">
                <a:solidFill>
                  <a:srgbClr val="FF0000"/>
                </a:solidFill>
              </a:rPr>
              <a:t>u</a:t>
            </a:r>
            <a:r>
              <a:rPr lang="en-US" altLang="en-US" dirty="0"/>
              <a:t>ncertainty in </a:t>
            </a:r>
            <a:r>
              <a:rPr lang="en-US" altLang="en-US" dirty="0">
                <a:solidFill>
                  <a:srgbClr val="FF0000"/>
                </a:solidFill>
              </a:rPr>
              <a:t>m</a:t>
            </a:r>
            <a:r>
              <a:rPr lang="en-US" altLang="en-US" dirty="0"/>
              <a:t>easurement, JCGM 100:2008</a:t>
            </a:r>
          </a:p>
          <a:p>
            <a:pPr marL="384175" indent="-384175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dirty="0"/>
              <a:t>Evaluation of measurement data – An introduction to the "Guide to the expression of uncertainty in measurement" and related documents, JCGM 104:2009</a:t>
            </a:r>
          </a:p>
          <a:p>
            <a:pPr marL="384175" indent="-384175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dirty="0"/>
              <a:t>Evaluation of measurement data – Supplement 1 to the "Guide to the expression of uncertainty in measurement" – Propagation of distributions using a Monte Carlo method, JCGM 101:2008</a:t>
            </a:r>
          </a:p>
          <a:p>
            <a:pPr marL="384175" indent="-384175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de-AT" altLang="en-US" dirty="0">
                <a:solidFill>
                  <a:srgbClr val="DA251D"/>
                </a:solidFill>
              </a:rPr>
              <a:t>+ viele weitere Dokumente, teilweise in Arbeit oder Begutachtung</a:t>
            </a:r>
            <a:endParaRPr lang="en-US" altLang="en-US" dirty="0"/>
          </a:p>
          <a:p>
            <a:pPr marL="384175" indent="-384175">
              <a:lnSpc>
                <a:spcPct val="90000"/>
              </a:lnSpc>
              <a:spcBef>
                <a:spcPct val="30000"/>
              </a:spcBef>
              <a:buSzPct val="150000"/>
            </a:pPr>
            <a:endParaRPr lang="en-US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15</a:t>
            </a:fld>
            <a:endParaRPr lang="de-AT" dirty="0"/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3449114" y="579316"/>
            <a:ext cx="4813300" cy="418002"/>
          </a:xfrm>
          <a:prstGeom prst="borderCallout2">
            <a:avLst>
              <a:gd name="adj1" fmla="val 26472"/>
              <a:gd name="adj2" fmla="val -1431"/>
              <a:gd name="adj3" fmla="val 26472"/>
              <a:gd name="adj4" fmla="val -7537"/>
              <a:gd name="adj5" fmla="val 137661"/>
              <a:gd name="adj6" fmla="val -44893"/>
            </a:avLst>
          </a:prstGeom>
          <a:solidFill>
            <a:schemeClr val="bg1"/>
          </a:solidFill>
          <a:ln w="25400">
            <a:solidFill>
              <a:srgbClr val="DA251D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de-AT" dirty="0">
                <a:solidFill>
                  <a:srgbClr val="DA25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http://www.bipm.org/en/publications/guides/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5301553" y="1909064"/>
            <a:ext cx="1220018" cy="336627"/>
          </a:xfrm>
          <a:prstGeom prst="borderCallout2">
            <a:avLst>
              <a:gd name="adj1" fmla="val 26472"/>
              <a:gd name="adj2" fmla="val -5037"/>
              <a:gd name="adj3" fmla="val 25060"/>
              <a:gd name="adj4" fmla="val -36815"/>
              <a:gd name="adj5" fmla="val 28185"/>
              <a:gd name="adj6" fmla="val -121084"/>
            </a:avLst>
          </a:prstGeom>
          <a:solidFill>
            <a:schemeClr val="bg1"/>
          </a:solidFill>
          <a:ln w="25400">
            <a:solidFill>
              <a:srgbClr val="DA251D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de-AT" dirty="0">
                <a:solidFill>
                  <a:srgbClr val="DA25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Seit 1995 !</a:t>
            </a:r>
            <a:endParaRPr lang="de-DE" dirty="0">
              <a:solidFill>
                <a:srgbClr val="DA251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5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GUM – Wer steckt dahinter?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br>
              <a:rPr lang="de-AT" altLang="de-DE" dirty="0">
                <a:solidFill>
                  <a:schemeClr val="tx1"/>
                </a:solidFill>
              </a:rPr>
            </a:br>
            <a:r>
              <a:rPr lang="de-AT" altLang="de-DE" dirty="0">
                <a:solidFill>
                  <a:schemeClr val="tx1"/>
                </a:solidFill>
              </a:rPr>
              <a:t>JCGM: </a:t>
            </a:r>
            <a:r>
              <a:rPr lang="en-US" altLang="de-DE" dirty="0">
                <a:solidFill>
                  <a:schemeClr val="tx1"/>
                </a:solidFill>
              </a:rPr>
              <a:t>Joint Committee for Guides in Metrology (am BIPM)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16</a:t>
            </a:fld>
            <a:endParaRPr lang="de-AT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9" y="1568377"/>
            <a:ext cx="6621886" cy="277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39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GUM – Einer für Alles?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altLang="en-US" dirty="0"/>
              <a:t>Anwendbarkeit ziemlich restriktiv</a:t>
            </a:r>
          </a:p>
          <a:p>
            <a:pPr marL="252000"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AT" altLang="en-US" dirty="0"/>
              <a:t>Praktisch ist lediglich eine einzige Klasse von Problemen behandelbar</a:t>
            </a:r>
            <a:endParaRPr lang="en-GB" dirty="0"/>
          </a:p>
          <a:p>
            <a:r>
              <a:rPr lang="de-AT" altLang="en-US" dirty="0">
                <a:solidFill>
                  <a:srgbClr val="DA251D"/>
                </a:solidFill>
              </a:rPr>
              <a:t>Noch dazu wurde ursprünglich ein enger Spezialfall publiziert der heute als „Mainstream-GUM“ firmiert. Unter „GUM“ ist fast immer diese Vereinfachung gemeint.</a:t>
            </a:r>
            <a:endParaRPr lang="de-DE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709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Messunsicherheit nach GUM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SzPct val="150000"/>
              <a:buNone/>
            </a:pPr>
            <a:r>
              <a:rPr lang="de-AT" altLang="de-DE" dirty="0"/>
              <a:t>Grundidee:</a:t>
            </a:r>
          </a:p>
          <a:p>
            <a:pPr>
              <a:spcAft>
                <a:spcPct val="50000"/>
              </a:spcAft>
              <a:buSzPct val="100000"/>
            </a:pPr>
            <a:r>
              <a:rPr lang="de-AT" altLang="de-DE" dirty="0"/>
              <a:t>Der Messvorgang wird durch ein mathematisches Modell beschrieben (</a:t>
            </a:r>
            <a:r>
              <a:rPr lang="de-AT" altLang="de-DE" dirty="0">
                <a:solidFill>
                  <a:srgbClr val="DA251D"/>
                </a:solidFill>
              </a:rPr>
              <a:t>Modellfunktion</a:t>
            </a:r>
            <a:r>
              <a:rPr lang="de-AT" altLang="de-DE" dirty="0"/>
              <a:t>). Dabei wird streng zwischen Ergebnis (</a:t>
            </a:r>
            <a:r>
              <a:rPr lang="de-AT" altLang="de-DE" dirty="0">
                <a:solidFill>
                  <a:srgbClr val="DA251D"/>
                </a:solidFill>
              </a:rPr>
              <a:t>Ausgangsgröße</a:t>
            </a:r>
            <a:r>
              <a:rPr lang="de-AT" altLang="de-DE" dirty="0"/>
              <a:t>) und (unvollständiger) Kenntnis (</a:t>
            </a:r>
            <a:r>
              <a:rPr lang="de-AT" altLang="de-DE" dirty="0">
                <a:solidFill>
                  <a:srgbClr val="DA251D"/>
                </a:solidFill>
              </a:rPr>
              <a:t>Eingangsgrößen</a:t>
            </a:r>
            <a:r>
              <a:rPr lang="de-AT" altLang="de-DE" dirty="0"/>
              <a:t>) unterschieden.</a:t>
            </a:r>
          </a:p>
          <a:p>
            <a:pPr>
              <a:spcAft>
                <a:spcPct val="50000"/>
              </a:spcAft>
              <a:buSzPct val="100000"/>
            </a:pPr>
            <a:r>
              <a:rPr lang="de-AT" altLang="de-DE" dirty="0"/>
              <a:t>Das gesamte Wissen über die Eingangsgrößen wird in Wahrscheinlichkeitsdichte-Verteilungen (PDF) zusammengefasst.</a:t>
            </a:r>
          </a:p>
          <a:p>
            <a:pPr>
              <a:spcAft>
                <a:spcPct val="50000"/>
              </a:spcAft>
              <a:buSzPct val="100000"/>
            </a:pPr>
            <a:r>
              <a:rPr lang="de-AT" altLang="de-DE" dirty="0"/>
              <a:t>Der GUM-Formalismus liefert eindeutig eine PDF für die Ausgangsgröße. 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6474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Messunsicherheit nach GUM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SzPct val="150000"/>
              <a:buNone/>
            </a:pPr>
            <a:r>
              <a:rPr lang="de-AT" altLang="de-DE" dirty="0"/>
              <a:t>Bedingungen:</a:t>
            </a:r>
          </a:p>
          <a:p>
            <a:pPr>
              <a:spcAft>
                <a:spcPct val="50000"/>
              </a:spcAft>
              <a:buSzPct val="100000"/>
            </a:pPr>
            <a:r>
              <a:rPr lang="de-AT" altLang="de-DE" dirty="0"/>
              <a:t>Der GUM behandelt ausschließlich Situationen bei denen die Messgröße (Ergebnis), deren Unsicherheit bestimmt werden soll von, meist mehreren, Eingangsgrößen beeinflusst wird.</a:t>
            </a:r>
          </a:p>
          <a:p>
            <a:pPr>
              <a:spcAft>
                <a:spcPct val="50000"/>
              </a:spcAft>
              <a:buSzPct val="100000"/>
            </a:pPr>
            <a:r>
              <a:rPr lang="de-AT" altLang="de-DE" dirty="0"/>
              <a:t>Die Art dieser Beeinflussung muss eindeutig bekannt sein.</a:t>
            </a:r>
          </a:p>
          <a:p>
            <a:pPr>
              <a:spcAft>
                <a:spcPct val="50000"/>
              </a:spcAft>
              <a:buSzPct val="100000"/>
            </a:pPr>
            <a:r>
              <a:rPr lang="de-AT" altLang="de-DE" dirty="0"/>
              <a:t>Die Eingangsgrößen (PDF oder Werte + Unsicherheiten) müssen ebenfalls bekannt sein.</a:t>
            </a:r>
          </a:p>
          <a:p>
            <a:pPr marL="0" indent="0">
              <a:spcAft>
                <a:spcPct val="50000"/>
              </a:spcAft>
              <a:buSzPct val="150000"/>
              <a:buNone/>
            </a:pPr>
            <a:r>
              <a:rPr lang="de-AT" altLang="de-DE" dirty="0">
                <a:solidFill>
                  <a:srgbClr val="DA251D"/>
                </a:solidFill>
                <a:cs typeface="Arial" charset="0"/>
              </a:rPr>
              <a:t>Näherung: statt Fortpflanzung der PDF → </a:t>
            </a:r>
            <a:r>
              <a:rPr lang="de-AT" altLang="de-DE" dirty="0">
                <a:solidFill>
                  <a:srgbClr val="DA251D"/>
                </a:solidFill>
              </a:rPr>
              <a:t>Fortpflanzung der Unsicherheiten</a:t>
            </a:r>
            <a:endParaRPr lang="de-AT" altLang="de-DE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722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Überblick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de-AT" altLang="de-DE" dirty="0"/>
              <a:t>Messen – Messunsicherheit – GUM</a:t>
            </a:r>
            <a:br>
              <a:rPr lang="de-AT" altLang="de-DE" dirty="0"/>
            </a:br>
            <a:r>
              <a:rPr lang="de-AT" altLang="de-DE" dirty="0">
                <a:solidFill>
                  <a:srgbClr val="FF0000"/>
                </a:solidFill>
              </a:rPr>
              <a:t>Kurze Einführung. Wozu messen wir? Was ist Messunsicherheit?</a:t>
            </a:r>
          </a:p>
          <a:p>
            <a:pPr>
              <a:spcAft>
                <a:spcPts val="1200"/>
              </a:spcAft>
            </a:pPr>
            <a:r>
              <a:rPr lang="de-AT" altLang="de-DE" dirty="0"/>
              <a:t>GUM</a:t>
            </a:r>
            <a:br>
              <a:rPr lang="de-AT" altLang="de-DE" dirty="0"/>
            </a:br>
            <a:r>
              <a:rPr lang="de-AT" altLang="de-DE" dirty="0">
                <a:solidFill>
                  <a:srgbClr val="FF0000"/>
                </a:solidFill>
              </a:rPr>
              <a:t>Eine (die) Technik um Messunsicherheiten abzuschätzen;</a:t>
            </a:r>
            <a:br>
              <a:rPr lang="de-AT" altLang="de-DE" dirty="0">
                <a:solidFill>
                  <a:srgbClr val="FF0000"/>
                </a:solidFill>
              </a:rPr>
            </a:br>
            <a:r>
              <a:rPr lang="de-AT" altLang="de-DE" dirty="0">
                <a:solidFill>
                  <a:srgbClr val="FF0000"/>
                </a:solidFill>
              </a:rPr>
              <a:t>Grundlagen und Gültigkeit und Anwendbarkeit</a:t>
            </a:r>
          </a:p>
          <a:p>
            <a:pPr>
              <a:spcAft>
                <a:spcPts val="1200"/>
              </a:spcAft>
            </a:pPr>
            <a:r>
              <a:rPr lang="de-AT" altLang="de-DE" dirty="0"/>
              <a:t>GUM am Computer</a:t>
            </a:r>
            <a:br>
              <a:rPr lang="de-AT" altLang="de-DE" dirty="0"/>
            </a:br>
            <a:r>
              <a:rPr lang="de-AT" altLang="de-DE" dirty="0">
                <a:solidFill>
                  <a:srgbClr val="FF0000"/>
                </a:solidFill>
              </a:rPr>
              <a:t>Hinweis auf verschiedene Produkte</a:t>
            </a:r>
            <a:br>
              <a:rPr lang="de-AT" altLang="de-DE" dirty="0">
                <a:solidFill>
                  <a:srgbClr val="FF0000"/>
                </a:solidFill>
              </a:rPr>
            </a:br>
            <a:r>
              <a:rPr lang="de-AT" altLang="de-DE" dirty="0">
                <a:solidFill>
                  <a:srgbClr val="FF0000"/>
                </a:solidFill>
              </a:rPr>
              <a:t>Konzept der GUM-</a:t>
            </a:r>
            <a:r>
              <a:rPr lang="de-AT" altLang="de-DE" dirty="0" err="1">
                <a:solidFill>
                  <a:srgbClr val="FF0000"/>
                </a:solidFill>
              </a:rPr>
              <a:t>Workbench</a:t>
            </a:r>
            <a:endParaRPr lang="de-AT" altLang="de-DE" dirty="0">
              <a:solidFill>
                <a:srgbClr val="FF0000"/>
              </a:solidFill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7281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PDF – Alles Wissen über eine Größe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ct val="50000"/>
              </a:spcAft>
              <a:buSzPct val="100000"/>
            </a:pPr>
            <a:r>
              <a:rPr lang="de-AT" altLang="de-DE" dirty="0"/>
              <a:t>Der GUM beschreiben die Kenntnis über eine Größe mittels Wahrscheinlichkeitsdichte-Verteilungen (PDF).</a:t>
            </a:r>
          </a:p>
          <a:p>
            <a:pPr>
              <a:spcAft>
                <a:spcPct val="50000"/>
              </a:spcAft>
              <a:buSzPct val="100000"/>
            </a:pPr>
            <a:r>
              <a:rPr lang="de-AT" altLang="de-DE" dirty="0"/>
              <a:t>Eine PDF ist eine Funktion – ein Element aus einem </a:t>
            </a:r>
            <a:r>
              <a:rPr lang="de-AT" altLang="de-DE" dirty="0" err="1"/>
              <a:t>unendlichdimensionalen</a:t>
            </a:r>
            <a:r>
              <a:rPr lang="de-AT" altLang="de-DE" dirty="0"/>
              <a:t> Raum! </a:t>
            </a:r>
            <a:r>
              <a:rPr lang="de-AT" altLang="de-DE" dirty="0">
                <a:solidFill>
                  <a:schemeClr val="bg2">
                    <a:lumMod val="50000"/>
                  </a:schemeClr>
                </a:solidFill>
              </a:rPr>
              <a:t>(Man braucht unendlich viele Werte um sie zu beschreiben)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20</a:t>
            </a:fld>
            <a:endParaRPr lang="de-AT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1" y="3277735"/>
            <a:ext cx="1844994" cy="133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095" y="3140574"/>
            <a:ext cx="1958348" cy="14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15" y="3285192"/>
            <a:ext cx="1650205" cy="132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33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PDF – </a:t>
            </a:r>
            <a:r>
              <a:rPr lang="de-AT" dirty="0" err="1"/>
              <a:t>oneway</a:t>
            </a:r>
            <a:r>
              <a:rPr lang="de-AT" dirty="0"/>
              <a:t> ticket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altLang="en-US" dirty="0"/>
              <a:t>Eine PDF ist eine reelle Funktion – aus ihr kann man die interessanten Parameter </a:t>
            </a:r>
            <a:r>
              <a:rPr lang="de-AT" altLang="en-US" dirty="0" err="1"/>
              <a:t>berechen</a:t>
            </a:r>
            <a:r>
              <a:rPr lang="de-AT" altLang="en-US" dirty="0"/>
              <a:t>. 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21</a:t>
            </a:fld>
            <a:endParaRPr lang="de-AT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122355" y="2403250"/>
            <a:ext cx="280276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de-AT" altLang="en-US" sz="2400" i="1" dirty="0">
                <a:latin typeface="Times New Roman" pitchFamily="18" charset="0"/>
              </a:rPr>
              <a:t>x, u</a:t>
            </a:r>
            <a:r>
              <a:rPr lang="de-AT" altLang="en-US" sz="2400" dirty="0">
                <a:latin typeface="Times New Roman" pitchFamily="18" charset="0"/>
              </a:rPr>
              <a:t>(</a:t>
            </a:r>
            <a:r>
              <a:rPr lang="de-AT" altLang="en-US" sz="2400" i="1" dirty="0">
                <a:latin typeface="Times New Roman" pitchFamily="18" charset="0"/>
              </a:rPr>
              <a:t>x</a:t>
            </a:r>
            <a:r>
              <a:rPr lang="de-AT" altLang="en-US" sz="2400" dirty="0">
                <a:latin typeface="Times New Roman" pitchFamily="18" charset="0"/>
              </a:rPr>
              <a:t>), </a:t>
            </a:r>
            <a:r>
              <a:rPr lang="de-AT" altLang="en-US" sz="2400" i="1" dirty="0">
                <a:latin typeface="Times New Roman" pitchFamily="18" charset="0"/>
              </a:rPr>
              <a:t>U</a:t>
            </a:r>
            <a:r>
              <a:rPr lang="de-AT" altLang="en-US" sz="2400" dirty="0">
                <a:latin typeface="Times New Roman" pitchFamily="18" charset="0"/>
              </a:rPr>
              <a:t>(</a:t>
            </a:r>
            <a:r>
              <a:rPr lang="de-AT" altLang="en-US" sz="2400" i="1" dirty="0">
                <a:latin typeface="Times New Roman" pitchFamily="18" charset="0"/>
              </a:rPr>
              <a:t>x</a:t>
            </a:r>
            <a:r>
              <a:rPr lang="de-AT" altLang="en-US" sz="2400" dirty="0">
                <a:latin typeface="Times New Roman" pitchFamily="18" charset="0"/>
              </a:rPr>
              <a:t>) </a:t>
            </a:r>
          </a:p>
          <a:p>
            <a:pPr eaLnBrk="1" hangingPunct="1"/>
            <a:r>
              <a:rPr lang="de-AT" altLang="en-US" sz="2000" dirty="0">
                <a:latin typeface="Calibri" pitchFamily="34" charset="0"/>
                <a:cs typeface="Calibri" pitchFamily="34" charset="0"/>
              </a:rPr>
              <a:t>Überdeckungsbereiche</a:t>
            </a:r>
          </a:p>
          <a:p>
            <a:pPr eaLnBrk="1" hangingPunct="1"/>
            <a:endParaRPr lang="de-AT" altLang="en-US" sz="24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990" y="2775375"/>
            <a:ext cx="2527618" cy="183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11"/>
          <p:cNvSpPr>
            <a:spLocks/>
          </p:cNvSpPr>
          <p:nvPr/>
        </p:nvSpPr>
        <p:spPr bwMode="auto">
          <a:xfrm>
            <a:off x="2080198" y="2403250"/>
            <a:ext cx="2929444" cy="677190"/>
          </a:xfrm>
          <a:custGeom>
            <a:avLst/>
            <a:gdLst>
              <a:gd name="T0" fmla="*/ 0 w 2260"/>
              <a:gd name="T1" fmla="*/ 2147483647 h 690"/>
              <a:gd name="T2" fmla="*/ 2147483647 w 2260"/>
              <a:gd name="T3" fmla="*/ 2147483647 h 690"/>
              <a:gd name="T4" fmla="*/ 2147483647 w 2260"/>
              <a:gd name="T5" fmla="*/ 2147483647 h 690"/>
              <a:gd name="T6" fmla="*/ 2147483647 w 2260"/>
              <a:gd name="T7" fmla="*/ 2147483647 h 690"/>
              <a:gd name="T8" fmla="*/ 0 60000 65536"/>
              <a:gd name="T9" fmla="*/ 0 60000 65536"/>
              <a:gd name="T10" fmla="*/ 0 60000 65536"/>
              <a:gd name="T11" fmla="*/ 0 60000 65536"/>
              <a:gd name="T12" fmla="*/ 0 w 2260"/>
              <a:gd name="T13" fmla="*/ 0 h 690"/>
              <a:gd name="T14" fmla="*/ 2260 w 2260"/>
              <a:gd name="T15" fmla="*/ 690 h 6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0" h="690">
                <a:moveTo>
                  <a:pt x="0" y="690"/>
                </a:moveTo>
                <a:cubicBezTo>
                  <a:pt x="148" y="592"/>
                  <a:pt x="610" y="206"/>
                  <a:pt x="881" y="103"/>
                </a:cubicBezTo>
                <a:cubicBezTo>
                  <a:pt x="1152" y="0"/>
                  <a:pt x="1393" y="47"/>
                  <a:pt x="1623" y="75"/>
                </a:cubicBezTo>
                <a:cubicBezTo>
                  <a:pt x="1853" y="103"/>
                  <a:pt x="2127" y="229"/>
                  <a:pt x="2260" y="269"/>
                </a:cubicBezTo>
              </a:path>
            </a:pathLst>
          </a:cu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567516" y="3044599"/>
            <a:ext cx="2554839" cy="1447280"/>
            <a:chOff x="1440" y="2337"/>
            <a:chExt cx="1971" cy="1184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1440" y="2337"/>
              <a:ext cx="1971" cy="899"/>
            </a:xfrm>
            <a:custGeom>
              <a:avLst/>
              <a:gdLst>
                <a:gd name="T0" fmla="*/ 1927 w 1971"/>
                <a:gd name="T1" fmla="*/ 0 h 899"/>
                <a:gd name="T2" fmla="*/ 1230 w 1971"/>
                <a:gd name="T3" fmla="*/ 609 h 899"/>
                <a:gd name="T4" fmla="*/ 0 w 1971"/>
                <a:gd name="T5" fmla="*/ 875 h 899"/>
                <a:gd name="T6" fmla="*/ 0 60000 65536"/>
                <a:gd name="T7" fmla="*/ 0 60000 65536"/>
                <a:gd name="T8" fmla="*/ 0 60000 65536"/>
                <a:gd name="T9" fmla="*/ 0 w 1971"/>
                <a:gd name="T10" fmla="*/ 0 h 899"/>
                <a:gd name="T11" fmla="*/ 1971 w 1971"/>
                <a:gd name="T12" fmla="*/ 899 h 8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1" h="899">
                  <a:moveTo>
                    <a:pt x="1927" y="0"/>
                  </a:moveTo>
                  <a:cubicBezTo>
                    <a:pt x="1971" y="146"/>
                    <a:pt x="1556" y="482"/>
                    <a:pt x="1230" y="609"/>
                  </a:cubicBezTo>
                  <a:cubicBezTo>
                    <a:pt x="904" y="736"/>
                    <a:pt x="464" y="899"/>
                    <a:pt x="0" y="87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973" y="2704"/>
              <a:ext cx="998" cy="63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2290" y="2523"/>
              <a:ext cx="363" cy="99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20604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Messunsicherheit</a:t>
            </a:r>
            <a:r>
              <a:rPr lang="de-AT" dirty="0"/>
              <a:t> nach GUM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60363" indent="-360363">
              <a:spcAft>
                <a:spcPct val="50000"/>
              </a:spcAft>
              <a:buSzPct val="150000"/>
              <a:buNone/>
            </a:pPr>
            <a:r>
              <a:rPr lang="de-AT" altLang="en-US" dirty="0">
                <a:solidFill>
                  <a:schemeClr val="tx1"/>
                </a:solidFill>
              </a:rPr>
              <a:t>Grundidee des GUM:</a:t>
            </a:r>
          </a:p>
          <a:p>
            <a:pPr marL="360363" indent="-360363">
              <a:spcAft>
                <a:spcPct val="50000"/>
              </a:spcAft>
              <a:buSzPct val="100000"/>
            </a:pPr>
            <a:r>
              <a:rPr lang="de-AT" altLang="en-US" dirty="0"/>
              <a:t>man wackelt an den Eingangsgrößen und beobachtet (beschreibt) das Wackeln der Ausgangsgröße.</a:t>
            </a:r>
            <a:endParaRPr lang="de-AT" altLang="en-US" sz="1600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189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000000"/>
                </a:solidFill>
              </a:rPr>
              <a:t>Messunsicherheit nach GUM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60363" indent="-360363">
              <a:spcAft>
                <a:spcPct val="50000"/>
              </a:spcAft>
              <a:buSzPct val="150000"/>
              <a:buNone/>
            </a:pPr>
            <a:r>
              <a:rPr lang="de-AT" altLang="de-DE" dirty="0">
                <a:solidFill>
                  <a:schemeClr val="tx1"/>
                </a:solidFill>
              </a:rPr>
              <a:t>Der GUM Hintergrund:</a:t>
            </a:r>
          </a:p>
          <a:p>
            <a:pPr marL="360363" indent="-360363">
              <a:spcAft>
                <a:spcPct val="50000"/>
              </a:spcAft>
              <a:buSzPct val="100000"/>
            </a:pPr>
            <a:r>
              <a:rPr lang="de-AT" altLang="de-DE" dirty="0"/>
              <a:t>Kenntnisse über Eingangsgrößen </a:t>
            </a:r>
            <a:r>
              <a:rPr lang="de-AT" altLang="de-DE" dirty="0">
                <a:cs typeface="Arial" charset="0"/>
              </a:rPr>
              <a:t>→ </a:t>
            </a:r>
            <a:r>
              <a:rPr lang="de-AT" altLang="de-DE" dirty="0"/>
              <a:t>PDF</a:t>
            </a:r>
            <a:br>
              <a:rPr lang="de-AT" altLang="de-DE" dirty="0"/>
            </a:br>
            <a:r>
              <a:rPr lang="de-AT" altLang="de-DE" dirty="0">
                <a:solidFill>
                  <a:srgbClr val="969696"/>
                </a:solidFill>
              </a:rPr>
              <a:t>(Hilfestellung, Beispiele)</a:t>
            </a:r>
          </a:p>
          <a:p>
            <a:pPr marL="360363" indent="-360363">
              <a:spcAft>
                <a:spcPct val="50000"/>
              </a:spcAft>
              <a:buSzPct val="100000"/>
            </a:pPr>
            <a:r>
              <a:rPr lang="de-AT" altLang="de-DE" dirty="0"/>
              <a:t>PDF von Eingangsgrößen </a:t>
            </a:r>
            <a:r>
              <a:rPr lang="de-AT" altLang="de-DE" dirty="0">
                <a:cs typeface="Arial" charset="0"/>
              </a:rPr>
              <a:t>→ </a:t>
            </a:r>
            <a:r>
              <a:rPr lang="de-AT" altLang="de-DE" dirty="0"/>
              <a:t>PDF der Ausgangsgrößen</a:t>
            </a:r>
            <a:br>
              <a:rPr lang="de-AT" altLang="de-DE" dirty="0"/>
            </a:br>
            <a:r>
              <a:rPr lang="de-AT" altLang="de-DE" dirty="0">
                <a:solidFill>
                  <a:srgbClr val="969696"/>
                </a:solidFill>
              </a:rPr>
              <a:t>(eigentliche Substanz, mit Vereinfachungen und Verallgemeinerungen)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879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Messunsicherheit nach GUM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60363" indent="-360363">
              <a:spcAft>
                <a:spcPct val="50000"/>
              </a:spcAft>
              <a:buSzPct val="150000"/>
              <a:buNone/>
            </a:pPr>
            <a:r>
              <a:rPr lang="de-AT" altLang="de-DE" dirty="0">
                <a:solidFill>
                  <a:schemeClr val="tx1"/>
                </a:solidFill>
              </a:rPr>
              <a:t>Allgemeine Voraussetzungen</a:t>
            </a:r>
          </a:p>
          <a:p>
            <a:pPr marL="360363" indent="-360363">
              <a:spcAft>
                <a:spcPct val="50000"/>
              </a:spcAft>
              <a:buSzPct val="100000"/>
            </a:pPr>
            <a:r>
              <a:rPr lang="de-AT" altLang="de-DE" dirty="0"/>
              <a:t>Alle Größen müssen physikalische Größen sein</a:t>
            </a:r>
            <a:endParaRPr lang="de-AT" altLang="de-DE" dirty="0">
              <a:solidFill>
                <a:srgbClr val="969696"/>
              </a:solidFill>
            </a:endParaRPr>
          </a:p>
          <a:p>
            <a:pPr marL="360363" indent="-360363">
              <a:spcAft>
                <a:spcPct val="50000"/>
              </a:spcAft>
              <a:buSzPct val="100000"/>
            </a:pPr>
            <a:r>
              <a:rPr lang="de-AT" altLang="de-DE" dirty="0"/>
              <a:t>Ein Messmodel / Messfunktion muss gegeben sein</a:t>
            </a:r>
            <a:br>
              <a:rPr lang="de-AT" altLang="de-DE" dirty="0"/>
            </a:br>
            <a:r>
              <a:rPr lang="de-AT" altLang="de-DE" dirty="0">
                <a:solidFill>
                  <a:srgbClr val="969696"/>
                </a:solidFill>
              </a:rPr>
              <a:t>(eindeutige Beziehung zwischen Eingangs- und Ausgangsgrößen)</a:t>
            </a:r>
          </a:p>
          <a:p>
            <a:pPr marL="360363" indent="-360363">
              <a:spcAft>
                <a:spcPct val="50000"/>
              </a:spcAft>
              <a:buSzPct val="100000"/>
            </a:pPr>
            <a:r>
              <a:rPr lang="de-AT" altLang="de-DE" dirty="0"/>
              <a:t>Die Eingangsgrößen müssen bekannt sein</a:t>
            </a:r>
            <a:br>
              <a:rPr lang="de-AT" altLang="de-DE" dirty="0"/>
            </a:br>
            <a:r>
              <a:rPr lang="de-AT" altLang="de-DE" dirty="0">
                <a:solidFill>
                  <a:srgbClr val="969696"/>
                </a:solidFill>
              </a:rPr>
              <a:t>(Dokument gibt Hilfestellung)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1820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Allgemeiner Fall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de-AT" altLang="en-US" dirty="0"/>
              <a:t>Das Ergebnis ist eine Wahrscheinlichkeitsdichteverteilung</a:t>
            </a:r>
          </a:p>
          <a:p>
            <a:pPr>
              <a:buNone/>
            </a:pPr>
            <a:endParaRPr lang="de-AT" altLang="en-US" dirty="0"/>
          </a:p>
          <a:p>
            <a:pPr>
              <a:buNone/>
            </a:pPr>
            <a:endParaRPr lang="de-AT" altLang="en-US" dirty="0"/>
          </a:p>
          <a:p>
            <a:pPr>
              <a:buNone/>
            </a:pPr>
            <a:endParaRPr lang="de-AT" altLang="en-US" dirty="0"/>
          </a:p>
          <a:p>
            <a:pPr>
              <a:buNone/>
            </a:pPr>
            <a:endParaRPr lang="de-AT" altLang="en-US" dirty="0"/>
          </a:p>
          <a:p>
            <a:pPr>
              <a:buNone/>
            </a:pPr>
            <a:r>
              <a:rPr lang="de-AT" altLang="en-US" dirty="0">
                <a:solidFill>
                  <a:schemeClr val="bg2">
                    <a:lumMod val="50000"/>
                  </a:schemeClr>
                </a:solidFill>
                <a:cs typeface="Calibri" pitchFamily="34" charset="0"/>
              </a:rPr>
              <a:t>Voraussetzung: </a:t>
            </a:r>
            <a:r>
              <a:rPr lang="de-AT" altLang="en-US" i="1" dirty="0">
                <a:solidFill>
                  <a:schemeClr val="bg2">
                    <a:lumMod val="50000"/>
                  </a:schemeClr>
                </a:solidFill>
                <a:cs typeface="Calibri" pitchFamily="34" charset="0"/>
              </a:rPr>
              <a:t>f</a:t>
            </a:r>
            <a:r>
              <a:rPr lang="de-AT" altLang="en-US" dirty="0">
                <a:solidFill>
                  <a:schemeClr val="bg2">
                    <a:lumMod val="50000"/>
                  </a:schemeClr>
                </a:solidFill>
                <a:cs typeface="Calibri" pitchFamily="34" charset="0"/>
              </a:rPr>
              <a:t> stetig</a:t>
            </a:r>
            <a:endParaRPr lang="de-AT" alt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25</a:t>
            </a:fld>
            <a:endParaRPr lang="de-AT" dirty="0"/>
          </a:p>
        </p:txBody>
      </p:sp>
      <p:pic>
        <p:nvPicPr>
          <p:cNvPr id="6" name="Picture 5" descr="GUM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693" y="2075475"/>
            <a:ext cx="4652518" cy="183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165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Standard – GUM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/>
              <a:t>Das Ergebnis wird durch Wert und Standardunsicherheit charakterisiert</a:t>
            </a:r>
          </a:p>
          <a:p>
            <a:endParaRPr lang="de-AT" altLang="en-US" dirty="0"/>
          </a:p>
          <a:p>
            <a:endParaRPr lang="de-AT" altLang="en-US" dirty="0"/>
          </a:p>
          <a:p>
            <a:endParaRPr lang="de-AT" altLang="en-US" dirty="0"/>
          </a:p>
          <a:p>
            <a:endParaRPr lang="de-AT" altLang="en-US" dirty="0"/>
          </a:p>
          <a:p>
            <a:pPr marL="0" indent="0">
              <a:buNone/>
            </a:pPr>
            <a:r>
              <a:rPr lang="de-AT" altLang="en-US" dirty="0">
                <a:solidFill>
                  <a:schemeClr val="bg2">
                    <a:lumMod val="50000"/>
                  </a:schemeClr>
                </a:solidFill>
              </a:rPr>
              <a:t>Voraussetzung: </a:t>
            </a:r>
            <a:r>
              <a:rPr lang="de-AT" altLang="en-US" i="1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de-AT" altLang="en-US" dirty="0">
                <a:solidFill>
                  <a:schemeClr val="bg2">
                    <a:lumMod val="50000"/>
                  </a:schemeClr>
                </a:solidFill>
              </a:rPr>
              <a:t> (genügend) linear, </a:t>
            </a:r>
            <a:r>
              <a:rPr lang="de-AT" altLang="en-US" i="1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de-AT" altLang="en-US" dirty="0">
                <a:solidFill>
                  <a:schemeClr val="bg2">
                    <a:lumMod val="50000"/>
                  </a:schemeClr>
                </a:solidFill>
              </a:rPr>
              <a:t>-PDF symmetrisch</a:t>
            </a:r>
          </a:p>
          <a:p>
            <a:endParaRPr lang="de-AT" altLang="en-US" dirty="0"/>
          </a:p>
          <a:p>
            <a:pPr>
              <a:buNone/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26</a:t>
            </a:fld>
            <a:endParaRPr lang="de-AT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4" y="2063931"/>
            <a:ext cx="4942274" cy="183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350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Eingangsgrößen </a:t>
            </a:r>
            <a:r>
              <a:rPr lang="de-AT" altLang="de-DE" dirty="0">
                <a:solidFill>
                  <a:srgbClr val="FF0000"/>
                </a:solidFill>
                <a:cs typeface="Arial" charset="0"/>
              </a:rPr>
              <a:t>↔</a:t>
            </a:r>
            <a:r>
              <a:rPr lang="de-AT" altLang="de-DE" dirty="0">
                <a:solidFill>
                  <a:srgbClr val="FF0000"/>
                </a:solidFill>
              </a:rPr>
              <a:t> Ausgangsgröße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Aft>
                <a:spcPct val="50000"/>
              </a:spcAft>
              <a:buSzPct val="150000"/>
              <a:buNone/>
            </a:pPr>
            <a:r>
              <a:rPr lang="de-AT" altLang="de-DE" dirty="0">
                <a:solidFill>
                  <a:schemeClr val="tx1"/>
                </a:solidFill>
              </a:rPr>
              <a:t>Diese Begriffe sind grundlegend für die Messunsicherheitsbetrachtung nach GUM! </a:t>
            </a:r>
          </a:p>
          <a:p>
            <a:pPr marL="0" indent="0">
              <a:spcAft>
                <a:spcPct val="50000"/>
              </a:spcAft>
              <a:buSzPct val="150000"/>
              <a:buNone/>
            </a:pPr>
            <a:r>
              <a:rPr lang="de-AT" altLang="de-DE" dirty="0"/>
              <a:t>Die Bezeichnung (entnommen aus der Systemtheorie) gibt aber oft Anlass zu Missverständnissen.</a:t>
            </a:r>
          </a:p>
          <a:p>
            <a:pPr marL="0" indent="0">
              <a:spcAft>
                <a:spcPct val="50000"/>
              </a:spcAft>
              <a:buSzPct val="150000"/>
              <a:buNone/>
            </a:pPr>
            <a:r>
              <a:rPr lang="de-AT" altLang="de-DE" dirty="0"/>
              <a:t>Die </a:t>
            </a:r>
            <a:r>
              <a:rPr lang="de-AT" altLang="de-DE" dirty="0">
                <a:solidFill>
                  <a:srgbClr val="DA251D"/>
                </a:solidFill>
              </a:rPr>
              <a:t>Ausgangsgröße</a:t>
            </a:r>
            <a:r>
              <a:rPr lang="de-AT" altLang="de-DE" dirty="0"/>
              <a:t> ist jedenfalls das Messergebnis.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</a:rPr>
              <a:t>Eingangsgrößen </a:t>
            </a:r>
            <a:r>
              <a:rPr lang="de-AT" altLang="de-DE" dirty="0"/>
              <a:t>werden je nach Anwendung auch als </a:t>
            </a:r>
            <a:r>
              <a:rPr lang="de-AT" altLang="de-DE" dirty="0">
                <a:solidFill>
                  <a:srgbClr val="DA251D"/>
                </a:solidFill>
              </a:rPr>
              <a:t>Einflussgrößen, Störgrößen, Parameter, Korrekturen, Verbesserungen </a:t>
            </a:r>
            <a:r>
              <a:rPr lang="de-AT" altLang="de-DE" dirty="0">
                <a:solidFill>
                  <a:schemeClr val="tx1"/>
                </a:solidFill>
              </a:rPr>
              <a:t>bezeichnet.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222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054894"/>
            <a:ext cx="7978525" cy="622091"/>
          </a:xfrm>
        </p:spPr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Eingangsgrößen ↔ Ausgangsgröße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Aft>
                <a:spcPct val="50000"/>
              </a:spcAft>
              <a:buSzPct val="150000"/>
              <a:buNone/>
            </a:pPr>
            <a:r>
              <a:rPr lang="de-AT" altLang="en-US" dirty="0"/>
              <a:t>Bestimmung der UV-A Bestrahlungsstärke in einem Solarium mittels Breitband-Radiometer.</a:t>
            </a:r>
          </a:p>
          <a:p>
            <a:pPr marL="0" indent="0">
              <a:lnSpc>
                <a:spcPct val="90000"/>
              </a:lnSpc>
              <a:spcAft>
                <a:spcPct val="50000"/>
              </a:spcAft>
              <a:buSzPct val="150000"/>
              <a:buNone/>
            </a:pPr>
            <a:endParaRPr lang="de-AT" altLang="en-US" dirty="0"/>
          </a:p>
          <a:p>
            <a:pPr marL="0" indent="0">
              <a:lnSpc>
                <a:spcPct val="90000"/>
              </a:lnSpc>
              <a:spcAft>
                <a:spcPct val="50000"/>
              </a:spcAft>
              <a:buSzPct val="150000"/>
              <a:buNone/>
            </a:pPr>
            <a:r>
              <a:rPr lang="de-AT" altLang="en-US" dirty="0"/>
              <a:t>Der Wert der Anzeige ist die</a:t>
            </a:r>
            <a:br>
              <a:rPr lang="de-AT" altLang="en-US" dirty="0"/>
            </a:br>
            <a:r>
              <a:rPr lang="de-AT" altLang="en-US" dirty="0"/>
              <a:t>einzige </a:t>
            </a:r>
            <a:r>
              <a:rPr lang="de-AT" altLang="en-US" dirty="0">
                <a:solidFill>
                  <a:srgbClr val="DA251D"/>
                </a:solidFill>
              </a:rPr>
              <a:t>Eingangsgröße</a:t>
            </a:r>
            <a:r>
              <a:rPr lang="de-AT" altLang="en-US" dirty="0"/>
              <a:t>.</a:t>
            </a:r>
          </a:p>
          <a:p>
            <a:pPr marL="0" indent="0">
              <a:lnSpc>
                <a:spcPct val="90000"/>
              </a:lnSpc>
              <a:spcAft>
                <a:spcPct val="50000"/>
              </a:spcAft>
              <a:buSzPct val="150000"/>
              <a:buNone/>
            </a:pPr>
            <a:r>
              <a:rPr lang="de-AT" altLang="en-US" dirty="0"/>
              <a:t>Die </a:t>
            </a:r>
            <a:r>
              <a:rPr lang="de-AT" altLang="en-US" dirty="0">
                <a:solidFill>
                  <a:srgbClr val="DA251D"/>
                </a:solidFill>
              </a:rPr>
              <a:t>Ausgangsgröße</a:t>
            </a:r>
            <a:r>
              <a:rPr lang="de-AT" altLang="en-US" dirty="0"/>
              <a:t> ist hier</a:t>
            </a:r>
            <a:br>
              <a:rPr lang="de-AT" altLang="en-US" dirty="0"/>
            </a:br>
            <a:r>
              <a:rPr lang="de-AT" altLang="en-US" dirty="0"/>
              <a:t>gleich der Eingangsgröße.</a:t>
            </a:r>
            <a:br>
              <a:rPr lang="de-AT" altLang="en-US" dirty="0"/>
            </a:br>
            <a:r>
              <a:rPr lang="de-AT" altLang="en-US" dirty="0"/>
              <a:t>(Die gewichtete Bestrahlungs-</a:t>
            </a:r>
            <a:br>
              <a:rPr lang="de-AT" altLang="en-US" dirty="0"/>
            </a:br>
            <a:r>
              <a:rPr lang="de-AT" altLang="en-US" dirty="0"/>
              <a:t>stärke in W/m²) 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28</a:t>
            </a:fld>
            <a:endParaRPr lang="de-AT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069" y="2117668"/>
            <a:ext cx="2672584" cy="267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734491" y="2838992"/>
            <a:ext cx="3624428" cy="174171"/>
          </a:xfrm>
          <a:prstGeom prst="line">
            <a:avLst/>
          </a:prstGeom>
          <a:noFill/>
          <a:ln w="50800">
            <a:solidFill>
              <a:srgbClr val="DA251D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de-AT"/>
          </a:p>
        </p:txBody>
      </p:sp>
      <p:grpSp>
        <p:nvGrpSpPr>
          <p:cNvPr id="16" name="Gruppieren 15"/>
          <p:cNvGrpSpPr/>
          <p:nvPr/>
        </p:nvGrpSpPr>
        <p:grpSpPr>
          <a:xfrm>
            <a:off x="3095094" y="4074607"/>
            <a:ext cx="2903221" cy="715645"/>
            <a:chOff x="0" y="0"/>
            <a:chExt cx="2903449" cy="715645"/>
          </a:xfrm>
        </p:grpSpPr>
        <p:sp>
          <p:nvSpPr>
            <p:cNvPr id="17" name="Textfeld 13"/>
            <p:cNvSpPr txBox="1"/>
            <p:nvPr/>
          </p:nvSpPr>
          <p:spPr>
            <a:xfrm>
              <a:off x="2266544" y="160506"/>
              <a:ext cx="636905" cy="403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AT" sz="1800" i="1">
                  <a:solidFill>
                    <a:srgbClr val="C00000"/>
                  </a:solidFill>
                  <a:effectLst/>
                  <a:ea typeface="Calibri"/>
                  <a:cs typeface="Times New Roman"/>
                </a:rPr>
                <a:t>E</a:t>
              </a:r>
              <a:endParaRPr lang="de-AT" sz="110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0" y="0"/>
              <a:ext cx="2264914" cy="715645"/>
              <a:chOff x="0" y="0"/>
              <a:chExt cx="2264914" cy="715645"/>
            </a:xfrm>
          </p:grpSpPr>
          <p:grpSp>
            <p:nvGrpSpPr>
              <p:cNvPr id="19" name="Gruppieren 18"/>
              <p:cNvGrpSpPr/>
              <p:nvPr/>
            </p:nvGrpSpPr>
            <p:grpSpPr>
              <a:xfrm>
                <a:off x="831717" y="0"/>
                <a:ext cx="1433197" cy="715645"/>
                <a:chOff x="2" y="0"/>
                <a:chExt cx="1433284" cy="715645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21" name="Group 6"/>
                <p:cNvGrpSpPr/>
                <p:nvPr/>
              </p:nvGrpSpPr>
              <p:grpSpPr bwMode="auto">
                <a:xfrm>
                  <a:off x="2" y="358048"/>
                  <a:ext cx="1433284" cy="5510"/>
                  <a:chOff x="1054" y="-6092"/>
                  <a:chExt cx="903" cy="5510"/>
                </a:xfrm>
                <a:grpFill/>
              </p:grpSpPr>
              <p:sp>
                <p:nvSpPr>
                  <p:cNvPr id="2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054" y="-582"/>
                    <a:ext cx="227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de-AT" sz="1100">
                        <a:effectLst/>
                        <a:latin typeface="Calibri"/>
                        <a:ea typeface="Times New Roman"/>
                        <a:cs typeface="Times New Roman"/>
                      </a:rPr>
                      <a:t> </a:t>
                    </a:r>
                    <a:endParaRPr lang="de-AT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24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730" y="-6092"/>
                    <a:ext cx="227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de-AT" sz="1100">
                        <a:effectLst/>
                        <a:latin typeface="Calibri"/>
                        <a:ea typeface="Times New Roman"/>
                        <a:cs typeface="Times New Roman"/>
                      </a:rPr>
                      <a:t> </a:t>
                    </a:r>
                    <a:endParaRPr lang="de-AT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p:grpSp>
            <p:sp>
              <p:nvSpPr>
                <p:cNvPr id="22" name="Rechteck 21"/>
                <p:cNvSpPr/>
                <p:nvPr/>
              </p:nvSpPr>
              <p:spPr>
                <a:xfrm>
                  <a:off x="358048" y="0"/>
                  <a:ext cx="715645" cy="71564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AT"/>
                </a:p>
              </p:txBody>
            </p:sp>
          </p:grpSp>
          <p:sp>
            <p:nvSpPr>
              <p:cNvPr id="20" name="Textfeld 14"/>
              <p:cNvSpPr txBox="1"/>
              <p:nvPr/>
            </p:nvSpPr>
            <p:spPr>
              <a:xfrm>
                <a:off x="0" y="160506"/>
                <a:ext cx="826770" cy="4032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de-AT" sz="1800" i="1">
                    <a:solidFill>
                      <a:srgbClr val="00A249"/>
                    </a:solidFill>
                    <a:effectLst/>
                    <a:ea typeface="Calibri"/>
                    <a:cs typeface="Times New Roman"/>
                  </a:rPr>
                  <a:t>E</a:t>
                </a:r>
                <a:r>
                  <a:rPr lang="de-AT" sz="1800" baseline="-25000">
                    <a:solidFill>
                      <a:srgbClr val="00A249"/>
                    </a:solidFill>
                    <a:effectLst/>
                    <a:ea typeface="Calibri"/>
                    <a:cs typeface="Times New Roman"/>
                  </a:rPr>
                  <a:t>Anzeige</a:t>
                </a:r>
                <a:endParaRPr lang="de-AT" sz="1100">
                  <a:effectLst/>
                  <a:ea typeface="Calibri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523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Eingangsgrößen ↔ Ausgangsgröße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Aft>
                <a:spcPct val="50000"/>
              </a:spcAft>
              <a:buSzPct val="150000"/>
              <a:buNone/>
            </a:pPr>
            <a:r>
              <a:rPr lang="de-AT" altLang="en-US" dirty="0"/>
              <a:t>Bestimmung der UV-A Bestrahlungsstärke in einem Solarium mittels </a:t>
            </a:r>
            <a:r>
              <a:rPr lang="de-AT" altLang="en-US" u="sng" dirty="0"/>
              <a:t>kalibriertem</a:t>
            </a:r>
            <a:r>
              <a:rPr lang="de-AT" altLang="en-US" dirty="0"/>
              <a:t> Breitband-Radiometer.</a:t>
            </a:r>
          </a:p>
          <a:p>
            <a:pPr marL="0" indent="0">
              <a:lnSpc>
                <a:spcPct val="90000"/>
              </a:lnSpc>
              <a:spcAft>
                <a:spcPct val="50000"/>
              </a:spcAft>
              <a:buSzPct val="150000"/>
              <a:buNone/>
            </a:pPr>
            <a:r>
              <a:rPr lang="de-AT" altLang="en-US" dirty="0"/>
              <a:t>Der Korrekturfaktor aus</a:t>
            </a:r>
            <a:br>
              <a:rPr lang="de-AT" altLang="en-US" dirty="0"/>
            </a:br>
            <a:r>
              <a:rPr lang="de-AT" altLang="en-US" dirty="0"/>
              <a:t>dem Kalibrierschein ist</a:t>
            </a:r>
            <a:br>
              <a:rPr lang="de-AT" altLang="en-US" dirty="0"/>
            </a:br>
            <a:r>
              <a:rPr lang="de-AT" altLang="en-US" dirty="0"/>
              <a:t>eine </a:t>
            </a:r>
            <a:r>
              <a:rPr lang="de-AT" altLang="en-US" dirty="0">
                <a:solidFill>
                  <a:srgbClr val="DA251D"/>
                </a:solidFill>
              </a:rPr>
              <a:t>Eingangsgröße.</a:t>
            </a:r>
          </a:p>
          <a:p>
            <a:pPr marL="0" indent="0">
              <a:lnSpc>
                <a:spcPct val="90000"/>
              </a:lnSpc>
              <a:spcAft>
                <a:spcPct val="50000"/>
              </a:spcAft>
              <a:buSzPct val="150000"/>
              <a:buNone/>
            </a:pPr>
            <a:r>
              <a:rPr lang="de-AT" altLang="en-US" dirty="0"/>
              <a:t>Der Wert der Anzeige ist</a:t>
            </a:r>
            <a:br>
              <a:rPr lang="de-AT" altLang="en-US" dirty="0"/>
            </a:br>
            <a:r>
              <a:rPr lang="de-AT" altLang="en-US" dirty="0"/>
              <a:t>eine </a:t>
            </a:r>
            <a:r>
              <a:rPr lang="de-AT" altLang="en-US" dirty="0">
                <a:solidFill>
                  <a:srgbClr val="DA251D"/>
                </a:solidFill>
              </a:rPr>
              <a:t>Eingangsgröße</a:t>
            </a:r>
            <a:r>
              <a:rPr lang="de-AT" altLang="en-US" dirty="0"/>
              <a:t>.</a:t>
            </a:r>
          </a:p>
          <a:p>
            <a:pPr marL="0" indent="0">
              <a:lnSpc>
                <a:spcPct val="90000"/>
              </a:lnSpc>
              <a:spcAft>
                <a:spcPct val="50000"/>
              </a:spcAft>
              <a:buSzPct val="150000"/>
              <a:buNone/>
            </a:pPr>
            <a:r>
              <a:rPr lang="de-AT" altLang="en-US" dirty="0"/>
              <a:t>Die </a:t>
            </a:r>
            <a:r>
              <a:rPr lang="de-AT" altLang="en-US" dirty="0">
                <a:solidFill>
                  <a:srgbClr val="DA251D"/>
                </a:solidFill>
              </a:rPr>
              <a:t>Ausgangsgröße</a:t>
            </a:r>
            <a:r>
              <a:rPr lang="de-AT" altLang="en-US" dirty="0"/>
              <a:t> ist hier</a:t>
            </a:r>
            <a:br>
              <a:rPr lang="de-AT" altLang="en-US" dirty="0"/>
            </a:br>
            <a:r>
              <a:rPr lang="de-AT" altLang="en-US" dirty="0"/>
              <a:t>das Produkt der beiden</a:t>
            </a:r>
            <a:br>
              <a:rPr lang="de-AT" altLang="en-US" dirty="0"/>
            </a:br>
            <a:r>
              <a:rPr lang="de-AT" altLang="en-US" dirty="0"/>
              <a:t>Eingangsgrößen.</a:t>
            </a:r>
          </a:p>
          <a:p>
            <a:pPr>
              <a:buNone/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29</a:t>
            </a:fld>
            <a:endParaRPr lang="de-AT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3948" y="2224422"/>
            <a:ext cx="25781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7121" y="1963888"/>
            <a:ext cx="1094358" cy="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2473451" y="2596617"/>
            <a:ext cx="1594369" cy="279474"/>
          </a:xfrm>
          <a:prstGeom prst="line">
            <a:avLst/>
          </a:prstGeom>
          <a:noFill/>
          <a:ln w="50800">
            <a:solidFill>
              <a:srgbClr val="DA251D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de-AT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2446986" y="2945624"/>
            <a:ext cx="3890993" cy="552560"/>
          </a:xfrm>
          <a:prstGeom prst="line">
            <a:avLst/>
          </a:prstGeom>
          <a:noFill/>
          <a:ln w="50800">
            <a:solidFill>
              <a:srgbClr val="DA251D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de-AT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821" y="2336105"/>
            <a:ext cx="1231080" cy="395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uppieren 21"/>
          <p:cNvGrpSpPr/>
          <p:nvPr/>
        </p:nvGrpSpPr>
        <p:grpSpPr>
          <a:xfrm>
            <a:off x="3236513" y="4054491"/>
            <a:ext cx="2893695" cy="748031"/>
            <a:chOff x="0" y="0"/>
            <a:chExt cx="2893722" cy="748556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0" y="0"/>
              <a:ext cx="2893722" cy="748556"/>
              <a:chOff x="0" y="0"/>
              <a:chExt cx="2893722" cy="748556"/>
            </a:xfrm>
          </p:grpSpPr>
          <p:sp>
            <p:nvSpPr>
              <p:cNvPr id="25" name="Textfeld 15"/>
              <p:cNvSpPr txBox="1"/>
              <p:nvPr/>
            </p:nvSpPr>
            <p:spPr>
              <a:xfrm>
                <a:off x="0" y="345331"/>
                <a:ext cx="826770" cy="4032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de-AT" sz="1800" i="1">
                    <a:solidFill>
                      <a:srgbClr val="00A249"/>
                    </a:solidFill>
                    <a:effectLst/>
                    <a:ea typeface="Calibri"/>
                    <a:cs typeface="Times New Roman"/>
                  </a:rPr>
                  <a:t>k</a:t>
                </a:r>
                <a:endParaRPr lang="de-AT" sz="1100">
                  <a:effectLst/>
                  <a:ea typeface="Calibri"/>
                  <a:cs typeface="Times New Roman"/>
                </a:endParaRPr>
              </a:p>
            </p:txBody>
          </p:sp>
          <p:grpSp>
            <p:nvGrpSpPr>
              <p:cNvPr id="26" name="Gruppieren 25"/>
              <p:cNvGrpSpPr/>
              <p:nvPr/>
            </p:nvGrpSpPr>
            <p:grpSpPr>
              <a:xfrm>
                <a:off x="0" y="0"/>
                <a:ext cx="2893722" cy="744827"/>
                <a:chOff x="0" y="0"/>
                <a:chExt cx="2893722" cy="744827"/>
              </a:xfrm>
            </p:grpSpPr>
            <p:grpSp>
              <p:nvGrpSpPr>
                <p:cNvPr id="27" name="Gruppieren 26"/>
                <p:cNvGrpSpPr/>
                <p:nvPr/>
              </p:nvGrpSpPr>
              <p:grpSpPr>
                <a:xfrm>
                  <a:off x="826853" y="29182"/>
                  <a:ext cx="2066869" cy="715645"/>
                  <a:chOff x="2" y="0"/>
                  <a:chExt cx="2066869" cy="715645"/>
                </a:xfrm>
              </p:grpSpPr>
              <p:grpSp>
                <p:nvGrpSpPr>
                  <p:cNvPr id="29" name="Gruppieren 28"/>
                  <p:cNvGrpSpPr/>
                  <p:nvPr/>
                </p:nvGrpSpPr>
                <p:grpSpPr>
                  <a:xfrm>
                    <a:off x="2" y="0"/>
                    <a:ext cx="1433197" cy="715645"/>
                    <a:chOff x="2" y="0"/>
                    <a:chExt cx="1433284" cy="715645"/>
                  </a:xfrm>
                  <a:solidFill>
                    <a:schemeClr val="bg1">
                      <a:lumMod val="85000"/>
                    </a:schemeClr>
                  </a:solidFill>
                </p:grpSpPr>
                <p:grpSp>
                  <p:nvGrpSpPr>
                    <p:cNvPr id="31" name="Group 6"/>
                    <p:cNvGrpSpPr/>
                    <p:nvPr/>
                  </p:nvGrpSpPr>
                  <p:grpSpPr bwMode="auto">
                    <a:xfrm>
                      <a:off x="2" y="178732"/>
                      <a:ext cx="1433284" cy="179316"/>
                      <a:chOff x="1054" y="-185408"/>
                      <a:chExt cx="903" cy="179316"/>
                    </a:xfrm>
                    <a:grpFill/>
                  </p:grpSpPr>
                  <p:sp>
                    <p:nvSpPr>
                      <p:cNvPr id="33" name="Line 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54" y="-185408"/>
                        <a:ext cx="227" cy="0"/>
                      </a:xfrm>
                      <a:prstGeom prst="lin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de-AT" sz="1100">
                            <a:effectLst/>
                            <a:latin typeface="Calibri"/>
                            <a:ea typeface="Times New Roman"/>
                            <a:cs typeface="Times New Roman"/>
                          </a:rPr>
                          <a:t> </a:t>
                        </a:r>
                        <a:endParaRPr lang="de-AT" sz="11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34" name="Line 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30" y="-6092"/>
                        <a:ext cx="227" cy="0"/>
                      </a:xfrm>
                      <a:prstGeom prst="line">
                        <a:avLst/>
                      </a:prstGeom>
                      <a:grp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de-AT" sz="1100">
                            <a:effectLst/>
                            <a:latin typeface="Calibri"/>
                            <a:ea typeface="Times New Roman"/>
                            <a:cs typeface="Times New Roman"/>
                          </a:rPr>
                          <a:t> </a:t>
                        </a:r>
                        <a:endParaRPr lang="de-AT" sz="11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2" name="Rechteck 31"/>
                    <p:cNvSpPr/>
                    <p:nvPr/>
                  </p:nvSpPr>
                  <p:spPr>
                    <a:xfrm>
                      <a:off x="358048" y="0"/>
                      <a:ext cx="715645" cy="715645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de-AT"/>
                    </a:p>
                  </p:txBody>
                </p:sp>
              </p:grpSp>
              <p:sp>
                <p:nvSpPr>
                  <p:cNvPr id="30" name="Textfeld 16"/>
                  <p:cNvSpPr txBox="1"/>
                  <p:nvPr/>
                </p:nvSpPr>
                <p:spPr>
                  <a:xfrm>
                    <a:off x="1429966" y="175098"/>
                    <a:ext cx="636905" cy="40322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de-AT" sz="1800" i="1">
                        <a:solidFill>
                          <a:srgbClr val="C00000"/>
                        </a:solidFill>
                        <a:effectLst/>
                        <a:ea typeface="Calibri"/>
                        <a:cs typeface="Times New Roman"/>
                      </a:rPr>
                      <a:t>E</a:t>
                    </a:r>
                    <a:endParaRPr lang="de-AT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p:grpSp>
            <p:sp>
              <p:nvSpPr>
                <p:cNvPr id="28" name="Textfeld 17"/>
                <p:cNvSpPr txBox="1"/>
                <p:nvPr/>
              </p:nvSpPr>
              <p:spPr>
                <a:xfrm>
                  <a:off x="0" y="0"/>
                  <a:ext cx="826770" cy="40322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spcAft>
                      <a:spcPts val="0"/>
                    </a:spcAft>
                  </a:pPr>
                  <a:r>
                    <a:rPr lang="de-AT" sz="1800" i="1">
                      <a:solidFill>
                        <a:srgbClr val="00A249"/>
                      </a:solidFill>
                      <a:effectLst/>
                      <a:ea typeface="Calibri"/>
                      <a:cs typeface="Times New Roman"/>
                    </a:rPr>
                    <a:t>E</a:t>
                  </a:r>
                  <a:r>
                    <a:rPr lang="de-AT" sz="1800" baseline="-25000">
                      <a:solidFill>
                        <a:srgbClr val="00A249"/>
                      </a:solidFill>
                      <a:effectLst/>
                      <a:ea typeface="Calibri"/>
                      <a:cs typeface="Times New Roman"/>
                    </a:rPr>
                    <a:t>Anzeige</a:t>
                  </a:r>
                  <a:endParaRPr lang="de-AT" sz="1100">
                    <a:effectLst/>
                    <a:ea typeface="Calibri"/>
                    <a:cs typeface="Times New Roman"/>
                  </a:endParaRPr>
                </a:p>
              </p:txBody>
            </p:sp>
          </p:grpSp>
        </p:grpSp>
        <p:cxnSp>
          <p:nvCxnSpPr>
            <p:cNvPr id="24" name="Line 8"/>
            <p:cNvCxnSpPr/>
            <p:nvPr/>
          </p:nvCxnSpPr>
          <p:spPr bwMode="auto">
            <a:xfrm>
              <a:off x="831715" y="559340"/>
              <a:ext cx="360045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411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Überblick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 −1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Verwendung eines anzeigenden Messgerätes</a:t>
            </a:r>
          </a:p>
          <a:p>
            <a:r>
              <a:rPr lang="de-DE" dirty="0"/>
              <a:t>Beispiel 0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Prototyp einer Kalibrierung, Herleitung der Ausgangsgröße und Modellfunktion</a:t>
            </a:r>
          </a:p>
          <a:p>
            <a:r>
              <a:rPr lang="de-DE" dirty="0"/>
              <a:t>Beispiel 1 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Eine Messung mit zahlreichen Eingangsgrößen, Aufteilen des Problems in Untermodelle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7936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GUM: Notwendige Informationen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00B050"/>
                </a:solidFill>
                <a:cs typeface="Arial" charset="0"/>
              </a:rPr>
              <a:t>►</a:t>
            </a:r>
            <a:r>
              <a:rPr lang="de-AT" altLang="de-DE" dirty="0">
                <a:cs typeface="Arial" charset="0"/>
              </a:rPr>
              <a:t> </a:t>
            </a:r>
            <a:r>
              <a:rPr lang="de-AT" altLang="de-DE" dirty="0"/>
              <a:t>Die Modellgleichung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00B050"/>
                </a:solidFill>
                <a:cs typeface="Arial" charset="0"/>
              </a:rPr>
              <a:t>►</a:t>
            </a:r>
            <a:r>
              <a:rPr lang="de-AT" altLang="de-DE" dirty="0">
                <a:cs typeface="Arial" charset="0"/>
              </a:rPr>
              <a:t> </a:t>
            </a:r>
            <a:r>
              <a:rPr lang="de-AT" altLang="de-DE" dirty="0"/>
              <a:t>Beste Schätzwerte der Eingangsgrößen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  <a:cs typeface="Arial" charset="0"/>
              </a:rPr>
              <a:t>◄</a:t>
            </a:r>
            <a:r>
              <a:rPr lang="de-AT" altLang="de-DE" dirty="0">
                <a:cs typeface="Arial" charset="0"/>
              </a:rPr>
              <a:t> Schätzwert der Ausgangsgröße (der Messwert)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00B050"/>
                </a:solidFill>
                <a:cs typeface="Arial" charset="0"/>
              </a:rPr>
              <a:t>►</a:t>
            </a:r>
            <a:r>
              <a:rPr lang="de-AT" altLang="de-DE" dirty="0">
                <a:cs typeface="Arial" charset="0"/>
              </a:rPr>
              <a:t> </a:t>
            </a:r>
            <a:r>
              <a:rPr lang="de-AT" altLang="de-DE" dirty="0"/>
              <a:t>Standardunsicherheiten der Eingangsgrößen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  <a:cs typeface="Arial" charset="0"/>
              </a:rPr>
              <a:t>◄</a:t>
            </a:r>
            <a:r>
              <a:rPr lang="de-AT" altLang="de-DE" dirty="0">
                <a:cs typeface="Arial" charset="0"/>
              </a:rPr>
              <a:t> Standardunsicherheit der Ausgangsgröße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  <a:cs typeface="Arial" charset="0"/>
              </a:rPr>
              <a:t>◄</a:t>
            </a:r>
            <a:r>
              <a:rPr lang="de-AT" altLang="de-DE" dirty="0">
                <a:cs typeface="Arial" charset="0"/>
              </a:rPr>
              <a:t> Die erweiterte </a:t>
            </a:r>
            <a:r>
              <a:rPr lang="de-AT" altLang="de-DE" dirty="0"/>
              <a:t>Messunsicherheit des Ergebnisses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76564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969696"/>
                </a:solidFill>
              </a:rPr>
              <a:t>GUM: Notwendige Informationen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► </a:t>
            </a:r>
            <a:r>
              <a:rPr lang="de-AT" altLang="de-DE" dirty="0">
                <a:solidFill>
                  <a:srgbClr val="969696"/>
                </a:solidFill>
              </a:rPr>
              <a:t>Die Modellgleichung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00B050"/>
                </a:solidFill>
                <a:cs typeface="Arial" charset="0"/>
              </a:rPr>
              <a:t>►</a:t>
            </a:r>
            <a:r>
              <a:rPr lang="de-AT" altLang="de-DE" dirty="0">
                <a:cs typeface="Arial" charset="0"/>
              </a:rPr>
              <a:t> </a:t>
            </a:r>
            <a:r>
              <a:rPr lang="de-AT" altLang="de-DE" dirty="0"/>
              <a:t>Beste Schätzwerte der Eingangsgrößen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◄ Schätzwert der Ausgangsgröße (der Messwert)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► </a:t>
            </a:r>
            <a:r>
              <a:rPr lang="de-AT" altLang="de-DE" dirty="0">
                <a:solidFill>
                  <a:srgbClr val="969696"/>
                </a:solidFill>
              </a:rPr>
              <a:t>Standardunsicherheiten der Eingangsgrößen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◄ Standardunsicherheit der Ausgangsgröße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◄ Die erweiterte </a:t>
            </a:r>
            <a:r>
              <a:rPr lang="de-AT" altLang="de-DE" dirty="0">
                <a:solidFill>
                  <a:srgbClr val="969696"/>
                </a:solidFill>
              </a:rPr>
              <a:t>Messunsicherheit des Ergebnisses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95939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Eingangsgrößen </a:t>
            </a:r>
            <a:r>
              <a:rPr lang="de-AT" altLang="de-DE" dirty="0">
                <a:solidFill>
                  <a:srgbClr val="FF0000"/>
                </a:solidFill>
                <a:cs typeface="Arial" charset="0"/>
              </a:rPr>
              <a:t>–</a:t>
            </a:r>
            <a:r>
              <a:rPr lang="de-AT" altLang="de-DE" dirty="0">
                <a:solidFill>
                  <a:srgbClr val="FF0000"/>
                </a:solidFill>
              </a:rPr>
              <a:t> Schätzwerte </a:t>
            </a:r>
            <a:r>
              <a:rPr lang="de-AT" altLang="de-DE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de-AT" altLang="de-DE" i="1" baseline="-25000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endParaRPr lang="de-AT" i="1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Anzeige von Messgeräten</a:t>
            </a:r>
          </a:p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Mittelwerte aus Messreihen</a:t>
            </a:r>
          </a:p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Werte aus Kalibrierscheinen</a:t>
            </a:r>
          </a:p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Nennwerte (z.B. bei geeichten Messgeräten und Normalen)</a:t>
            </a:r>
          </a:p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Aus Literatur/Tabellenwerten</a:t>
            </a:r>
          </a:p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Aus Toleranzen/Spezifikationen</a:t>
            </a:r>
          </a:p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sonstige Erfahrungswerte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2178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969696"/>
                </a:solidFill>
              </a:rPr>
              <a:t>GUM: Notwendige Informationen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</a:rPr>
              <a:t>Die Modellgleichung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► </a:t>
            </a:r>
            <a:r>
              <a:rPr lang="de-AT" altLang="de-DE" dirty="0">
                <a:solidFill>
                  <a:srgbClr val="969696"/>
                </a:solidFill>
              </a:rPr>
              <a:t>Beste Schätzwerte der Eingangsgrößen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◄ Schätzwert der Ausgangsgröße (der Messwert)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00B050"/>
                </a:solidFill>
                <a:cs typeface="Arial" charset="0"/>
              </a:rPr>
              <a:t>►</a:t>
            </a:r>
            <a:r>
              <a:rPr lang="de-AT" altLang="de-DE" dirty="0">
                <a:cs typeface="Arial" charset="0"/>
              </a:rPr>
              <a:t> </a:t>
            </a:r>
            <a:r>
              <a:rPr lang="de-AT" altLang="de-DE" dirty="0"/>
              <a:t>Standardunsicherheiten der Eingangsgrößen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◄ Standardunsicherheit der Ausgangsgröße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◄ Die erweiterte </a:t>
            </a:r>
            <a:r>
              <a:rPr lang="de-AT" altLang="de-DE" dirty="0">
                <a:solidFill>
                  <a:srgbClr val="969696"/>
                </a:solidFill>
              </a:rPr>
              <a:t>Messunsicherheit des Ergebnisses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0704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Eingangsgrößen </a:t>
            </a:r>
            <a:r>
              <a:rPr lang="de-AT" altLang="de-DE" dirty="0">
                <a:solidFill>
                  <a:srgbClr val="FF0000"/>
                </a:solidFill>
                <a:cs typeface="Arial" charset="0"/>
              </a:rPr>
              <a:t>–</a:t>
            </a:r>
            <a:r>
              <a:rPr lang="de-AT" altLang="de-DE" dirty="0">
                <a:solidFill>
                  <a:srgbClr val="FF0000"/>
                </a:solidFill>
              </a:rPr>
              <a:t> Unsicherheiten </a:t>
            </a:r>
            <a:r>
              <a:rPr lang="de-AT" altLang="de-DE" i="1" dirty="0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de-AT" altLang="de-DE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de-AT" altLang="de-DE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de-AT" altLang="de-DE" i="1" baseline="-25000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de-AT" altLang="de-DE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aus der Standardabweichung einer Messreihe </a:t>
            </a:r>
            <a:r>
              <a:rPr lang="de-AT" altLang="de-DE" dirty="0">
                <a:solidFill>
                  <a:srgbClr val="969696"/>
                </a:solidFill>
              </a:rPr>
              <a:t>(Typ A)</a:t>
            </a:r>
          </a:p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aus der Angabe von Kalibrierscheinen</a:t>
            </a:r>
          </a:p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aus der Verkehrsfehlergrenze bei geeichten Messgeräten/Normalen</a:t>
            </a:r>
          </a:p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aus Literatur/Tabellenwerten</a:t>
            </a:r>
          </a:p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aus (vorgegebenen/garantierten) Toleranzen/Spezifikationen</a:t>
            </a:r>
          </a:p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sonstige Erfahrungswerte (z.B. </a:t>
            </a:r>
            <a:r>
              <a:rPr lang="de-AT" altLang="de-DE" i="1" dirty="0" err="1"/>
              <a:t>pooled</a:t>
            </a:r>
            <a:r>
              <a:rPr lang="de-AT" altLang="de-DE" i="1" dirty="0"/>
              <a:t> </a:t>
            </a:r>
            <a:r>
              <a:rPr lang="de-AT" altLang="de-DE" i="1" dirty="0" err="1"/>
              <a:t>estimate</a:t>
            </a:r>
            <a:r>
              <a:rPr lang="de-AT" altLang="de-DE" dirty="0"/>
              <a:t>)</a:t>
            </a:r>
          </a:p>
          <a:p>
            <a:pPr marL="363538" indent="-363538">
              <a:spcAft>
                <a:spcPct val="50000"/>
              </a:spcAft>
              <a:buSzPct val="100000"/>
            </a:pPr>
            <a:r>
              <a:rPr lang="de-AT" altLang="de-DE" dirty="0"/>
              <a:t>aus der letzten signifikanten Stelle des Schätzwertes (geht immer!)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1534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Eingangsgrößen </a:t>
            </a:r>
            <a:r>
              <a:rPr lang="de-AT" altLang="de-DE" dirty="0">
                <a:solidFill>
                  <a:srgbClr val="FF0000"/>
                </a:solidFill>
                <a:cs typeface="Arial" charset="0"/>
              </a:rPr>
              <a:t>–</a:t>
            </a:r>
            <a:r>
              <a:rPr lang="de-AT" altLang="de-DE" dirty="0">
                <a:solidFill>
                  <a:srgbClr val="FF0000"/>
                </a:solidFill>
              </a:rPr>
              <a:t> PDF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ct val="50000"/>
              </a:spcAft>
            </a:pPr>
            <a:r>
              <a:rPr lang="de-AT" altLang="de-DE" dirty="0"/>
              <a:t>Die unvollständigen Kenntnisse über die Eingangsgrößen werden mittels </a:t>
            </a:r>
            <a:r>
              <a:rPr lang="de-AT" altLang="de-DE" dirty="0">
                <a:solidFill>
                  <a:srgbClr val="DA251D"/>
                </a:solidFill>
              </a:rPr>
              <a:t>Wahrscheinlichkeitsdichte-Verteilungen</a:t>
            </a:r>
            <a:r>
              <a:rPr lang="de-AT" altLang="de-DE" dirty="0"/>
              <a:t> (PDF) beschrieben und zusammengefasst. Speziell 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/>
              <a:t> und </a:t>
            </a:r>
            <a:r>
              <a:rPr lang="de-AT" altLang="de-DE" i="1" dirty="0">
                <a:latin typeface="Times New Roman" pitchFamily="18" charset="0"/>
              </a:rPr>
              <a:t>u</a:t>
            </a:r>
            <a:r>
              <a:rPr lang="de-AT" altLang="de-DE" dirty="0">
                <a:latin typeface="Times New Roman" pitchFamily="18" charset="0"/>
              </a:rPr>
              <a:t>(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)</a:t>
            </a:r>
            <a:r>
              <a:rPr lang="de-AT" altLang="de-DE" dirty="0"/>
              <a:t> sind durch die PDF eindeutig festgelegt.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PDF (</a:t>
            </a:r>
            <a:r>
              <a:rPr lang="de-AT" altLang="de-DE" i="1" dirty="0" err="1"/>
              <a:t>probability</a:t>
            </a:r>
            <a:r>
              <a:rPr lang="de-AT" altLang="de-DE" i="1" dirty="0"/>
              <a:t> </a:t>
            </a:r>
            <a:r>
              <a:rPr lang="de-AT" altLang="de-DE" i="1" dirty="0" err="1"/>
              <a:t>density</a:t>
            </a:r>
            <a:r>
              <a:rPr lang="de-AT" altLang="de-DE" i="1" dirty="0"/>
              <a:t> </a:t>
            </a:r>
            <a:r>
              <a:rPr lang="de-AT" altLang="de-DE" i="1" dirty="0" err="1"/>
              <a:t>function</a:t>
            </a:r>
            <a:r>
              <a:rPr lang="de-AT" altLang="de-DE" dirty="0"/>
              <a:t>)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35</a:t>
            </a:fld>
            <a:endParaRPr lang="de-AT" dirty="0"/>
          </a:p>
        </p:txBody>
      </p:sp>
      <p:pic>
        <p:nvPicPr>
          <p:cNvPr id="6" name="Picture 4" descr="pdf_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34" y="3507377"/>
            <a:ext cx="1446190" cy="109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pdf_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041" y="3177195"/>
            <a:ext cx="1501084" cy="109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df_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069" y="2627421"/>
            <a:ext cx="1506174" cy="109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835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Wahrscheinlichkeitsdichte-Verteilungen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</a:rPr>
              <a:t>Die Rechteckverteilung – die praktisch wichtigste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u="sng" dirty="0"/>
              <a:t>Verfügbare Information:</a:t>
            </a:r>
            <a:r>
              <a:rPr lang="de-AT" altLang="de-DE" dirty="0"/>
              <a:t> Die Eingangsgröße liegt sicher zwischen zwei Werten </a:t>
            </a:r>
            <a:r>
              <a:rPr lang="de-AT" altLang="de-DE" i="1" dirty="0">
                <a:latin typeface="Times New Roman" pitchFamily="18" charset="0"/>
              </a:rPr>
              <a:t>a</a:t>
            </a:r>
            <a:r>
              <a:rPr lang="de-AT" altLang="de-DE" dirty="0"/>
              <a:t> und </a:t>
            </a:r>
            <a:r>
              <a:rPr lang="de-AT" altLang="de-DE" i="1" dirty="0">
                <a:latin typeface="Times New Roman" pitchFamily="18" charset="0"/>
              </a:rPr>
              <a:t>b</a:t>
            </a:r>
            <a:r>
              <a:rPr lang="de-AT" altLang="de-DE" dirty="0"/>
              <a:t>. (mehr weiß man nicht!)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/>
              <a:t>	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 = (</a:t>
            </a:r>
            <a:r>
              <a:rPr lang="de-AT" altLang="de-DE" i="1" dirty="0" err="1">
                <a:latin typeface="Times New Roman" pitchFamily="18" charset="0"/>
              </a:rPr>
              <a:t>a</a:t>
            </a:r>
            <a:r>
              <a:rPr lang="de-AT" altLang="de-DE" dirty="0" err="1">
                <a:latin typeface="Times New Roman" pitchFamily="18" charset="0"/>
              </a:rPr>
              <a:t>+</a:t>
            </a:r>
            <a:r>
              <a:rPr lang="de-AT" altLang="de-DE" i="1" dirty="0" err="1">
                <a:latin typeface="Times New Roman" pitchFamily="18" charset="0"/>
              </a:rPr>
              <a:t>b</a:t>
            </a:r>
            <a:r>
              <a:rPr lang="de-AT" altLang="de-DE" dirty="0">
                <a:latin typeface="Times New Roman" pitchFamily="18" charset="0"/>
              </a:rPr>
              <a:t>)/2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latin typeface="Times New Roman" pitchFamily="18" charset="0"/>
              </a:rPr>
              <a:t>	</a:t>
            </a:r>
            <a:r>
              <a:rPr lang="de-AT" altLang="de-DE" i="1" dirty="0">
                <a:latin typeface="Times New Roman" pitchFamily="18" charset="0"/>
              </a:rPr>
              <a:t>u</a:t>
            </a:r>
            <a:r>
              <a:rPr lang="de-AT" altLang="de-DE" dirty="0">
                <a:latin typeface="Times New Roman" pitchFamily="18" charset="0"/>
              </a:rPr>
              <a:t>(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) = (</a:t>
            </a:r>
            <a:r>
              <a:rPr lang="de-AT" altLang="de-DE" i="1" dirty="0">
                <a:latin typeface="Times New Roman" pitchFamily="18" charset="0"/>
              </a:rPr>
              <a:t>b</a:t>
            </a:r>
            <a:r>
              <a:rPr lang="de-AT" altLang="de-DE" dirty="0">
                <a:latin typeface="Times New Roman" pitchFamily="18" charset="0"/>
                <a:cs typeface="Arial" charset="0"/>
              </a:rPr>
              <a:t>–</a:t>
            </a:r>
            <a:r>
              <a:rPr lang="de-AT" altLang="de-DE" i="1" dirty="0">
                <a:latin typeface="Times New Roman" pitchFamily="18" charset="0"/>
              </a:rPr>
              <a:t>a</a:t>
            </a:r>
            <a:r>
              <a:rPr lang="de-AT" altLang="de-DE" dirty="0">
                <a:latin typeface="Times New Roman" pitchFamily="18" charset="0"/>
              </a:rPr>
              <a:t>)/</a:t>
            </a:r>
            <a:r>
              <a:rPr lang="de-AT" altLang="de-DE" dirty="0">
                <a:latin typeface="Times New Roman" pitchFamily="18" charset="0"/>
                <a:cs typeface="Arial" charset="0"/>
              </a:rPr>
              <a:t>√12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latin typeface="Times New Roman" pitchFamily="18" charset="0"/>
                <a:cs typeface="Arial" charset="0"/>
              </a:rPr>
              <a:t>	</a:t>
            </a:r>
            <a:endParaRPr lang="de-AT" altLang="de-DE" dirty="0">
              <a:cs typeface="Arial" charset="0"/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36</a:t>
            </a:fld>
            <a:endParaRPr lang="de-AT" dirty="0"/>
          </a:p>
        </p:txBody>
      </p:sp>
      <p:pic>
        <p:nvPicPr>
          <p:cNvPr id="6" name="Picture 4" descr="pdf_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2520000"/>
            <a:ext cx="2846387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832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Wahrscheinlichkeitsdichte-Verteilungen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</a:rPr>
              <a:t>Die Rechteckverteilung </a:t>
            </a:r>
            <a:r>
              <a:rPr lang="de-AT" altLang="de-DE" dirty="0">
                <a:solidFill>
                  <a:srgbClr val="DA251D"/>
                </a:solidFill>
                <a:cs typeface="Arial" charset="0"/>
              </a:rPr>
              <a:t>– Beispiel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Anzeige 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/>
              <a:t> eines digitalen Messgerätes mit Ziffernschrittwert </a:t>
            </a:r>
            <a:r>
              <a:rPr lang="de-AT" altLang="de-DE" i="1" dirty="0">
                <a:latin typeface="Times New Roman" pitchFamily="18" charset="0"/>
              </a:rPr>
              <a:t>d</a:t>
            </a:r>
            <a:r>
              <a:rPr lang="de-AT" altLang="de-DE" dirty="0"/>
              <a:t>    </a:t>
            </a:r>
            <a:br>
              <a:rPr lang="de-AT" altLang="de-DE" dirty="0"/>
            </a:br>
            <a:r>
              <a:rPr lang="de-AT" altLang="de-DE" dirty="0">
                <a:cs typeface="Arial" charset="0"/>
              </a:rPr>
              <a:t>→    </a:t>
            </a:r>
            <a:r>
              <a:rPr lang="de-AT" altLang="de-DE" i="1" dirty="0">
                <a:latin typeface="Times New Roman" pitchFamily="18" charset="0"/>
              </a:rPr>
              <a:t>a </a:t>
            </a:r>
            <a:r>
              <a:rPr lang="de-AT" altLang="de-DE" dirty="0">
                <a:latin typeface="Times New Roman" pitchFamily="18" charset="0"/>
              </a:rPr>
              <a:t>= </a:t>
            </a:r>
            <a:r>
              <a:rPr lang="de-AT" altLang="de-DE" i="1" dirty="0">
                <a:latin typeface="Times New Roman" pitchFamily="18" charset="0"/>
              </a:rPr>
              <a:t>x </a:t>
            </a:r>
            <a:r>
              <a:rPr lang="de-AT" altLang="de-DE" dirty="0">
                <a:latin typeface="Times New Roman" pitchFamily="18" charset="0"/>
                <a:cs typeface="Arial" charset="0"/>
              </a:rPr>
              <a:t>– </a:t>
            </a:r>
            <a:r>
              <a:rPr lang="de-AT" altLang="de-DE" i="1" dirty="0">
                <a:latin typeface="Times New Roman" pitchFamily="18" charset="0"/>
              </a:rPr>
              <a:t>d</a:t>
            </a:r>
            <a:r>
              <a:rPr lang="de-AT" altLang="de-DE" dirty="0">
                <a:latin typeface="Times New Roman" pitchFamily="18" charset="0"/>
              </a:rPr>
              <a:t>/2</a:t>
            </a:r>
            <a:r>
              <a:rPr lang="de-AT" altLang="de-DE" dirty="0">
                <a:cs typeface="Arial" charset="0"/>
              </a:rPr>
              <a:t>    </a:t>
            </a:r>
            <a:r>
              <a:rPr lang="de-AT" altLang="de-DE" i="1" dirty="0">
                <a:latin typeface="Times New Roman" pitchFamily="18" charset="0"/>
              </a:rPr>
              <a:t>b </a:t>
            </a:r>
            <a:r>
              <a:rPr lang="de-AT" altLang="de-DE" dirty="0">
                <a:latin typeface="Times New Roman" pitchFamily="18" charset="0"/>
              </a:rPr>
              <a:t>= </a:t>
            </a:r>
            <a:r>
              <a:rPr lang="de-AT" altLang="de-DE" i="1" dirty="0">
                <a:latin typeface="Times New Roman" pitchFamily="18" charset="0"/>
              </a:rPr>
              <a:t>x </a:t>
            </a:r>
            <a:r>
              <a:rPr lang="de-AT" altLang="de-DE" dirty="0">
                <a:latin typeface="Times New Roman" pitchFamily="18" charset="0"/>
                <a:cs typeface="Arial" charset="0"/>
              </a:rPr>
              <a:t>+ </a:t>
            </a:r>
            <a:r>
              <a:rPr lang="de-AT" altLang="de-DE" i="1" dirty="0">
                <a:latin typeface="Times New Roman" pitchFamily="18" charset="0"/>
              </a:rPr>
              <a:t>d</a:t>
            </a:r>
            <a:r>
              <a:rPr lang="de-AT" altLang="de-DE" dirty="0">
                <a:latin typeface="Times New Roman" pitchFamily="18" charset="0"/>
              </a:rPr>
              <a:t>/2</a:t>
            </a:r>
            <a:endParaRPr lang="de-AT" altLang="de-DE" dirty="0">
              <a:cs typeface="Arial" charset="0"/>
            </a:endParaRPr>
          </a:p>
          <a:p>
            <a:pPr>
              <a:spcAft>
                <a:spcPct val="50000"/>
              </a:spcAft>
            </a:pPr>
            <a:r>
              <a:rPr lang="de-AT" altLang="de-DE" dirty="0"/>
              <a:t>Anzeige eines geeichten Messgerätes </a:t>
            </a:r>
            <a:br>
              <a:rPr lang="de-AT" altLang="de-DE" dirty="0"/>
            </a:br>
            <a:r>
              <a:rPr lang="de-AT" altLang="de-DE" dirty="0"/>
              <a:t>richtig innerhalb der Verkehrsfehlergrenze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Einflussgröße hält vorgegebene</a:t>
            </a:r>
            <a:br>
              <a:rPr lang="de-AT" altLang="de-DE" dirty="0"/>
            </a:br>
            <a:r>
              <a:rPr lang="de-AT" altLang="de-DE" dirty="0"/>
              <a:t>Toleranzen ein</a:t>
            </a:r>
            <a:endParaRPr lang="de-AT" altLang="de-DE" dirty="0">
              <a:cs typeface="Arial" charset="0"/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37</a:t>
            </a:fld>
            <a:endParaRPr lang="de-AT" dirty="0"/>
          </a:p>
        </p:txBody>
      </p:sp>
      <p:pic>
        <p:nvPicPr>
          <p:cNvPr id="6" name="Picture 4" descr="pdf_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2520000"/>
            <a:ext cx="2843213" cy="216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272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Wahrscheinlichkeitsdichte-Verteilungen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</a:rPr>
              <a:t>Die Normalverteilung (Gaußverteilung) – die mathematisch wichtigste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u="sng" dirty="0"/>
              <a:t>Verfügbare Information:</a:t>
            </a:r>
            <a:r>
              <a:rPr lang="de-AT" altLang="de-DE" dirty="0"/>
              <a:t> Schätzwert 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/>
              <a:t> und Standardunsicherheit </a:t>
            </a:r>
            <a:r>
              <a:rPr lang="de-AT" altLang="de-DE" i="1" dirty="0">
                <a:latin typeface="Times New Roman" pitchFamily="18" charset="0"/>
              </a:rPr>
              <a:t>u</a:t>
            </a:r>
            <a:r>
              <a:rPr lang="de-AT" altLang="de-DE" dirty="0">
                <a:latin typeface="Times New Roman" pitchFamily="18" charset="0"/>
              </a:rPr>
              <a:t>(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) </a:t>
            </a:r>
            <a:r>
              <a:rPr lang="de-AT" altLang="de-DE" dirty="0"/>
              <a:t>(mehr weiß man nicht!)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/>
              <a:t>	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 = </a:t>
            </a:r>
            <a:r>
              <a:rPr lang="de-AT" altLang="de-DE" i="1" dirty="0">
                <a:latin typeface="Times New Roman" pitchFamily="18" charset="0"/>
              </a:rPr>
              <a:t>x</a:t>
            </a:r>
            <a:endParaRPr lang="de-AT" altLang="de-DE" dirty="0">
              <a:latin typeface="Times New Roman" pitchFamily="18" charset="0"/>
            </a:endParaRP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latin typeface="Times New Roman" pitchFamily="18" charset="0"/>
              </a:rPr>
              <a:t>	</a:t>
            </a:r>
            <a:r>
              <a:rPr lang="de-AT" altLang="de-DE" i="1" dirty="0">
                <a:latin typeface="Times New Roman" pitchFamily="18" charset="0"/>
              </a:rPr>
              <a:t>u</a:t>
            </a:r>
            <a:r>
              <a:rPr lang="de-AT" altLang="de-DE" dirty="0">
                <a:latin typeface="Times New Roman" pitchFamily="18" charset="0"/>
              </a:rPr>
              <a:t>(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) = </a:t>
            </a:r>
            <a:r>
              <a:rPr lang="de-AT" altLang="de-DE" i="1" dirty="0">
                <a:latin typeface="Times New Roman" pitchFamily="18" charset="0"/>
              </a:rPr>
              <a:t>u</a:t>
            </a:r>
            <a:r>
              <a:rPr lang="de-AT" altLang="de-DE" dirty="0">
                <a:latin typeface="Times New Roman" pitchFamily="18" charset="0"/>
              </a:rPr>
              <a:t>(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)</a:t>
            </a:r>
            <a:endParaRPr lang="de-AT" altLang="de-DE" dirty="0">
              <a:latin typeface="Times New Roman" pitchFamily="18" charset="0"/>
              <a:cs typeface="Arial" charset="0"/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38</a:t>
            </a:fld>
            <a:endParaRPr lang="de-AT" dirty="0"/>
          </a:p>
        </p:txBody>
      </p:sp>
      <p:pic>
        <p:nvPicPr>
          <p:cNvPr id="6" name="Picture 5" descr="pdf_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2520000"/>
            <a:ext cx="282575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603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df_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2520000"/>
            <a:ext cx="282575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Wahrscheinlichkeitsdichte-Verteilungen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</a:rPr>
              <a:t>Die Normalverteilung (Gaußverteilung) </a:t>
            </a:r>
            <a:r>
              <a:rPr lang="de-AT" altLang="de-DE" dirty="0">
                <a:solidFill>
                  <a:srgbClr val="DA251D"/>
                </a:solidFill>
                <a:cs typeface="Arial" charset="0"/>
              </a:rPr>
              <a:t>– Beispiel</a:t>
            </a:r>
            <a:endParaRPr lang="de-AT" altLang="de-DE" dirty="0">
              <a:solidFill>
                <a:srgbClr val="DA251D"/>
              </a:solidFill>
            </a:endParaRPr>
          </a:p>
          <a:p>
            <a:pPr>
              <a:spcAft>
                <a:spcPct val="50000"/>
              </a:spcAft>
            </a:pPr>
            <a:r>
              <a:rPr lang="de-AT" altLang="de-DE" dirty="0"/>
              <a:t>Grundlage der Statistik und Wahrscheinlichkeitsrechnung. </a:t>
            </a:r>
            <a:br>
              <a:rPr lang="de-AT" altLang="de-DE" dirty="0"/>
            </a:br>
            <a:r>
              <a:rPr lang="de-AT" altLang="de-DE" dirty="0"/>
              <a:t>Durch ein lineares Modell werden Normalverteilungen </a:t>
            </a:r>
            <a:br>
              <a:rPr lang="de-AT" altLang="de-DE" dirty="0"/>
            </a:br>
            <a:r>
              <a:rPr lang="de-AT" altLang="de-DE" dirty="0"/>
              <a:t>zu einer Normalverteilung fortgepflanzt.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Daher ist die Charakterisierung durch</a:t>
            </a:r>
            <a:br>
              <a:rPr lang="de-AT" altLang="de-DE" dirty="0"/>
            </a:br>
            <a:r>
              <a:rPr lang="de-AT" altLang="de-DE" dirty="0"/>
              <a:t>Standardunsicherheiten </a:t>
            </a:r>
            <a:r>
              <a:rPr lang="de-AT" altLang="de-DE" i="1" dirty="0">
                <a:latin typeface="Times New Roman" pitchFamily="18" charset="0"/>
              </a:rPr>
              <a:t>u</a:t>
            </a:r>
            <a:r>
              <a:rPr lang="de-AT" altLang="de-DE" dirty="0">
                <a:latin typeface="Times New Roman" pitchFamily="18" charset="0"/>
              </a:rPr>
              <a:t>(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) </a:t>
            </a:r>
            <a:r>
              <a:rPr lang="de-AT" altLang="de-DE" dirty="0"/>
              <a:t>(der</a:t>
            </a:r>
            <a:br>
              <a:rPr lang="de-AT" altLang="de-DE" dirty="0"/>
            </a:br>
            <a:r>
              <a:rPr lang="de-AT" altLang="de-DE" dirty="0"/>
              <a:t>Eingangs- und Ausgangsgrößen)</a:t>
            </a:r>
            <a:br>
              <a:rPr lang="de-AT" altLang="de-DE" dirty="0"/>
            </a:br>
            <a:r>
              <a:rPr lang="de-AT" altLang="de-DE" dirty="0"/>
              <a:t>hinreichend.</a:t>
            </a:r>
            <a:endParaRPr lang="de-AT" altLang="de-DE" dirty="0">
              <a:latin typeface="Times New Roman" pitchFamily="18" charset="0"/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2886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Überblick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Messunsicherheit – Was nun?</a:t>
            </a:r>
            <a:br>
              <a:rPr lang="de-AT" dirty="0"/>
            </a:br>
            <a:r>
              <a:rPr lang="de-AT" dirty="0">
                <a:solidFill>
                  <a:srgbClr val="FF0000"/>
                </a:solidFill>
              </a:rPr>
              <a:t>Wozu und wie wird die Messunsicherheit gebraucht?</a:t>
            </a:r>
          </a:p>
          <a:p>
            <a:r>
              <a:rPr lang="de-AT" dirty="0" err="1"/>
              <a:t>Konformitätsfestellung</a:t>
            </a:r>
            <a:r>
              <a:rPr lang="de-AT" dirty="0"/>
              <a:t> / Prüfung / Eichung</a:t>
            </a:r>
            <a:br>
              <a:rPr lang="de-AT" dirty="0"/>
            </a:br>
            <a:r>
              <a:rPr lang="de-AT" dirty="0">
                <a:solidFill>
                  <a:srgbClr val="FF0000"/>
                </a:solidFill>
              </a:rPr>
              <a:t>Entscheidungsfindung aufgrund eines Messergebnisses;</a:t>
            </a:r>
            <a:br>
              <a:rPr lang="de-AT" dirty="0">
                <a:solidFill>
                  <a:srgbClr val="FF0000"/>
                </a:solidFill>
              </a:rPr>
            </a:br>
            <a:r>
              <a:rPr lang="de-AT" dirty="0">
                <a:solidFill>
                  <a:srgbClr val="FF0000"/>
                </a:solidFill>
              </a:rPr>
              <a:t>Die zwei Vorgangsweisen</a:t>
            </a:r>
          </a:p>
          <a:p>
            <a:r>
              <a:rPr lang="de-AT" dirty="0"/>
              <a:t>Verwendung von Ergebnisberichten</a:t>
            </a:r>
            <a:br>
              <a:rPr lang="de-AT" dirty="0"/>
            </a:br>
            <a:r>
              <a:rPr lang="de-AT" dirty="0">
                <a:solidFill>
                  <a:srgbClr val="FF0000"/>
                </a:solidFill>
              </a:rPr>
              <a:t>Wofür kann man einen Kalibrier-/ Eich-/ Prüfungsschein verwenden?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6948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Wahrscheinlichkeitsdichte-Verteilungen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</a:rPr>
              <a:t>Die Student-Verteilung (</a:t>
            </a:r>
            <a:r>
              <a:rPr lang="de-AT" altLang="de-DE" i="1" dirty="0">
                <a:solidFill>
                  <a:srgbClr val="DA251D"/>
                </a:solidFill>
              </a:rPr>
              <a:t>t</a:t>
            </a:r>
            <a:r>
              <a:rPr lang="de-AT" altLang="de-DE" dirty="0">
                <a:solidFill>
                  <a:srgbClr val="DA251D"/>
                </a:solidFill>
              </a:rPr>
              <a:t>-Verteilung) – Bindeglied zur Statistik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u="sng" dirty="0"/>
              <a:t>Verfügbare Information:</a:t>
            </a:r>
            <a:r>
              <a:rPr lang="de-AT" altLang="de-DE" dirty="0"/>
              <a:t> Serie von </a:t>
            </a:r>
            <a:r>
              <a:rPr lang="de-AT" altLang="de-DE" i="1" dirty="0">
                <a:latin typeface="Times New Roman" pitchFamily="18" charset="0"/>
              </a:rPr>
              <a:t>n</a:t>
            </a:r>
            <a:r>
              <a:rPr lang="de-AT" altLang="de-DE" dirty="0"/>
              <a:t> unabhängigen Messwerten 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baseline="-25000" dirty="0">
                <a:latin typeface="Times New Roman" pitchFamily="18" charset="0"/>
              </a:rPr>
              <a:t>1</a:t>
            </a:r>
            <a:r>
              <a:rPr lang="de-AT" altLang="de-DE" i="1" baseline="-25000" dirty="0">
                <a:latin typeface="Times New Roman" pitchFamily="18" charset="0"/>
              </a:rPr>
              <a:t> </a:t>
            </a:r>
            <a:r>
              <a:rPr lang="de-AT" altLang="de-DE" dirty="0"/>
              <a:t>… 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i="1" baseline="-25000" dirty="0">
                <a:latin typeface="Times New Roman" pitchFamily="18" charset="0"/>
              </a:rPr>
              <a:t>i </a:t>
            </a:r>
            <a:r>
              <a:rPr lang="de-AT" altLang="de-DE" dirty="0"/>
              <a:t>… </a:t>
            </a:r>
            <a:r>
              <a:rPr lang="de-AT" altLang="de-DE" i="1" dirty="0" err="1">
                <a:latin typeface="Times New Roman" pitchFamily="18" charset="0"/>
              </a:rPr>
              <a:t>x</a:t>
            </a:r>
            <a:r>
              <a:rPr lang="de-AT" altLang="de-DE" i="1" baseline="-25000" dirty="0" err="1">
                <a:latin typeface="Times New Roman" pitchFamily="18" charset="0"/>
              </a:rPr>
              <a:t>n</a:t>
            </a:r>
            <a:endParaRPr lang="de-AT" altLang="de-DE" dirty="0"/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/>
              <a:t>	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 = </a:t>
            </a:r>
            <a:r>
              <a:rPr lang="de-AT" altLang="de-DE" i="1" dirty="0" err="1">
                <a:latin typeface="Times New Roman" pitchFamily="18" charset="0"/>
              </a:rPr>
              <a:t>x</a:t>
            </a:r>
            <a:r>
              <a:rPr lang="de-AT" altLang="de-DE" baseline="-25000" dirty="0" err="1">
                <a:latin typeface="Times New Roman" pitchFamily="18" charset="0"/>
              </a:rPr>
              <a:t>m</a:t>
            </a:r>
            <a:r>
              <a:rPr lang="de-AT" altLang="de-DE" i="1" dirty="0">
                <a:latin typeface="Times New Roman" pitchFamily="18" charset="0"/>
              </a:rPr>
              <a:t>  </a:t>
            </a:r>
            <a:r>
              <a:rPr lang="de-AT" altLang="de-DE" dirty="0"/>
              <a:t>(Mittelwert)</a:t>
            </a:r>
            <a:endParaRPr lang="de-AT" altLang="de-DE" dirty="0">
              <a:latin typeface="Times New Roman" pitchFamily="18" charset="0"/>
            </a:endParaRP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latin typeface="Times New Roman" pitchFamily="18" charset="0"/>
              </a:rPr>
              <a:t>	</a:t>
            </a:r>
            <a:r>
              <a:rPr lang="de-AT" altLang="de-DE" i="1" dirty="0">
                <a:latin typeface="Times New Roman" pitchFamily="18" charset="0"/>
              </a:rPr>
              <a:t>u</a:t>
            </a:r>
            <a:r>
              <a:rPr lang="de-AT" altLang="de-DE" dirty="0">
                <a:latin typeface="Times New Roman" pitchFamily="18" charset="0"/>
              </a:rPr>
              <a:t>(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) = </a:t>
            </a:r>
            <a:r>
              <a:rPr lang="de-AT" altLang="de-DE" i="1" dirty="0">
                <a:latin typeface="Times New Roman" pitchFamily="18" charset="0"/>
              </a:rPr>
              <a:t>s</a:t>
            </a:r>
            <a:r>
              <a:rPr lang="de-AT" altLang="de-DE" dirty="0">
                <a:latin typeface="Times New Roman" pitchFamily="18" charset="0"/>
              </a:rPr>
              <a:t>(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)/</a:t>
            </a:r>
            <a:r>
              <a:rPr lang="de-AT" altLang="de-DE" dirty="0">
                <a:latin typeface="Times New Roman" pitchFamily="18" charset="0"/>
                <a:cs typeface="Arial" charset="0"/>
              </a:rPr>
              <a:t>√</a:t>
            </a:r>
            <a:r>
              <a:rPr lang="de-AT" altLang="de-DE" i="1" dirty="0">
                <a:latin typeface="Times New Roman" pitchFamily="18" charset="0"/>
                <a:cs typeface="Arial" charset="0"/>
              </a:rPr>
              <a:t>n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latin typeface="Times New Roman" pitchFamily="18" charset="0"/>
                <a:cs typeface="Arial" charset="0"/>
              </a:rPr>
              <a:t>	</a:t>
            </a:r>
            <a:endParaRPr lang="de-AT" altLang="de-DE" dirty="0">
              <a:latin typeface="Times New Roman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40</a:t>
            </a:fld>
            <a:endParaRPr lang="de-AT" dirty="0"/>
          </a:p>
        </p:txBody>
      </p:sp>
      <p:pic>
        <p:nvPicPr>
          <p:cNvPr id="7" name="Picture 5" descr="pdf_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2520000"/>
            <a:ext cx="28067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3"/>
          <p:cNvCxnSpPr>
            <a:cxnSpLocks noChangeShapeType="1"/>
          </p:cNvCxnSpPr>
          <p:nvPr/>
        </p:nvCxnSpPr>
        <p:spPr bwMode="auto">
          <a:xfrm>
            <a:off x="990147" y="3103346"/>
            <a:ext cx="2087563" cy="0"/>
          </a:xfrm>
          <a:prstGeom prst="line">
            <a:avLst/>
          </a:prstGeom>
          <a:noFill/>
          <a:ln w="53975">
            <a:solidFill>
              <a:srgbClr val="DA251D">
                <a:alpha val="50000"/>
              </a:srgbClr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AutoShape 6">
            <a:hlinkClick r:id="rId3" action="ppaction://hlinkpres?slideindex=1&amp;slidetitle=Unabhängige Messwerte?"/>
          </p:cNvPr>
          <p:cNvSpPr>
            <a:spLocks/>
          </p:cNvSpPr>
          <p:nvPr/>
        </p:nvSpPr>
        <p:spPr bwMode="auto">
          <a:xfrm>
            <a:off x="4848797" y="2833926"/>
            <a:ext cx="1822405" cy="935037"/>
          </a:xfrm>
          <a:prstGeom prst="borderCallout2">
            <a:avLst>
              <a:gd name="adj1" fmla="val 24211"/>
              <a:gd name="adj2" fmla="val -184"/>
              <a:gd name="adj3" fmla="val -3689"/>
              <a:gd name="adj4" fmla="val -36668"/>
              <a:gd name="adj5" fmla="val -52930"/>
              <a:gd name="adj6" fmla="val -36533"/>
            </a:avLst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AT" altLang="de-DE" sz="1800" dirty="0">
                <a:latin typeface="Calibri" panose="020F0502020204030204" pitchFamily="34" charset="0"/>
              </a:rPr>
              <a:t>Definition und Entscheidung nicht trivial!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1421631" y="3426953"/>
            <a:ext cx="2137998" cy="978735"/>
            <a:chOff x="1421631" y="3426953"/>
            <a:chExt cx="2137998" cy="978735"/>
          </a:xfrm>
        </p:grpSpPr>
        <p:pic>
          <p:nvPicPr>
            <p:cNvPr id="6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631" y="3426953"/>
              <a:ext cx="2137998" cy="684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2259875" y="4097911"/>
              <a:ext cx="1299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AT" sz="1400" dirty="0">
                  <a:latin typeface="Calibri" panose="020F0502020204030204" pitchFamily="34" charset="0"/>
                </a:rPr>
                <a:t>GUM Revision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Wahrscheinlichkeitsdichte-Verteilungen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FF0000"/>
                </a:solidFill>
              </a:rPr>
              <a:t>Die Trapez- und Dreieckverteilung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u="sng" dirty="0"/>
              <a:t>Verfügbare Information:</a:t>
            </a:r>
            <a:r>
              <a:rPr lang="de-AT" altLang="de-DE" dirty="0"/>
              <a:t> Die Größe ist die Summe zweier rechteckverteilter Größen. Bei gleicher Breite dreieckverteilt, sonst trapezverteilt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/>
              <a:t>	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 = </a:t>
            </a:r>
            <a:r>
              <a:rPr lang="de-AT" altLang="de-DE" i="1" dirty="0">
                <a:latin typeface="Times New Roman" pitchFamily="18" charset="0"/>
              </a:rPr>
              <a:t>x</a:t>
            </a:r>
            <a:endParaRPr lang="de-AT" altLang="de-DE" dirty="0">
              <a:latin typeface="Times New Roman" pitchFamily="18" charset="0"/>
            </a:endParaRP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latin typeface="Times New Roman" pitchFamily="18" charset="0"/>
              </a:rPr>
              <a:t>	</a:t>
            </a:r>
            <a:r>
              <a:rPr lang="de-AT" altLang="de-DE" i="1" dirty="0">
                <a:latin typeface="Times New Roman" pitchFamily="18" charset="0"/>
              </a:rPr>
              <a:t>u</a:t>
            </a:r>
            <a:r>
              <a:rPr lang="de-AT" altLang="de-DE" dirty="0">
                <a:latin typeface="Times New Roman" pitchFamily="18" charset="0"/>
              </a:rPr>
              <a:t>(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)</a:t>
            </a:r>
            <a:r>
              <a:rPr lang="de-AT" altLang="de-DE" dirty="0"/>
              <a:t> immer berechenbar</a:t>
            </a:r>
            <a:endParaRPr lang="de-AT" altLang="de-DE" dirty="0">
              <a:cs typeface="Arial" charset="0"/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41</a:t>
            </a:fld>
            <a:endParaRPr lang="de-AT" dirty="0"/>
          </a:p>
        </p:txBody>
      </p:sp>
      <p:pic>
        <p:nvPicPr>
          <p:cNvPr id="6" name="Picture 5" descr="pdf_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94" y="2943881"/>
            <a:ext cx="1577249" cy="116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df_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143" y="3525426"/>
            <a:ext cx="1476805" cy="108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980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Wahrscheinlichkeitsdichte-Verteilungen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de-AT" altLang="en-US" dirty="0">
                <a:solidFill>
                  <a:srgbClr val="DA251D"/>
                </a:solidFill>
              </a:rPr>
              <a:t>Verfügbare Information: </a:t>
            </a:r>
            <a:br>
              <a:rPr lang="de-AT" altLang="en-US" dirty="0">
                <a:solidFill>
                  <a:srgbClr val="DA251D"/>
                </a:solidFill>
              </a:rPr>
            </a:br>
            <a:r>
              <a:rPr lang="de-AT" altLang="en-US" dirty="0">
                <a:solidFill>
                  <a:schemeClr val="hlink"/>
                </a:solidFill>
              </a:rPr>
              <a:t>Die Größe</a:t>
            </a:r>
            <a:br>
              <a:rPr lang="de-AT" altLang="en-US" dirty="0"/>
            </a:br>
            <a:r>
              <a:rPr lang="de-AT" altLang="en-US" dirty="0"/>
              <a:t>  – ist positiv</a:t>
            </a:r>
            <a:br>
              <a:rPr lang="de-AT" altLang="en-US" dirty="0"/>
            </a:br>
            <a:r>
              <a:rPr lang="de-AT" altLang="en-US" dirty="0"/>
              <a:t>  – liegt zwischen zwei Werten und </a:t>
            </a:r>
            <a:r>
              <a:rPr lang="de-AT" altLang="en-US" i="1" dirty="0">
                <a:latin typeface="Times New Roman" pitchFamily="18" charset="0"/>
              </a:rPr>
              <a:t>x</a:t>
            </a:r>
            <a:r>
              <a:rPr lang="de-AT" altLang="en-US" dirty="0"/>
              <a:t> ist bekannt</a:t>
            </a:r>
            <a:br>
              <a:rPr lang="de-AT" altLang="en-US" dirty="0"/>
            </a:br>
            <a:r>
              <a:rPr lang="de-AT" altLang="en-US" dirty="0"/>
              <a:t>  – liegt zwischen zwei Werten und </a:t>
            </a:r>
            <a:r>
              <a:rPr lang="de-AT" altLang="en-US" i="1" dirty="0">
                <a:latin typeface="Times New Roman" pitchFamily="18" charset="0"/>
              </a:rPr>
              <a:t>u</a:t>
            </a:r>
            <a:r>
              <a:rPr lang="de-AT" altLang="en-US" dirty="0">
                <a:latin typeface="Times New Roman" pitchFamily="18" charset="0"/>
              </a:rPr>
              <a:t>(</a:t>
            </a:r>
            <a:r>
              <a:rPr lang="de-AT" altLang="en-US" i="1" dirty="0">
                <a:latin typeface="Times New Roman" pitchFamily="18" charset="0"/>
              </a:rPr>
              <a:t>x</a:t>
            </a:r>
            <a:r>
              <a:rPr lang="de-AT" altLang="en-US" dirty="0">
                <a:latin typeface="Times New Roman" pitchFamily="18" charset="0"/>
              </a:rPr>
              <a:t>)</a:t>
            </a:r>
            <a:r>
              <a:rPr lang="de-AT" altLang="en-US" dirty="0"/>
              <a:t> ist bekannt</a:t>
            </a:r>
            <a:br>
              <a:rPr lang="de-AT" altLang="en-US" dirty="0"/>
            </a:br>
            <a:r>
              <a:rPr lang="de-AT" altLang="en-US" dirty="0"/>
              <a:t>  – liegt zwischen zwei Werten und </a:t>
            </a:r>
            <a:r>
              <a:rPr lang="de-AT" altLang="en-US" i="1" dirty="0">
                <a:latin typeface="Times New Roman" pitchFamily="18" charset="0"/>
              </a:rPr>
              <a:t>x, u</a:t>
            </a:r>
            <a:r>
              <a:rPr lang="de-AT" altLang="en-US" dirty="0">
                <a:latin typeface="Times New Roman" pitchFamily="18" charset="0"/>
              </a:rPr>
              <a:t>(</a:t>
            </a:r>
            <a:r>
              <a:rPr lang="de-AT" altLang="en-US" i="1" dirty="0">
                <a:latin typeface="Times New Roman" pitchFamily="18" charset="0"/>
              </a:rPr>
              <a:t>x</a:t>
            </a:r>
            <a:r>
              <a:rPr lang="de-AT" altLang="en-US" dirty="0">
                <a:latin typeface="Times New Roman" pitchFamily="18" charset="0"/>
              </a:rPr>
              <a:t>)</a:t>
            </a:r>
            <a:r>
              <a:rPr lang="de-AT" altLang="en-US" dirty="0"/>
              <a:t> ist bekannt </a:t>
            </a:r>
            <a:br>
              <a:rPr lang="de-AT" altLang="en-US" dirty="0"/>
            </a:br>
            <a:r>
              <a:rPr lang="de-AT" altLang="en-US" dirty="0"/>
              <a:t>  – liegt zwischen zwei Werten, diese sind selbst unsicher </a:t>
            </a:r>
            <a:br>
              <a:rPr lang="de-AT" altLang="en-US" dirty="0"/>
            </a:br>
            <a:r>
              <a:rPr lang="de-AT" altLang="en-US" dirty="0">
                <a:solidFill>
                  <a:schemeClr val="hlink"/>
                </a:solidFill>
              </a:rPr>
              <a:t>dann gibt es je genau eine PDF die jene Kenntnis formal beschreibt. </a:t>
            </a:r>
            <a:br>
              <a:rPr lang="de-AT" altLang="en-US" dirty="0">
                <a:solidFill>
                  <a:schemeClr val="hlink"/>
                </a:solidFill>
              </a:rPr>
            </a:br>
            <a:r>
              <a:rPr lang="de-AT" altLang="en-US" dirty="0">
                <a:solidFill>
                  <a:schemeClr val="hlink"/>
                </a:solidFill>
              </a:rPr>
              <a:t>Für uns nicht notwendig</a:t>
            </a:r>
            <a:endParaRPr lang="de-AT" altLang="en-US" dirty="0">
              <a:solidFill>
                <a:srgbClr val="DA251D"/>
              </a:solidFill>
            </a:endParaRPr>
          </a:p>
          <a:p>
            <a:pPr marL="0" indent="0">
              <a:spcAft>
                <a:spcPct val="50000"/>
              </a:spcAft>
              <a:buNone/>
            </a:pPr>
            <a:endParaRPr lang="de-AT" altLang="en-US" dirty="0">
              <a:solidFill>
                <a:srgbClr val="DA251D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42</a:t>
            </a:fld>
            <a:endParaRPr lang="de-AT" dirty="0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5943464" y="2290264"/>
            <a:ext cx="2627312" cy="935037"/>
          </a:xfrm>
          <a:prstGeom prst="borderCallout2">
            <a:avLst>
              <a:gd name="adj1" fmla="val 100351"/>
              <a:gd name="adj2" fmla="val 91449"/>
              <a:gd name="adj3" fmla="val 174434"/>
              <a:gd name="adj4" fmla="val 69645"/>
              <a:gd name="adj5" fmla="val 174787"/>
              <a:gd name="adj6" fmla="val 34044"/>
            </a:avLst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AT" altLang="de-DE" sz="1800" dirty="0">
                <a:latin typeface="Calibri" panose="020F0502020204030204" pitchFamily="34" charset="0"/>
              </a:rPr>
              <a:t>Prinzip der maximalen Informations-Entropie (PME)</a:t>
            </a:r>
            <a:endParaRPr lang="de-DE" altLang="de-DE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Wahrscheinlichkeitsdichte-Verteilungen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FF0000"/>
                </a:solidFill>
              </a:rPr>
              <a:t>Die </a:t>
            </a:r>
            <a:r>
              <a:rPr lang="de-AT" altLang="de-DE" dirty="0" err="1">
                <a:solidFill>
                  <a:srgbClr val="FF0000"/>
                </a:solidFill>
              </a:rPr>
              <a:t>Poisson</a:t>
            </a:r>
            <a:r>
              <a:rPr lang="de-AT" altLang="de-DE" dirty="0">
                <a:solidFill>
                  <a:srgbClr val="FF0000"/>
                </a:solidFill>
              </a:rPr>
              <a:t>-Verteilung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u="sng" dirty="0"/>
              <a:t>Verfügbare Information:</a:t>
            </a:r>
            <a:r>
              <a:rPr lang="de-AT" altLang="de-DE" dirty="0"/>
              <a:t> Zählergebnisse, z.B. Aktivitäts- oder Dosis-Messungen mit Zählrohren.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/>
              <a:t>	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 = </a:t>
            </a:r>
            <a:r>
              <a:rPr lang="de-AT" altLang="de-DE" i="1" dirty="0">
                <a:latin typeface="Times New Roman" pitchFamily="18" charset="0"/>
              </a:rPr>
              <a:t>n</a:t>
            </a:r>
            <a:endParaRPr lang="de-AT" altLang="de-DE" dirty="0">
              <a:latin typeface="Times New Roman" pitchFamily="18" charset="0"/>
            </a:endParaRP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latin typeface="Times New Roman" pitchFamily="18" charset="0"/>
              </a:rPr>
              <a:t>	</a:t>
            </a:r>
            <a:r>
              <a:rPr lang="de-AT" altLang="de-DE" i="1" dirty="0">
                <a:latin typeface="Times New Roman" pitchFamily="18" charset="0"/>
              </a:rPr>
              <a:t>u</a:t>
            </a:r>
            <a:r>
              <a:rPr lang="de-AT" altLang="de-DE" dirty="0">
                <a:latin typeface="Times New Roman" pitchFamily="18" charset="0"/>
              </a:rPr>
              <a:t>(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dirty="0">
                <a:latin typeface="Times New Roman" pitchFamily="18" charset="0"/>
              </a:rPr>
              <a:t>) = </a:t>
            </a:r>
            <a:r>
              <a:rPr lang="de-AT" altLang="de-DE" dirty="0">
                <a:latin typeface="Times New Roman" pitchFamily="18" charset="0"/>
                <a:cs typeface="Arial" charset="0"/>
              </a:rPr>
              <a:t>√</a:t>
            </a:r>
            <a:r>
              <a:rPr lang="de-AT" altLang="de-DE" i="1" dirty="0">
                <a:latin typeface="Times New Roman" pitchFamily="18" charset="0"/>
              </a:rPr>
              <a:t>n</a:t>
            </a:r>
            <a:endParaRPr lang="de-AT" altLang="de-DE" dirty="0">
              <a:cs typeface="Arial" charset="0"/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43</a:t>
            </a:fld>
            <a:endParaRPr lang="de-AT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29" y="3009857"/>
            <a:ext cx="3087370" cy="154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090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Wahrscheinlichkeitsdichte-Verteilungen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</a:rPr>
              <a:t>!!! ACHTUNG !!!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</a:rPr>
              <a:t>Wahrscheinlichkeitsdichte-Verteilungen sind </a:t>
            </a:r>
            <a:r>
              <a:rPr lang="de-AT" altLang="de-DE" u="sng" dirty="0">
                <a:solidFill>
                  <a:srgbClr val="DA251D"/>
                </a:solidFill>
              </a:rPr>
              <a:t>keine</a:t>
            </a:r>
            <a:r>
              <a:rPr lang="de-AT" altLang="de-DE" dirty="0">
                <a:solidFill>
                  <a:srgbClr val="DA251D"/>
                </a:solidFill>
              </a:rPr>
              <a:t> Häufigkeitsverteilungen!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Die PDF beinhalten die gesamte Kenntnis über eine Größe. 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Die Häufigkeitsverteilung dieser Größe, so man sie überhaupt bestimmen kann, sieht im Allgemeinen anders aus.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58092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df_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6" y="3097213"/>
            <a:ext cx="1441450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Wahrscheinlichkeitsdichte-Verteilungen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FF0000"/>
                </a:solidFill>
              </a:rPr>
              <a:t>Wahrscheinlichkeitsverteilungen </a:t>
            </a:r>
            <a:r>
              <a:rPr lang="de-AT" altLang="de-DE" dirty="0">
                <a:solidFill>
                  <a:srgbClr val="FF0000"/>
                </a:solidFill>
                <a:cs typeface="Arial" charset="0"/>
              </a:rPr>
              <a:t>≠</a:t>
            </a:r>
            <a:r>
              <a:rPr lang="de-AT" altLang="de-DE" dirty="0">
                <a:solidFill>
                  <a:srgbClr val="FF0000"/>
                </a:solidFill>
              </a:rPr>
              <a:t> Häufigkeitsverteilungen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Beispiel Kalibrierschein über ein Gewichtsstück. Es habe die Masse 1 kg + 0,2 mg, die Erweiterte Messunsicherheit ist mit 0,6 mg angegeben.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Die der Information entsprechende PDF ist eine Normalverteilung mit </a:t>
            </a:r>
            <a:r>
              <a:rPr lang="de-AT" altLang="de-DE" dirty="0" err="1"/>
              <a:t>Halbwertsbreite</a:t>
            </a:r>
            <a:r>
              <a:rPr lang="de-AT" altLang="de-DE" dirty="0"/>
              <a:t> 0,3 mg und Zentralwert 1,0000002 kg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</a:rPr>
              <a:t>Häufigkeitsverteilung: </a:t>
            </a:r>
            <a:br>
              <a:rPr lang="de-AT" altLang="de-DE" dirty="0">
                <a:solidFill>
                  <a:srgbClr val="DA251D"/>
                </a:solidFill>
              </a:rPr>
            </a:br>
            <a:r>
              <a:rPr lang="de-AT" altLang="de-DE" dirty="0">
                <a:solidFill>
                  <a:srgbClr val="DA251D"/>
                </a:solidFill>
              </a:rPr>
              <a:t>Das Gewichtsstück müsste seine Masse um den Erwartungswert dauernd </a:t>
            </a:r>
            <a:br>
              <a:rPr lang="de-AT" altLang="de-DE" dirty="0">
                <a:solidFill>
                  <a:srgbClr val="DA251D"/>
                </a:solidFill>
              </a:rPr>
            </a:br>
            <a:r>
              <a:rPr lang="de-AT" altLang="de-DE" dirty="0">
                <a:solidFill>
                  <a:srgbClr val="DA251D"/>
                </a:solidFill>
              </a:rPr>
              <a:t>zufällig ändern! Tatsächlich hat es eine bestimmte, feste, Masse.</a:t>
            </a:r>
            <a:endParaRPr lang="de-AT" altLang="de-DE" dirty="0">
              <a:solidFill>
                <a:srgbClr val="DA251D"/>
              </a:solidFill>
              <a:latin typeface="Times New Roman" pitchFamily="18" charset="0"/>
              <a:cs typeface="Arial" charset="0"/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8508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969696"/>
                </a:solidFill>
              </a:rPr>
              <a:t>GUM: Notwendige Informationen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</a:rPr>
              <a:t>Die Modellgleichung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► </a:t>
            </a:r>
            <a:r>
              <a:rPr lang="de-AT" altLang="de-DE" dirty="0">
                <a:solidFill>
                  <a:srgbClr val="969696"/>
                </a:solidFill>
              </a:rPr>
              <a:t>Beste Schätzwerte der Eingangsgrößen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FF0000"/>
                </a:solidFill>
                <a:cs typeface="Arial" charset="0"/>
              </a:rPr>
              <a:t>◄</a:t>
            </a:r>
            <a:r>
              <a:rPr lang="de-AT" altLang="de-DE" dirty="0">
                <a:cs typeface="Arial" charset="0"/>
              </a:rPr>
              <a:t> Schätzwert der Ausgangsgröße (der Messwert)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► </a:t>
            </a:r>
            <a:r>
              <a:rPr lang="de-AT" altLang="de-DE" dirty="0">
                <a:solidFill>
                  <a:srgbClr val="969696"/>
                </a:solidFill>
              </a:rPr>
              <a:t>Standardunsicherheiten der Eingangsgrößen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◄ Standardunsicherheit der Ausgangsgröße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◄ Die erweiterte </a:t>
            </a:r>
            <a:r>
              <a:rPr lang="de-AT" altLang="de-DE" dirty="0">
                <a:solidFill>
                  <a:srgbClr val="969696"/>
                </a:solidFill>
              </a:rPr>
              <a:t>Messunsicherheit des Ergebnisses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8824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Der Messwert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de-AT" altLang="de-DE" dirty="0"/>
              <a:t>Einsetzen der besten Schätzwerte </a:t>
            </a:r>
            <a:r>
              <a:rPr lang="de-AT" altLang="de-DE" i="1" dirty="0">
                <a:latin typeface="Times New Roman" pitchFamily="18" charset="0"/>
              </a:rPr>
              <a:t>x</a:t>
            </a:r>
            <a:r>
              <a:rPr lang="de-AT" altLang="de-DE" i="1" baseline="-25000" dirty="0">
                <a:latin typeface="Times New Roman" pitchFamily="18" charset="0"/>
              </a:rPr>
              <a:t>i</a:t>
            </a:r>
            <a:r>
              <a:rPr lang="de-AT" altLang="de-DE" dirty="0"/>
              <a:t> in die Modellgleichung </a:t>
            </a:r>
            <a:r>
              <a:rPr lang="de-AT" altLang="de-DE" i="1" dirty="0">
                <a:latin typeface="Times New Roman" pitchFamily="18" charset="0"/>
              </a:rPr>
              <a:t>f</a:t>
            </a:r>
            <a:r>
              <a:rPr lang="de-AT" altLang="de-DE" dirty="0"/>
              <a:t>  liefert den besten Schätzwert für die Messgröße </a:t>
            </a:r>
            <a:r>
              <a:rPr lang="de-AT" altLang="de-DE" i="1" dirty="0">
                <a:latin typeface="Times New Roman" pitchFamily="18" charset="0"/>
              </a:rPr>
              <a:t>y</a:t>
            </a:r>
            <a:r>
              <a:rPr lang="de-AT" altLang="de-DE" dirty="0"/>
              <a:t>.</a:t>
            </a:r>
          </a:p>
          <a:p>
            <a:pPr marL="0" indent="0">
              <a:spcAft>
                <a:spcPct val="50000"/>
              </a:spcAft>
              <a:buNone/>
            </a:pPr>
            <a:endParaRPr lang="de-AT" altLang="de-DE" dirty="0"/>
          </a:p>
          <a:p>
            <a:pPr marL="0" indent="0">
              <a:spcAft>
                <a:spcPct val="50000"/>
              </a:spcAft>
              <a:buNone/>
            </a:pPr>
            <a:endParaRPr lang="de-AT" altLang="de-DE" dirty="0"/>
          </a:p>
          <a:p>
            <a:pPr marL="0" indent="0">
              <a:spcAft>
                <a:spcPct val="50000"/>
              </a:spcAft>
              <a:buNone/>
            </a:pPr>
            <a:endParaRPr lang="de-AT" altLang="de-DE" dirty="0"/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/>
              <a:t>Meist handelt es sich dabei um so genannte Korrekturen oder Verbesserungen eines Rohwertes. Eine explizite Unterscheidung nach Art und Herkunft ist aber beim GUM nicht notwendig.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47</a:t>
            </a:fld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817697"/>
              </p:ext>
            </p:extLst>
          </p:nvPr>
        </p:nvGraphicFramePr>
        <p:xfrm>
          <a:off x="2551225" y="2546350"/>
          <a:ext cx="29416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3" imgW="1218671" imgH="253890" progId="Equation.3">
                  <p:embed/>
                </p:oleObj>
              </mc:Choice>
              <mc:Fallback>
                <p:oleObj name="Equation" r:id="rId3" imgW="1218671" imgH="25389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225" y="2546350"/>
                        <a:ext cx="29416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847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969696"/>
                </a:solidFill>
              </a:rPr>
              <a:t>GUM: Notwendige Informationen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</a:rPr>
              <a:t>Die Modellgleichung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► </a:t>
            </a:r>
            <a:r>
              <a:rPr lang="de-AT" altLang="de-DE" dirty="0">
                <a:solidFill>
                  <a:srgbClr val="969696"/>
                </a:solidFill>
              </a:rPr>
              <a:t>Beste Schätzwerte der Eingangsgrößen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◄ Schätzwert der Ausgangsgröße (der Messwert)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► </a:t>
            </a:r>
            <a:r>
              <a:rPr lang="de-AT" altLang="de-DE" dirty="0">
                <a:solidFill>
                  <a:srgbClr val="969696"/>
                </a:solidFill>
              </a:rPr>
              <a:t>Standardunsicherheiten der Eingangsgrößen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FF0000"/>
                </a:solidFill>
                <a:cs typeface="Arial" charset="0"/>
              </a:rPr>
              <a:t>◄</a:t>
            </a:r>
            <a:r>
              <a:rPr lang="de-AT" altLang="de-DE" dirty="0">
                <a:cs typeface="Arial" charset="0"/>
              </a:rPr>
              <a:t> Standardunsicherheit der Ausgangsgröße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◄ Die erweiterte </a:t>
            </a:r>
            <a:r>
              <a:rPr lang="de-AT" altLang="de-DE" dirty="0">
                <a:solidFill>
                  <a:srgbClr val="969696"/>
                </a:solidFill>
              </a:rPr>
              <a:t>Messunsicherheit des Ergebnisses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36050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Messergebnis, Standardunsicherheit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Bestimmung der Empfindlichkeitskoeffizienten </a:t>
            </a:r>
            <a:r>
              <a:rPr lang="de-AT" i="1" dirty="0">
                <a:latin typeface="Times New Roman" charset="0"/>
              </a:rPr>
              <a:t>c</a:t>
            </a:r>
            <a:r>
              <a:rPr lang="de-AT" i="1" baseline="-25000" dirty="0">
                <a:latin typeface="Times New Roman" charset="0"/>
              </a:rPr>
              <a:t>i</a:t>
            </a:r>
            <a:r>
              <a:rPr lang="de-AT" dirty="0"/>
              <a:t> und </a:t>
            </a:r>
            <a:br>
              <a:rPr lang="de-AT" dirty="0"/>
            </a:br>
            <a:r>
              <a:rPr lang="de-AT" dirty="0"/>
              <a:t>Anwendung des „Fehler“-Fortpflanzungsgesetzes.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49</a:t>
            </a:fld>
            <a:endParaRPr lang="de-AT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852764"/>
              </p:ext>
            </p:extLst>
          </p:nvPr>
        </p:nvGraphicFramePr>
        <p:xfrm>
          <a:off x="1495160" y="2513053"/>
          <a:ext cx="1912108" cy="12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3" imgW="914400" imgH="596900" progId="Equation.DSMT4">
                  <p:embed/>
                </p:oleObj>
              </mc:Choice>
              <mc:Fallback>
                <p:oleObj name="Equation" r:id="rId3" imgW="914400" imgH="596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160" y="2513053"/>
                        <a:ext cx="1912108" cy="12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65006"/>
              </p:ext>
            </p:extLst>
          </p:nvPr>
        </p:nvGraphicFramePr>
        <p:xfrm>
          <a:off x="4238360" y="2513053"/>
          <a:ext cx="3063876" cy="99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5" imgW="1485900" imgH="482600" progId="Equation.3">
                  <p:embed/>
                </p:oleObj>
              </mc:Choice>
              <mc:Fallback>
                <p:oleObj name="Equation" r:id="rId5" imgW="14859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360" y="2513053"/>
                        <a:ext cx="3063876" cy="99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46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FF0000"/>
                </a:solidFill>
              </a:rPr>
              <a:t>Abgrenzung – nicht behandelt werden: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>
                <a:solidFill>
                  <a:srgbClr val="FF0000"/>
                </a:solidFill>
              </a:rPr>
              <a:t>Mehrere Ausgangsgrößen</a:t>
            </a:r>
            <a:br>
              <a:rPr lang="de-AT" dirty="0"/>
            </a:b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ist eine einfache Verallgemeinerung</a:t>
            </a:r>
          </a:p>
          <a:p>
            <a:r>
              <a:rPr lang="de-AT" dirty="0">
                <a:solidFill>
                  <a:srgbClr val="FF0000"/>
                </a:solidFill>
              </a:rPr>
              <a:t>Korrelationen und Kovarianzen</a:t>
            </a:r>
            <a:br>
              <a:rPr lang="de-AT" dirty="0"/>
            </a:b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sind fast immer vermeidbar</a:t>
            </a:r>
          </a:p>
          <a:p>
            <a:r>
              <a:rPr lang="de-AT" dirty="0">
                <a:solidFill>
                  <a:srgbClr val="FF0000"/>
                </a:solidFill>
              </a:rPr>
              <a:t>Signifikante Nichtlinearitäten</a:t>
            </a:r>
            <a:br>
              <a:rPr lang="de-AT" dirty="0"/>
            </a:b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GUM Supplement 1</a:t>
            </a:r>
          </a:p>
          <a:p>
            <a:r>
              <a:rPr lang="de-AT" dirty="0">
                <a:solidFill>
                  <a:srgbClr val="FF0000"/>
                </a:solidFill>
              </a:rPr>
              <a:t>Bedeutung des Freiheitsgrades</a:t>
            </a:r>
            <a:br>
              <a:rPr lang="de-AT" dirty="0"/>
            </a:b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künftig ohnehin zu vermeiden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67495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969696"/>
                </a:solidFill>
              </a:rPr>
              <a:t>GUM: Notwendige Informationen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</a:rPr>
              <a:t>Die Modellgleichung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► </a:t>
            </a:r>
            <a:r>
              <a:rPr lang="de-AT" altLang="de-DE" dirty="0">
                <a:solidFill>
                  <a:srgbClr val="969696"/>
                </a:solidFill>
              </a:rPr>
              <a:t>Beste Schätzwerte der Eingangsgrößen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◄ Schätzwert der Ausgangsgröße (der Messwert)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► </a:t>
            </a:r>
            <a:r>
              <a:rPr lang="de-AT" altLang="de-DE" dirty="0">
                <a:solidFill>
                  <a:srgbClr val="969696"/>
                </a:solidFill>
              </a:rPr>
              <a:t>Standardunsicherheiten der Eingangsgrößen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969696"/>
                </a:solidFill>
                <a:cs typeface="Arial" charset="0"/>
              </a:rPr>
              <a:t>◄ Standardunsicherheit der Ausgangsgröße</a:t>
            </a:r>
          </a:p>
          <a:p>
            <a:pPr marL="533400" indent="-53340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FF0000"/>
                </a:solidFill>
                <a:cs typeface="Arial" charset="0"/>
              </a:rPr>
              <a:t>◄</a:t>
            </a:r>
            <a:r>
              <a:rPr lang="de-AT" altLang="de-DE" dirty="0">
                <a:cs typeface="Arial" charset="0"/>
              </a:rPr>
              <a:t> Die erweiterte </a:t>
            </a:r>
            <a:r>
              <a:rPr lang="de-AT" altLang="de-DE" dirty="0"/>
              <a:t>Messunsicherheit des Ergebnisses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3421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Erweiterungsfaktor </a:t>
            </a:r>
            <a:r>
              <a:rPr lang="de-AT" altLang="de-DE" i="1" dirty="0">
                <a:solidFill>
                  <a:srgbClr val="FF0000"/>
                </a:solidFill>
                <a:latin typeface="Times New Roman" pitchFamily="18" charset="0"/>
              </a:rPr>
              <a:t>k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de-AT" altLang="de-DE" dirty="0"/>
              <a:t>Für die (üblicherweise gewählte) Überdeckungs-Wahrscheinlichkeit von 95 % entnimmt man den Erweiterungsfaktor </a:t>
            </a:r>
            <a:r>
              <a:rPr lang="de-AT" altLang="de-DE" i="1" dirty="0">
                <a:latin typeface="Times New Roman" pitchFamily="18" charset="0"/>
              </a:rPr>
              <a:t>k</a:t>
            </a:r>
            <a:r>
              <a:rPr lang="de-AT" altLang="de-DE" dirty="0"/>
              <a:t> aus der Tabelle.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cs typeface="Arial" charset="0"/>
              </a:rPr>
              <a:t>→ </a:t>
            </a:r>
            <a:r>
              <a:rPr lang="de-AT" altLang="de-DE" i="1" dirty="0">
                <a:latin typeface="Times New Roman" pitchFamily="18" charset="0"/>
                <a:cs typeface="Arial" charset="0"/>
              </a:rPr>
              <a:t>U</a:t>
            </a:r>
            <a:r>
              <a:rPr lang="de-AT" altLang="de-DE" dirty="0">
                <a:latin typeface="Times New Roman" pitchFamily="18" charset="0"/>
                <a:cs typeface="Arial" charset="0"/>
              </a:rPr>
              <a:t>(</a:t>
            </a:r>
            <a:r>
              <a:rPr lang="de-AT" altLang="de-DE" i="1" dirty="0">
                <a:latin typeface="Times New Roman" pitchFamily="18" charset="0"/>
                <a:cs typeface="Arial" charset="0"/>
              </a:rPr>
              <a:t>y</a:t>
            </a:r>
            <a:r>
              <a:rPr lang="de-AT" altLang="de-DE" dirty="0">
                <a:latin typeface="Times New Roman" pitchFamily="18" charset="0"/>
                <a:cs typeface="Arial" charset="0"/>
              </a:rPr>
              <a:t>) = </a:t>
            </a:r>
            <a:r>
              <a:rPr lang="de-AT" altLang="de-DE" i="1" dirty="0">
                <a:latin typeface="Times New Roman" pitchFamily="18" charset="0"/>
                <a:cs typeface="Arial" charset="0"/>
              </a:rPr>
              <a:t>k </a:t>
            </a:r>
            <a:r>
              <a:rPr lang="de-AT" altLang="de-DE" dirty="0">
                <a:latin typeface="Times New Roman" pitchFamily="18" charset="0"/>
                <a:cs typeface="Arial" charset="0"/>
              </a:rPr>
              <a:t>· </a:t>
            </a:r>
            <a:r>
              <a:rPr lang="de-AT" altLang="de-DE" i="1" dirty="0">
                <a:latin typeface="Times New Roman" pitchFamily="18" charset="0"/>
                <a:cs typeface="Arial" charset="0"/>
              </a:rPr>
              <a:t>u</a:t>
            </a:r>
            <a:r>
              <a:rPr lang="de-AT" altLang="de-DE" dirty="0">
                <a:latin typeface="Times New Roman" pitchFamily="18" charset="0"/>
                <a:cs typeface="Arial" charset="0"/>
              </a:rPr>
              <a:t>(</a:t>
            </a:r>
            <a:r>
              <a:rPr lang="de-AT" altLang="de-DE" i="1" dirty="0">
                <a:latin typeface="Times New Roman" pitchFamily="18" charset="0"/>
                <a:cs typeface="Arial" charset="0"/>
              </a:rPr>
              <a:t>y</a:t>
            </a:r>
            <a:r>
              <a:rPr lang="de-AT" altLang="de-DE" dirty="0">
                <a:latin typeface="Times New Roman" pitchFamily="18" charset="0"/>
                <a:cs typeface="Arial" charset="0"/>
              </a:rPr>
              <a:t>)</a:t>
            </a:r>
            <a:r>
              <a:rPr lang="de-AT" altLang="de-DE" dirty="0"/>
              <a:t> 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</a:rPr>
              <a:t>Bei uns immer </a:t>
            </a:r>
            <a:r>
              <a:rPr lang="de-AT" altLang="de-DE" i="1" dirty="0">
                <a:solidFill>
                  <a:srgbClr val="DA251D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de-AT" altLang="de-DE" dirty="0">
                <a:solidFill>
                  <a:srgbClr val="DA251D"/>
                </a:solidFill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de-AT" altLang="de-DE" dirty="0">
                <a:solidFill>
                  <a:srgbClr val="DA251D"/>
                </a:solidFill>
              </a:rPr>
              <a:t> !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51</a:t>
            </a:fld>
            <a:endParaRPr lang="de-AT" dirty="0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3160215" y="2411462"/>
            <a:ext cx="5358311" cy="1237024"/>
          </a:xfrm>
          <a:prstGeom prst="borderCallout2">
            <a:avLst>
              <a:gd name="adj1" fmla="val 5292"/>
              <a:gd name="adj2" fmla="val -1532"/>
              <a:gd name="adj3" fmla="val 5292"/>
              <a:gd name="adj4" fmla="val -7861"/>
              <a:gd name="adj5" fmla="val 29316"/>
              <a:gd name="adj6" fmla="val -13418"/>
            </a:avLst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de-DE" sz="1800" dirty="0">
                <a:latin typeface="Calibri" panose="020F0502020204030204" pitchFamily="34" charset="0"/>
              </a:rPr>
              <a:t>… Die angegebene erweiterte Messunsicherheit </a:t>
            </a:r>
            <a:r>
              <a:rPr lang="de-DE" altLang="de-DE" sz="1800" i="1" dirty="0">
                <a:latin typeface="Calibri" panose="020F0502020204030204" pitchFamily="34" charset="0"/>
              </a:rPr>
              <a:t>U</a:t>
            </a:r>
            <a:r>
              <a:rPr lang="de-DE" altLang="de-DE" sz="1800" dirty="0">
                <a:latin typeface="Calibri" panose="020F0502020204030204" pitchFamily="34" charset="0"/>
              </a:rPr>
              <a:t> entspricht der zweifachen Standardunsicherheit (</a:t>
            </a:r>
            <a:r>
              <a:rPr lang="de-DE" altLang="de-DE" sz="1800" i="1" dirty="0">
                <a:latin typeface="Calibri" panose="020F0502020204030204" pitchFamily="34" charset="0"/>
              </a:rPr>
              <a:t>k </a:t>
            </a:r>
            <a:r>
              <a:rPr lang="de-DE" altLang="de-DE" sz="1800" dirty="0">
                <a:latin typeface="Calibri" panose="020F0502020204030204" pitchFamily="34" charset="0"/>
              </a:rPr>
              <a:t>= 2), welche für eine Normalverteilung einen Grad des Vertrauens von etwa 95 % bedeutet. …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0" y="3664132"/>
            <a:ext cx="7689849" cy="94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53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Standardunsicherheit – Erweiterte Messunsicherheit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ct val="50000"/>
              </a:spcAft>
            </a:pPr>
            <a:r>
              <a:rPr lang="de-AT" altLang="de-DE" dirty="0"/>
              <a:t>Die Standardunsicherheit ist ein </a:t>
            </a:r>
            <a:r>
              <a:rPr lang="de-AT" altLang="de-DE" dirty="0">
                <a:solidFill>
                  <a:srgbClr val="FF0000"/>
                </a:solidFill>
              </a:rPr>
              <a:t>Parameter</a:t>
            </a:r>
            <a:r>
              <a:rPr lang="de-AT" altLang="de-DE" dirty="0"/>
              <a:t> mit das GUM-Verfahren funktioniert. Er hat nichts mit einem Grad des Vertrauens zu tun.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Die Erweiterte Messunsicherheit soll einen </a:t>
            </a:r>
            <a:r>
              <a:rPr lang="de-AT" altLang="de-DE" dirty="0">
                <a:solidFill>
                  <a:srgbClr val="FF0000"/>
                </a:solidFill>
              </a:rPr>
              <a:t>Vertrauensbereich</a:t>
            </a:r>
            <a:r>
              <a:rPr lang="de-AT" altLang="de-DE" dirty="0">
                <a:solidFill>
                  <a:srgbClr val="0070C0"/>
                </a:solidFill>
              </a:rPr>
              <a:t>*</a:t>
            </a:r>
            <a:r>
              <a:rPr lang="de-AT" altLang="de-DE" dirty="0"/>
              <a:t> beschreiben. Ein Vertrauensbereich ist für den GUM überhaupt nicht notwendig, wohl aber für manche Anwender von Messergebnissen.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Das Multiplizieren der Standardunsicherheit mit einer Konstante (</a:t>
            </a:r>
            <a:r>
              <a:rPr lang="de-AT" altLang="de-DE" i="1" dirty="0"/>
              <a:t>k</a:t>
            </a:r>
            <a:r>
              <a:rPr lang="de-AT" altLang="de-DE" dirty="0"/>
              <a:t>) liefert keinerlei neue Information! Es ist eine andere Darstellung des selben Sachverhaltes.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0070C0"/>
                </a:solidFill>
              </a:rPr>
              <a:t>* auch: Konfidenzintervall, Vertrauensintervall, Erwartungsbereich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6194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Dokumentation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ct val="50000"/>
              </a:spcAft>
            </a:pPr>
            <a:r>
              <a:rPr lang="de-AT" altLang="de-DE" dirty="0"/>
              <a:t>Im GUM nicht explizit geregelt.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Prinzipielle Forderung: Alles was zu einer Rechnung notwendig war, so niederzuschreiben, dass eine andere Person das Ergebnis reproduzieren kann.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In Sekundärrichtlinien (z.B. </a:t>
            </a:r>
            <a:r>
              <a:rPr lang="de-AT" altLang="de-DE" dirty="0">
                <a:cs typeface="Arial" charset="0"/>
              </a:rPr>
              <a:t>EA–4/02</a:t>
            </a:r>
            <a:r>
              <a:rPr lang="de-AT" altLang="de-DE" dirty="0"/>
              <a:t>) genauer geregelt: so genanntes Messunsicherheitsbudget (in Form eines „Kochrezeptes</a:t>
            </a:r>
            <a:r>
              <a:rPr lang="ja-JP" altLang="de-AT" dirty="0"/>
              <a:t>“</a:t>
            </a:r>
            <a:r>
              <a:rPr lang="de-AT" altLang="ja-JP" dirty="0"/>
              <a:t>)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1700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Dokumentation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39752" y="1623600"/>
            <a:ext cx="2432866" cy="2983325"/>
          </a:xfrm>
        </p:spPr>
        <p:txBody>
          <a:bodyPr/>
          <a:lstStyle/>
          <a:p>
            <a:pPr marL="0" indent="0">
              <a:buNone/>
            </a:pPr>
            <a:r>
              <a:rPr lang="de-AT" altLang="de-DE" dirty="0"/>
              <a:t>Beispiel aus </a:t>
            </a:r>
            <a:r>
              <a:rPr lang="de-AT" altLang="de-DE" dirty="0">
                <a:cs typeface="Arial" charset="0"/>
              </a:rPr>
              <a:t>EA–4/02 </a:t>
            </a:r>
            <a:br>
              <a:rPr lang="de-AT" altLang="de-DE" dirty="0">
                <a:cs typeface="Arial" charset="0"/>
              </a:rPr>
            </a:br>
            <a:endParaRPr lang="de-AT" altLang="de-DE" dirty="0">
              <a:cs typeface="Arial" charset="0"/>
            </a:endParaRPr>
          </a:p>
          <a:p>
            <a:pPr marL="0" indent="0">
              <a:buNone/>
            </a:pPr>
            <a:r>
              <a:rPr lang="de-AT" altLang="de-DE" i="1" dirty="0">
                <a:cs typeface="Arial" charset="0"/>
              </a:rPr>
              <a:t>Expression </a:t>
            </a:r>
            <a:r>
              <a:rPr lang="de-AT" altLang="de-DE" i="1" dirty="0" err="1">
                <a:cs typeface="Arial" charset="0"/>
              </a:rPr>
              <a:t>of</a:t>
            </a:r>
            <a:r>
              <a:rPr lang="de-AT" altLang="de-DE" i="1" dirty="0">
                <a:cs typeface="Arial" charset="0"/>
              </a:rPr>
              <a:t> </a:t>
            </a:r>
            <a:r>
              <a:rPr lang="de-AT" altLang="de-DE" i="1" dirty="0" err="1">
                <a:cs typeface="Arial" charset="0"/>
              </a:rPr>
              <a:t>the</a:t>
            </a:r>
            <a:r>
              <a:rPr lang="de-AT" altLang="de-DE" i="1" dirty="0">
                <a:cs typeface="Arial" charset="0"/>
              </a:rPr>
              <a:t> </a:t>
            </a:r>
            <a:r>
              <a:rPr lang="de-AT" altLang="de-DE" i="1" dirty="0" err="1">
                <a:cs typeface="Arial" charset="0"/>
              </a:rPr>
              <a:t>Uncertainty</a:t>
            </a:r>
            <a:r>
              <a:rPr lang="de-AT" altLang="de-DE" i="1" dirty="0">
                <a:cs typeface="Arial" charset="0"/>
              </a:rPr>
              <a:t> </a:t>
            </a:r>
            <a:r>
              <a:rPr lang="de-AT" altLang="de-DE" i="1" dirty="0" err="1">
                <a:cs typeface="Arial" charset="0"/>
              </a:rPr>
              <a:t>of</a:t>
            </a:r>
            <a:r>
              <a:rPr lang="de-AT" altLang="de-DE" i="1" dirty="0">
                <a:cs typeface="Arial" charset="0"/>
              </a:rPr>
              <a:t> Measurement in </a:t>
            </a:r>
            <a:r>
              <a:rPr lang="de-AT" altLang="de-DE" i="1" dirty="0" err="1">
                <a:cs typeface="Arial" charset="0"/>
              </a:rPr>
              <a:t>Calibration</a:t>
            </a:r>
            <a:endParaRPr lang="de-AT" altLang="de-DE" dirty="0">
              <a:cs typeface="Arial" charset="0"/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54</a:t>
            </a:fld>
            <a:endParaRPr lang="de-AT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617" y="1676985"/>
            <a:ext cx="5689601" cy="302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743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Dokumentation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de-AT" altLang="de-DE" dirty="0"/>
              <a:t>Unbedingt dokumentiert werden muss jedenfalls: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die Modellgleichung (wird in EA-02 nicht erwähnt!);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die Werte aller Eingangsgrößen;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die Standardunsicherheiten aller Eingangsgrößen;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ggf. die Freiheitsgrade der Standardunsicherheiten;</a:t>
            </a:r>
          </a:p>
          <a:p>
            <a:pPr>
              <a:spcAft>
                <a:spcPct val="50000"/>
              </a:spcAft>
            </a:pPr>
            <a:r>
              <a:rPr lang="de-AT" altLang="de-DE" dirty="0"/>
              <a:t>Oft ist es auch noch vorteilhaft die Quellen der obigen Werte zu beschreiben.</a:t>
            </a:r>
          </a:p>
          <a:p>
            <a:pPr marL="0" indent="0">
              <a:spcAft>
                <a:spcPct val="50000"/>
              </a:spcAft>
              <a:buNone/>
            </a:pPr>
            <a:r>
              <a:rPr lang="de-AT" altLang="de-DE" dirty="0"/>
              <a:t>Alles weitere kann mit dieser Information eindeutig abgeleitet werden.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6245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39751" y="1623600"/>
            <a:ext cx="7978775" cy="747309"/>
          </a:xfrm>
        </p:spPr>
        <p:txBody>
          <a:bodyPr/>
          <a:lstStyle/>
          <a:p>
            <a:pPr marL="0" indent="0" algn="ctr">
              <a:buNone/>
            </a:pPr>
            <a:r>
              <a:rPr lang="de-AT" altLang="de-DE" sz="2400" b="1" dirty="0">
                <a:solidFill>
                  <a:srgbClr val="FF0000"/>
                </a:solidFill>
              </a:rPr>
              <a:t>Wie viel Mathematik ist für die </a:t>
            </a:r>
            <a:r>
              <a:rPr lang="de-AT" altLang="de-DE" sz="2400" b="1" u="sng" dirty="0">
                <a:solidFill>
                  <a:srgbClr val="FF0000"/>
                </a:solidFill>
              </a:rPr>
              <a:t>Anwendung</a:t>
            </a:r>
            <a:r>
              <a:rPr lang="de-AT" altLang="de-DE" sz="2400" b="1" dirty="0">
                <a:solidFill>
                  <a:srgbClr val="FF0000"/>
                </a:solidFill>
              </a:rPr>
              <a:t> notwendig?</a:t>
            </a:r>
            <a:endParaRPr lang="de-AT" sz="2400" b="1" dirty="0">
              <a:solidFill>
                <a:srgbClr val="FF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82317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Mathematische Notwendigkeiten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Brauchen wir die mathematische Beschreibung der PDFs?</a:t>
            </a:r>
            <a:endParaRPr lang="de-AT" dirty="0">
              <a:cs typeface="Arial" charset="0"/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57</a:t>
            </a:fld>
            <a:endParaRPr lang="de-AT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15" y="2917789"/>
            <a:ext cx="4040188" cy="126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2234603"/>
            <a:ext cx="3225706" cy="65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2071" y="2426151"/>
            <a:ext cx="2045226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50000"/>
              </a:spcAft>
            </a:pPr>
            <a:r>
              <a:rPr lang="de-AT" altLang="de-DE" sz="1800" dirty="0">
                <a:latin typeface="Calibri" panose="020F0502020204030204" pitchFamily="34" charset="0"/>
              </a:rPr>
              <a:t>Gauß-Verteilung</a:t>
            </a:r>
            <a:endParaRPr lang="de-AT" altLang="de-DE" sz="1800" dirty="0"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4966" y="3400061"/>
            <a:ext cx="2598849" cy="30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20000"/>
              </a:spcBef>
              <a:spcAft>
                <a:spcPct val="50000"/>
              </a:spcAft>
              <a:defRPr/>
            </a:pPr>
            <a:r>
              <a:rPr lang="de-AT" dirty="0">
                <a:latin typeface="Calibri" panose="020F0502020204030204" pitchFamily="34" charset="0"/>
                <a:ea typeface="ＭＳ Ｐゴシック" charset="0"/>
              </a:rPr>
              <a:t>Student-Verteilung</a:t>
            </a:r>
            <a:endParaRPr lang="de-AT" dirty="0">
              <a:latin typeface="Calibri" panose="020F0502020204030204" pitchFamily="34" charset="0"/>
              <a:ea typeface="ＭＳ Ｐゴシック" charset="0"/>
              <a:cs typeface="Arial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817449" y="2292531"/>
            <a:ext cx="7399451" cy="1763486"/>
          </a:xfrm>
          <a:prstGeom prst="line">
            <a:avLst/>
          </a:prstGeom>
          <a:noFill/>
          <a:ln w="127000">
            <a:solidFill>
              <a:srgbClr val="DA251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804387" y="2241745"/>
            <a:ext cx="7333774" cy="1814271"/>
          </a:xfrm>
          <a:prstGeom prst="line">
            <a:avLst/>
          </a:prstGeom>
          <a:noFill/>
          <a:ln w="127000">
            <a:solidFill>
              <a:srgbClr val="DA251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152604" y="3893011"/>
            <a:ext cx="4822302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50000"/>
              </a:spcAft>
            </a:pPr>
            <a:r>
              <a:rPr lang="de-AT" altLang="de-DE" sz="1800" u="sng" dirty="0">
                <a:solidFill>
                  <a:srgbClr val="DA251D"/>
                </a:solidFill>
                <a:latin typeface="Calibri" panose="020F0502020204030204" pitchFamily="34" charset="0"/>
                <a:cs typeface="Arial" charset="0"/>
              </a:rPr>
              <a:t>Überhaupt nicht!</a:t>
            </a:r>
            <a:br>
              <a:rPr lang="de-AT" altLang="de-DE" sz="1800" u="sng" dirty="0">
                <a:solidFill>
                  <a:srgbClr val="DA251D"/>
                </a:solidFill>
                <a:latin typeface="Calibri" panose="020F0502020204030204" pitchFamily="34" charset="0"/>
                <a:cs typeface="Arial" charset="0"/>
              </a:rPr>
            </a:br>
            <a:r>
              <a:rPr lang="de-AT" altLang="de-DE" sz="1800" dirty="0">
                <a:solidFill>
                  <a:srgbClr val="DA251D"/>
                </a:solidFill>
                <a:latin typeface="Calibri" panose="020F0502020204030204" pitchFamily="34" charset="0"/>
                <a:cs typeface="Arial" charset="0"/>
              </a:rPr>
              <a:t>Weder für Berechnung noch für das Verständnis</a:t>
            </a:r>
          </a:p>
        </p:txBody>
      </p:sp>
    </p:spTree>
    <p:extLst>
      <p:ext uri="{BB962C8B-B14F-4D97-AF65-F5344CB8AC3E}">
        <p14:creationId xmlns:p14="http://schemas.microsoft.com/office/powerpoint/2010/main" val="326209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742" y="3538423"/>
            <a:ext cx="1430337" cy="92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Mathematische Notwendigkeiten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ct val="50000"/>
              </a:spcAft>
              <a:buNone/>
              <a:defRPr/>
            </a:pPr>
            <a:r>
              <a:rPr lang="de-AT" dirty="0"/>
              <a:t>Brauchen wir die Mathematik hinter dem GUM?</a:t>
            </a:r>
          </a:p>
          <a:p>
            <a:pPr marL="0" indent="0">
              <a:spcAft>
                <a:spcPct val="50000"/>
              </a:spcAft>
              <a:buNone/>
              <a:defRPr/>
            </a:pPr>
            <a:endParaRPr lang="de-AT" dirty="0">
              <a:cs typeface="Arial" charset="0"/>
            </a:endParaRPr>
          </a:p>
          <a:p>
            <a:pPr marL="0" indent="0">
              <a:spcAft>
                <a:spcPct val="50000"/>
              </a:spcAft>
              <a:buNone/>
              <a:defRPr/>
            </a:pPr>
            <a:endParaRPr lang="de-AT" dirty="0">
              <a:cs typeface="Arial" charset="0"/>
            </a:endParaRPr>
          </a:p>
          <a:p>
            <a:pPr marL="0" indent="0">
              <a:spcAft>
                <a:spcPct val="50000"/>
              </a:spcAft>
              <a:buNone/>
              <a:defRPr/>
            </a:pPr>
            <a:endParaRPr lang="de-AT" dirty="0">
              <a:cs typeface="Arial" charset="0"/>
            </a:endParaRPr>
          </a:p>
          <a:p>
            <a:pPr marL="0" indent="0">
              <a:spcAft>
                <a:spcPct val="50000"/>
              </a:spcAft>
              <a:buNone/>
              <a:defRPr/>
            </a:pPr>
            <a:endParaRPr lang="de-AT" dirty="0">
              <a:cs typeface="Arial" charset="0"/>
            </a:endParaRPr>
          </a:p>
          <a:p>
            <a:pPr marL="0" indent="0">
              <a:spcAft>
                <a:spcPct val="50000"/>
              </a:spcAft>
              <a:buNone/>
              <a:defRPr/>
            </a:pPr>
            <a:endParaRPr lang="de-AT" altLang="de-DE" u="sng" dirty="0">
              <a:solidFill>
                <a:srgbClr val="DA251D"/>
              </a:solidFill>
              <a:cs typeface="Arial" charset="0"/>
            </a:endParaRPr>
          </a:p>
          <a:p>
            <a:pPr marL="0" indent="0">
              <a:spcAft>
                <a:spcPct val="50000"/>
              </a:spcAft>
              <a:buNone/>
              <a:defRPr/>
            </a:pPr>
            <a:r>
              <a:rPr lang="de-AT" altLang="de-DE" u="sng" dirty="0">
                <a:solidFill>
                  <a:srgbClr val="DA251D"/>
                </a:solidFill>
                <a:cs typeface="Arial" charset="0"/>
              </a:rPr>
              <a:t>Eher nicht!</a:t>
            </a:r>
            <a:r>
              <a:rPr lang="de-AT" altLang="de-DE" dirty="0">
                <a:solidFill>
                  <a:srgbClr val="DA251D"/>
                </a:solidFill>
                <a:cs typeface="Arial" charset="0"/>
              </a:rPr>
              <a:t> Für manuelle Rechnungen und Verständnis, sonst besser Computer</a:t>
            </a:r>
          </a:p>
          <a:p>
            <a:pPr marL="0" indent="0">
              <a:spcAft>
                <a:spcPct val="50000"/>
              </a:spcAft>
              <a:buNone/>
              <a:defRPr/>
            </a:pPr>
            <a:endParaRPr lang="de-AT" dirty="0">
              <a:cs typeface="Arial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58</a:t>
            </a:fld>
            <a:endParaRPr lang="de-AT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35288" y="2375400"/>
            <a:ext cx="2838626" cy="26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spcAft>
                <a:spcPct val="50000"/>
              </a:spcAft>
              <a:defRPr/>
            </a:pPr>
            <a:r>
              <a:rPr lang="de-AT" dirty="0">
                <a:latin typeface="Calibri" panose="020F0502020204030204" pitchFamily="34" charset="0"/>
                <a:ea typeface="ＭＳ Ｐゴシック" charset="0"/>
              </a:rPr>
              <a:t>Fehlerfortpflanzung</a:t>
            </a:r>
            <a:endParaRPr lang="de-AT" dirty="0">
              <a:latin typeface="Calibri" panose="020F0502020204030204" pitchFamily="34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38271" y="3732678"/>
            <a:ext cx="316247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20000"/>
              </a:spcBef>
              <a:spcAft>
                <a:spcPct val="50000"/>
              </a:spcAft>
              <a:defRPr/>
            </a:pPr>
            <a:r>
              <a:rPr lang="de-AT" dirty="0" err="1">
                <a:latin typeface="Calibri" panose="020F0502020204030204" pitchFamily="34" charset="0"/>
                <a:ea typeface="ＭＳ Ｐゴシック" charset="0"/>
              </a:rPr>
              <a:t>Welch-Satterthwaite</a:t>
            </a:r>
            <a:endParaRPr lang="de-AT" dirty="0">
              <a:latin typeface="Calibri" panose="020F0502020204030204" pitchFamily="34" charset="0"/>
              <a:ea typeface="ＭＳ Ｐゴシック" charset="0"/>
              <a:cs typeface="Arial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108154"/>
            <a:ext cx="2497138" cy="82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845664"/>
            <a:ext cx="7176960" cy="75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594360" y="2354005"/>
            <a:ext cx="7164976" cy="1780963"/>
          </a:xfrm>
          <a:prstGeom prst="line">
            <a:avLst/>
          </a:prstGeom>
          <a:noFill/>
          <a:ln w="127000">
            <a:solidFill>
              <a:srgbClr val="DA251D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594360" y="2375400"/>
            <a:ext cx="7164976" cy="1759568"/>
          </a:xfrm>
          <a:prstGeom prst="line">
            <a:avLst/>
          </a:prstGeom>
          <a:noFill/>
          <a:ln w="127000">
            <a:solidFill>
              <a:srgbClr val="DA251D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Mathematische Notwendigkeiten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de-DE" dirty="0"/>
              <a:t>Brauchen wir die Mathematik für die Modellgleichung?</a:t>
            </a:r>
            <a:endParaRPr lang="de-AT" altLang="de-DE" dirty="0">
              <a:cs typeface="Arial" charset="0"/>
            </a:endParaRPr>
          </a:p>
          <a:p>
            <a:endParaRPr lang="de-AT" dirty="0"/>
          </a:p>
          <a:p>
            <a:pPr marL="0" indent="0">
              <a:spcBef>
                <a:spcPct val="20000"/>
              </a:spcBef>
              <a:spcAft>
                <a:spcPct val="50000"/>
              </a:spcAft>
              <a:buNone/>
            </a:pPr>
            <a:br>
              <a:rPr lang="de-AT" altLang="de-DE" dirty="0"/>
            </a:br>
            <a:r>
              <a:rPr lang="de-AT" altLang="de-DE" u="sng" dirty="0">
                <a:solidFill>
                  <a:srgbClr val="DA251D"/>
                </a:solidFill>
                <a:cs typeface="Arial" charset="0"/>
              </a:rPr>
              <a:t>Unbedingt!</a:t>
            </a:r>
            <a:r>
              <a:rPr lang="de-AT" altLang="de-DE" dirty="0">
                <a:solidFill>
                  <a:srgbClr val="DA251D"/>
                </a:solidFill>
                <a:cs typeface="Arial" charset="0"/>
              </a:rPr>
              <a:t> Allerdings reichen für beinahe alle praktischen Probleme die Grundrechnungsarten.</a:t>
            </a:r>
          </a:p>
          <a:p>
            <a:pPr marL="0" indent="0">
              <a:spcBef>
                <a:spcPct val="20000"/>
              </a:spcBef>
              <a:spcAft>
                <a:spcPct val="50000"/>
              </a:spcAft>
              <a:buNone/>
            </a:pPr>
            <a:r>
              <a:rPr lang="de-AT" altLang="de-DE" dirty="0">
                <a:solidFill>
                  <a:srgbClr val="DA251D"/>
                </a:solidFill>
                <a:cs typeface="Arial" charset="0"/>
              </a:rPr>
              <a:t>Der Anwender muss jedoch in der Lage sein, sein Wissen über den Messprozess in eine Formel zu kleiden. Dies ist für die Anwendung des GUM unverzichtbar.</a:t>
            </a:r>
            <a:br>
              <a:rPr lang="de-AT" altLang="de-DE" dirty="0">
                <a:solidFill>
                  <a:srgbClr val="DA251D"/>
                </a:solidFill>
                <a:cs typeface="Arial" charset="0"/>
              </a:rPr>
            </a:br>
            <a:r>
              <a:rPr lang="de-AT" altLang="de-DE" dirty="0">
                <a:solidFill>
                  <a:srgbClr val="DA251D"/>
                </a:solidFill>
                <a:cs typeface="Arial" charset="0"/>
              </a:rPr>
              <a:t>→ Siehe Beispiele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59</a:t>
            </a:fld>
            <a:endParaRPr lang="de-AT" dirty="0"/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687472"/>
              </p:ext>
            </p:extLst>
          </p:nvPr>
        </p:nvGraphicFramePr>
        <p:xfrm>
          <a:off x="2718420" y="2255234"/>
          <a:ext cx="2505424" cy="52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3" imgW="1218671" imgH="253890" progId="Equation.3">
                  <p:embed/>
                </p:oleObj>
              </mc:Choice>
              <mc:Fallback>
                <p:oleObj name="Equation" r:id="rId3" imgW="121867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420" y="2255234"/>
                        <a:ext cx="2505424" cy="521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1959429" y="2255235"/>
            <a:ext cx="4219302" cy="521908"/>
          </a:xfrm>
          <a:prstGeom prst="ellipse">
            <a:avLst/>
          </a:prstGeom>
          <a:noFill/>
          <a:ln w="76200">
            <a:solidFill>
              <a:srgbClr val="DA251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3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Messen?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altLang="en-US" dirty="0"/>
              <a:t>Messungen können unterschiedlich ressourcen- und zeitintensiv (=teuer) sein. Ziel ist es Informationen zu einer bestimmten Größe – der Messgröße – zu erhalten. </a:t>
            </a:r>
          </a:p>
          <a:p>
            <a:r>
              <a:rPr lang="de-AT" altLang="en-US" dirty="0"/>
              <a:t>Eine Messung ist selten Selbstzweck vielmehr ein Mittel zum Zweck!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4092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AT" altLang="de-DE" sz="2400" b="1" dirty="0">
                <a:solidFill>
                  <a:srgbClr val="FF0000"/>
                </a:solidFill>
              </a:rPr>
              <a:t>Manuelle oder computerunterstützte Anwendung des GUM</a:t>
            </a:r>
          </a:p>
          <a:p>
            <a:pPr marL="0" indent="0" algn="ctr">
              <a:buNone/>
            </a:pPr>
            <a:r>
              <a:rPr lang="de-AT" altLang="de-DE" sz="2400" b="1" dirty="0">
                <a:solidFill>
                  <a:srgbClr val="FF0000"/>
                </a:solidFill>
              </a:rPr>
              <a:t>Was ist möglich? </a:t>
            </a:r>
          </a:p>
          <a:p>
            <a:pPr marL="0" indent="0" algn="ctr">
              <a:buNone/>
            </a:pPr>
            <a:r>
              <a:rPr lang="de-AT" altLang="de-DE" sz="2400" b="1" dirty="0">
                <a:solidFill>
                  <a:srgbClr val="FF0000"/>
                </a:solidFill>
              </a:rPr>
              <a:t>Was ist sinnvoll?</a:t>
            </a:r>
            <a:endParaRPr lang="de-AT" sz="2400" b="1" dirty="0">
              <a:solidFill>
                <a:srgbClr val="FF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82305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Auswahl von Computerprogrammen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4175" indent="-384175">
              <a:spcBef>
                <a:spcPct val="50000"/>
              </a:spcBef>
              <a:buSzPct val="150000"/>
              <a:buNone/>
            </a:pPr>
            <a:r>
              <a:rPr lang="de-AT" altLang="de-DE" sz="2000" dirty="0">
                <a:solidFill>
                  <a:schemeClr val="hlink"/>
                </a:solidFill>
              </a:rPr>
              <a:t>https://en.wikipedia.org/wiki/List_of_uncertainty_propagation_software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61</a:t>
            </a:fld>
            <a:endParaRPr lang="de-AT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77" y="2102409"/>
            <a:ext cx="4325348" cy="250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713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>
                <a:solidFill>
                  <a:srgbClr val="FF0000"/>
                </a:solidFill>
              </a:rPr>
              <a:t>GUM-WB – Bedienungskonzept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4175" indent="-384175">
              <a:spcAft>
                <a:spcPts val="600"/>
              </a:spcAft>
              <a:buSzPct val="100000"/>
            </a:pPr>
            <a:r>
              <a:rPr lang="de-AT" altLang="de-DE" dirty="0"/>
              <a:t>Windows-Programm mit </a:t>
            </a:r>
            <a:r>
              <a:rPr lang="de-AT" altLang="de-DE" dirty="0">
                <a:cs typeface="Arial" charset="0"/>
              </a:rPr>
              <a:t>±</a:t>
            </a:r>
            <a:r>
              <a:rPr lang="de-AT" altLang="de-DE" dirty="0"/>
              <a:t>vertrautem (=veraltetem) Benutzer-Konzept</a:t>
            </a:r>
          </a:p>
          <a:p>
            <a:pPr marL="384175" indent="-384175">
              <a:spcAft>
                <a:spcPts val="600"/>
              </a:spcAft>
              <a:buSzPct val="100000"/>
            </a:pPr>
            <a:r>
              <a:rPr lang="de-AT" altLang="de-DE" dirty="0"/>
              <a:t>Projekte sind ASCII-Dateien mit der Dateinamenserweiterung *.</a:t>
            </a:r>
            <a:r>
              <a:rPr lang="de-AT" altLang="de-DE" dirty="0" err="1"/>
              <a:t>smu</a:t>
            </a:r>
            <a:endParaRPr lang="de-AT" altLang="de-DE" dirty="0"/>
          </a:p>
          <a:p>
            <a:pPr marL="384175" indent="-384175">
              <a:spcAft>
                <a:spcPts val="600"/>
              </a:spcAft>
              <a:buSzPct val="100000"/>
            </a:pPr>
            <a:r>
              <a:rPr lang="de-AT" altLang="de-DE" dirty="0"/>
              <a:t>Eingabe und Bedienung ist dem Schema des GUM angepasst</a:t>
            </a:r>
          </a:p>
          <a:p>
            <a:pPr marL="384175" indent="-384175">
              <a:spcAft>
                <a:spcPts val="600"/>
              </a:spcAft>
              <a:buSzPct val="100000"/>
            </a:pPr>
            <a:r>
              <a:rPr lang="de-AT" altLang="de-DE" dirty="0"/>
              <a:t>Umfangreicher Probleme können in kleinere Untereinheiten behandelt werden</a:t>
            </a:r>
          </a:p>
          <a:p>
            <a:pPr marL="384175" indent="-384175">
              <a:spcAft>
                <a:spcPts val="600"/>
              </a:spcAft>
              <a:buSzPct val="100000"/>
            </a:pPr>
            <a:r>
              <a:rPr lang="de-AT" altLang="de-DE" dirty="0"/>
              <a:t>Sauber formatierte Ausgaben</a:t>
            </a:r>
          </a:p>
          <a:p>
            <a:pPr marL="384175" indent="-384175">
              <a:spcAft>
                <a:spcPts val="600"/>
              </a:spcAft>
              <a:buSzPct val="100000"/>
            </a:pPr>
            <a:r>
              <a:rPr lang="de-AT" altLang="de-DE" dirty="0"/>
              <a:t>Übersichtliches Budget (auch exportierbar)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de-DE" dirty="0">
                <a:solidFill>
                  <a:schemeClr val="hlink"/>
                </a:solidFill>
              </a:rPr>
              <a:t>Praktische Bedienung wird in den Beispielen demonstriert </a:t>
            </a:r>
          </a:p>
          <a:p>
            <a:pPr marL="384175" indent="-384175">
              <a:spcAft>
                <a:spcPts val="600"/>
              </a:spcAft>
              <a:buSzPct val="150000"/>
            </a:pPr>
            <a:endParaRPr lang="de-AT" altLang="de-DE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08772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−1: einfachste Messung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Ablesen eines Messgerätes (Batteriespannung mit Digital-Multimeter)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Der gesuchte Messwert </a:t>
            </a:r>
            <a:r>
              <a:rPr lang="de-AT" altLang="en-US" i="1" dirty="0">
                <a:latin typeface="Times New Roman" pitchFamily="18" charset="0"/>
              </a:rPr>
              <a:t>U</a:t>
            </a:r>
            <a:r>
              <a:rPr lang="de-AT" altLang="en-US" dirty="0"/>
              <a:t> wird dem abgelesenen Wert </a:t>
            </a:r>
            <a:r>
              <a:rPr lang="de-AT" altLang="en-US" i="1" dirty="0" err="1">
                <a:latin typeface="Times New Roman" pitchFamily="18" charset="0"/>
              </a:rPr>
              <a:t>U</a:t>
            </a:r>
            <a:r>
              <a:rPr lang="de-AT" altLang="en-US" baseline="-25000" dirty="0" err="1">
                <a:latin typeface="Times New Roman" pitchFamily="18" charset="0"/>
              </a:rPr>
              <a:t>Anzeige</a:t>
            </a:r>
            <a:r>
              <a:rPr lang="de-AT" altLang="en-US" dirty="0"/>
              <a:t> gleichgesetzt. Die Modellgleichung ist die einfachste überhaupt: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Zur „Berechnung“ benötigt man den besten Schätzwert sowie die Standardunsicherheit von </a:t>
            </a:r>
            <a:r>
              <a:rPr lang="de-AT" altLang="en-US" i="1" dirty="0" err="1">
                <a:latin typeface="Times New Roman" pitchFamily="18" charset="0"/>
              </a:rPr>
              <a:t>U</a:t>
            </a:r>
            <a:r>
              <a:rPr lang="de-AT" altLang="en-US" baseline="-25000" dirty="0" err="1">
                <a:latin typeface="Times New Roman" pitchFamily="18" charset="0"/>
              </a:rPr>
              <a:t>Anzeige</a:t>
            </a:r>
            <a:endParaRPr lang="de-AT" altLang="en-US" baseline="-25000" dirty="0">
              <a:latin typeface="Times New Roman" pitchFamily="18" charset="0"/>
            </a:endParaRP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>
                <a:solidFill>
                  <a:schemeClr val="hlink"/>
                </a:solidFill>
              </a:rPr>
              <a:t>&gt;&gt;&gt; Berechnung in den Unterlagen GUM_Beispiel-1a/</a:t>
            </a:r>
            <a:r>
              <a:rPr lang="de-AT" altLang="en-US" dirty="0" err="1">
                <a:solidFill>
                  <a:schemeClr val="hlink"/>
                </a:solidFill>
              </a:rPr>
              <a:t>b.smu</a:t>
            </a:r>
            <a:endParaRPr lang="de-AT" altLang="en-US" dirty="0">
              <a:solidFill>
                <a:schemeClr val="hlink"/>
              </a:solidFill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63</a:t>
            </a:fld>
            <a:endParaRPr lang="de-AT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253835"/>
              </p:ext>
            </p:extLst>
          </p:nvPr>
        </p:nvGraphicFramePr>
        <p:xfrm>
          <a:off x="5199516" y="2326261"/>
          <a:ext cx="1352086" cy="3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Formel" r:id="rId3" imgW="685800" imgH="228600" progId="Equation.3">
                  <p:embed/>
                </p:oleObj>
              </mc:Choice>
              <mc:Fallback>
                <p:oleObj name="Formel" r:id="rId3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516" y="2326261"/>
                        <a:ext cx="1352086" cy="38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442121" y="3844925"/>
            <a:ext cx="3339571" cy="762000"/>
            <a:chOff x="1746" y="2115"/>
            <a:chExt cx="2013" cy="54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63" y="2115"/>
              <a:ext cx="470" cy="5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e-DE" sz="18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033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36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260" y="2251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AT" altLang="de-DE" sz="2000" i="1" dirty="0">
                  <a:latin typeface="Times New Roman" pitchFamily="18" charset="0"/>
                </a:rPr>
                <a:t>U</a:t>
              </a:r>
              <a:endParaRPr lang="de-DE" altLang="de-DE" sz="2000" baseline="-25000" dirty="0">
                <a:latin typeface="Times New Roman" pitchFamily="18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46" y="2251"/>
              <a:ext cx="5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AT" altLang="de-DE" sz="2000" i="1">
                  <a:latin typeface="Times New Roman" pitchFamily="18" charset="0"/>
                </a:rPr>
                <a:t>U</a:t>
              </a:r>
              <a:r>
                <a:rPr lang="de-AT" altLang="de-DE" sz="2000" baseline="-25000">
                  <a:latin typeface="Times New Roman" pitchFamily="18" charset="0"/>
                </a:rPr>
                <a:t>Anzeige</a:t>
              </a:r>
              <a:endParaRPr lang="de-DE" altLang="de-DE" sz="2000" baseline="-25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9993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0: Kalibrierung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Als Prototyp einer Messung soll eine einfache Kalibrierung betrachtet werden.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Dabei wird der angezeigte Wert eines Messgerätes (Prüfling) mit dem tatsächlichen Wert verglichen und angegeben. 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An diesem Beispiel soll hauptsächlich die Modellbildung behandelt werden.</a:t>
            </a:r>
            <a:br>
              <a:rPr lang="de-AT" altLang="en-US" dirty="0"/>
            </a:br>
            <a:r>
              <a:rPr lang="de-AT" altLang="en-US" dirty="0"/>
              <a:t>Kalibrierung eines Digital-Voltmeters bei einer vorgegebenen Spannung unter festgelegten Bedingungen (Messbereich, Umgebungstemperatur, …).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Die Wahl des Messgerätes ist willkürlich, die Ergebnisse können auf die verschiedensten Aufgaben leicht verallgemeinert werden (Masse, Windgeschwindigkeit, Druck, Temperatur, Beleuchtungsstärke, …)</a:t>
            </a:r>
          </a:p>
          <a:p>
            <a:pPr>
              <a:spcAft>
                <a:spcPts val="600"/>
              </a:spcAft>
              <a:buSzPct val="150000"/>
            </a:pPr>
            <a:endParaRPr lang="de-AT" altLang="en-US" dirty="0"/>
          </a:p>
          <a:p>
            <a:pPr marL="0" indent="0">
              <a:spcBef>
                <a:spcPct val="50000"/>
              </a:spcBef>
              <a:buSzPct val="150000"/>
              <a:buNone/>
            </a:pPr>
            <a:endParaRPr lang="de-AT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12579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0: Kalibrierung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ct val="50000"/>
              </a:spcBef>
              <a:buSzPct val="100000"/>
            </a:pPr>
            <a:r>
              <a:rPr lang="de-AT" altLang="en-US" dirty="0"/>
              <a:t>Die Schwierigkeiten beginnen schon mit der Festlegung der Messgröße </a:t>
            </a:r>
            <a:r>
              <a:rPr lang="de-AT" altLang="en-US" i="1" dirty="0">
                <a:latin typeface="Times New Roman" pitchFamily="18" charset="0"/>
              </a:rPr>
              <a:t>y</a:t>
            </a:r>
            <a:r>
              <a:rPr lang="de-AT" altLang="en-US" dirty="0"/>
              <a:t>. Soll der angezeigte Wert oder der tatsächliche Wert als solche betrachtet werden? Offensichtlich sind beide unsicher.</a:t>
            </a:r>
          </a:p>
          <a:p>
            <a:pPr>
              <a:spcBef>
                <a:spcPct val="50000"/>
              </a:spcBef>
              <a:buSzPct val="100000"/>
            </a:pPr>
            <a:r>
              <a:rPr lang="de-AT" altLang="en-US" dirty="0"/>
              <a:t>Der GUM behandelt jedoch nur Probleme bei denen genau eine Größe das Ergebnis mit der gesuchten Messunsicherheit darstellt, alle anderen Größen sind die Einfluss- oder Eingangsgrößen.</a:t>
            </a:r>
          </a:p>
          <a:p>
            <a:pPr marL="0" indent="0">
              <a:spcBef>
                <a:spcPct val="50000"/>
              </a:spcBef>
              <a:buSzPct val="150000"/>
              <a:buNone/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07674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0: Kalibrierung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chemeClr val="tx1"/>
                </a:solidFill>
              </a:rPr>
              <a:t>„Trick</a:t>
            </a:r>
            <a:r>
              <a:rPr lang="ja-JP" altLang="de-AT" dirty="0">
                <a:solidFill>
                  <a:schemeClr val="tx1"/>
                </a:solidFill>
              </a:rPr>
              <a:t>“</a:t>
            </a:r>
            <a:r>
              <a:rPr lang="de-AT" altLang="ja-JP" dirty="0">
                <a:solidFill>
                  <a:schemeClr val="tx1"/>
                </a:solidFill>
              </a:rPr>
              <a:t> bei Kalibrierungen:</a:t>
            </a:r>
          </a:p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Man behandelt die </a:t>
            </a:r>
            <a:r>
              <a:rPr lang="de-AT" altLang="en-US" u="sng" dirty="0"/>
              <a:t>Messabweichung</a:t>
            </a:r>
            <a:r>
              <a:rPr lang="de-AT" altLang="en-US" dirty="0"/>
              <a:t> als gesuchte Größe!</a:t>
            </a:r>
          </a:p>
          <a:p>
            <a:pPr marL="0" indent="0" algn="ctr">
              <a:spcBef>
                <a:spcPct val="50000"/>
              </a:spcBef>
              <a:buSzPct val="150000"/>
              <a:buNone/>
            </a:pPr>
            <a:r>
              <a:rPr lang="de-AT" altLang="en-US" b="1" dirty="0">
                <a:solidFill>
                  <a:srgbClr val="FF0000"/>
                </a:solidFill>
              </a:rPr>
              <a:t>Messabweichung = angezeigter Wert – wahrer Wert</a:t>
            </a:r>
          </a:p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Sowohl Anzeige wie wahrer Wert werden dadurch zu Einflussgrößen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994757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0: Kalibrierung – Herleitung der Modellfunktion</a:t>
            </a:r>
            <a:br>
              <a:rPr lang="de-AT" altLang="en-US" dirty="0">
                <a:solidFill>
                  <a:srgbClr val="FF0000"/>
                </a:solidFill>
              </a:rPr>
            </a:b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SzPct val="150000"/>
              <a:buNone/>
            </a:pPr>
            <a:endParaRPr lang="de-AT" altLang="en-US" dirty="0"/>
          </a:p>
          <a:p>
            <a:pPr marL="0" indent="0">
              <a:spcAft>
                <a:spcPts val="600"/>
              </a:spcAft>
              <a:buSzPct val="150000"/>
              <a:buNone/>
            </a:pPr>
            <a:endParaRPr lang="de-AT" altLang="en-US" dirty="0"/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i="1" dirty="0">
                <a:latin typeface="Times New Roman" pitchFamily="18" charset="0"/>
              </a:rPr>
              <a:t>U</a:t>
            </a:r>
            <a:r>
              <a:rPr lang="de-AT" altLang="en-US" baseline="-25000" dirty="0">
                <a:latin typeface="Times New Roman" pitchFamily="18" charset="0"/>
              </a:rPr>
              <a:t>P</a:t>
            </a:r>
            <a:r>
              <a:rPr lang="de-AT" altLang="en-US" dirty="0"/>
              <a:t> – Anzeige des Prüflings</a:t>
            </a:r>
            <a:br>
              <a:rPr lang="de-AT" altLang="en-US" dirty="0"/>
            </a:br>
            <a:r>
              <a:rPr lang="de-AT" altLang="en-US" i="1" dirty="0">
                <a:latin typeface="Times New Roman" pitchFamily="18" charset="0"/>
              </a:rPr>
              <a:t>U</a:t>
            </a:r>
            <a:r>
              <a:rPr lang="de-AT" altLang="en-US" baseline="-25000" dirty="0">
                <a:latin typeface="Times New Roman" pitchFamily="18" charset="0"/>
              </a:rPr>
              <a:t>W</a:t>
            </a:r>
            <a:r>
              <a:rPr lang="de-AT" altLang="en-US" dirty="0"/>
              <a:t> – wahre Spannung an den Eingangs-Klemmen</a:t>
            </a:r>
            <a:br>
              <a:rPr lang="de-AT" altLang="en-US" dirty="0"/>
            </a:br>
            <a:r>
              <a:rPr lang="de-AT" altLang="en-US" i="1" dirty="0">
                <a:latin typeface="Times New Roman" pitchFamily="18" charset="0"/>
              </a:rPr>
              <a:t>A</a:t>
            </a:r>
            <a:r>
              <a:rPr lang="de-AT" altLang="en-US" dirty="0"/>
              <a:t> – Anzeigenabweichung des Prüflings bei </a:t>
            </a:r>
            <a:r>
              <a:rPr lang="de-AT" altLang="en-US" i="1" dirty="0">
                <a:latin typeface="Times New Roman" pitchFamily="18" charset="0"/>
              </a:rPr>
              <a:t>U</a:t>
            </a:r>
            <a:r>
              <a:rPr lang="de-AT" altLang="en-US" baseline="-25000" dirty="0">
                <a:latin typeface="Times New Roman" pitchFamily="18" charset="0"/>
              </a:rPr>
              <a:t>W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br>
              <a:rPr lang="de-AT" altLang="en-US" dirty="0"/>
            </a:br>
            <a:r>
              <a:rPr lang="de-AT" altLang="en-US" dirty="0"/>
              <a:t>Die „wahre“ Spannung wird mit einem kalibrierten Normal-Multimeter (z.B. Agilent 3458A) bestimmt, welches parallel zum Prüfling geschaltet wird. Somit sollte an beiden Geräten die selbe Spannung anliegen.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67</a:t>
            </a:fld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877012"/>
              </p:ext>
            </p:extLst>
          </p:nvPr>
        </p:nvGraphicFramePr>
        <p:xfrm>
          <a:off x="540002" y="1618453"/>
          <a:ext cx="1462405" cy="41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3" imgW="812447" imgH="228501" progId="Equation.3">
                  <p:embed/>
                </p:oleObj>
              </mc:Choice>
              <mc:Fallback>
                <p:oleObj name="Equation" r:id="rId3" imgW="812447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02" y="1618453"/>
                        <a:ext cx="1462405" cy="41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6123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0: Kalibrierung – Herleitung der Modellfunktion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SzPct val="150000"/>
              <a:buNone/>
            </a:pPr>
            <a:endParaRPr lang="de-AT" altLang="en-US" dirty="0"/>
          </a:p>
          <a:p>
            <a:pPr marL="0" indent="0">
              <a:spcAft>
                <a:spcPts val="600"/>
              </a:spcAft>
              <a:buSzPct val="150000"/>
              <a:buNone/>
            </a:pPr>
            <a:endParaRPr lang="de-AT" altLang="en-US" i="1" dirty="0">
              <a:latin typeface="Times New Roman" pitchFamily="18" charset="0"/>
            </a:endParaRP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i="1" dirty="0">
                <a:latin typeface="Times New Roman" pitchFamily="18" charset="0"/>
              </a:rPr>
              <a:t>U</a:t>
            </a:r>
            <a:r>
              <a:rPr lang="de-AT" altLang="en-US" baseline="-25000" dirty="0">
                <a:latin typeface="Times New Roman" pitchFamily="18" charset="0"/>
              </a:rPr>
              <a:t>N</a:t>
            </a:r>
            <a:r>
              <a:rPr lang="de-AT" altLang="en-US" dirty="0"/>
              <a:t> – Anzeige des Normal-Multimeters</a:t>
            </a:r>
            <a:br>
              <a:rPr lang="de-AT" altLang="en-US" dirty="0"/>
            </a:br>
            <a:r>
              <a:rPr lang="de-AT" altLang="en-US" i="1" dirty="0" err="1">
                <a:latin typeface="Symbol" pitchFamily="18" charset="2"/>
              </a:rPr>
              <a:t>d</a:t>
            </a:r>
            <a:r>
              <a:rPr lang="de-AT" altLang="en-US" baseline="-25000" dirty="0" err="1">
                <a:latin typeface="Times New Roman" pitchFamily="18" charset="0"/>
              </a:rPr>
              <a:t>thX</a:t>
            </a:r>
            <a:r>
              <a:rPr lang="de-AT" altLang="en-US" dirty="0"/>
              <a:t> – Thermospannungen an den Eingangsklemmen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>
                <a:solidFill>
                  <a:srgbClr val="DA251D"/>
                </a:solidFill>
              </a:rPr>
              <a:t>Konventionell werden mit </a:t>
            </a:r>
            <a:r>
              <a:rPr lang="de-AT" altLang="en-US" i="1" dirty="0" err="1">
                <a:solidFill>
                  <a:srgbClr val="DA251D"/>
                </a:solidFill>
                <a:latin typeface="Symbol" pitchFamily="18" charset="2"/>
              </a:rPr>
              <a:t>d</a:t>
            </a:r>
            <a:r>
              <a:rPr lang="de-AT" altLang="en-US" baseline="-25000" dirty="0" err="1">
                <a:solidFill>
                  <a:srgbClr val="DA251D"/>
                </a:solidFill>
                <a:latin typeface="Times New Roman" pitchFamily="18" charset="0"/>
              </a:rPr>
              <a:t>X</a:t>
            </a:r>
            <a:r>
              <a:rPr lang="de-AT" altLang="en-US" dirty="0">
                <a:solidFill>
                  <a:srgbClr val="DA251D"/>
                </a:solidFill>
              </a:rPr>
              <a:t> Einflussgrößen mit Erwartungswert 0 (aber mit endlicher Unsicherheit) bezeichnet.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Die Modellfunktion formalisiert die „Verunreinigung</a:t>
            </a:r>
            <a:r>
              <a:rPr lang="ja-JP" altLang="de-AT" dirty="0"/>
              <a:t>“</a:t>
            </a:r>
            <a:r>
              <a:rPr lang="de-AT" altLang="ja-JP" dirty="0"/>
              <a:t> der beiden gemessenen Spannungen durch unvermeidliche Thermospannungen. </a:t>
            </a:r>
            <a:endParaRPr lang="de-AT" alt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68</a:t>
            </a:fld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422252"/>
              </p:ext>
            </p:extLst>
          </p:nvPr>
        </p:nvGraphicFramePr>
        <p:xfrm>
          <a:off x="539751" y="1623600"/>
          <a:ext cx="31546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3" imgW="1752600" imgH="254000" progId="Equation.3">
                  <p:embed/>
                </p:oleObj>
              </mc:Choice>
              <mc:Fallback>
                <p:oleObj name="Equation" r:id="rId3" imgW="17526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1623600"/>
                        <a:ext cx="315468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517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0: Kalibrierung – Herleitung der Modellfunktion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endParaRPr lang="de-AT" altLang="en-US" dirty="0"/>
          </a:p>
          <a:p>
            <a:pPr marL="0" indent="0">
              <a:spcAft>
                <a:spcPts val="600"/>
              </a:spcAft>
              <a:buSzPct val="150000"/>
              <a:buNone/>
            </a:pPr>
            <a:endParaRPr lang="de-AT" altLang="en-US" i="1" dirty="0">
              <a:latin typeface="Symbol" pitchFamily="18" charset="2"/>
            </a:endParaRP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i="1" dirty="0" err="1">
                <a:latin typeface="Symbol" pitchFamily="18" charset="2"/>
              </a:rPr>
              <a:t>d</a:t>
            </a:r>
            <a:r>
              <a:rPr lang="de-AT" altLang="en-US" baseline="-25000" dirty="0" err="1">
                <a:latin typeface="Times New Roman" pitchFamily="18" charset="0"/>
              </a:rPr>
              <a:t>d</a:t>
            </a:r>
            <a:r>
              <a:rPr lang="de-AT" altLang="en-US" dirty="0"/>
              <a:t> – Einfluss des Ziffernschrittwert (Auflösung) des Prüflings</a:t>
            </a:r>
            <a:br>
              <a:rPr lang="de-AT" altLang="en-US" dirty="0"/>
            </a:br>
            <a:r>
              <a:rPr lang="de-AT" altLang="en-US" i="1" dirty="0" err="1">
                <a:latin typeface="Symbol" pitchFamily="18" charset="2"/>
              </a:rPr>
              <a:t>d</a:t>
            </a:r>
            <a:r>
              <a:rPr lang="de-AT" altLang="en-US" baseline="-25000" dirty="0" err="1">
                <a:latin typeface="Times New Roman" pitchFamily="18" charset="0"/>
              </a:rPr>
              <a:t>cal</a:t>
            </a:r>
            <a:r>
              <a:rPr lang="de-AT" altLang="en-US" dirty="0"/>
              <a:t> – Einfluss der Kalibrierunsicherheit des Normals (Rückführung)</a:t>
            </a:r>
            <a:br>
              <a:rPr lang="de-AT" altLang="en-US" dirty="0"/>
            </a:br>
            <a:r>
              <a:rPr lang="de-AT" altLang="en-US" i="1" dirty="0" err="1">
                <a:latin typeface="Symbol" pitchFamily="18" charset="2"/>
              </a:rPr>
              <a:t>d</a:t>
            </a:r>
            <a:r>
              <a:rPr lang="de-AT" altLang="en-US" baseline="-25000" dirty="0" err="1">
                <a:latin typeface="Times New Roman" pitchFamily="18" charset="0"/>
              </a:rPr>
              <a:t>noise</a:t>
            </a:r>
            <a:r>
              <a:rPr lang="de-AT" altLang="en-US" dirty="0"/>
              <a:t> – Rauschen des Normals</a:t>
            </a:r>
            <a:br>
              <a:rPr lang="de-AT" altLang="en-US" dirty="0"/>
            </a:br>
            <a:r>
              <a:rPr lang="de-AT" altLang="en-US" i="1" dirty="0" err="1">
                <a:latin typeface="Symbol" pitchFamily="18" charset="2"/>
              </a:rPr>
              <a:t>d</a:t>
            </a:r>
            <a:r>
              <a:rPr lang="de-AT" altLang="en-US" baseline="-25000" dirty="0" err="1">
                <a:latin typeface="Times New Roman" pitchFamily="18" charset="0"/>
              </a:rPr>
              <a:t>temp</a:t>
            </a:r>
            <a:r>
              <a:rPr lang="de-AT" altLang="en-US" dirty="0"/>
              <a:t> – Temperatureinfluss auf Normal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endParaRPr lang="de-AT" altLang="en-US" dirty="0"/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Andere Einflussgrößen werden Aufgrund der Erfahrung des Messtechnikers vernachlässigt (z.B. Eingangsimpedanz, parasitäre Ströme, Beharrungszustand, etc.)</a:t>
            </a:r>
          </a:p>
          <a:p>
            <a:endParaRPr lang="de-AT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69</a:t>
            </a:fld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608124"/>
              </p:ext>
            </p:extLst>
          </p:nvPr>
        </p:nvGraphicFramePr>
        <p:xfrm>
          <a:off x="539751" y="1562637"/>
          <a:ext cx="57150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3" imgW="3175000" imgH="279400" progId="Equation.3">
                  <p:embed/>
                </p:oleObj>
              </mc:Choice>
              <mc:Fallback>
                <p:oleObj name="Equation" r:id="rId3" imgW="31750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1562637"/>
                        <a:ext cx="5715000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83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Messen?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altLang="de-DE" dirty="0"/>
              <a:t>Preisermittlung</a:t>
            </a:r>
          </a:p>
          <a:p>
            <a:r>
              <a:rPr lang="de-AT" altLang="de-DE" dirty="0"/>
              <a:t>Schlussfolgerungen</a:t>
            </a:r>
          </a:p>
          <a:p>
            <a:r>
              <a:rPr lang="de-AT" altLang="de-DE" dirty="0"/>
              <a:t>Einhaltung gewisser Grenzen (Toleranzen, Höchstexpositionen, Mindestdosen, …) im Gesundheits-, Sicherheits-, Rechtswesen</a:t>
            </a:r>
            <a:br>
              <a:rPr lang="de-AT" altLang="de-DE" dirty="0"/>
            </a:br>
            <a:r>
              <a:rPr lang="de-AT" altLang="de-DE" dirty="0">
                <a:solidFill>
                  <a:srgbClr val="DA251D"/>
                </a:solidFill>
              </a:rPr>
              <a:t>→ Konformitätsentscheidungen, Prüfungen</a:t>
            </a:r>
            <a:br>
              <a:rPr lang="de-AT" altLang="de-DE" dirty="0">
                <a:solidFill>
                  <a:srgbClr val="DA251D"/>
                </a:solidFill>
              </a:rPr>
            </a:br>
            <a:r>
              <a:rPr lang="de-DE" altLang="de-DE" dirty="0">
                <a:solidFill>
                  <a:schemeClr val="bg2">
                    <a:lumMod val="50000"/>
                  </a:schemeClr>
                </a:solidFill>
              </a:rPr>
              <a:t>Prüfen, ob ein Produkte innerhalb der Spezifikationsgrenzen liegt und damit auch Entscheidungen über die Annahme oder Ablehnung von Produkten zu ermöglichen</a:t>
            </a:r>
            <a:endParaRPr lang="de-AT" altLang="de-DE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de-DE" altLang="de-DE" dirty="0">
              <a:solidFill>
                <a:srgbClr val="DA251D"/>
              </a:solidFill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13377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0: Kalibrierung – Herleitung der Modellfunktion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SzPct val="150000"/>
              <a:buNone/>
            </a:pPr>
            <a:endParaRPr lang="de-AT" altLang="en-US" dirty="0"/>
          </a:p>
          <a:p>
            <a:pPr marL="0" indent="0">
              <a:spcAft>
                <a:spcPts val="600"/>
              </a:spcAft>
              <a:buSzPct val="150000"/>
              <a:buNone/>
            </a:pPr>
            <a:endParaRPr lang="de-AT" altLang="en-US" dirty="0"/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Typische Struktur der Modellgleichung einer Kalibrierung: zwei Eingangsgrößen als tatsächliche Messwerte, jedoch mehrere die gar keinen Einfluss auf den Zahlenwert haben und auch gar nicht gemessen werden (können)!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Diese Eingangsgrößen beschreiben die Kenntnis über den Messprozess — und sind für die Messunsicherheitsberechnung notwendig.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>
                <a:solidFill>
                  <a:schemeClr val="hlink"/>
                </a:solidFill>
              </a:rPr>
              <a:t>&gt;&gt;&gt; Berechnung in den Unterlagen GUM_Beispiel0.smu</a:t>
            </a:r>
            <a:r>
              <a:rPr lang="de-AT" altLang="en-US" dirty="0"/>
              <a:t> 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70</a:t>
            </a:fld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915792"/>
              </p:ext>
            </p:extLst>
          </p:nvPr>
        </p:nvGraphicFramePr>
        <p:xfrm>
          <a:off x="540001" y="1556181"/>
          <a:ext cx="54864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Formel" r:id="rId3" imgW="3048000" imgH="279400" progId="Equation.3">
                  <p:embed/>
                </p:oleObj>
              </mc:Choice>
              <mc:Fallback>
                <p:oleObj name="Formel" r:id="rId3" imgW="30480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01" y="1556181"/>
                        <a:ext cx="5486400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/>
          </p:cNvSpPr>
          <p:nvPr/>
        </p:nvSpPr>
        <p:spPr bwMode="auto">
          <a:xfrm>
            <a:off x="6524898" y="1519236"/>
            <a:ext cx="1993628" cy="719137"/>
          </a:xfrm>
          <a:prstGeom prst="borderCallout2">
            <a:avLst>
              <a:gd name="adj1" fmla="val 11353"/>
              <a:gd name="adj2" fmla="val -163"/>
              <a:gd name="adj3" fmla="val 11354"/>
              <a:gd name="adj4" fmla="val -16971"/>
              <a:gd name="adj5" fmla="val 36978"/>
              <a:gd name="adj6" fmla="val -25323"/>
            </a:avLst>
          </a:prstGeom>
          <a:noFill/>
          <a:ln w="25400">
            <a:solidFill>
              <a:srgbClr val="DA251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GB" dirty="0" err="1">
                <a:latin typeface="Calibri" panose="020F0502020204030204" pitchFamily="34" charset="0"/>
                <a:ea typeface="ＭＳ Ｐゴシック" charset="0"/>
              </a:rPr>
              <a:t>Klammerausdruck</a:t>
            </a:r>
            <a:r>
              <a:rPr lang="en-GB" dirty="0"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ＭＳ Ｐゴシック" charset="0"/>
              </a:rPr>
              <a:t>ist</a:t>
            </a:r>
            <a:r>
              <a:rPr lang="en-GB" dirty="0"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ＭＳ Ｐゴシック" charset="0"/>
              </a:rPr>
              <a:t>gleich</a:t>
            </a:r>
            <a:r>
              <a:rPr lang="en-GB" dirty="0">
                <a:latin typeface="Calibri" panose="020F0502020204030204" pitchFamily="34" charset="0"/>
                <a:ea typeface="ＭＳ Ｐゴシック" charset="0"/>
              </a:rPr>
              <a:t> 0!</a:t>
            </a:r>
          </a:p>
        </p:txBody>
      </p:sp>
    </p:spTree>
    <p:extLst>
      <p:ext uri="{BB962C8B-B14F-4D97-AF65-F5344CB8AC3E}">
        <p14:creationId xmlns:p14="http://schemas.microsoft.com/office/powerpoint/2010/main" val="10010938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0: Kalibrierung – Befunde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55600" indent="-355600">
              <a:spcAft>
                <a:spcPts val="600"/>
              </a:spcAft>
              <a:buSzPct val="100000"/>
            </a:pPr>
            <a:r>
              <a:rPr lang="de-AT" altLang="en-US" dirty="0"/>
              <a:t>Wie meist bei Kalibrierungen ist die Modelfunktion sehr einfach. Die Empfindlichkeitskoeffizienten (partielle Ableitungen) sind alle vom Betrag 1. Für konkrete Messunsicherheits-Berechnungen reichen daher einfachste Hilfsmittel (z.B. Excel).</a:t>
            </a:r>
          </a:p>
          <a:p>
            <a:pPr marL="355600" indent="-355600">
              <a:spcAft>
                <a:spcPts val="600"/>
              </a:spcAft>
              <a:buSzPct val="100000"/>
            </a:pPr>
            <a:r>
              <a:rPr lang="de-AT" altLang="en-US" dirty="0"/>
              <a:t>Die Struktur der Modelgleichung erlaubt offensichtliche Erweiterungen. </a:t>
            </a:r>
            <a:br>
              <a:rPr lang="de-AT" altLang="en-US" dirty="0"/>
            </a:br>
            <a:r>
              <a:rPr lang="de-AT" altLang="en-US" dirty="0"/>
              <a:t>Mehr Erfahrung → mehr Störgrößen → größere Unsicherheit</a:t>
            </a:r>
          </a:p>
          <a:p>
            <a:pPr marL="355600" indent="-355600">
              <a:spcAft>
                <a:spcPts val="600"/>
              </a:spcAft>
              <a:buSzPct val="100000"/>
            </a:pPr>
            <a:r>
              <a:rPr lang="de-AT" altLang="en-US" dirty="0">
                <a:solidFill>
                  <a:schemeClr val="bg2">
                    <a:lumMod val="50000"/>
                  </a:schemeClr>
                </a:solidFill>
              </a:rPr>
              <a:t>Die 20 Einzelmessungen würden einen effektiven Freiheitsgrad von 19 erwarten lassen. Tatsächlich ist er aber viel größer und kann mit ∞ angenähert werden.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81663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0: Kalibrierung – Ergebnis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Der Prüfling weist bei einer Eingangsspannung von 10 V (nominell) eine Anzeigenabweichung von –242 µV auf. Die erweiterte Messunsicherheit für diesen Wert beträgt 57 µV. 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endParaRPr lang="de-AT" altLang="en-US" dirty="0"/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i="1" dirty="0">
                <a:latin typeface="Symbol" pitchFamily="18" charset="2"/>
              </a:rPr>
              <a:t>A</a:t>
            </a:r>
            <a:r>
              <a:rPr lang="de-AT" altLang="en-US" dirty="0"/>
              <a:t> = –242 µV    </a:t>
            </a:r>
            <a:r>
              <a:rPr lang="de-AT" altLang="en-US" i="1" dirty="0">
                <a:latin typeface="Times New Roman" pitchFamily="18" charset="0"/>
              </a:rPr>
              <a:t>U</a:t>
            </a:r>
            <a:r>
              <a:rPr lang="de-AT" altLang="en-US" dirty="0">
                <a:latin typeface="Times New Roman" pitchFamily="18" charset="0"/>
              </a:rPr>
              <a:t>(</a:t>
            </a:r>
            <a:r>
              <a:rPr lang="de-AT" altLang="en-US" i="1" dirty="0">
                <a:latin typeface="Times New Roman" pitchFamily="18" charset="0"/>
              </a:rPr>
              <a:t>A</a:t>
            </a:r>
            <a:r>
              <a:rPr lang="de-AT" altLang="en-US" dirty="0">
                <a:latin typeface="Times New Roman" pitchFamily="18" charset="0"/>
              </a:rPr>
              <a:t>)</a:t>
            </a:r>
            <a:r>
              <a:rPr lang="de-AT" altLang="en-US" dirty="0"/>
              <a:t> = 57 µV</a:t>
            </a:r>
            <a:endParaRPr lang="de-AT" altLang="en-US" i="1" dirty="0">
              <a:latin typeface="Symbol" pitchFamily="18" charset="2"/>
            </a:endParaRP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i="1" dirty="0">
                <a:latin typeface="Symbol" pitchFamily="18" charset="2"/>
              </a:rPr>
              <a:t>A</a:t>
            </a:r>
            <a:r>
              <a:rPr lang="de-AT" altLang="en-US" dirty="0"/>
              <a:t> = –242 µV </a:t>
            </a:r>
            <a:r>
              <a:rPr lang="en-US" altLang="en-US" dirty="0"/>
              <a:t>±</a:t>
            </a:r>
            <a:r>
              <a:rPr lang="de-AT" altLang="en-US" dirty="0"/>
              <a:t> 57 µV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i="1" dirty="0">
                <a:latin typeface="Symbol" pitchFamily="18" charset="2"/>
              </a:rPr>
              <a:t>A</a:t>
            </a:r>
            <a:r>
              <a:rPr lang="de-AT" altLang="en-US" dirty="0"/>
              <a:t> = (–242 ± 57) µV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i="1" dirty="0">
                <a:latin typeface="Symbol" pitchFamily="18" charset="2"/>
              </a:rPr>
              <a:t>A</a:t>
            </a:r>
            <a:r>
              <a:rPr lang="de-AT" altLang="en-US" dirty="0"/>
              <a:t> = –242 (57) µV</a:t>
            </a:r>
          </a:p>
          <a:p>
            <a:pPr marL="0" indent="0">
              <a:spcBef>
                <a:spcPct val="50000"/>
              </a:spcBef>
              <a:buSzPct val="150000"/>
              <a:buNone/>
            </a:pPr>
            <a:endParaRPr lang="de-AT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0467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0: Kalibrierung – Ergebnis, relative Angabe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Der Prüfling weist bei einer Eingangsspannung von 10 V (nominell) eine relative Anzeigenabweichung von –0,000 024 2 auf. Die relative erweiterte Messunsicherheit für diesen Wert beträgt 0,000 005 7. 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i="1" dirty="0">
                <a:latin typeface="Symbol" pitchFamily="18" charset="2"/>
              </a:rPr>
              <a:t>A</a:t>
            </a:r>
            <a:r>
              <a:rPr lang="de-AT" altLang="en-US" dirty="0"/>
              <a:t> = –0,002 42 %    </a:t>
            </a:r>
            <a:r>
              <a:rPr lang="de-AT" altLang="en-US" i="1" dirty="0">
                <a:latin typeface="Times New Roman" pitchFamily="18" charset="0"/>
              </a:rPr>
              <a:t>U*</a:t>
            </a:r>
            <a:r>
              <a:rPr lang="de-AT" altLang="en-US" dirty="0">
                <a:latin typeface="Times New Roman" pitchFamily="18" charset="0"/>
              </a:rPr>
              <a:t>(</a:t>
            </a:r>
            <a:r>
              <a:rPr lang="de-AT" altLang="en-US" i="1" dirty="0">
                <a:latin typeface="Times New Roman" pitchFamily="18" charset="0"/>
              </a:rPr>
              <a:t>A</a:t>
            </a:r>
            <a:r>
              <a:rPr lang="de-AT" altLang="en-US" dirty="0">
                <a:latin typeface="Times New Roman" pitchFamily="18" charset="0"/>
              </a:rPr>
              <a:t>)</a:t>
            </a:r>
            <a:r>
              <a:rPr lang="de-AT" altLang="en-US" dirty="0"/>
              <a:t> = 0,000 57 %</a:t>
            </a:r>
            <a:r>
              <a:rPr lang="de-AT" altLang="en-US" i="1" dirty="0">
                <a:latin typeface="Symbol" pitchFamily="18" charset="2"/>
              </a:rPr>
              <a:t> 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i="1" dirty="0">
                <a:latin typeface="Symbol" pitchFamily="18" charset="2"/>
              </a:rPr>
              <a:t>A</a:t>
            </a:r>
            <a:r>
              <a:rPr lang="de-AT" altLang="en-US" dirty="0"/>
              <a:t> = –24,2 ppm    </a:t>
            </a:r>
            <a:r>
              <a:rPr lang="de-AT" altLang="en-US" i="1" dirty="0">
                <a:latin typeface="Times New Roman" pitchFamily="18" charset="0"/>
              </a:rPr>
              <a:t>U*</a:t>
            </a:r>
            <a:r>
              <a:rPr lang="de-AT" altLang="en-US" dirty="0">
                <a:latin typeface="Times New Roman" pitchFamily="18" charset="0"/>
              </a:rPr>
              <a:t>(</a:t>
            </a:r>
            <a:r>
              <a:rPr lang="de-AT" altLang="en-US" i="1" dirty="0">
                <a:latin typeface="Times New Roman" pitchFamily="18" charset="0"/>
              </a:rPr>
              <a:t>A</a:t>
            </a:r>
            <a:r>
              <a:rPr lang="de-AT" altLang="en-US" dirty="0">
                <a:latin typeface="Times New Roman" pitchFamily="18" charset="0"/>
              </a:rPr>
              <a:t>)</a:t>
            </a:r>
            <a:r>
              <a:rPr lang="de-AT" altLang="en-US" dirty="0"/>
              <a:t> = 5,7 ppm</a:t>
            </a:r>
            <a:endParaRPr lang="de-AT" altLang="en-US" i="1" dirty="0">
              <a:latin typeface="Symbol" pitchFamily="18" charset="2"/>
            </a:endParaRP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i="1" dirty="0">
                <a:latin typeface="Symbol" pitchFamily="18" charset="2"/>
              </a:rPr>
              <a:t>A</a:t>
            </a:r>
            <a:r>
              <a:rPr lang="de-AT" altLang="en-US" dirty="0"/>
              <a:t> = –24,2 ppm ± 5,7 ppm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i="1" dirty="0">
                <a:latin typeface="Symbol" pitchFamily="18" charset="2"/>
              </a:rPr>
              <a:t>A</a:t>
            </a:r>
            <a:r>
              <a:rPr lang="de-AT" altLang="en-US" dirty="0"/>
              <a:t> = (–24,2 ± 5,7) ppm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i="1" dirty="0">
                <a:latin typeface="Symbol" pitchFamily="18" charset="2"/>
              </a:rPr>
              <a:t>A</a:t>
            </a:r>
            <a:r>
              <a:rPr lang="de-AT" altLang="en-US" dirty="0"/>
              <a:t> = –24,2 (5,7) ppm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endParaRPr lang="de-AT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785940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solidFill>
                  <a:srgbClr val="FF0000"/>
                </a:solidFill>
              </a:rPr>
              <a:t>Beispiel 0: Kalibrierung – Ergebnis, relative Angabe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Achtung!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Bezugswert für </a:t>
            </a:r>
            <a:r>
              <a:rPr lang="de-AT" altLang="en-US" i="1" dirty="0">
                <a:latin typeface="Symbol" pitchFamily="18" charset="2"/>
              </a:rPr>
              <a:t>A</a:t>
            </a:r>
            <a:r>
              <a:rPr lang="de-AT" altLang="en-US" dirty="0"/>
              <a:t> und seine Unsicherheit ist die nominelle Eingangsspannung von 10 V! 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Relative Messunsicherheit nach GUM beziehen sich immer auf den Messwert:</a:t>
            </a:r>
            <a:br>
              <a:rPr lang="de-AT" altLang="en-US" dirty="0"/>
            </a:br>
            <a:br>
              <a:rPr lang="de-AT" altLang="en-US" dirty="0"/>
            </a:br>
            <a:r>
              <a:rPr lang="de-AT" altLang="en-US" i="1" dirty="0">
                <a:latin typeface="Symbol" pitchFamily="18" charset="2"/>
              </a:rPr>
              <a:t>A</a:t>
            </a:r>
            <a:r>
              <a:rPr lang="de-AT" altLang="en-US" dirty="0"/>
              <a:t> = –0,002 42 %    </a:t>
            </a:r>
            <a:r>
              <a:rPr lang="de-AT" altLang="en-US" i="1" dirty="0">
                <a:solidFill>
                  <a:srgbClr val="DA251D"/>
                </a:solidFill>
                <a:latin typeface="Times New Roman" pitchFamily="18" charset="0"/>
              </a:rPr>
              <a:t>U*</a:t>
            </a:r>
            <a:r>
              <a:rPr lang="de-AT" altLang="en-US" dirty="0">
                <a:solidFill>
                  <a:srgbClr val="DA251D"/>
                </a:solidFill>
                <a:latin typeface="Times New Roman" pitchFamily="18" charset="0"/>
              </a:rPr>
              <a:t>(</a:t>
            </a:r>
            <a:r>
              <a:rPr lang="de-AT" altLang="en-US" i="1" dirty="0">
                <a:solidFill>
                  <a:srgbClr val="DA251D"/>
                </a:solidFill>
                <a:latin typeface="Times New Roman" pitchFamily="18" charset="0"/>
              </a:rPr>
              <a:t>A</a:t>
            </a:r>
            <a:r>
              <a:rPr lang="de-AT" altLang="en-US" dirty="0">
                <a:solidFill>
                  <a:srgbClr val="DA251D"/>
                </a:solidFill>
                <a:latin typeface="Times New Roman" pitchFamily="18" charset="0"/>
              </a:rPr>
              <a:t>)</a:t>
            </a:r>
            <a:r>
              <a:rPr lang="de-AT" altLang="en-US" dirty="0">
                <a:solidFill>
                  <a:srgbClr val="DA251D"/>
                </a:solidFill>
              </a:rPr>
              <a:t> = 24 %</a:t>
            </a:r>
            <a:br>
              <a:rPr lang="de-AT" altLang="en-US" dirty="0">
                <a:solidFill>
                  <a:srgbClr val="DA251D"/>
                </a:solidFill>
              </a:rPr>
            </a:br>
            <a:br>
              <a:rPr lang="de-AT" altLang="en-US" dirty="0">
                <a:solidFill>
                  <a:srgbClr val="DA251D"/>
                </a:solidFill>
              </a:rPr>
            </a:br>
            <a:r>
              <a:rPr lang="de-AT" altLang="en-US" dirty="0">
                <a:solidFill>
                  <a:srgbClr val="DA251D"/>
                </a:solidFill>
              </a:rPr>
              <a:t>Abweichungen können auch Null werden!</a:t>
            </a:r>
            <a:br>
              <a:rPr lang="de-AT" altLang="en-US" dirty="0">
                <a:solidFill>
                  <a:srgbClr val="DA251D"/>
                </a:solidFill>
              </a:rPr>
            </a:br>
            <a:r>
              <a:rPr lang="de-AT" altLang="en-US" dirty="0">
                <a:solidFill>
                  <a:srgbClr val="DA251D"/>
                </a:solidFill>
              </a:rPr>
              <a:t>RELATIVE ANGABEN VERMEIDEN!</a:t>
            </a:r>
            <a:r>
              <a:rPr lang="de-AT" altLang="en-US" i="1" dirty="0">
                <a:solidFill>
                  <a:srgbClr val="DA251D"/>
                </a:solidFill>
                <a:latin typeface="Symbol" pitchFamily="18" charset="2"/>
              </a:rPr>
              <a:t> 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18821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1: Temperaturmessung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Bestimmung der Temperatur eines Wasserbades mittels kalibriertem Pt100 Sensor und geprüften Ohmmeter.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Annahme: Wassertemperatur </a:t>
            </a:r>
            <a:r>
              <a:rPr lang="de-AT" altLang="en-US" i="1" dirty="0" err="1">
                <a:latin typeface="Times New Roman" pitchFamily="18" charset="0"/>
              </a:rPr>
              <a:t>t</a:t>
            </a:r>
            <a:r>
              <a:rPr lang="de-AT" altLang="en-US" baseline="-25000" dirty="0" err="1">
                <a:latin typeface="Times New Roman" pitchFamily="18" charset="0"/>
              </a:rPr>
              <a:t>W</a:t>
            </a:r>
            <a:r>
              <a:rPr lang="de-AT" altLang="en-US" dirty="0"/>
              <a:t> gleich der Sensortemperatur </a:t>
            </a:r>
            <a:r>
              <a:rPr lang="de-AT" altLang="en-US" i="1" dirty="0" err="1">
                <a:latin typeface="Times New Roman" pitchFamily="18" charset="0"/>
              </a:rPr>
              <a:t>t</a:t>
            </a:r>
            <a:r>
              <a:rPr lang="de-AT" altLang="en-US" baseline="-25000" dirty="0" err="1">
                <a:latin typeface="Times New Roman" pitchFamily="18" charset="0"/>
              </a:rPr>
              <a:t>Sensor</a:t>
            </a:r>
            <a:r>
              <a:rPr lang="de-AT" altLang="en-US" dirty="0"/>
              <a:t> (Physik)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Um für zukünftige Anwendungen gewappnet zu sein berücksichtigen wir aber noch eine Störgröße (z.B. Eintauchtiefe, Selbsterwärmung, Kontakt, …)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75</a:t>
            </a:fld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08929"/>
              </p:ext>
            </p:extLst>
          </p:nvPr>
        </p:nvGraphicFramePr>
        <p:xfrm>
          <a:off x="540001" y="3558806"/>
          <a:ext cx="18065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Formel" r:id="rId3" imgW="901309" imgH="203112" progId="Equation.3">
                  <p:embed/>
                </p:oleObj>
              </mc:Choice>
              <mc:Fallback>
                <p:oleObj name="Formel" r:id="rId3" imgW="90130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01" y="3558806"/>
                        <a:ext cx="18065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459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1: Temperaturmessung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76</a:t>
            </a:fld>
            <a:endParaRPr lang="de-AT" dirty="0"/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5264943" y="3222625"/>
            <a:ext cx="3097213" cy="863600"/>
            <a:chOff x="3152" y="1979"/>
            <a:chExt cx="1951" cy="544"/>
          </a:xfrm>
        </p:grpSpPr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3833" y="1979"/>
              <a:ext cx="544" cy="5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e-DE" sz="1800">
                <a:cs typeface="Arial" charset="0"/>
              </a:endParaRPr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4377" y="225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3606" y="211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4604" y="211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AT" altLang="de-DE" sz="2000" i="1">
                  <a:latin typeface="Times New Roman" pitchFamily="18" charset="0"/>
                  <a:cs typeface="Arial" charset="0"/>
                </a:rPr>
                <a:t>t</a:t>
              </a:r>
              <a:r>
                <a:rPr lang="de-AT" altLang="de-DE" sz="2000" baseline="-25000">
                  <a:latin typeface="Times New Roman" pitchFamily="18" charset="0"/>
                  <a:cs typeface="Arial" charset="0"/>
                </a:rPr>
                <a:t>W</a:t>
              </a:r>
              <a:endParaRPr lang="de-DE" altLang="de-DE" sz="2000" baseline="-250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>
              <a:off x="3606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3152" y="1979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AT" altLang="de-DE" sz="2000" i="1">
                  <a:latin typeface="Times New Roman" pitchFamily="18" charset="0"/>
                  <a:cs typeface="Arial" charset="0"/>
                </a:rPr>
                <a:t>t</a:t>
              </a:r>
              <a:r>
                <a:rPr lang="de-AT" altLang="de-DE" sz="2000" baseline="-25000">
                  <a:latin typeface="Times New Roman" pitchFamily="18" charset="0"/>
                  <a:cs typeface="Arial" charset="0"/>
                </a:rPr>
                <a:t>Sensor</a:t>
              </a:r>
              <a:endParaRPr lang="de-DE" altLang="de-DE" sz="2000" baseline="-250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3334" y="2251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AT" altLang="de-DE" sz="2000" i="1">
                  <a:latin typeface="Symbol" pitchFamily="18" charset="2"/>
                  <a:cs typeface="Arial" charset="0"/>
                </a:rPr>
                <a:t>d</a:t>
              </a:r>
              <a:r>
                <a:rPr lang="de-AT" altLang="de-DE" sz="2000" baseline="-25000">
                  <a:latin typeface="Times New Roman" pitchFamily="18" charset="0"/>
                  <a:cs typeface="Arial" charset="0"/>
                </a:rPr>
                <a:t>K</a:t>
              </a:r>
              <a:endParaRPr lang="de-DE" altLang="de-DE" sz="2000" baseline="-25000">
                <a:latin typeface="Times New Roman" pitchFamily="18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9959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1: Temperaturmessung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Temperatur des Sensors wird über elektrischen Widerstand bestimmt</a:t>
            </a:r>
            <a:br>
              <a:rPr lang="de-AT" altLang="en-US" dirty="0"/>
            </a:br>
            <a:r>
              <a:rPr lang="de-AT" altLang="en-US" dirty="0"/>
              <a:t>ÖVE ÖNORM EN 60751_2009</a:t>
            </a:r>
          </a:p>
          <a:p>
            <a:pPr marL="0" indent="0">
              <a:spcBef>
                <a:spcPct val="50000"/>
              </a:spcBef>
              <a:buSzPct val="150000"/>
              <a:buNone/>
            </a:pPr>
            <a:endParaRPr lang="de-AT" altLang="en-US" dirty="0"/>
          </a:p>
          <a:p>
            <a:pPr marL="0" indent="0">
              <a:spcBef>
                <a:spcPct val="50000"/>
              </a:spcBef>
              <a:buSzPct val="150000"/>
              <a:buNone/>
            </a:pPr>
            <a:endParaRPr lang="de-AT" altLang="en-US" dirty="0"/>
          </a:p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Die Größen </a:t>
            </a:r>
            <a:r>
              <a:rPr lang="de-AT" altLang="en-US" i="1" dirty="0">
                <a:latin typeface="Times New Roman" pitchFamily="18" charset="0"/>
              </a:rPr>
              <a:t>R</a:t>
            </a:r>
            <a:r>
              <a:rPr lang="de-AT" altLang="en-US" baseline="-25000" dirty="0">
                <a:latin typeface="Times New Roman" pitchFamily="18" charset="0"/>
              </a:rPr>
              <a:t>0</a:t>
            </a:r>
            <a:r>
              <a:rPr lang="de-AT" altLang="en-US" i="1" dirty="0">
                <a:latin typeface="Times New Roman" pitchFamily="18" charset="0"/>
              </a:rPr>
              <a:t>, A, B</a:t>
            </a:r>
            <a:r>
              <a:rPr lang="de-AT" altLang="en-US" dirty="0"/>
              <a:t> werden aus einem Kalibrierschein entnommen.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77</a:t>
            </a:fld>
            <a:endParaRPr lang="de-AT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998815"/>
              </p:ext>
            </p:extLst>
          </p:nvPr>
        </p:nvGraphicFramePr>
        <p:xfrm>
          <a:off x="539751" y="2780986"/>
          <a:ext cx="2967132" cy="39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Formel" r:id="rId3" imgW="1727200" imgH="228600" progId="Equation.3">
                  <p:embed/>
                </p:oleObj>
              </mc:Choice>
              <mc:Fallback>
                <p:oleObj name="Formel" r:id="rId3" imgW="1727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2780986"/>
                        <a:ext cx="2967132" cy="39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392888"/>
              </p:ext>
            </p:extLst>
          </p:nvPr>
        </p:nvGraphicFramePr>
        <p:xfrm>
          <a:off x="3988346" y="2550101"/>
          <a:ext cx="4341812" cy="805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Formel" r:id="rId5" imgW="2527300" imgH="469900" progId="Equation.3">
                  <p:embed/>
                </p:oleObj>
              </mc:Choice>
              <mc:Fallback>
                <p:oleObj name="Formel" r:id="rId5" imgW="25273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346" y="2550101"/>
                        <a:ext cx="4341812" cy="805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4403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1: Temperaturmessung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78</a:t>
            </a:fld>
            <a:endParaRPr lang="de-AT" dirty="0"/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5264943" y="3222625"/>
            <a:ext cx="3097213" cy="863600"/>
            <a:chOff x="3152" y="1979"/>
            <a:chExt cx="1951" cy="544"/>
          </a:xfrm>
        </p:grpSpPr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3833" y="1979"/>
              <a:ext cx="544" cy="5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e-DE" sz="1800">
                <a:cs typeface="Arial" charset="0"/>
              </a:endParaRPr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4377" y="225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3606" y="211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4604" y="211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AT" altLang="de-DE" sz="2000" i="1">
                  <a:latin typeface="Times New Roman" pitchFamily="18" charset="0"/>
                  <a:cs typeface="Arial" charset="0"/>
                </a:rPr>
                <a:t>t</a:t>
              </a:r>
              <a:r>
                <a:rPr lang="de-AT" altLang="de-DE" sz="2000" baseline="-25000">
                  <a:latin typeface="Times New Roman" pitchFamily="18" charset="0"/>
                  <a:cs typeface="Arial" charset="0"/>
                </a:rPr>
                <a:t>W</a:t>
              </a:r>
              <a:endParaRPr lang="de-DE" altLang="de-DE" sz="2000" baseline="-250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>
              <a:off x="3606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3152" y="1979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AT" altLang="de-DE" sz="2000" i="1">
                  <a:latin typeface="Times New Roman" pitchFamily="18" charset="0"/>
                  <a:cs typeface="Arial" charset="0"/>
                </a:rPr>
                <a:t>t</a:t>
              </a:r>
              <a:r>
                <a:rPr lang="de-AT" altLang="de-DE" sz="2000" baseline="-25000">
                  <a:latin typeface="Times New Roman" pitchFamily="18" charset="0"/>
                  <a:cs typeface="Arial" charset="0"/>
                </a:rPr>
                <a:t>Sensor</a:t>
              </a:r>
              <a:endParaRPr lang="de-DE" altLang="de-DE" sz="2000" baseline="-250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3334" y="2251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AT" altLang="de-DE" sz="2000" i="1">
                  <a:latin typeface="Symbol" pitchFamily="18" charset="2"/>
                  <a:cs typeface="Arial" charset="0"/>
                </a:rPr>
                <a:t>d</a:t>
              </a:r>
              <a:r>
                <a:rPr lang="de-AT" altLang="de-DE" sz="2000" baseline="-25000">
                  <a:latin typeface="Times New Roman" pitchFamily="18" charset="0"/>
                  <a:cs typeface="Arial" charset="0"/>
                </a:rPr>
                <a:t>K</a:t>
              </a:r>
              <a:endParaRPr lang="de-DE" altLang="de-DE" sz="2000" baseline="-25000"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3393281" y="3438525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Times New Roman" pitchFamily="18" charset="0"/>
                <a:cs typeface="Arial" charset="0"/>
              </a:rPr>
              <a:t>A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3393281" y="3798888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Times New Roman" pitchFamily="18" charset="0"/>
                <a:cs typeface="Arial" charset="0"/>
              </a:rPr>
              <a:t>B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3680618" y="32940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grpSp>
        <p:nvGrpSpPr>
          <p:cNvPr id="42" name="Group 15"/>
          <p:cNvGrpSpPr>
            <a:grpSpLocks/>
          </p:cNvGrpSpPr>
          <p:nvPr/>
        </p:nvGrpSpPr>
        <p:grpSpPr bwMode="auto">
          <a:xfrm>
            <a:off x="3320256" y="2646363"/>
            <a:ext cx="1944687" cy="1512887"/>
            <a:chOff x="1474" y="1298"/>
            <a:chExt cx="1225" cy="953"/>
          </a:xfrm>
        </p:grpSpPr>
        <p:grpSp>
          <p:nvGrpSpPr>
            <p:cNvPr id="43" name="Group 16"/>
            <p:cNvGrpSpPr>
              <a:grpSpLocks/>
            </p:cNvGrpSpPr>
            <p:nvPr/>
          </p:nvGrpSpPr>
          <p:grpSpPr bwMode="auto">
            <a:xfrm>
              <a:off x="1474" y="1298"/>
              <a:ext cx="1225" cy="953"/>
              <a:chOff x="1474" y="1298"/>
              <a:chExt cx="1225" cy="953"/>
            </a:xfrm>
          </p:grpSpPr>
          <p:sp>
            <p:nvSpPr>
              <p:cNvPr id="45" name="Rectangle 17"/>
              <p:cNvSpPr>
                <a:spLocks noChangeArrowheads="1"/>
              </p:cNvSpPr>
              <p:nvPr/>
            </p:nvSpPr>
            <p:spPr bwMode="auto">
              <a:xfrm>
                <a:off x="1927" y="1344"/>
                <a:ext cx="545" cy="9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e-DE" sz="1800">
                  <a:cs typeface="Arial" charset="0"/>
                </a:endParaRPr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>
                <a:off x="2472" y="1797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endParaRPr lang="en-US">
                  <a:ea typeface="ＭＳ Ｐゴシック" charset="-128"/>
                </a:endParaRPr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1701" y="143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endParaRPr lang="en-US">
                  <a:ea typeface="ＭＳ Ｐゴシック" charset="-128"/>
                </a:endParaRPr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1701" y="216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endParaRPr lang="en-US">
                  <a:ea typeface="ＭＳ Ｐゴシック" charset="-128"/>
                </a:endParaRPr>
              </a:p>
            </p:txBody>
          </p:sp>
          <p:sp>
            <p:nvSpPr>
              <p:cNvPr id="49" name="Text Box 21"/>
              <p:cNvSpPr txBox="1">
                <a:spLocks noChangeArrowheads="1"/>
              </p:cNvSpPr>
              <p:nvPr/>
            </p:nvSpPr>
            <p:spPr bwMode="auto">
              <a:xfrm>
                <a:off x="1474" y="1570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de-AT" altLang="de-DE" sz="2000" i="1">
                    <a:latin typeface="Times New Roman" pitchFamily="18" charset="0"/>
                    <a:cs typeface="Arial" charset="0"/>
                  </a:rPr>
                  <a:t>R</a:t>
                </a:r>
                <a:r>
                  <a:rPr lang="de-AT" altLang="de-DE" sz="2000" baseline="-25000">
                    <a:latin typeface="Times New Roman" pitchFamily="18" charset="0"/>
                    <a:cs typeface="Arial" charset="0"/>
                  </a:rPr>
                  <a:t>0</a:t>
                </a:r>
                <a:endParaRPr lang="de-DE" altLang="de-DE" sz="2000" baseline="-250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50" name="Text Box 22"/>
              <p:cNvSpPr txBox="1">
                <a:spLocks noChangeArrowheads="1"/>
              </p:cNvSpPr>
              <p:nvPr/>
            </p:nvSpPr>
            <p:spPr bwMode="auto">
              <a:xfrm>
                <a:off x="1519" y="1298"/>
                <a:ext cx="18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de-AT" altLang="de-DE" sz="2000" i="1">
                    <a:latin typeface="Times New Roman" pitchFamily="18" charset="0"/>
                    <a:cs typeface="Arial" charset="0"/>
                  </a:rPr>
                  <a:t>R</a:t>
                </a:r>
                <a:endParaRPr lang="de-DE" altLang="de-DE" sz="2000" baseline="-25000">
                  <a:latin typeface="Times New Roman" pitchFamily="18" charset="0"/>
                  <a:cs typeface="Arial" charset="0"/>
                </a:endParaRPr>
              </a:p>
            </p:txBody>
          </p:sp>
        </p:grp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1701" y="193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8618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1: Temperaturmessung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Gerät zur Widerstandsmessung: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Agilent 3458A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Vierleiter-Messung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Umgebungstemperatur 20 °C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Auto-Kalibration ein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Auto-</a:t>
            </a:r>
            <a:r>
              <a:rPr lang="de-AT" altLang="en-US" dirty="0" err="1"/>
              <a:t>Nullung</a:t>
            </a:r>
            <a:r>
              <a:rPr lang="de-AT" altLang="en-US" dirty="0"/>
              <a:t> ein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Prüfungsschein 1 Jahr 2 Monate alt</a:t>
            </a:r>
            <a:br>
              <a:rPr lang="de-AT" altLang="en-US" dirty="0"/>
            </a:b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2874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Messen?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altLang="en-US" dirty="0"/>
              <a:t>Sicherheit, Vertrauenswürdigkeit und Kosten solcher Entscheidungen sind von der „Güte</a:t>
            </a:r>
            <a:r>
              <a:rPr lang="ja-JP" altLang="de-AT" dirty="0"/>
              <a:t>“</a:t>
            </a:r>
            <a:r>
              <a:rPr lang="de-AT" altLang="ja-JP" dirty="0"/>
              <a:t> der Messungen abhängig. </a:t>
            </a:r>
          </a:p>
          <a:p>
            <a:r>
              <a:rPr lang="de-AT" altLang="en-US" dirty="0"/>
              <a:t>Die Güte beeinflusst die Kosten der Messungen.</a:t>
            </a:r>
          </a:p>
          <a:p>
            <a:r>
              <a:rPr lang="de-AT" altLang="en-US" dirty="0"/>
              <a:t>Ein Maß für die Güte kann die </a:t>
            </a:r>
            <a:r>
              <a:rPr lang="de-AT" altLang="en-US" dirty="0">
                <a:solidFill>
                  <a:srgbClr val="DA251D"/>
                </a:solidFill>
              </a:rPr>
              <a:t>Messunsicherheit </a:t>
            </a:r>
            <a:r>
              <a:rPr lang="de-AT" altLang="en-US" dirty="0"/>
              <a:t>sein.</a:t>
            </a:r>
            <a:endParaRPr lang="de-DE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57542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1: Temperaturmessung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>
                <a:solidFill>
                  <a:schemeClr val="tx1"/>
                </a:solidFill>
              </a:rPr>
              <a:t>Alle Effekte (auch die Prüfung/Kalibrierung) sollten von den Spezifikationen des Gerätes abgedeckt sein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80</a:t>
            </a:fld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874530"/>
              </p:ext>
            </p:extLst>
          </p:nvPr>
        </p:nvGraphicFramePr>
        <p:xfrm>
          <a:off x="539751" y="2515474"/>
          <a:ext cx="2443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Formel" r:id="rId3" imgW="1219200" imgH="228600" progId="Equation.3">
                  <p:embed/>
                </p:oleObj>
              </mc:Choice>
              <mc:Fallback>
                <p:oleObj name="Formel" r:id="rId3" imgW="1219200" imgH="22860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2515474"/>
                        <a:ext cx="24431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84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1: Temperaturmessung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81</a:t>
            </a:fld>
            <a:endParaRPr lang="de-AT" dirty="0"/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5264943" y="3222625"/>
            <a:ext cx="3097213" cy="863600"/>
            <a:chOff x="3152" y="1979"/>
            <a:chExt cx="1951" cy="544"/>
          </a:xfrm>
        </p:grpSpPr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3833" y="1979"/>
              <a:ext cx="544" cy="5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e-DE" sz="1800">
                <a:cs typeface="Arial" charset="0"/>
              </a:endParaRPr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4377" y="225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3606" y="211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4604" y="211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AT" altLang="de-DE" sz="2000" i="1">
                  <a:latin typeface="Times New Roman" pitchFamily="18" charset="0"/>
                  <a:cs typeface="Arial" charset="0"/>
                </a:rPr>
                <a:t>t</a:t>
              </a:r>
              <a:r>
                <a:rPr lang="de-AT" altLang="de-DE" sz="2000" baseline="-25000">
                  <a:latin typeface="Times New Roman" pitchFamily="18" charset="0"/>
                  <a:cs typeface="Arial" charset="0"/>
                </a:rPr>
                <a:t>W</a:t>
              </a:r>
              <a:endParaRPr lang="de-DE" altLang="de-DE" sz="2000" baseline="-250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>
              <a:off x="3606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3152" y="1979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AT" altLang="de-DE" sz="2000" i="1">
                  <a:latin typeface="Times New Roman" pitchFamily="18" charset="0"/>
                  <a:cs typeface="Arial" charset="0"/>
                </a:rPr>
                <a:t>t</a:t>
              </a:r>
              <a:r>
                <a:rPr lang="de-AT" altLang="de-DE" sz="2000" baseline="-25000">
                  <a:latin typeface="Times New Roman" pitchFamily="18" charset="0"/>
                  <a:cs typeface="Arial" charset="0"/>
                </a:rPr>
                <a:t>Sensor</a:t>
              </a:r>
              <a:endParaRPr lang="de-DE" altLang="de-DE" sz="2000" baseline="-250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3334" y="2251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AT" altLang="de-DE" sz="2000" i="1">
                  <a:latin typeface="Symbol" pitchFamily="18" charset="2"/>
                  <a:cs typeface="Arial" charset="0"/>
                </a:rPr>
                <a:t>d</a:t>
              </a:r>
              <a:r>
                <a:rPr lang="de-AT" altLang="de-DE" sz="2000" baseline="-25000">
                  <a:latin typeface="Times New Roman" pitchFamily="18" charset="0"/>
                  <a:cs typeface="Arial" charset="0"/>
                </a:rPr>
                <a:t>K</a:t>
              </a:r>
              <a:endParaRPr lang="de-DE" altLang="de-DE" sz="2000" baseline="-25000"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3393281" y="3438525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Times New Roman" pitchFamily="18" charset="0"/>
                <a:cs typeface="Arial" charset="0"/>
              </a:rPr>
              <a:t>A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3393281" y="3798888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Times New Roman" pitchFamily="18" charset="0"/>
                <a:cs typeface="Arial" charset="0"/>
              </a:rPr>
              <a:t>B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3680618" y="32940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grpSp>
        <p:nvGrpSpPr>
          <p:cNvPr id="42" name="Group 15"/>
          <p:cNvGrpSpPr>
            <a:grpSpLocks/>
          </p:cNvGrpSpPr>
          <p:nvPr/>
        </p:nvGrpSpPr>
        <p:grpSpPr bwMode="auto">
          <a:xfrm>
            <a:off x="3320256" y="2646363"/>
            <a:ext cx="1944687" cy="1512887"/>
            <a:chOff x="1474" y="1298"/>
            <a:chExt cx="1225" cy="953"/>
          </a:xfrm>
        </p:grpSpPr>
        <p:grpSp>
          <p:nvGrpSpPr>
            <p:cNvPr id="43" name="Group 16"/>
            <p:cNvGrpSpPr>
              <a:grpSpLocks/>
            </p:cNvGrpSpPr>
            <p:nvPr/>
          </p:nvGrpSpPr>
          <p:grpSpPr bwMode="auto">
            <a:xfrm>
              <a:off x="1474" y="1298"/>
              <a:ext cx="1225" cy="953"/>
              <a:chOff x="1474" y="1298"/>
              <a:chExt cx="1225" cy="953"/>
            </a:xfrm>
          </p:grpSpPr>
          <p:sp>
            <p:nvSpPr>
              <p:cNvPr id="45" name="Rectangle 17"/>
              <p:cNvSpPr>
                <a:spLocks noChangeArrowheads="1"/>
              </p:cNvSpPr>
              <p:nvPr/>
            </p:nvSpPr>
            <p:spPr bwMode="auto">
              <a:xfrm>
                <a:off x="1927" y="1344"/>
                <a:ext cx="545" cy="9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e-DE" sz="1800">
                  <a:cs typeface="Arial" charset="0"/>
                </a:endParaRPr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>
                <a:off x="2472" y="1797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endParaRPr lang="en-US">
                  <a:ea typeface="ＭＳ Ｐゴシック" charset="-128"/>
                </a:endParaRPr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1701" y="143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endParaRPr lang="en-US">
                  <a:ea typeface="ＭＳ Ｐゴシック" charset="-128"/>
                </a:endParaRPr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1701" y="216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endParaRPr lang="en-US">
                  <a:ea typeface="ＭＳ Ｐゴシック" charset="-128"/>
                </a:endParaRPr>
              </a:p>
            </p:txBody>
          </p:sp>
          <p:sp>
            <p:nvSpPr>
              <p:cNvPr id="49" name="Text Box 21"/>
              <p:cNvSpPr txBox="1">
                <a:spLocks noChangeArrowheads="1"/>
              </p:cNvSpPr>
              <p:nvPr/>
            </p:nvSpPr>
            <p:spPr bwMode="auto">
              <a:xfrm>
                <a:off x="1474" y="1570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de-AT" altLang="de-DE" sz="2000" i="1">
                    <a:latin typeface="Times New Roman" pitchFamily="18" charset="0"/>
                    <a:cs typeface="Arial" charset="0"/>
                  </a:rPr>
                  <a:t>R</a:t>
                </a:r>
                <a:r>
                  <a:rPr lang="de-AT" altLang="de-DE" sz="2000" baseline="-25000">
                    <a:latin typeface="Times New Roman" pitchFamily="18" charset="0"/>
                    <a:cs typeface="Arial" charset="0"/>
                  </a:rPr>
                  <a:t>0</a:t>
                </a:r>
                <a:endParaRPr lang="de-DE" altLang="de-DE" sz="2000" baseline="-250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50" name="Text Box 22"/>
              <p:cNvSpPr txBox="1">
                <a:spLocks noChangeArrowheads="1"/>
              </p:cNvSpPr>
              <p:nvPr/>
            </p:nvSpPr>
            <p:spPr bwMode="auto">
              <a:xfrm>
                <a:off x="1519" y="1298"/>
                <a:ext cx="18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de-AT" altLang="de-DE" sz="2000" i="1">
                    <a:latin typeface="Times New Roman" pitchFamily="18" charset="0"/>
                    <a:cs typeface="Arial" charset="0"/>
                  </a:rPr>
                  <a:t>R</a:t>
                </a:r>
                <a:endParaRPr lang="de-DE" altLang="de-DE" sz="2000" baseline="-25000">
                  <a:latin typeface="Times New Roman" pitchFamily="18" charset="0"/>
                  <a:cs typeface="Arial" charset="0"/>
                </a:endParaRPr>
              </a:p>
            </p:txBody>
          </p:sp>
        </p:grp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1701" y="193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>
                <a:ea typeface="ＭＳ Ｐゴシック" charset="-128"/>
              </a:endParaRPr>
            </a:p>
          </p:txBody>
        </p:sp>
      </p:grp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2167731" y="2430463"/>
            <a:ext cx="863600" cy="8636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e-DE" sz="1800">
              <a:cs typeface="Arial" charset="0"/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>
            <a:off x="3031331" y="28622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>
            <a:off x="1807368" y="2501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1807368" y="32210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231106" y="228600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Times New Roman" pitchFamily="18" charset="0"/>
                <a:cs typeface="Arial" charset="0"/>
              </a:rPr>
              <a:t>R</a:t>
            </a:r>
            <a:r>
              <a:rPr lang="de-AT" altLang="de-DE" sz="2000" baseline="-25000">
                <a:latin typeface="Times New Roman" pitchFamily="18" charset="0"/>
                <a:cs typeface="Arial" charset="0"/>
              </a:rPr>
              <a:t>M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1159668" y="30051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Symbol" pitchFamily="18" charset="2"/>
                <a:cs typeface="Arial" charset="0"/>
              </a:rPr>
              <a:t>d</a:t>
            </a:r>
            <a:r>
              <a:rPr lang="de-AT" altLang="de-DE" sz="2000" baseline="-25000">
                <a:latin typeface="Times New Roman" pitchFamily="18" charset="0"/>
                <a:cs typeface="Arial" charset="0"/>
              </a:rPr>
              <a:t>spec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  <p:sp>
        <p:nvSpPr>
          <p:cNvPr id="57" name="Line 31"/>
          <p:cNvSpPr>
            <a:spLocks noChangeShapeType="1"/>
          </p:cNvSpPr>
          <p:nvPr/>
        </p:nvSpPr>
        <p:spPr bwMode="auto">
          <a:xfrm>
            <a:off x="1807368" y="2862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1159668" y="264636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Symbol" pitchFamily="18" charset="2"/>
                <a:cs typeface="Arial" charset="0"/>
              </a:rPr>
              <a:t>d</a:t>
            </a:r>
            <a:r>
              <a:rPr lang="de-AT" altLang="de-DE" sz="2000" baseline="-25000">
                <a:latin typeface="Times New Roman" pitchFamily="18" charset="0"/>
                <a:cs typeface="Arial" charset="0"/>
              </a:rPr>
              <a:t>NMI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598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1: Temperaturmessung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82</a:t>
            </a:fld>
            <a:endParaRPr lang="de-AT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05388" y="29972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AT" altLang="de-DE" sz="2000" i="1">
                <a:latin typeface="Times New Roman" pitchFamily="18" charset="0"/>
                <a:cs typeface="Arial" charset="0"/>
              </a:rPr>
              <a:t>t</a:t>
            </a:r>
            <a:r>
              <a:rPr lang="de-AT" altLang="de-DE" sz="2000" baseline="-25000">
                <a:latin typeface="Times New Roman" pitchFamily="18" charset="0"/>
                <a:cs typeface="Arial" charset="0"/>
              </a:rPr>
              <a:t>W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133726" y="2636837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Symbol" pitchFamily="18" charset="2"/>
                <a:cs typeface="Arial" charset="0"/>
              </a:rPr>
              <a:t>d</a:t>
            </a:r>
            <a:r>
              <a:rPr lang="de-AT" altLang="de-DE" sz="2000" baseline="-25000">
                <a:latin typeface="Times New Roman" pitchFamily="18" charset="0"/>
                <a:cs typeface="Arial" charset="0"/>
              </a:rPr>
              <a:t>K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206751" y="3357562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Times New Roman" pitchFamily="18" charset="0"/>
                <a:cs typeface="Arial" charset="0"/>
              </a:rPr>
              <a:t>A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206751" y="3717925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Times New Roman" pitchFamily="18" charset="0"/>
                <a:cs typeface="Arial" charset="0"/>
              </a:rPr>
              <a:t>B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494088" y="32131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3852863" y="1989137"/>
            <a:ext cx="865188" cy="2447925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e-DE" sz="1800">
              <a:cs typeface="Arial" charset="0"/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4718051" y="32131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3494088" y="2132012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3494088" y="3932237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133726" y="2997200"/>
            <a:ext cx="4318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Times New Roman" pitchFamily="18" charset="0"/>
                <a:cs typeface="Arial" charset="0"/>
              </a:rPr>
              <a:t>R</a:t>
            </a:r>
            <a:r>
              <a:rPr lang="de-AT" altLang="de-DE" sz="2000" baseline="-25000">
                <a:latin typeface="Times New Roman" pitchFamily="18" charset="0"/>
                <a:cs typeface="Arial" charset="0"/>
              </a:rPr>
              <a:t>0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3494088" y="3573462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3494088" y="2852737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3494088" y="2492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2989263" y="1844675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Times New Roman" pitchFamily="18" charset="0"/>
                <a:cs typeface="Arial" charset="0"/>
              </a:rPr>
              <a:t>R</a:t>
            </a:r>
            <a:r>
              <a:rPr lang="de-AT" altLang="de-DE" sz="2000" baseline="-25000">
                <a:latin typeface="Times New Roman" pitchFamily="18" charset="0"/>
                <a:cs typeface="Arial" charset="0"/>
              </a:rPr>
              <a:t>M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2917826" y="22764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Symbol" pitchFamily="18" charset="2"/>
                <a:cs typeface="Arial" charset="0"/>
              </a:rPr>
              <a:t>d</a:t>
            </a:r>
            <a:r>
              <a:rPr lang="de-AT" altLang="de-DE" sz="2000" baseline="-25000">
                <a:latin typeface="Times New Roman" pitchFamily="18" charset="0"/>
                <a:cs typeface="Arial" charset="0"/>
              </a:rPr>
              <a:t>spec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3494088" y="42926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2917826" y="40767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i="1">
                <a:latin typeface="Symbol" pitchFamily="18" charset="2"/>
                <a:cs typeface="Arial" charset="0"/>
              </a:rPr>
              <a:t>d</a:t>
            </a:r>
            <a:r>
              <a:rPr lang="de-AT" altLang="de-DE" sz="2000" baseline="-25000">
                <a:latin typeface="Times New Roman" pitchFamily="18" charset="0"/>
                <a:cs typeface="Arial" charset="0"/>
              </a:rPr>
              <a:t>NMI</a:t>
            </a:r>
            <a:endParaRPr lang="de-DE" altLang="de-DE" sz="2000" baseline="-2500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90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Beispiel 1: Temperaturmessung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en-US" dirty="0"/>
              <a:t>Die eigentliche Arbeit ist die Abschätzung der verschiedenen Eingangs-Messunsicherheiten aus den unterschiedlichen Quellen.</a:t>
            </a:r>
          </a:p>
          <a:p>
            <a:endParaRPr lang="de-AT" altLang="en-US" dirty="0"/>
          </a:p>
          <a:p>
            <a:endParaRPr lang="de-AT" altLang="en-US" dirty="0"/>
          </a:p>
          <a:p>
            <a:endParaRPr lang="de-AT" altLang="en-US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de-AT" altLang="en-US" dirty="0">
                <a:solidFill>
                  <a:schemeClr val="tx1"/>
                </a:solidFill>
              </a:rPr>
              <a:t>						</a:t>
            </a:r>
            <a:r>
              <a:rPr lang="de-AT" altLang="en-US" dirty="0">
                <a:solidFill>
                  <a:schemeClr val="hlink"/>
                </a:solidFill>
              </a:rPr>
              <a:t>                                                                      &gt;&gt;&gt; GUM_Beispiel1.smu</a:t>
            </a:r>
            <a:r>
              <a:rPr lang="de-AT" altLang="en-US" dirty="0"/>
              <a:t> 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83</a:t>
            </a:fld>
            <a:endParaRPr lang="de-AT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1" y="2460666"/>
            <a:ext cx="1543558" cy="19908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241300" dist="88900" dir="2700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004" y="2460666"/>
            <a:ext cx="1413761" cy="19908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241300" dist="88900" dir="2700000" algn="tl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30" y="2460791"/>
            <a:ext cx="1892902" cy="49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54" y="3268118"/>
            <a:ext cx="1478054" cy="6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0414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AT" altLang="en-US" sz="2400" b="1" dirty="0">
                <a:solidFill>
                  <a:schemeClr val="tx2"/>
                </a:solidFill>
              </a:rPr>
              <a:t>Messunsicherheit gefunden!</a:t>
            </a:r>
            <a:br>
              <a:rPr lang="de-AT" altLang="en-US" sz="2400" b="1" dirty="0">
                <a:solidFill>
                  <a:schemeClr val="tx2"/>
                </a:solidFill>
              </a:rPr>
            </a:br>
            <a:br>
              <a:rPr lang="de-AT" altLang="en-US" sz="2400" b="1" dirty="0">
                <a:solidFill>
                  <a:schemeClr val="tx2"/>
                </a:solidFill>
              </a:rPr>
            </a:br>
            <a:r>
              <a:rPr lang="de-AT" altLang="en-US" sz="2400" b="1" dirty="0">
                <a:solidFill>
                  <a:schemeClr val="tx2"/>
                </a:solidFill>
              </a:rPr>
              <a:t> Anwendung von Ergebnisberichten zur Rückführung</a:t>
            </a:r>
            <a:endParaRPr lang="de-AT" sz="2400" b="1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044254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Anwendung der Kalibrierergebnisse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rgbClr val="DA251D"/>
                </a:solidFill>
              </a:rPr>
              <a:t>Der Verwender </a:t>
            </a:r>
            <a:r>
              <a:rPr lang="de-AT" altLang="en-US" dirty="0"/>
              <a:t>möchte sein kalibriertes Voltmeter für die Überprüfung von 9 V Trockenbatterien einsetzen.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/>
              <a:t>Für dieses Voltmeter besitzt er einen sechs Monate alten Kalibrierschein eines akkreditierten Kalibrierlabors.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/>
              <a:t>Das Labor hat bei einer nominellen Eingangsspannung von 10 V eine Anzeigenabweichung von −0,24 mV gefunden. Für diesen Messwert wird eine erweiterte Messunsicherheit von 0,06 mV angegeben. 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17069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Anwendung der Kalibrierergebnisse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/>
              <a:t>Er misst die Spannung (9,001 22 V) und gibt eine Messunsicherheit von 0,06 mV an. 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rgbClr val="DA251D"/>
                </a:solidFill>
              </a:rPr>
              <a:t>Er hat die Mess</a:t>
            </a:r>
            <a:r>
              <a:rPr lang="de-AT" altLang="en-US" u="sng" dirty="0">
                <a:solidFill>
                  <a:srgbClr val="DA251D"/>
                </a:solidFill>
              </a:rPr>
              <a:t>abweichung</a:t>
            </a:r>
            <a:r>
              <a:rPr lang="de-AT" altLang="en-US" dirty="0">
                <a:solidFill>
                  <a:srgbClr val="DA251D"/>
                </a:solidFill>
              </a:rPr>
              <a:t> seines Voltmeters nicht berücksichtigt!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rgbClr val="DA251D"/>
                </a:solidFill>
              </a:rPr>
              <a:t>Die Messabweichung („Fehler</a:t>
            </a:r>
            <a:r>
              <a:rPr lang="ja-JP" altLang="de-AT" dirty="0">
                <a:solidFill>
                  <a:srgbClr val="DA251D"/>
                </a:solidFill>
              </a:rPr>
              <a:t>“</a:t>
            </a:r>
            <a:r>
              <a:rPr lang="de-AT" altLang="ja-JP" dirty="0">
                <a:solidFill>
                  <a:srgbClr val="DA251D"/>
                </a:solidFill>
              </a:rPr>
              <a:t>) ist offensichtlich viel größer als die angegebene Messunsicherheit.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endParaRPr lang="de-AT" altLang="en-US" dirty="0">
              <a:solidFill>
                <a:srgbClr val="DA251D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21072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Anwendung der Kalibrierergebnisse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/>
              <a:t>Er misst die Spannung (9,001 22 V) korrigiert sie um +0,24 mV (9,001 46 V) und gibt eine Messunsicherheit von 0,06 mV an. 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chemeClr val="tx1"/>
                </a:solidFill>
              </a:rPr>
              <a:t>Schon besser.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chemeClr val="tx1"/>
                </a:solidFill>
              </a:rPr>
              <a:t>Implizite Annahme: </a:t>
            </a:r>
            <a:br>
              <a:rPr lang="de-AT" altLang="en-US" dirty="0">
                <a:solidFill>
                  <a:schemeClr val="tx1"/>
                </a:solidFill>
              </a:rPr>
            </a:br>
            <a:r>
              <a:rPr lang="de-AT" altLang="en-US" dirty="0">
                <a:solidFill>
                  <a:schemeClr val="tx1"/>
                </a:solidFill>
              </a:rPr>
              <a:t>Messabweichung und Messunsicherheit sind bei 9 V und 10 V gleich.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chemeClr val="tx1"/>
                </a:solidFill>
              </a:rPr>
              <a:t>Dieses Vorwissen muss begründet sein.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520158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Anwendung der Kalibrierergebnisse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/>
              <a:t>Er misst die Spannung (9,001 22 V) korrigiert sie um +0,24 mV mal 9/10 (9,001 44 V) und gibt eine Messunsicherheit von 0,054 mV an. 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chemeClr val="tx1"/>
                </a:solidFill>
              </a:rPr>
              <a:t>Vielleicht auch gut.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chemeClr val="tx1"/>
                </a:solidFill>
              </a:rPr>
              <a:t>Implizite Annahme die Messabweichung und Messunsicherheit skalieren linear mit der Eingangsspannung.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chemeClr val="tx1"/>
                </a:solidFill>
              </a:rPr>
              <a:t>Dieses Vorwissen muss begründet sein.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79099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Anwendung der Kalibrierergebnisse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/>
              <a:t>Aber er will vielleicht auch eine 1,5 V Zelle messen.</a:t>
            </a:r>
            <a:endParaRPr lang="de-AT" altLang="en-US" dirty="0">
              <a:solidFill>
                <a:srgbClr val="DA251D"/>
              </a:solidFill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chemeClr val="tx1"/>
                </a:solidFill>
              </a:rPr>
              <a:t>Was dann?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chemeClr val="tx1"/>
                </a:solidFill>
              </a:rPr>
              <a:t>Dieser Kalibrierschein alleine ist offensichtlich nicht ausreichend um diese Frage zu lösen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2409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Messunsicherheit im VIM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en-US" dirty="0">
                <a:solidFill>
                  <a:schemeClr val="tx1"/>
                </a:solidFill>
              </a:rPr>
              <a:t>VIM (internationales Wörterbuch der Metrologie)</a:t>
            </a:r>
          </a:p>
          <a:p>
            <a:r>
              <a:rPr lang="de-DE" altLang="en-US" dirty="0"/>
              <a:t>Messunsicherheit (Unsicherheit):</a:t>
            </a:r>
            <a:br>
              <a:rPr lang="de-DE" altLang="en-US" dirty="0">
                <a:solidFill>
                  <a:srgbClr val="FF0000"/>
                </a:solidFill>
              </a:rPr>
            </a:br>
            <a:r>
              <a:rPr lang="de-DE" altLang="en-US" dirty="0">
                <a:solidFill>
                  <a:srgbClr val="DA251D"/>
                </a:solidFill>
              </a:rPr>
              <a:t>Nicht-negativer, dem Messergebnis beigeordneter Parameter, der die Streuung der </a:t>
            </a:r>
            <a:r>
              <a:rPr lang="de-DE" altLang="en-US" b="1" dirty="0">
                <a:solidFill>
                  <a:srgbClr val="DA251D"/>
                </a:solidFill>
              </a:rPr>
              <a:t>Werte</a:t>
            </a:r>
            <a:r>
              <a:rPr lang="de-DE" altLang="en-US" dirty="0">
                <a:solidFill>
                  <a:srgbClr val="DA251D"/>
                </a:solidFill>
              </a:rPr>
              <a:t> kennzeichnet, die der </a:t>
            </a:r>
            <a:r>
              <a:rPr lang="de-DE" altLang="en-US" b="1" dirty="0">
                <a:solidFill>
                  <a:srgbClr val="DA251D"/>
                </a:solidFill>
              </a:rPr>
              <a:t>Messgröße</a:t>
            </a:r>
            <a:r>
              <a:rPr lang="de-DE" altLang="en-US" dirty="0">
                <a:solidFill>
                  <a:srgbClr val="DA251D"/>
                </a:solidFill>
              </a:rPr>
              <a:t> auf der Grundlage der benutzten Informationen zugewiesen wird.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7896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Anwendung der Kalibrierergebnisse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rgbClr val="DA251D"/>
                </a:solidFill>
              </a:rPr>
              <a:t>Der Verwender </a:t>
            </a:r>
            <a:r>
              <a:rPr lang="de-AT" altLang="en-US" dirty="0"/>
              <a:t>misst mit diesem Messgerät eine Spannung nahe 10 V und verwendet den Wert </a:t>
            </a:r>
            <a:r>
              <a:rPr lang="de-AT" altLang="en-US" dirty="0" err="1"/>
              <a:t>unkorrigiert</a:t>
            </a:r>
            <a:r>
              <a:rPr lang="de-AT" altLang="en-US" dirty="0"/>
              <a:t>.</a:t>
            </a:r>
          </a:p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rgbClr val="DA251D"/>
                </a:solidFill>
              </a:rPr>
              <a:t>Im Allgemeinen würde die angegebene Kalibrierunsicherheit (aus dem Kalibrierschein) die Rückführungsunsicherheit weit unterschätzen. </a:t>
            </a:r>
            <a:br>
              <a:rPr lang="de-AT" altLang="en-US" dirty="0">
                <a:solidFill>
                  <a:srgbClr val="DA251D"/>
                </a:solidFill>
              </a:rPr>
            </a:br>
            <a:r>
              <a:rPr lang="de-AT" altLang="en-US" dirty="0">
                <a:solidFill>
                  <a:srgbClr val="DA251D"/>
                </a:solidFill>
              </a:rPr>
              <a:t>Das weiß er und will die Sache bereinigen.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254487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Anwendung der Kalibrierergebnisse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Schmutzige Lösung – vom GUM (F2.4.5) sanktioniert, aber nicht empfohlen</a:t>
            </a:r>
          </a:p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die </a:t>
            </a:r>
            <a:r>
              <a:rPr lang="de-AT" altLang="en-US" u="sng" dirty="0"/>
              <a:t>Abweichung</a:t>
            </a:r>
            <a:r>
              <a:rPr lang="de-AT" altLang="en-US" dirty="0"/>
              <a:t> wird nicht korrigiert aber als Standardunsicherheit interpretiert!</a:t>
            </a:r>
            <a:br>
              <a:rPr lang="de-AT" altLang="en-US" dirty="0"/>
            </a:br>
            <a:r>
              <a:rPr lang="de-AT" altLang="en-US" dirty="0"/>
              <a:t>Die Rückführungs-Standardunsicherheit ergibt sich zu </a:t>
            </a:r>
            <a:r>
              <a:rPr lang="de-AT" altLang="en-US" dirty="0">
                <a:solidFill>
                  <a:srgbClr val="DA251D"/>
                </a:solidFill>
              </a:rPr>
              <a:t>244 µV</a:t>
            </a:r>
            <a:r>
              <a:rPr lang="de-AT" altLang="en-US" dirty="0"/>
              <a:t>:</a:t>
            </a:r>
          </a:p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91</a:t>
            </a:fld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321361"/>
              </p:ext>
            </p:extLst>
          </p:nvPr>
        </p:nvGraphicFramePr>
        <p:xfrm>
          <a:off x="641351" y="3175318"/>
          <a:ext cx="2487204" cy="96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Formel" r:id="rId3" imgW="1435100" imgH="558800" progId="Equation.3">
                  <p:embed/>
                </p:oleObj>
              </mc:Choice>
              <mc:Fallback>
                <p:oleObj name="Formel" r:id="rId3" imgW="14351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1" y="3175318"/>
                        <a:ext cx="2487204" cy="966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2"/>
          <p:cNvSpPr txBox="1">
            <a:spLocks/>
          </p:cNvSpPr>
          <p:nvPr/>
        </p:nvSpPr>
        <p:spPr>
          <a:xfrm>
            <a:off x="3859894" y="3435532"/>
            <a:ext cx="2978511" cy="4637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marR="0" indent="-25200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25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04000" marR="0" indent="-25200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25"/>
              </a:spcAft>
              <a:buClrTx/>
              <a:buSzTx/>
              <a:buFont typeface="Corbel" panose="020B0503020204020204" pitchFamily="34" charset="0"/>
              <a:buChar char="−"/>
              <a:tabLst/>
              <a:defRPr sz="1800" kern="120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425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2"/>
              </a:buClr>
              <a:buFont typeface="Arial" pitchFamily="34" charset="0"/>
              <a:buChar char="»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SzPct val="150000"/>
              <a:buFont typeface="Arial" panose="020B0604020202020204" pitchFamily="34" charset="0"/>
              <a:buNone/>
            </a:pPr>
            <a:r>
              <a:rPr lang="de-AT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AT" altLang="en-US" dirty="0"/>
              <a:t> und </a:t>
            </a:r>
            <a:r>
              <a:rPr lang="de-AT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AT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AT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AT" altLang="en-US" dirty="0"/>
              <a:t> aus Kalibrierschein</a:t>
            </a:r>
          </a:p>
          <a:p>
            <a:pPr marL="0" indent="0">
              <a:spcBef>
                <a:spcPct val="50000"/>
              </a:spcBef>
              <a:buSzPct val="150000"/>
              <a:buFont typeface="Arial" panose="020B0604020202020204" pitchFamily="34" charset="0"/>
              <a:buNone/>
            </a:pPr>
            <a:r>
              <a:rPr lang="de-AT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0984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AT" altLang="en-US" sz="2400" b="1" dirty="0">
                <a:solidFill>
                  <a:schemeClr val="tx2"/>
                </a:solidFill>
              </a:rPr>
              <a:t>Messunsicherheit gefunden!</a:t>
            </a:r>
            <a:br>
              <a:rPr lang="de-AT" altLang="en-US" sz="2400" b="1" dirty="0">
                <a:solidFill>
                  <a:schemeClr val="tx2"/>
                </a:solidFill>
              </a:rPr>
            </a:br>
            <a:br>
              <a:rPr lang="de-AT" altLang="en-US" sz="2400" b="1" dirty="0">
                <a:solidFill>
                  <a:schemeClr val="tx2"/>
                </a:solidFill>
              </a:rPr>
            </a:br>
            <a:r>
              <a:rPr lang="de-AT" altLang="en-US" sz="2400" b="1" dirty="0">
                <a:solidFill>
                  <a:schemeClr val="tx2"/>
                </a:solidFill>
              </a:rPr>
              <a:t> Konformitätsentscheidungen</a:t>
            </a:r>
            <a:br>
              <a:rPr lang="de-AT" altLang="en-US" dirty="0">
                <a:solidFill>
                  <a:srgbClr val="DA251D"/>
                </a:solidFill>
              </a:rPr>
            </a:br>
            <a:br>
              <a:rPr lang="de-AT" altLang="en-US" sz="1600" dirty="0">
                <a:solidFill>
                  <a:schemeClr val="hlink"/>
                </a:solidFill>
              </a:rPr>
            </a:b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14854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Anwendung der Kalibrierergebnisse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>
                <a:solidFill>
                  <a:srgbClr val="DA251D"/>
                </a:solidFill>
              </a:rPr>
              <a:t>Eine Prüfstelle </a:t>
            </a:r>
            <a:r>
              <a:rPr lang="de-AT" altLang="en-US" dirty="0"/>
              <a:t>verwendet die Kalibrierung um die Konformität mit einer Spezifikation festzustellen. Sie stellt einen Prüfungsschein aus.</a:t>
            </a:r>
            <a:br>
              <a:rPr lang="de-AT" altLang="en-US" dirty="0"/>
            </a:br>
            <a:r>
              <a:rPr lang="de-AT" altLang="en-US" dirty="0"/>
              <a:t>(Nachweisprüfung, EN 60359 (8))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Diese sei im Beispiel ±400 µV</a:t>
            </a:r>
            <a:br>
              <a:rPr lang="de-AT" altLang="en-US" dirty="0"/>
            </a:br>
            <a:r>
              <a:rPr lang="de-AT" altLang="en-US" dirty="0"/>
              <a:t>Das Gerät entspricht also.</a:t>
            </a:r>
          </a:p>
          <a:p>
            <a:pPr>
              <a:spcAft>
                <a:spcPts val="600"/>
              </a:spcAft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93</a:t>
            </a:fld>
            <a:endParaRPr lang="de-AT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32" y="2219395"/>
            <a:ext cx="3225494" cy="238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8185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Anwendung der Kalibrierergebnisse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>
                <a:solidFill>
                  <a:srgbClr val="DA251D"/>
                </a:solidFill>
              </a:rPr>
              <a:t>Ein Verwender </a:t>
            </a:r>
            <a:r>
              <a:rPr lang="de-AT" altLang="en-US" dirty="0"/>
              <a:t>dieses geprüften Messgerätes macht eine Messung nahe 10 V. Die einzige Kenntnis über die Messunsicherheit erhält er aus der Spezifikation welche von der Prüfstelle bestätigt wurde. Er weiß, dass der</a:t>
            </a:r>
            <a:br>
              <a:rPr lang="de-AT" altLang="en-US" dirty="0"/>
            </a:br>
            <a:r>
              <a:rPr lang="de-AT" altLang="en-US" dirty="0"/>
              <a:t>wahre Wert innerhalb ±400 µV vom </a:t>
            </a:r>
            <a:br>
              <a:rPr lang="de-AT" altLang="en-US" dirty="0"/>
            </a:br>
            <a:r>
              <a:rPr lang="de-AT" altLang="en-US" dirty="0"/>
              <a:t>ermittelten Wert liegt.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Eine Aufteilung nach den verschiedenen Quellen</a:t>
            </a:r>
            <a:br>
              <a:rPr lang="de-AT" altLang="en-US" dirty="0"/>
            </a:br>
            <a:r>
              <a:rPr lang="de-AT" altLang="en-US" dirty="0"/>
              <a:t>der Unsicherheit kann nicht gegeben werden.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Ist aber auch nicht nötig.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94</a:t>
            </a:fld>
            <a:endParaRPr lang="de-AT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32" y="2219395"/>
            <a:ext cx="3225494" cy="238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7518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Anwendung der Kalibrierergebnisse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>
                <a:solidFill>
                  <a:srgbClr val="DA251D"/>
                </a:solidFill>
              </a:rPr>
              <a:t>Ein Verwender </a:t>
            </a:r>
            <a:r>
              <a:rPr lang="de-AT" altLang="en-US" dirty="0"/>
              <a:t>kann einzig die Rückführungsunsicherheit aus der geprüften Spezifikation ableiten → Rechteckverteilung  </a:t>
            </a:r>
            <a:r>
              <a:rPr lang="de-AT" altLang="en-US" i="1" dirty="0" err="1"/>
              <a:t>u</a:t>
            </a:r>
            <a:r>
              <a:rPr lang="de-AT" altLang="en-US" baseline="-25000" dirty="0" err="1"/>
              <a:t>trac</a:t>
            </a:r>
            <a:r>
              <a:rPr lang="de-AT" altLang="en-US" dirty="0"/>
              <a:t> = 231 µV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/>
              <a:t>Gilt für den gesamten Messbereich</a:t>
            </a:r>
          </a:p>
          <a:p>
            <a:pPr marL="0" indent="0">
              <a:spcAft>
                <a:spcPts val="600"/>
              </a:spcAft>
              <a:buSzPct val="150000"/>
              <a:buNone/>
            </a:pPr>
            <a:r>
              <a:rPr lang="de-AT" altLang="en-US" dirty="0">
                <a:solidFill>
                  <a:schemeClr val="hlink"/>
                </a:solidFill>
              </a:rPr>
              <a:t>Was ist mit der mühsam ermittelten </a:t>
            </a:r>
            <a:br>
              <a:rPr lang="de-AT" altLang="en-US" dirty="0">
                <a:solidFill>
                  <a:schemeClr val="hlink"/>
                </a:solidFill>
              </a:rPr>
            </a:br>
            <a:r>
              <a:rPr lang="de-AT" altLang="en-US" dirty="0">
                <a:solidFill>
                  <a:schemeClr val="hlink"/>
                </a:solidFill>
              </a:rPr>
              <a:t>Unsicherheit der zugrundeliegende Kalibrierung?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95</a:t>
            </a:fld>
            <a:endParaRPr lang="de-AT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32" y="2219395"/>
            <a:ext cx="3225494" cy="238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7614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Konformitätsfeststellung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Das Ergebnis einer Messung oder Kalibrierung (also Wert &amp; Unsicherheit) soll für eine Entscheidungsfindung herangezogen werden.</a:t>
            </a:r>
          </a:p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Erfüllt das Messgerät oder Messobjekt bestimmte vorgegebenen Spezifikationen oder Toleranzen? (Prüfung, </a:t>
            </a:r>
            <a:r>
              <a:rPr lang="de-AT" altLang="en-US" dirty="0" err="1"/>
              <a:t>Lehrung</a:t>
            </a:r>
            <a:r>
              <a:rPr lang="de-AT" altLang="en-US" dirty="0"/>
              <a:t>, Eichung)</a:t>
            </a:r>
          </a:p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Zwei Philosophien →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86426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Konformitätsfeststellung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Erste – traditionelle – Möglichkeit:</a:t>
            </a:r>
          </a:p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Es wird lediglich der Mess</a:t>
            </a:r>
            <a:r>
              <a:rPr lang="de-AT" altLang="en-US" dirty="0">
                <a:solidFill>
                  <a:srgbClr val="DA251D"/>
                </a:solidFill>
              </a:rPr>
              <a:t>wert</a:t>
            </a:r>
            <a:r>
              <a:rPr lang="de-AT" altLang="en-US" dirty="0"/>
              <a:t> (also ohne Unsicherheit) zur Entscheidung herangezogen.</a:t>
            </a:r>
          </a:p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Ist der Messwert innerhalb der Spezifikation gilt Übereinstimmung, ansonsten Nichtübereinstimmung.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0757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Konformitätsfeststellung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/>
              <a:t>Allerdings war man sich immer schon klar, dass bei einer großen Messunsicherheit die Entscheidung geradezu willkürlich sein kann. Daher regulieren verschiedene normative Dokumente die maximale Unsicherheit in Relation zur Toleranz.</a:t>
            </a:r>
          </a:p>
          <a:p>
            <a:pPr marL="0" indent="0">
              <a:spcBef>
                <a:spcPct val="50000"/>
              </a:spcBef>
              <a:buSzPct val="150000"/>
              <a:buNone/>
            </a:pPr>
            <a:r>
              <a:rPr lang="de-AT" altLang="en-US" dirty="0">
                <a:solidFill>
                  <a:srgbClr val="A6A6A6"/>
                </a:solidFill>
              </a:rPr>
              <a:t>(Fachbegriff: </a:t>
            </a:r>
            <a:r>
              <a:rPr lang="de-AT" altLang="en-US" i="1" dirty="0" err="1">
                <a:solidFill>
                  <a:srgbClr val="A6A6A6"/>
                </a:solidFill>
              </a:rPr>
              <a:t>shared</a:t>
            </a:r>
            <a:r>
              <a:rPr lang="de-AT" altLang="en-US" i="1" dirty="0">
                <a:solidFill>
                  <a:srgbClr val="A6A6A6"/>
                </a:solidFill>
              </a:rPr>
              <a:t> </a:t>
            </a:r>
            <a:r>
              <a:rPr lang="de-AT" altLang="en-US" i="1" dirty="0" err="1">
                <a:solidFill>
                  <a:srgbClr val="A6A6A6"/>
                </a:solidFill>
              </a:rPr>
              <a:t>risk</a:t>
            </a:r>
            <a:r>
              <a:rPr lang="de-AT" altLang="en-US" dirty="0">
                <a:solidFill>
                  <a:srgbClr val="A6A6A6"/>
                </a:solidFill>
              </a:rPr>
              <a:t>)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79573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/>
              <a:t>Konformitätsfeststellung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55600" indent="-355600">
              <a:spcAft>
                <a:spcPts val="600"/>
              </a:spcAft>
              <a:buSzPct val="150000"/>
              <a:buNone/>
            </a:pPr>
            <a:r>
              <a:rPr lang="de-AT" altLang="en-US" dirty="0"/>
              <a:t>Regelwerke zur ersten Möglichkeit (nur Mess</a:t>
            </a:r>
            <a:r>
              <a:rPr lang="de-AT" altLang="en-US" dirty="0">
                <a:solidFill>
                  <a:srgbClr val="DA251D"/>
                </a:solidFill>
              </a:rPr>
              <a:t>wert</a:t>
            </a:r>
            <a:r>
              <a:rPr lang="de-AT" altLang="en-US" dirty="0"/>
              <a:t>):</a:t>
            </a:r>
          </a:p>
          <a:p>
            <a:pPr marL="355600" indent="-355600">
              <a:spcAft>
                <a:spcPts val="600"/>
              </a:spcAft>
              <a:buSzPct val="100000"/>
            </a:pPr>
            <a:r>
              <a:rPr lang="en-US" altLang="en-US" dirty="0"/>
              <a:t>DIN 2257, “</a:t>
            </a:r>
            <a:r>
              <a:rPr lang="en-US" altLang="en-US" dirty="0" err="1"/>
              <a:t>Goldene</a:t>
            </a:r>
            <a:r>
              <a:rPr lang="en-US" altLang="en-US" dirty="0"/>
              <a:t> Regel der </a:t>
            </a:r>
            <a:r>
              <a:rPr lang="en-US" altLang="en-US" dirty="0" err="1"/>
              <a:t>Messtechnik</a:t>
            </a:r>
            <a:r>
              <a:rPr lang="en-US" altLang="en-US" dirty="0"/>
              <a:t>”</a:t>
            </a:r>
            <a:br>
              <a:rPr lang="en-US" altLang="en-US" dirty="0"/>
            </a:br>
            <a:r>
              <a:rPr lang="en-US" altLang="en-US" dirty="0">
                <a:solidFill>
                  <a:srgbClr val="DA251D"/>
                </a:solidFill>
              </a:rPr>
              <a:t>1/20 ≤ </a:t>
            </a:r>
            <a:r>
              <a:rPr lang="en-US" altLang="en-US" i="1" dirty="0">
                <a:solidFill>
                  <a:srgbClr val="DA251D"/>
                </a:solidFill>
              </a:rPr>
              <a:t>u</a:t>
            </a:r>
            <a:r>
              <a:rPr lang="en-US" altLang="en-US" dirty="0">
                <a:solidFill>
                  <a:srgbClr val="DA251D"/>
                </a:solidFill>
              </a:rPr>
              <a:t>/</a:t>
            </a:r>
            <a:r>
              <a:rPr lang="en-US" altLang="en-US" i="1" dirty="0">
                <a:solidFill>
                  <a:srgbClr val="DA251D"/>
                </a:solidFill>
              </a:rPr>
              <a:t>t</a:t>
            </a:r>
            <a:r>
              <a:rPr lang="en-US" altLang="en-US" dirty="0">
                <a:solidFill>
                  <a:srgbClr val="DA251D"/>
                </a:solidFill>
              </a:rPr>
              <a:t> ≤ 1/10</a:t>
            </a:r>
            <a:r>
              <a:rPr lang="en-US" altLang="en-US" dirty="0"/>
              <a:t> </a:t>
            </a:r>
          </a:p>
          <a:p>
            <a:pPr marL="355600" indent="-355600">
              <a:spcAft>
                <a:spcPts val="600"/>
              </a:spcAft>
              <a:buSzPct val="100000"/>
            </a:pPr>
            <a:r>
              <a:rPr lang="en-GB" altLang="en-US" dirty="0" err="1"/>
              <a:t>Verschiedene</a:t>
            </a:r>
            <a:r>
              <a:rPr lang="en-GB" altLang="en-US" dirty="0"/>
              <a:t> </a:t>
            </a:r>
            <a:r>
              <a:rPr lang="en-GB" altLang="en-US" dirty="0" err="1"/>
              <a:t>nationale</a:t>
            </a:r>
            <a:r>
              <a:rPr lang="en-GB" altLang="en-US" dirty="0"/>
              <a:t> </a:t>
            </a:r>
            <a:r>
              <a:rPr lang="en-GB" altLang="en-US" dirty="0" err="1"/>
              <a:t>Vorschriften</a:t>
            </a:r>
            <a:r>
              <a:rPr lang="en-GB" altLang="en-US" dirty="0"/>
              <a:t> </a:t>
            </a:r>
            <a:r>
              <a:rPr lang="en-GB" altLang="en-US" dirty="0" err="1"/>
              <a:t>bezüglich</a:t>
            </a:r>
            <a:r>
              <a:rPr lang="en-GB" altLang="en-US" dirty="0"/>
              <a:t> </a:t>
            </a:r>
            <a:r>
              <a:rPr lang="en-GB" altLang="en-US" dirty="0" err="1"/>
              <a:t>Eichung</a:t>
            </a:r>
            <a:br>
              <a:rPr lang="en-GB" altLang="en-US" dirty="0"/>
            </a:br>
            <a:r>
              <a:rPr lang="en-US" altLang="en-US" i="1" dirty="0">
                <a:solidFill>
                  <a:srgbClr val="DA251D"/>
                </a:solidFill>
              </a:rPr>
              <a:t>U</a:t>
            </a:r>
            <a:r>
              <a:rPr lang="en-US" altLang="en-US" dirty="0">
                <a:solidFill>
                  <a:srgbClr val="DA251D"/>
                </a:solidFill>
              </a:rPr>
              <a:t>/</a:t>
            </a:r>
            <a:r>
              <a:rPr lang="en-US" altLang="en-US" i="1" dirty="0" err="1">
                <a:solidFill>
                  <a:srgbClr val="DA251D"/>
                </a:solidFill>
              </a:rPr>
              <a:t>efg</a:t>
            </a:r>
            <a:r>
              <a:rPr lang="en-US" altLang="en-US" dirty="0">
                <a:solidFill>
                  <a:srgbClr val="DA251D"/>
                </a:solidFill>
              </a:rPr>
              <a:t> ≤ 1/3</a:t>
            </a:r>
            <a:r>
              <a:rPr lang="en-US" altLang="en-US" dirty="0"/>
              <a:t> </a:t>
            </a:r>
            <a:r>
              <a:rPr lang="en-US" altLang="en-US" dirty="0" err="1"/>
              <a:t>oder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DA251D"/>
                </a:solidFill>
              </a:rPr>
              <a:t>U</a:t>
            </a:r>
            <a:r>
              <a:rPr lang="en-US" altLang="en-US" dirty="0">
                <a:solidFill>
                  <a:srgbClr val="DA251D"/>
                </a:solidFill>
              </a:rPr>
              <a:t>/</a:t>
            </a:r>
            <a:r>
              <a:rPr lang="en-US" altLang="en-US" i="1" dirty="0" err="1">
                <a:solidFill>
                  <a:srgbClr val="DA251D"/>
                </a:solidFill>
              </a:rPr>
              <a:t>efg</a:t>
            </a:r>
            <a:r>
              <a:rPr lang="en-US" altLang="en-US" dirty="0">
                <a:solidFill>
                  <a:srgbClr val="DA251D"/>
                </a:solidFill>
              </a:rPr>
              <a:t> ≤ 1/5</a:t>
            </a:r>
            <a:r>
              <a:rPr lang="en-US" altLang="en-US" dirty="0"/>
              <a:t> </a:t>
            </a:r>
            <a:r>
              <a:rPr lang="en-US" altLang="en-US" dirty="0" err="1"/>
              <a:t>oder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DA251D"/>
                </a:solidFill>
              </a:rPr>
              <a:t>U</a:t>
            </a:r>
            <a:r>
              <a:rPr lang="en-US" altLang="en-US" dirty="0">
                <a:solidFill>
                  <a:srgbClr val="DA251D"/>
                </a:solidFill>
              </a:rPr>
              <a:t>/</a:t>
            </a:r>
            <a:r>
              <a:rPr lang="en-US" altLang="en-US" i="1" dirty="0" err="1">
                <a:solidFill>
                  <a:srgbClr val="DA251D"/>
                </a:solidFill>
              </a:rPr>
              <a:t>efg</a:t>
            </a:r>
            <a:r>
              <a:rPr lang="en-US" altLang="en-US" dirty="0">
                <a:solidFill>
                  <a:srgbClr val="DA251D"/>
                </a:solidFill>
              </a:rPr>
              <a:t> ≤ 1/10</a:t>
            </a:r>
            <a:endParaRPr lang="en-US" altLang="en-US" dirty="0"/>
          </a:p>
          <a:p>
            <a:pPr marL="355600" indent="-355600">
              <a:spcAft>
                <a:spcPts val="600"/>
              </a:spcAft>
              <a:buSzPct val="100000"/>
            </a:pPr>
            <a:r>
              <a:rPr lang="en-US" altLang="en-US" dirty="0"/>
              <a:t>ÖVE/ÖNORM EN 60359, </a:t>
            </a:r>
            <a:r>
              <a:rPr lang="en-US" altLang="en-US" dirty="0" err="1"/>
              <a:t>Eignungsprüfung</a:t>
            </a:r>
            <a:br>
              <a:rPr lang="en-US" altLang="en-US" dirty="0"/>
            </a:br>
            <a:r>
              <a:rPr lang="en-US" altLang="en-US" i="1" dirty="0">
                <a:solidFill>
                  <a:srgbClr val="DA251D"/>
                </a:solidFill>
              </a:rPr>
              <a:t>U</a:t>
            </a:r>
            <a:r>
              <a:rPr lang="en-US" altLang="en-US" dirty="0">
                <a:solidFill>
                  <a:srgbClr val="DA251D"/>
                </a:solidFill>
              </a:rPr>
              <a:t> </a:t>
            </a:r>
            <a:r>
              <a:rPr lang="en-US" altLang="en-US" dirty="0" err="1">
                <a:solidFill>
                  <a:srgbClr val="DA251D"/>
                </a:solidFill>
              </a:rPr>
              <a:t>vernachlässigbar</a:t>
            </a:r>
            <a:r>
              <a:rPr lang="en-US" altLang="en-US" dirty="0">
                <a:solidFill>
                  <a:srgbClr val="DA251D"/>
                </a:solidFill>
              </a:rPr>
              <a:t> </a:t>
            </a:r>
            <a:r>
              <a:rPr lang="en-US" altLang="en-US" dirty="0" err="1">
                <a:solidFill>
                  <a:srgbClr val="DA251D"/>
                </a:solidFill>
              </a:rPr>
              <a:t>gegenüber</a:t>
            </a:r>
            <a:r>
              <a:rPr lang="en-US" altLang="en-US" dirty="0">
                <a:solidFill>
                  <a:srgbClr val="DA251D"/>
                </a:solidFill>
              </a:rPr>
              <a:t> </a:t>
            </a:r>
            <a:r>
              <a:rPr lang="en-US" altLang="en-US" i="1" dirty="0">
                <a:solidFill>
                  <a:srgbClr val="DA251D"/>
                </a:solidFill>
              </a:rPr>
              <a:t>t</a:t>
            </a:r>
          </a:p>
          <a:p>
            <a:pPr marL="355600" indent="-355600">
              <a:spcAft>
                <a:spcPts val="600"/>
              </a:spcAft>
              <a:buSzPct val="100000"/>
            </a:pPr>
            <a:r>
              <a:rPr lang="en-GB" altLang="en-US" dirty="0" err="1">
                <a:solidFill>
                  <a:schemeClr val="hlink"/>
                </a:solidFill>
              </a:rPr>
              <a:t>Eine</a:t>
            </a:r>
            <a:r>
              <a:rPr lang="en-GB" altLang="en-US" dirty="0">
                <a:solidFill>
                  <a:schemeClr val="hlink"/>
                </a:solidFill>
              </a:rPr>
              <a:t> </a:t>
            </a:r>
            <a:r>
              <a:rPr lang="en-GB" altLang="en-US" dirty="0" err="1">
                <a:solidFill>
                  <a:schemeClr val="hlink"/>
                </a:solidFill>
              </a:rPr>
              <a:t>Entscheidung</a:t>
            </a:r>
            <a:r>
              <a:rPr lang="en-GB" altLang="en-US" dirty="0">
                <a:solidFill>
                  <a:schemeClr val="hlink"/>
                </a:solidFill>
              </a:rPr>
              <a:t> </a:t>
            </a:r>
            <a:r>
              <a:rPr lang="en-GB" altLang="en-US" dirty="0" err="1">
                <a:solidFill>
                  <a:schemeClr val="hlink"/>
                </a:solidFill>
              </a:rPr>
              <a:t>ist</a:t>
            </a:r>
            <a:r>
              <a:rPr lang="en-GB" altLang="en-US" dirty="0">
                <a:solidFill>
                  <a:schemeClr val="hlink"/>
                </a:solidFill>
              </a:rPr>
              <a:t> </a:t>
            </a:r>
            <a:r>
              <a:rPr lang="en-GB" altLang="en-US" dirty="0" err="1">
                <a:solidFill>
                  <a:schemeClr val="hlink"/>
                </a:solidFill>
              </a:rPr>
              <a:t>immer</a:t>
            </a:r>
            <a:r>
              <a:rPr lang="en-GB" altLang="en-US" dirty="0">
                <a:solidFill>
                  <a:schemeClr val="hlink"/>
                </a:solidFill>
              </a:rPr>
              <a:t> </a:t>
            </a:r>
            <a:r>
              <a:rPr lang="en-GB" altLang="en-US" dirty="0" err="1">
                <a:solidFill>
                  <a:schemeClr val="hlink"/>
                </a:solidFill>
              </a:rPr>
              <a:t>möglich</a:t>
            </a:r>
            <a:r>
              <a:rPr lang="en-GB" altLang="en-US" dirty="0">
                <a:solidFill>
                  <a:schemeClr val="hlink"/>
                </a:solidFill>
              </a:rPr>
              <a:t>!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8586329"/>
      </p:ext>
    </p:extLst>
  </p:cSld>
  <p:clrMapOvr>
    <a:masterClrMapping/>
  </p:clrMapOvr>
</p:sld>
</file>

<file path=ppt/theme/theme1.xml><?xml version="1.0" encoding="utf-8"?>
<a:theme xmlns:a="http://schemas.openxmlformats.org/drawingml/2006/main" name="Matus_Rundregeln_2013 neu">
  <a:themeElements>
    <a:clrScheme name="Republik-AT">
      <a:dk1>
        <a:srgbClr val="000000"/>
      </a:dk1>
      <a:lt1>
        <a:srgbClr val="E6EFF3"/>
      </a:lt1>
      <a:dk2>
        <a:srgbClr val="E6320F"/>
      </a:dk2>
      <a:lt2>
        <a:srgbClr val="FFFFFF"/>
      </a:lt2>
      <a:accent1>
        <a:srgbClr val="CA0237"/>
      </a:accent1>
      <a:accent2>
        <a:srgbClr val="5FB564"/>
      </a:accent2>
      <a:accent3>
        <a:srgbClr val="950F53"/>
      </a:accent3>
      <a:accent4>
        <a:srgbClr val="F59C00"/>
      </a:accent4>
      <a:accent5>
        <a:srgbClr val="3BACBE"/>
      </a:accent5>
      <a:accent6>
        <a:srgbClr val="BCCF00"/>
      </a:accent6>
      <a:hlink>
        <a:srgbClr val="1C1C1C"/>
      </a:hlink>
      <a:folHlink>
        <a:srgbClr val="636362"/>
      </a:folHlink>
    </a:clrScheme>
    <a:fontScheme name="BKA2018-Schriften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Matus_Rundregeln_2013 neu</Template>
  <TotalTime>0</TotalTime>
  <Words>4743</Words>
  <Application>Microsoft Office PowerPoint</Application>
  <PresentationFormat>Bildschirmpräsentation (16:9)</PresentationFormat>
  <Paragraphs>661</Paragraphs>
  <Slides>109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109</vt:i4>
      </vt:variant>
    </vt:vector>
  </HeadingPairs>
  <TitlesOfParts>
    <vt:vector size="120" baseType="lpstr">
      <vt:lpstr>ＭＳ Ｐゴシック</vt:lpstr>
      <vt:lpstr>Arial</vt:lpstr>
      <vt:lpstr>Calibri</vt:lpstr>
      <vt:lpstr>Corbel</vt:lpstr>
      <vt:lpstr>Courier New</vt:lpstr>
      <vt:lpstr>Symbol</vt:lpstr>
      <vt:lpstr>Times New Roman</vt:lpstr>
      <vt:lpstr>Wingdings</vt:lpstr>
      <vt:lpstr>Matus_Rundregeln_2013 neu</vt:lpstr>
      <vt:lpstr>Equation</vt:lpstr>
      <vt:lpstr>Formel</vt:lpstr>
      <vt:lpstr>Messunsicherheit nach GUM</vt:lpstr>
      <vt:lpstr>Überblick</vt:lpstr>
      <vt:lpstr>Überblick</vt:lpstr>
      <vt:lpstr>Überblick</vt:lpstr>
      <vt:lpstr>Abgrenzung – nicht behandelt werden:</vt:lpstr>
      <vt:lpstr>Messen?</vt:lpstr>
      <vt:lpstr>Messen?</vt:lpstr>
      <vt:lpstr>Messen?</vt:lpstr>
      <vt:lpstr>Messunsicherheit im VIM</vt:lpstr>
      <vt:lpstr>Messunsicherheit</vt:lpstr>
      <vt:lpstr>Messunsicherheit</vt:lpstr>
      <vt:lpstr>Messunsicherheit</vt:lpstr>
      <vt:lpstr>Messunsicherheit nach GUM</vt:lpstr>
      <vt:lpstr>Messunsicherheit nach GUM</vt:lpstr>
      <vt:lpstr>GUM – mehr als nur ein Dokument</vt:lpstr>
      <vt:lpstr>GUM – Wer steckt dahinter?</vt:lpstr>
      <vt:lpstr>GUM – Einer für Alles?</vt:lpstr>
      <vt:lpstr>Messunsicherheit nach GUM</vt:lpstr>
      <vt:lpstr>Messunsicherheit nach GUM</vt:lpstr>
      <vt:lpstr>PDF – Alles Wissen über eine Größe</vt:lpstr>
      <vt:lpstr>PDF – oneway ticket</vt:lpstr>
      <vt:lpstr>Messunsicherheit nach GUM</vt:lpstr>
      <vt:lpstr>Messunsicherheit nach GUM</vt:lpstr>
      <vt:lpstr>Messunsicherheit nach GUM</vt:lpstr>
      <vt:lpstr>Allgemeiner Fall</vt:lpstr>
      <vt:lpstr>Standard – GUM </vt:lpstr>
      <vt:lpstr>Eingangsgrößen ↔ Ausgangsgröße</vt:lpstr>
      <vt:lpstr>Eingangsgrößen ↔ Ausgangsgröße</vt:lpstr>
      <vt:lpstr>Eingangsgrößen ↔ Ausgangsgröße</vt:lpstr>
      <vt:lpstr>GUM: Notwendige Informationen</vt:lpstr>
      <vt:lpstr>GUM: Notwendige Informationen</vt:lpstr>
      <vt:lpstr>Eingangsgrößen – Schätzwerte xi</vt:lpstr>
      <vt:lpstr>GUM: Notwendige Informationen</vt:lpstr>
      <vt:lpstr>Eingangsgrößen – Unsicherheiten u(xi)</vt:lpstr>
      <vt:lpstr>Eingangsgrößen – PDF</vt:lpstr>
      <vt:lpstr>Wahrscheinlichkeitsdichte-Verteilungen</vt:lpstr>
      <vt:lpstr>Wahrscheinlichkeitsdichte-Verteilungen</vt:lpstr>
      <vt:lpstr>Wahrscheinlichkeitsdichte-Verteilungen</vt:lpstr>
      <vt:lpstr>Wahrscheinlichkeitsdichte-Verteilungen</vt:lpstr>
      <vt:lpstr>Wahrscheinlichkeitsdichte-Verteilungen</vt:lpstr>
      <vt:lpstr>Wahrscheinlichkeitsdichte-Verteilungen</vt:lpstr>
      <vt:lpstr>Wahrscheinlichkeitsdichte-Verteilungen</vt:lpstr>
      <vt:lpstr>Wahrscheinlichkeitsdichte-Verteilungen</vt:lpstr>
      <vt:lpstr>Wahrscheinlichkeitsdichte-Verteilungen</vt:lpstr>
      <vt:lpstr>Wahrscheinlichkeitsdichte-Verteilungen</vt:lpstr>
      <vt:lpstr>GUM: Notwendige Informationen</vt:lpstr>
      <vt:lpstr>Der Messwert</vt:lpstr>
      <vt:lpstr>GUM: Notwendige Informationen</vt:lpstr>
      <vt:lpstr>Messergebnis, Standardunsicherheit</vt:lpstr>
      <vt:lpstr>GUM: Notwendige Informationen</vt:lpstr>
      <vt:lpstr>Erweiterungsfaktor k</vt:lpstr>
      <vt:lpstr>Standardunsicherheit – Erweiterte Messunsicherheit</vt:lpstr>
      <vt:lpstr>Dokumentation</vt:lpstr>
      <vt:lpstr>Dokumentation</vt:lpstr>
      <vt:lpstr>Dokumentation</vt:lpstr>
      <vt:lpstr>PowerPoint-Präsentation</vt:lpstr>
      <vt:lpstr>Mathematische Notwendigkeiten</vt:lpstr>
      <vt:lpstr>Mathematische Notwendigkeiten</vt:lpstr>
      <vt:lpstr>Mathematische Notwendigkeiten</vt:lpstr>
      <vt:lpstr>PowerPoint-Präsentation</vt:lpstr>
      <vt:lpstr>Auswahl von Computerprogrammen</vt:lpstr>
      <vt:lpstr>GUM-WB – Bedienungskonzept</vt:lpstr>
      <vt:lpstr>Beispiel −1: einfachste Messung</vt:lpstr>
      <vt:lpstr>Beispiel 0: Kalibrierung</vt:lpstr>
      <vt:lpstr>Beispiel 0: Kalibrierung</vt:lpstr>
      <vt:lpstr>Beispiel 0: Kalibrierung</vt:lpstr>
      <vt:lpstr>Beispiel 0: Kalibrierung – Herleitung der Modellfunktion </vt:lpstr>
      <vt:lpstr>Beispiel 0: Kalibrierung – Herleitung der Modellfunktion</vt:lpstr>
      <vt:lpstr>Beispiel 0: Kalibrierung – Herleitung der Modellfunktion</vt:lpstr>
      <vt:lpstr>Beispiel 0: Kalibrierung – Herleitung der Modellfunktion</vt:lpstr>
      <vt:lpstr>Beispiel 0: Kalibrierung – Befunde</vt:lpstr>
      <vt:lpstr>Beispiel 0: Kalibrierung – Ergebnis</vt:lpstr>
      <vt:lpstr>Beispiel 0: Kalibrierung – Ergebnis, relative Angabe</vt:lpstr>
      <vt:lpstr>Beispiel 0: Kalibrierung – Ergebnis, relative Angabe</vt:lpstr>
      <vt:lpstr>Beispiel 1: Temperaturmessung</vt:lpstr>
      <vt:lpstr>Beispiel 1: Temperaturmessung</vt:lpstr>
      <vt:lpstr>Beispiel 1: Temperaturmessung</vt:lpstr>
      <vt:lpstr>Beispiel 1: Temperaturmessung</vt:lpstr>
      <vt:lpstr>Beispiel 1: Temperaturmessung</vt:lpstr>
      <vt:lpstr>Beispiel 1: Temperaturmessung</vt:lpstr>
      <vt:lpstr>Beispiel 1: Temperaturmessung</vt:lpstr>
      <vt:lpstr>Beispiel 1: Temperaturmessung</vt:lpstr>
      <vt:lpstr>Beispiel 1: Temperaturmessung</vt:lpstr>
      <vt:lpstr>PowerPoint-Präsentation</vt:lpstr>
      <vt:lpstr>Anwendung der Kalibrierergebnisse</vt:lpstr>
      <vt:lpstr>Anwendung der Kalibrierergebnisse</vt:lpstr>
      <vt:lpstr>Anwendung der Kalibrierergebnisse</vt:lpstr>
      <vt:lpstr>Anwendung der Kalibrierergebnisse</vt:lpstr>
      <vt:lpstr>Anwendung der Kalibrierergebnisse</vt:lpstr>
      <vt:lpstr>Anwendung der Kalibrierergebnisse</vt:lpstr>
      <vt:lpstr>Anwendung der Kalibrierergebnisse</vt:lpstr>
      <vt:lpstr>PowerPoint-Präsentation</vt:lpstr>
      <vt:lpstr>Anwendung der Kalibrierergebnisse</vt:lpstr>
      <vt:lpstr>Anwendung der Kalibrierergebnisse</vt:lpstr>
      <vt:lpstr>Anwendung der Kalibrierergebnisse</vt:lpstr>
      <vt:lpstr>Konformitätsfeststellung</vt:lpstr>
      <vt:lpstr>Konformitätsfeststellung</vt:lpstr>
      <vt:lpstr>Konformitätsfeststellung</vt:lpstr>
      <vt:lpstr>Konformitätsfeststellung</vt:lpstr>
      <vt:lpstr>Konformitätsfeststellung</vt:lpstr>
      <vt:lpstr>Konformitätsfeststellung</vt:lpstr>
      <vt:lpstr>Konformitätsfeststellung</vt:lpstr>
      <vt:lpstr>Konformitätsfeststellung</vt:lpstr>
      <vt:lpstr>Konformitätsfeststellung</vt:lpstr>
      <vt:lpstr>Konformitätsfeststellung</vt:lpstr>
      <vt:lpstr>Zusammenfassung</vt:lpstr>
      <vt:lpstr>Zusammenfassung</vt:lpstr>
      <vt:lpstr>Zusammenfassung</vt:lpstr>
      <vt:lpstr>Zusammenfassung</vt:lpstr>
    </vt:vector>
  </TitlesOfParts>
  <Company>BEV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ÖNORM A 6403:2010</dc:title>
  <dc:creator>Barboritsch Clemens</dc:creator>
  <cp:lastModifiedBy>Matus Michael</cp:lastModifiedBy>
  <cp:revision>116</cp:revision>
  <cp:lastPrinted>2018-07-05T18:23:58Z</cp:lastPrinted>
  <dcterms:created xsi:type="dcterms:W3CDTF">2019-11-22T08:53:19Z</dcterms:created>
  <dcterms:modified xsi:type="dcterms:W3CDTF">2022-05-09T10:29:56Z</dcterms:modified>
</cp:coreProperties>
</file>