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3" r:id="rId1"/>
  </p:sldMasterIdLst>
  <p:notesMasterIdLst>
    <p:notesMasterId r:id="rId11"/>
  </p:notesMasterIdLst>
  <p:handoutMasterIdLst>
    <p:handoutMasterId r:id="rId12"/>
  </p:handout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</p:sldIdLst>
  <p:sldSz cx="9144000" cy="5143500" type="screen16x9"/>
  <p:notesSz cx="6646863" cy="97774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FF3"/>
    <a:srgbClr val="E632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D7B26C5-4107-4FEC-AEDC-1716B250A1EF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1" autoAdjust="0"/>
    <p:restoredTop sz="94818" autoAdjust="0"/>
  </p:normalViewPr>
  <p:slideViewPr>
    <p:cSldViewPr snapToGrid="0" snapToObjects="1">
      <p:cViewPr>
        <p:scale>
          <a:sx n="150" d="100"/>
          <a:sy n="150" d="100"/>
        </p:scale>
        <p:origin x="-270" y="-90"/>
      </p:cViewPr>
      <p:guideLst>
        <p:guide orient="horz" pos="668"/>
        <p:guide orient="horz" pos="2902"/>
        <p:guide pos="345"/>
        <p:guide pos="5366"/>
      </p:guideLst>
    </p:cSldViewPr>
  </p:slideViewPr>
  <p:outlineViewPr>
    <p:cViewPr>
      <p:scale>
        <a:sx n="33" d="100"/>
        <a:sy n="33" d="100"/>
      </p:scale>
      <p:origin x="36" y="48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>
        <p:scale>
          <a:sx n="100" d="100"/>
          <a:sy n="100" d="100"/>
        </p:scale>
        <p:origin x="-2898" y="1152"/>
      </p:cViewPr>
      <p:guideLst>
        <p:guide orient="horz" pos="3080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286845"/>
            <a:ext cx="2880307" cy="488871"/>
          </a:xfrm>
          <a:prstGeom prst="rect">
            <a:avLst/>
          </a:prstGeom>
        </p:spPr>
        <p:txBody>
          <a:bodyPr vert="horz" lIns="89794" tIns="44897" rIns="89794" bIns="44897" rtlCol="0" anchor="b"/>
          <a:lstStyle>
            <a:lvl1pPr algn="l">
              <a:defRPr sz="1200"/>
            </a:lvl1pPr>
          </a:lstStyle>
          <a:p>
            <a:r>
              <a:rPr lang="de-AT" dirty="0"/>
              <a:t>1_GUM_ZufallNotwendigkeit.pptx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"/>
          </p:nvPr>
        </p:nvSpPr>
        <p:spPr>
          <a:xfrm>
            <a:off x="2880307" y="9286845"/>
            <a:ext cx="884711" cy="488871"/>
          </a:xfrm>
          <a:prstGeom prst="rect">
            <a:avLst/>
          </a:prstGeom>
        </p:spPr>
        <p:txBody>
          <a:bodyPr vert="horz" lIns="89794" tIns="44897" rIns="89794" bIns="44897" rtlCol="0" anchor="b"/>
          <a:lstStyle>
            <a:lvl1pPr algn="r">
              <a:defRPr sz="1200"/>
            </a:lvl1pPr>
          </a:lstStyle>
          <a:p>
            <a:pPr algn="ctr"/>
            <a:fld id="{1BCACBB0-6C6B-4B3E-B6E6-54B62284C21B}" type="slidenum">
              <a:rPr lang="de-AT" smtClean="0"/>
              <a:pPr algn="ctr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83347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80307" cy="488871"/>
          </a:xfrm>
          <a:prstGeom prst="rect">
            <a:avLst/>
          </a:prstGeom>
        </p:spPr>
        <p:txBody>
          <a:bodyPr vert="horz" lIns="89794" tIns="44897" rIns="89794" bIns="44897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66556" y="9286844"/>
            <a:ext cx="2880307" cy="488871"/>
          </a:xfrm>
          <a:prstGeom prst="rect">
            <a:avLst/>
          </a:prstGeom>
        </p:spPr>
        <p:txBody>
          <a:bodyPr vert="horz" lIns="89794" tIns="44897" rIns="89794" bIns="44897" rtlCol="0" anchor="b" anchorCtr="0"/>
          <a:lstStyle>
            <a:lvl1pPr algn="r">
              <a:defRPr sz="1200"/>
            </a:lvl1pPr>
          </a:lstStyle>
          <a:p>
            <a:fld id="{64F923B6-97FF-4AF0-A17D-1758840DBBE2}" type="datetimeFigureOut">
              <a:rPr lang="de-AT" smtClean="0"/>
              <a:t>25.03.2022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-336550" y="665163"/>
            <a:ext cx="7319963" cy="4117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794" tIns="44897" rIns="89794" bIns="44897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835928" y="4888707"/>
            <a:ext cx="4977417" cy="4155400"/>
          </a:xfrm>
          <a:prstGeom prst="rect">
            <a:avLst/>
          </a:prstGeom>
        </p:spPr>
        <p:txBody>
          <a:bodyPr vert="horz" lIns="89794" tIns="44897" rIns="89794" bIns="44897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286845"/>
            <a:ext cx="2880307" cy="488871"/>
          </a:xfrm>
          <a:prstGeom prst="rect">
            <a:avLst/>
          </a:prstGeom>
        </p:spPr>
        <p:txBody>
          <a:bodyPr vert="horz" lIns="89794" tIns="44897" rIns="89794" bIns="44897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2880307" y="9286844"/>
            <a:ext cx="884711" cy="490569"/>
          </a:xfrm>
          <a:prstGeom prst="rect">
            <a:avLst/>
          </a:prstGeom>
        </p:spPr>
        <p:txBody>
          <a:bodyPr vert="horz" lIns="89794" tIns="44897" rIns="89794" bIns="44897" rtlCol="0" anchor="b"/>
          <a:lstStyle>
            <a:lvl1pPr algn="ctr">
              <a:defRPr sz="1200"/>
            </a:lvl1pPr>
          </a:lstStyle>
          <a:p>
            <a:fld id="{F0A5DA3B-92D6-4D4B-9895-D15CB563B5E4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36113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200"/>
      </a:spcBef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96000" indent="-171450" algn="l" defTabSz="914400" rtl="0" eaLnBrk="1" latinLnBrk="0" hangingPunct="1">
      <a:spcBef>
        <a:spcPts val="200"/>
      </a:spcBef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792000" indent="-171450" algn="l" defTabSz="914400" rtl="0" eaLnBrk="1" latinLnBrk="0" hangingPunct="1">
      <a:spcBef>
        <a:spcPts val="200"/>
      </a:spcBef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188000" indent="-171450" algn="l" defTabSz="914400" rtl="0" eaLnBrk="1" latinLnBrk="0" hangingPunct="1">
      <a:spcBef>
        <a:spcPts val="200"/>
      </a:spcBef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584000" indent="-171450" algn="l" defTabSz="914400" rtl="0" eaLnBrk="1" latinLnBrk="0" hangingPunct="1">
      <a:spcBef>
        <a:spcPts val="200"/>
      </a:spcBef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BKA-2018\BKA2018-Brief\REPUBLIK-AT-DOKUMENTVORLAGEN\POTX\HG_Powerpoint_4zu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2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39999" y="1060450"/>
            <a:ext cx="7978526" cy="996791"/>
          </a:xfrm>
        </p:spPr>
        <p:txBody>
          <a:bodyPr anchor="b" anchorCtr="0"/>
          <a:lstStyle>
            <a:lvl1pPr>
              <a:lnSpc>
                <a:spcPts val="4000"/>
              </a:lnSpc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de-DE" dirty="0" smtClean="0"/>
              <a:t>Titelmasterformat </a:t>
            </a:r>
            <a:br>
              <a:rPr lang="de-DE" dirty="0" smtClean="0"/>
            </a:br>
            <a:r>
              <a:rPr lang="de-DE" dirty="0" smtClean="0"/>
              <a:t>durch Klicken bearbeiten</a:t>
            </a:r>
            <a:endParaRPr lang="de-AT" dirty="0"/>
          </a:p>
        </p:txBody>
      </p:sp>
      <p:sp>
        <p:nvSpPr>
          <p:cNvPr id="3" name="Untertitel 1"/>
          <p:cNvSpPr>
            <a:spLocks noGrp="1"/>
          </p:cNvSpPr>
          <p:nvPr>
            <p:ph type="subTitle" idx="1"/>
          </p:nvPr>
        </p:nvSpPr>
        <p:spPr>
          <a:xfrm>
            <a:off x="539999" y="2125004"/>
            <a:ext cx="7978526" cy="1390388"/>
          </a:xfrm>
        </p:spPr>
        <p:txBody>
          <a:bodyPr/>
          <a:lstStyle>
            <a:lvl1pPr marL="0" indent="0" algn="l">
              <a:lnSpc>
                <a:spcPts val="4000"/>
              </a:lnSpc>
              <a:spcBef>
                <a:spcPts val="0"/>
              </a:spcBef>
              <a:buNone/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539750" y="4191000"/>
            <a:ext cx="3422650" cy="415529"/>
          </a:xfrm>
        </p:spPr>
        <p:txBody>
          <a:bodyPr anchor="b" anchorCtr="0"/>
          <a:lstStyle>
            <a:lvl1pPr marL="0" indent="0">
              <a:lnSpc>
                <a:spcPts val="1800"/>
              </a:lnSpc>
              <a:spcAft>
                <a:spcPts val="0"/>
              </a:spcAft>
              <a:buNone/>
              <a:defRPr sz="1400">
                <a:latin typeface="Calibri" panose="020F0502020204030204" pitchFamily="34" charset="0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6651752" y="230400"/>
            <a:ext cx="220027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AT" sz="1200" dirty="0" smtClean="0">
                <a:solidFill>
                  <a:schemeClr val="tx2"/>
                </a:solidFill>
                <a:latin typeface="Calibri" panose="020F0502020204030204" pitchFamily="34" charset="0"/>
              </a:rPr>
              <a:t>bev.gv.at</a:t>
            </a:r>
            <a:endParaRPr lang="de-AT" sz="12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Grafik 8" descr="Bundesamt für Eich- und Vermessungswesen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00" y="208800"/>
            <a:ext cx="2757170" cy="6692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7482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mit 1-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539751" y="1623600"/>
            <a:ext cx="7978775" cy="29833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de-AT" smtClean="0"/>
              <a:t>Präsentationstitel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7704003" y="4790252"/>
            <a:ext cx="814522" cy="200025"/>
          </a:xfrm>
        </p:spPr>
        <p:txBody>
          <a:bodyPr/>
          <a:lstStyle/>
          <a:p>
            <a:fld id="{1206269C-C24E-4E80-9A4B-E7E19BB59A67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5316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001" y="1054800"/>
            <a:ext cx="7978525" cy="62209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539751" y="1630800"/>
            <a:ext cx="7978775" cy="2976125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de-AT" dirty="0" smtClean="0"/>
              <a:t>Präsentationstitel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60732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+ Text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de-AT" dirty="0" smtClean="0"/>
              <a:t>Präsentationstitel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5" name="Bildplatzhalter 6"/>
          <p:cNvSpPr>
            <a:spLocks noGrp="1"/>
          </p:cNvSpPr>
          <p:nvPr>
            <p:ph type="pic" sz="quarter" idx="13"/>
          </p:nvPr>
        </p:nvSpPr>
        <p:spPr>
          <a:xfrm>
            <a:off x="539750" y="1630800"/>
            <a:ext cx="3813175" cy="2976125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4706125" y="1630800"/>
            <a:ext cx="3812400" cy="29761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39426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beliebig -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de-AT" dirty="0" smtClean="0"/>
              <a:t>Präsentationstitel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5"/>
          </p:nvPr>
        </p:nvSpPr>
        <p:spPr>
          <a:xfrm>
            <a:off x="540000" y="1630800"/>
            <a:ext cx="3838575" cy="29761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9" name="Inhaltsplatzhalter 7"/>
          <p:cNvSpPr>
            <a:spLocks noGrp="1"/>
          </p:cNvSpPr>
          <p:nvPr>
            <p:ph sz="quarter" idx="16"/>
          </p:nvPr>
        </p:nvSpPr>
        <p:spPr>
          <a:xfrm>
            <a:off x="4679951" y="1630800"/>
            <a:ext cx="3838575" cy="29761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666192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-beliebig mit 1-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39751" y="1630800"/>
            <a:ext cx="7978775" cy="29761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de-AT" dirty="0" smtClean="0"/>
              <a:t>Präsentationstitel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50449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39999" y="1004430"/>
            <a:ext cx="5389200" cy="1063206"/>
          </a:xfrm>
        </p:spPr>
        <p:txBody>
          <a:bodyPr/>
          <a:lstStyle>
            <a:lvl1pPr>
              <a:lnSpc>
                <a:spcPts val="4000"/>
              </a:lnSpc>
              <a:defRPr sz="3000" b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</a:t>
            </a:r>
            <a:br>
              <a:rPr lang="de-DE" dirty="0" smtClean="0"/>
            </a:br>
            <a:r>
              <a:rPr lang="de-DE" dirty="0" smtClean="0"/>
              <a:t>bearbeiten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539750" y="3643313"/>
            <a:ext cx="3423600" cy="963216"/>
          </a:xfrm>
        </p:spPr>
        <p:txBody>
          <a:bodyPr anchor="b" anchorCtr="0"/>
          <a:lstStyle>
            <a:lvl1pPr marL="0" indent="0">
              <a:lnSpc>
                <a:spcPts val="1800"/>
              </a:lnSpc>
              <a:spcAft>
                <a:spcPts val="0"/>
              </a:spcAft>
              <a:buNone/>
              <a:defRPr sz="14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74369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BKA-2018\BKA2018-Brief\REPUBLIK-AT-DOKUMENTVORLAGEN\POTX\HG_Powerpoint_4zu3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2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40001" y="1054894"/>
            <a:ext cx="7978525" cy="622091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0001" y="1623576"/>
            <a:ext cx="7978525" cy="29833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 </a:t>
            </a:r>
            <a:br>
              <a:rPr lang="de-DE" dirty="0" smtClean="0"/>
            </a:br>
            <a:r>
              <a:rPr lang="de-DE" dirty="0" smtClean="0"/>
              <a:t>Erste Ebene </a:t>
            </a:r>
          </a:p>
          <a:p>
            <a:pPr lvl="1"/>
            <a:r>
              <a:rPr lang="de-DE" dirty="0" smtClean="0"/>
              <a:t>Zweite Ebene – wie Ebene zuvor</a:t>
            </a:r>
          </a:p>
          <a:p>
            <a:pPr lvl="2"/>
            <a:r>
              <a:rPr lang="de-DE" dirty="0" smtClean="0"/>
              <a:t>Dritte Ebene – wie Ebene zuvor</a:t>
            </a:r>
          </a:p>
        </p:txBody>
      </p:sp>
      <p:sp>
        <p:nvSpPr>
          <p:cNvPr id="9" name="Fußzeilenplatzhalter 12"/>
          <p:cNvSpPr>
            <a:spLocks noGrp="1"/>
          </p:cNvSpPr>
          <p:nvPr>
            <p:ph type="ftr" sz="quarter" idx="3"/>
          </p:nvPr>
        </p:nvSpPr>
        <p:spPr>
          <a:xfrm>
            <a:off x="540000" y="4790252"/>
            <a:ext cx="6875916" cy="2000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de-AT" dirty="0" smtClean="0">
                <a:latin typeface="Calibri" panose="020F0502020204030204" pitchFamily="34" charset="0"/>
              </a:rPr>
              <a:t>Präsentationstitel</a:t>
            </a:r>
            <a:endParaRPr lang="de-AT" dirty="0">
              <a:latin typeface="Calibri" panose="020F0502020204030204" pitchFamily="34" charset="0"/>
            </a:endParaRPr>
          </a:p>
        </p:txBody>
      </p:sp>
      <p:sp>
        <p:nvSpPr>
          <p:cNvPr id="20" name="Foliennummernplatzhalter 13"/>
          <p:cNvSpPr>
            <a:spLocks noGrp="1"/>
          </p:cNvSpPr>
          <p:nvPr>
            <p:ph type="sldNum" sz="quarter" idx="4"/>
          </p:nvPr>
        </p:nvSpPr>
        <p:spPr>
          <a:xfrm>
            <a:off x="7558201" y="4790252"/>
            <a:ext cx="960324" cy="2000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1206269C-C24E-4E80-9A4B-E7E19BB59A67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10" name="Textfeld 9"/>
          <p:cNvSpPr txBox="1"/>
          <p:nvPr/>
        </p:nvSpPr>
        <p:spPr>
          <a:xfrm>
            <a:off x="6651752" y="230400"/>
            <a:ext cx="220027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AT" sz="1200" dirty="0" smtClean="0">
                <a:solidFill>
                  <a:schemeClr val="tx2"/>
                </a:solidFill>
                <a:latin typeface="Calibri" panose="020F0502020204030204" pitchFamily="34" charset="0"/>
              </a:rPr>
              <a:t>bev.gv.at</a:t>
            </a:r>
            <a:endParaRPr lang="de-AT" sz="12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pic>
        <p:nvPicPr>
          <p:cNvPr id="11" name="Grafik 10" descr="Bundesamt für Eich- und Vermessungswesen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00" y="208800"/>
            <a:ext cx="2757170" cy="6692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3382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7" r:id="rId3"/>
    <p:sldLayoutId id="2147483721" r:id="rId4"/>
    <p:sldLayoutId id="2147483722" r:id="rId5"/>
    <p:sldLayoutId id="2147483718" r:id="rId6"/>
    <p:sldLayoutId id="2147483720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400" b="1" kern="12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52000" marR="0" indent="-252000" algn="l" defTabSz="914400" rtl="0" eaLnBrk="1" fontAlgn="auto" latinLnBrk="0" hangingPunct="1">
        <a:lnSpc>
          <a:spcPts val="2400"/>
        </a:lnSpc>
        <a:spcBef>
          <a:spcPts val="0"/>
        </a:spcBef>
        <a:spcAft>
          <a:spcPts val="1425"/>
        </a:spcAft>
        <a:buClr>
          <a:schemeClr val="tx2"/>
        </a:buClr>
        <a:buSzTx/>
        <a:buFont typeface="Arial" panose="020B0604020202020204" pitchFamily="34" charset="0"/>
        <a:buChar char="•"/>
        <a:tabLst/>
        <a:defRPr sz="1800" kern="1200">
          <a:solidFill>
            <a:schemeClr val="bg1">
              <a:lumMod val="10000"/>
            </a:schemeClr>
          </a:solidFill>
          <a:latin typeface="Calibri" panose="020F0502020204030204" pitchFamily="34" charset="0"/>
          <a:ea typeface="+mn-ea"/>
          <a:cs typeface="+mn-cs"/>
        </a:defRPr>
      </a:lvl1pPr>
      <a:lvl2pPr marL="504000" marR="0" indent="-252000" algn="l" defTabSz="914400" rtl="0" eaLnBrk="1" fontAlgn="auto" latinLnBrk="0" hangingPunct="1">
        <a:lnSpc>
          <a:spcPts val="2400"/>
        </a:lnSpc>
        <a:spcBef>
          <a:spcPts val="0"/>
        </a:spcBef>
        <a:spcAft>
          <a:spcPts val="1425"/>
        </a:spcAft>
        <a:buClrTx/>
        <a:buSzTx/>
        <a:buFont typeface="Corbel" panose="020B0503020204020204" pitchFamily="34" charset="0"/>
        <a:buChar char="−"/>
        <a:tabLst/>
        <a:defRPr sz="1800" kern="1200">
          <a:solidFill>
            <a:schemeClr val="bg1">
              <a:lumMod val="10000"/>
            </a:schemeClr>
          </a:solidFill>
          <a:latin typeface="Calibri" panose="020F0502020204030204" pitchFamily="34" charset="0"/>
          <a:ea typeface="+mn-ea"/>
          <a:cs typeface="+mn-cs"/>
        </a:defRPr>
      </a:lvl2pPr>
      <a:lvl3pPr marL="756000" indent="-252000" algn="l" defTabSz="914400" rtl="0" eaLnBrk="1" latinLnBrk="0" hangingPunct="1">
        <a:lnSpc>
          <a:spcPts val="2400"/>
        </a:lnSpc>
        <a:spcBef>
          <a:spcPts val="0"/>
        </a:spcBef>
        <a:spcAft>
          <a:spcPts val="1425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bg1">
              <a:lumMod val="10000"/>
            </a:schemeClr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itchFamily="34" charset="0"/>
        <a:buChar char="–"/>
        <a:defRPr sz="1800" kern="1200">
          <a:solidFill>
            <a:schemeClr val="bg1">
              <a:lumMod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400"/>
        </a:spcBef>
        <a:buClr>
          <a:schemeClr val="tx2"/>
        </a:buClr>
        <a:buFont typeface="Arial" pitchFamily="34" charset="0"/>
        <a:buChar char="»"/>
        <a:defRPr sz="1800" kern="1200">
          <a:solidFill>
            <a:schemeClr val="bg1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:\Labor 1\Matus\My Documents\presentations\2020_intern_Dienstkurs\2_GUM\Dokumente\ORS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1" y="1630800"/>
            <a:ext cx="3804767" cy="297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Unabhängige Messwerte?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1</a:t>
            </a:fld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AT" dirty="0" smtClean="0"/>
              <a:t>Hochstabiler Laser</a:t>
            </a:r>
          </a:p>
          <a:p>
            <a:r>
              <a:rPr lang="de-AT" i="1" dirty="0" smtClean="0"/>
              <a:t>n</a:t>
            </a:r>
            <a:r>
              <a:rPr lang="de-AT" dirty="0" smtClean="0"/>
              <a:t> = 20</a:t>
            </a:r>
          </a:p>
        </p:txBody>
      </p:sp>
    </p:spTree>
    <p:extLst>
      <p:ext uri="{BB962C8B-B14F-4D97-AF65-F5344CB8AC3E}">
        <p14:creationId xmlns:p14="http://schemas.microsoft.com/office/powerpoint/2010/main" val="138415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N:\Labor 1\Matus\My Documents\presentations\2020_intern_Dienstkurs\2_GUM\Dokumente\ORS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1" y="1630800"/>
            <a:ext cx="3812924" cy="2982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Unabhängige Messwerte?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2</a:t>
            </a:fld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AT" dirty="0" smtClean="0"/>
              <a:t>Hochstabiler Laser</a:t>
            </a:r>
          </a:p>
          <a:p>
            <a:r>
              <a:rPr lang="de-AT" i="1" dirty="0" smtClean="0"/>
              <a:t>n</a:t>
            </a:r>
            <a:r>
              <a:rPr lang="de-AT" dirty="0" smtClean="0"/>
              <a:t> = 1000</a:t>
            </a:r>
          </a:p>
        </p:txBody>
      </p:sp>
    </p:spTree>
    <p:extLst>
      <p:ext uri="{BB962C8B-B14F-4D97-AF65-F5344CB8AC3E}">
        <p14:creationId xmlns:p14="http://schemas.microsoft.com/office/powerpoint/2010/main" val="316230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N:\Labor 1\Matus\My Documents\presentations\2020_intern_Dienstkurs\2_GUM\Dokumente\ORS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1" y="1630801"/>
            <a:ext cx="3804766" cy="297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Unabhängige Messwerte?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3</a:t>
            </a:fld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AT" dirty="0" smtClean="0"/>
              <a:t>Hochstabiler Laser</a:t>
            </a:r>
          </a:p>
          <a:p>
            <a:r>
              <a:rPr lang="de-AT" i="1" dirty="0" smtClean="0"/>
              <a:t>n</a:t>
            </a:r>
            <a:r>
              <a:rPr lang="de-AT" dirty="0" smtClean="0"/>
              <a:t> = 1000 (kleinere Symbole)</a:t>
            </a:r>
          </a:p>
        </p:txBody>
      </p:sp>
    </p:spTree>
    <p:extLst>
      <p:ext uri="{BB962C8B-B14F-4D97-AF65-F5344CB8AC3E}">
        <p14:creationId xmlns:p14="http://schemas.microsoft.com/office/powerpoint/2010/main" val="331621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N:\Labor 1\Matus\My Documents\presentations\2020_intern_Dienstkurs\2_GUM\Dokumente\ORS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1" y="1630799"/>
            <a:ext cx="3817370" cy="297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Unabhängige Messwerte?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4</a:t>
            </a:fld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AT" dirty="0" smtClean="0"/>
              <a:t>Hochstabiler Laser</a:t>
            </a:r>
          </a:p>
          <a:p>
            <a:r>
              <a:rPr lang="de-AT" i="1" dirty="0" smtClean="0"/>
              <a:t>n</a:t>
            </a:r>
            <a:r>
              <a:rPr lang="de-AT" dirty="0" smtClean="0"/>
              <a:t> = 220 000</a:t>
            </a:r>
          </a:p>
        </p:txBody>
      </p:sp>
    </p:spTree>
    <p:extLst>
      <p:ext uri="{BB962C8B-B14F-4D97-AF65-F5344CB8AC3E}">
        <p14:creationId xmlns:p14="http://schemas.microsoft.com/office/powerpoint/2010/main" val="324441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Unabhängige Messwerte?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5</a:t>
            </a:fld>
            <a:endParaRPr lang="de-AT" dirty="0"/>
          </a:p>
        </p:txBody>
      </p:sp>
      <p:pic>
        <p:nvPicPr>
          <p:cNvPr id="2" name="Bildplatzhalter 1" descr="Bild illustriert ...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2" r="13742"/>
          <a:stretch>
            <a:fillRect/>
          </a:stretch>
        </p:blipFill>
        <p:spPr/>
      </p:pic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4940300" y="1630800"/>
            <a:ext cx="3578225" cy="2976125"/>
          </a:xfrm>
        </p:spPr>
        <p:txBody>
          <a:bodyPr/>
          <a:lstStyle/>
          <a:p>
            <a:r>
              <a:rPr lang="de-AT" dirty="0" smtClean="0"/>
              <a:t>Laser-Interferometer</a:t>
            </a:r>
          </a:p>
          <a:p>
            <a:r>
              <a:rPr lang="de-AT" i="1" dirty="0" smtClean="0"/>
              <a:t>n</a:t>
            </a:r>
            <a:r>
              <a:rPr lang="de-AT" dirty="0" smtClean="0"/>
              <a:t> = 50</a:t>
            </a:r>
          </a:p>
        </p:txBody>
      </p:sp>
      <p:pic>
        <p:nvPicPr>
          <p:cNvPr id="5122" name="Picture 2" descr="N:\Labor 1\Matus\My Documents\presentations\2020_intern_Dienstkurs\2_GUM\Dokumente\LI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1" y="1630801"/>
            <a:ext cx="4226717" cy="297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24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Unabhängige Messwerte?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6</a:t>
            </a:fld>
            <a:endParaRPr lang="de-AT" dirty="0"/>
          </a:p>
        </p:txBody>
      </p:sp>
      <p:pic>
        <p:nvPicPr>
          <p:cNvPr id="2" name="Bildplatzhalter 1" descr="Bild illustriert ...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2" r="13742"/>
          <a:stretch>
            <a:fillRect/>
          </a:stretch>
        </p:blipFill>
        <p:spPr/>
      </p:pic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4940300" y="1630800"/>
            <a:ext cx="3578225" cy="2976125"/>
          </a:xfrm>
        </p:spPr>
        <p:txBody>
          <a:bodyPr/>
          <a:lstStyle/>
          <a:p>
            <a:r>
              <a:rPr lang="de-AT" dirty="0" smtClean="0"/>
              <a:t>Laser-Interferometer</a:t>
            </a:r>
          </a:p>
          <a:p>
            <a:r>
              <a:rPr lang="de-AT" i="1" dirty="0" smtClean="0"/>
              <a:t>n</a:t>
            </a:r>
            <a:r>
              <a:rPr lang="de-AT" dirty="0" smtClean="0"/>
              <a:t> = 500</a:t>
            </a:r>
          </a:p>
        </p:txBody>
      </p:sp>
      <p:pic>
        <p:nvPicPr>
          <p:cNvPr id="6146" name="Picture 2" descr="N:\Labor 1\Matus\My Documents\presentations\2020_intern_Dienstkurs\2_GUM\Dokumente\LI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1" y="1630800"/>
            <a:ext cx="4226719" cy="297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54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Unabhängige Messwerte?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7</a:t>
            </a:fld>
            <a:endParaRPr lang="de-AT" dirty="0"/>
          </a:p>
        </p:txBody>
      </p:sp>
      <p:pic>
        <p:nvPicPr>
          <p:cNvPr id="2" name="Bildplatzhalter 1" descr="Bild illustriert ...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2" r="13742"/>
          <a:stretch>
            <a:fillRect/>
          </a:stretch>
        </p:blipFill>
        <p:spPr/>
      </p:pic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4940300" y="1630800"/>
            <a:ext cx="3578225" cy="2976125"/>
          </a:xfrm>
        </p:spPr>
        <p:txBody>
          <a:bodyPr/>
          <a:lstStyle/>
          <a:p>
            <a:r>
              <a:rPr lang="de-AT" dirty="0" smtClean="0"/>
              <a:t>Laser-Interferometer</a:t>
            </a:r>
          </a:p>
          <a:p>
            <a:r>
              <a:rPr lang="de-AT" i="1" dirty="0" smtClean="0"/>
              <a:t>n</a:t>
            </a:r>
            <a:r>
              <a:rPr lang="de-AT" dirty="0" smtClean="0"/>
              <a:t> = 7000</a:t>
            </a:r>
          </a:p>
        </p:txBody>
      </p:sp>
      <p:pic>
        <p:nvPicPr>
          <p:cNvPr id="7170" name="Picture 2" descr="N:\Labor 1\Matus\My Documents\presentations\2020_intern_Dienstkurs\2_GUM\Dokumente\L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1" y="1630801"/>
            <a:ext cx="4226717" cy="297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1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FF0000"/>
                </a:solidFill>
              </a:rPr>
              <a:t>Standardunsicherheit und </a:t>
            </a:r>
            <a:r>
              <a:rPr lang="de-DE" dirty="0" smtClean="0">
                <a:solidFill>
                  <a:srgbClr val="FF0000"/>
                </a:solidFill>
              </a:rPr>
              <a:t>Erwartungswert?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platzhalter 2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dirty="0" smtClean="0"/>
                  <a:t>Es gibt kein allgemeines Verfahren, man braucht im allgemeinen zusätzliches Wissen.</a:t>
                </a:r>
              </a:p>
              <a:p>
                <a:r>
                  <a:rPr lang="de-DE" dirty="0" smtClean="0"/>
                  <a:t>Rechteckverteilung zwischen </a:t>
                </a:r>
                <a:r>
                  <a:rPr lang="de-DE" dirty="0" err="1" smtClean="0"/>
                  <a:t>max</a:t>
                </a:r>
                <a:r>
                  <a:rPr lang="de-DE" dirty="0" smtClean="0"/>
                  <a:t> und min</a:t>
                </a:r>
                <a:br>
                  <a:rPr lang="de-DE" dirty="0" smtClean="0"/>
                </a:br>
                <a14:m>
                  <m:oMath xmlns:m="http://schemas.openxmlformats.org/officeDocument/2006/math">
                    <m:r>
                      <a:rPr lang="de-AT" b="0" i="1" smtClean="0">
                        <a:latin typeface="Cambria Math"/>
                      </a:rPr>
                      <m:t>𝑥</m:t>
                    </m:r>
                    <m:r>
                      <a:rPr lang="de-AT" b="0" i="1" smtClean="0">
                        <a:latin typeface="Cambria Math"/>
                      </a:rPr>
                      <m:t>=(</m:t>
                    </m:r>
                    <m:func>
                      <m:funcPr>
                        <m:ctrlPr>
                          <a:rPr lang="de-AT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AT" b="0" i="0" smtClean="0">
                            <a:latin typeface="Cambria Math"/>
                          </a:rPr>
                          <m:t>max</m:t>
                        </m:r>
                      </m:fName>
                      <m:e>
                        <m:r>
                          <a:rPr lang="de-AT" b="0" i="1" smtClean="0">
                            <a:latin typeface="Cambria Math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de-AT" b="0" i="0" smtClean="0">
                            <a:latin typeface="Cambria Math"/>
                          </a:rPr>
                          <m:t>min</m:t>
                        </m:r>
                        <m:r>
                          <a:rPr lang="de-AT" b="0" i="1" smtClean="0">
                            <a:latin typeface="Cambria Math"/>
                          </a:rPr>
                          <m:t>⁡)/2</m:t>
                        </m:r>
                      </m:e>
                    </m:func>
                  </m:oMath>
                </a14:m>
                <a:r>
                  <a:rPr lang="de-AT" b="0" dirty="0" smtClean="0"/>
                  <a:t/>
                </a:r>
                <a:br>
                  <a:rPr lang="de-AT" b="0" dirty="0" smtClean="0"/>
                </a:br>
                <a14:m>
                  <m:oMath xmlns:m="http://schemas.openxmlformats.org/officeDocument/2006/math">
                    <m:r>
                      <a:rPr lang="de-AT" b="0" i="1" smtClean="0">
                        <a:latin typeface="Cambria Math"/>
                      </a:rPr>
                      <m:t>𝑢</m:t>
                    </m:r>
                    <m:r>
                      <a:rPr lang="de-AT" b="0" i="1" smtClean="0">
                        <a:latin typeface="Cambria Math"/>
                      </a:rPr>
                      <m:t>(</m:t>
                    </m:r>
                    <m:r>
                      <a:rPr lang="de-AT" b="0" i="1" smtClean="0">
                        <a:latin typeface="Cambria Math"/>
                      </a:rPr>
                      <m:t>𝑥</m:t>
                    </m:r>
                    <m:r>
                      <a:rPr lang="de-AT" b="0" i="1" smtClean="0">
                        <a:latin typeface="Cambria Math"/>
                      </a:rPr>
                      <m:t>)=(</m:t>
                    </m:r>
                    <m:func>
                      <m:funcPr>
                        <m:ctrlPr>
                          <a:rPr lang="de-AT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AT">
                            <a:latin typeface="Cambria Math"/>
                          </a:rPr>
                          <m:t>max</m:t>
                        </m:r>
                      </m:fName>
                      <m:e>
                        <m:r>
                          <a:rPr lang="de-AT" i="1">
                            <a:latin typeface="Cambria Math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de-AT">
                            <a:latin typeface="Cambria Math"/>
                          </a:rPr>
                          <m:t>min</m:t>
                        </m:r>
                        <m:r>
                          <a:rPr lang="de-AT" i="1">
                            <a:latin typeface="Cambria Math"/>
                          </a:rPr>
                          <m:t>⁡)/</m:t>
                        </m:r>
                        <m:rad>
                          <m:radPr>
                            <m:degHide m:val="on"/>
                            <m:ctrlPr>
                              <a:rPr lang="de-AT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de-AT" b="0" i="1" smtClean="0">
                                <a:latin typeface="Cambria Math"/>
                              </a:rPr>
                              <m:t>12</m:t>
                            </m:r>
                          </m:e>
                        </m:rad>
                      </m:e>
                    </m:func>
                  </m:oMath>
                </a14:m>
                <a:endParaRPr lang="de-DE" dirty="0" smtClean="0"/>
              </a:p>
              <a:p>
                <a:r>
                  <a:rPr lang="de-DE" dirty="0" smtClean="0"/>
                  <a:t>Normalverteilung unter Annahme maximaler Korrelation</a:t>
                </a:r>
                <a:br>
                  <a:rPr lang="de-DE" dirty="0" smtClean="0"/>
                </a:br>
                <a14:m>
                  <m:oMath xmlns:m="http://schemas.openxmlformats.org/officeDocument/2006/math">
                    <m:r>
                      <a:rPr lang="de-AT" b="0" i="1" smtClean="0">
                        <a:latin typeface="Cambria Math"/>
                      </a:rPr>
                      <m:t>𝑥</m:t>
                    </m:r>
                    <m:r>
                      <a:rPr lang="de-AT" b="0" i="1" smtClean="0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de-AT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de-AT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de-AT" b="0" dirty="0" smtClean="0"/>
                  <a:t/>
                </a:r>
                <a:br>
                  <a:rPr lang="de-AT" b="0" dirty="0" smtClean="0"/>
                </a:br>
                <a14:m>
                  <m:oMath xmlns:m="http://schemas.openxmlformats.org/officeDocument/2006/math">
                    <m:r>
                      <a:rPr lang="de-AT" b="0" i="1" smtClean="0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de-AT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de-AT" b="0" i="1" smtClean="0">
                        <a:latin typeface="Cambria Math"/>
                      </a:rPr>
                      <m:t>=</m:t>
                    </m:r>
                    <m:r>
                      <a:rPr lang="de-AT" b="0" i="1" smtClean="0">
                        <a:latin typeface="Cambria Math"/>
                      </a:rPr>
                      <m:t>𝑠</m:t>
                    </m:r>
                    <m:r>
                      <a:rPr lang="de-AT" b="0" i="1" smtClean="0">
                        <a:latin typeface="Cambria Math"/>
                      </a:rPr>
                      <m:t>(</m:t>
                    </m:r>
                    <m:r>
                      <a:rPr lang="de-AT" b="0" i="1" smtClean="0">
                        <a:latin typeface="Cambria Math"/>
                      </a:rPr>
                      <m:t>𝑥</m:t>
                    </m:r>
                    <m:r>
                      <a:rPr lang="de-AT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de-AT" b="0" i="1" dirty="0" smtClean="0">
                    <a:latin typeface="Cambria Math"/>
                  </a:rPr>
                  <a:t/>
                </a:r>
                <a:br>
                  <a:rPr lang="de-AT" b="0" i="1" dirty="0" smtClean="0">
                    <a:latin typeface="Cambria Math"/>
                  </a:rPr>
                </a:br>
                <a:endParaRPr lang="de-DE" u="sng" dirty="0"/>
              </a:p>
            </p:txBody>
          </p:sp>
        </mc:Choice>
        <mc:Fallback xmlns="">
          <p:sp>
            <p:nvSpPr>
              <p:cNvPr id="3" name="Text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 rotWithShape="1">
                <a:blip r:embed="rId2"/>
                <a:stretch>
                  <a:fillRect l="-1835" t="-1837" r="-765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8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0295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Nachweis der </a:t>
            </a:r>
            <a:r>
              <a:rPr lang="de-DE" dirty="0">
                <a:solidFill>
                  <a:srgbClr val="FF0000"/>
                </a:solidFill>
              </a:rPr>
              <a:t>Unabhängigkeit </a:t>
            </a:r>
            <a:r>
              <a:rPr lang="de-DE" dirty="0" smtClean="0">
                <a:solidFill>
                  <a:srgbClr val="FF0000"/>
                </a:solidFill>
              </a:rPr>
              <a:t>von </a:t>
            </a:r>
            <a:r>
              <a:rPr lang="de-AT" dirty="0" smtClean="0"/>
              <a:t>Messwerten?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Gibt es ein mathematisches </a:t>
            </a:r>
            <a:r>
              <a:rPr lang="de-DE" dirty="0">
                <a:solidFill>
                  <a:schemeClr val="tx1"/>
                </a:solidFill>
              </a:rPr>
              <a:t>Verfahren um die Unabhängigkeit </a:t>
            </a:r>
            <a:r>
              <a:rPr lang="de-DE" dirty="0" smtClean="0">
                <a:solidFill>
                  <a:schemeClr val="tx1"/>
                </a:solidFill>
              </a:rPr>
              <a:t>nachzuweisen?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Es gibt Testverfahren, leider mit beschränktem Anwendungsbereich und </a:t>
            </a:r>
            <a:r>
              <a:rPr lang="de-DE" dirty="0" smtClean="0"/>
              <a:t>Aussagekraft.</a:t>
            </a:r>
            <a:endParaRPr lang="de-DE" dirty="0"/>
          </a:p>
          <a:p>
            <a:r>
              <a:rPr lang="de-DE" dirty="0" smtClean="0"/>
              <a:t>Wenn irgend möglich: </a:t>
            </a:r>
            <a:r>
              <a:rPr lang="de-DE" u="sng" dirty="0" smtClean="0"/>
              <a:t>graphische Darstellung!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>Subjektiv, aber </a:t>
            </a:r>
            <a:r>
              <a:rPr lang="de-DE" dirty="0"/>
              <a:t>M</a:t>
            </a:r>
            <a:r>
              <a:rPr lang="de-DE" dirty="0" smtClean="0"/>
              <a:t>uster sind erstaunlich gut zu erkennen.</a:t>
            </a:r>
          </a:p>
          <a:p>
            <a:r>
              <a:rPr lang="de-DE" dirty="0" smtClean="0"/>
              <a:t>Zur Belustigung </a:t>
            </a:r>
            <a:r>
              <a:rPr lang="de-DE" dirty="0" err="1" smtClean="0"/>
              <a:t>google</a:t>
            </a:r>
            <a:r>
              <a:rPr lang="de-DE" dirty="0" smtClean="0"/>
              <a:t> man nach „</a:t>
            </a:r>
            <a:r>
              <a:rPr lang="de-DE" dirty="0" err="1" smtClean="0"/>
              <a:t>Anscombe</a:t>
            </a:r>
            <a:r>
              <a:rPr lang="de-DE" dirty="0" smtClean="0"/>
              <a:t>-Quartett“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 </a:t>
            </a:r>
            <a:endParaRPr lang="de-DE" u="sng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9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5391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BEV-16x9">
  <a:themeElements>
    <a:clrScheme name="Republik-AT">
      <a:dk1>
        <a:srgbClr val="000000"/>
      </a:dk1>
      <a:lt1>
        <a:srgbClr val="E6EFF3"/>
      </a:lt1>
      <a:dk2>
        <a:srgbClr val="E6320F"/>
      </a:dk2>
      <a:lt2>
        <a:srgbClr val="FFFFFF"/>
      </a:lt2>
      <a:accent1>
        <a:srgbClr val="CA0237"/>
      </a:accent1>
      <a:accent2>
        <a:srgbClr val="5FB564"/>
      </a:accent2>
      <a:accent3>
        <a:srgbClr val="950F53"/>
      </a:accent3>
      <a:accent4>
        <a:srgbClr val="F59C00"/>
      </a:accent4>
      <a:accent5>
        <a:srgbClr val="3BACBE"/>
      </a:accent5>
      <a:accent6>
        <a:srgbClr val="BCCF00"/>
      </a:accent6>
      <a:hlink>
        <a:srgbClr val="1C1C1C"/>
      </a:hlink>
      <a:folHlink>
        <a:srgbClr val="636362"/>
      </a:folHlink>
    </a:clrScheme>
    <a:fontScheme name="BKA2018-Schriften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Klarhei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PPT-BEV-16x9</Template>
  <TotalTime>0</TotalTime>
  <Words>123</Words>
  <Application>Microsoft Office PowerPoint</Application>
  <PresentationFormat>Bildschirmpräsentation (16:9)</PresentationFormat>
  <Paragraphs>40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PPT-BEV-16x9</vt:lpstr>
      <vt:lpstr>Unabhängige Messwerte?</vt:lpstr>
      <vt:lpstr>Unabhängige Messwerte?</vt:lpstr>
      <vt:lpstr>Unabhängige Messwerte?</vt:lpstr>
      <vt:lpstr>Unabhängige Messwerte?</vt:lpstr>
      <vt:lpstr>Unabhängige Messwerte?</vt:lpstr>
      <vt:lpstr>Unabhängige Messwerte?</vt:lpstr>
      <vt:lpstr>Unabhängige Messwerte?</vt:lpstr>
      <vt:lpstr>Standardunsicherheit und Erwartungswert?</vt:lpstr>
      <vt:lpstr>Nachweis der Unabhängigkeit von Messwerten?</vt:lpstr>
    </vt:vector>
  </TitlesOfParts>
  <Company>BEV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Unabhängige Messwerte?</dc:title>
  <dc:creator>Michael Matus</dc:creator>
  <cp:lastModifiedBy>Michael Matus</cp:lastModifiedBy>
  <cp:revision>8</cp:revision>
  <cp:lastPrinted>2018-07-05T18:23:58Z</cp:lastPrinted>
  <dcterms:created xsi:type="dcterms:W3CDTF">2020-01-17T10:53:50Z</dcterms:created>
  <dcterms:modified xsi:type="dcterms:W3CDTF">2022-03-25T10:57:10Z</dcterms:modified>
</cp:coreProperties>
</file>