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392" r:id="rId2"/>
    <p:sldId id="419" r:id="rId3"/>
    <p:sldId id="362" r:id="rId4"/>
    <p:sldId id="412" r:id="rId5"/>
    <p:sldId id="363" r:id="rId6"/>
    <p:sldId id="365" r:id="rId7"/>
    <p:sldId id="413" r:id="rId8"/>
    <p:sldId id="366" r:id="rId9"/>
    <p:sldId id="389" r:id="rId10"/>
    <p:sldId id="415" r:id="rId11"/>
    <p:sldId id="416" r:id="rId12"/>
    <p:sldId id="369" r:id="rId13"/>
    <p:sldId id="391" r:id="rId14"/>
    <p:sldId id="370" r:id="rId15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0F"/>
    <a:srgbClr val="E6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9" autoAdjust="0"/>
    <p:restoredTop sz="94818" autoAdjust="0"/>
  </p:normalViewPr>
  <p:slideViewPr>
    <p:cSldViewPr snapToGrid="0" snapToObjects="1">
      <p:cViewPr varScale="1">
        <p:scale>
          <a:sx n="146" d="100"/>
          <a:sy n="146" d="100"/>
        </p:scale>
        <p:origin x="-108" y="-156"/>
      </p:cViewPr>
      <p:guideLst>
        <p:guide orient="horz" pos="668"/>
        <p:guide orient="horz" pos="2902"/>
        <p:guide pos="345"/>
        <p:guide pos="5366"/>
      </p:guideLst>
    </p:cSldViewPr>
  </p:slideViewPr>
  <p:outlineViewPr>
    <p:cViewPr>
      <p:scale>
        <a:sx n="33" d="100"/>
        <a:sy n="33" d="100"/>
      </p:scale>
      <p:origin x="36" y="4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0" y="12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 dirty="0" smtClean="0"/>
              <a:t>1_GUM_OhneNu_v3.pptx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"/>
          </p:nvPr>
        </p:nvSpPr>
        <p:spPr>
          <a:xfrm>
            <a:off x="2945659" y="9428583"/>
            <a:ext cx="90478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1BCACBB0-6C6B-4B3E-B6E6-54B62284C21B}" type="slidenum">
              <a:rPr lang="de-AT" smtClean="0"/>
              <a:pPr algn="ct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3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2016" y="942858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64F923B6-97FF-4AF0-A17D-1758840DBBE2}" type="datetimeFigureOut">
              <a:rPr lang="de-AT" smtClean="0"/>
              <a:t>25.03.2022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674688"/>
            <a:ext cx="7432675" cy="4181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54894" y="4963319"/>
            <a:ext cx="5090351" cy="42188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945659" y="9428582"/>
            <a:ext cx="904784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F0A5DA3B-92D6-4D4B-9895-D15CB563B5E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11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6000" indent="-171450" algn="l" defTabSz="914400" rtl="0" eaLnBrk="1" latinLnBrk="0" hangingPunct="1">
      <a:spcBef>
        <a:spcPts val="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92000" indent="-171450" algn="l" defTabSz="914400" rtl="0" eaLnBrk="1" latinLnBrk="0" hangingPunct="1">
      <a:spcBef>
        <a:spcPts val="200"/>
      </a:spcBef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188000" indent="-171450" algn="l" defTabSz="914400" rtl="0" eaLnBrk="1" latinLnBrk="0" hangingPunct="1">
      <a:spcBef>
        <a:spcPts val="200"/>
      </a:spcBef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584000" indent="-171450" algn="l" defTabSz="914400" rtl="0" eaLnBrk="1" latinLnBrk="0" hangingPunct="1">
      <a:spcBef>
        <a:spcPts val="200"/>
      </a:spcBef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BKA-2018\BKA2018-Brief\REPUBLIK-AT-DOKUMENTVORLAGEN\POTX\HG_Powerpoint_4zu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1060450"/>
            <a:ext cx="7978526" cy="996791"/>
          </a:xfrm>
        </p:spPr>
        <p:txBody>
          <a:bodyPr anchor="b" anchorCtr="0"/>
          <a:lstStyle>
            <a:lvl1pPr>
              <a:lnSpc>
                <a:spcPts val="4000"/>
              </a:lnSpc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AT" dirty="0"/>
          </a:p>
        </p:txBody>
      </p:sp>
      <p:sp>
        <p:nvSpPr>
          <p:cNvPr id="3" name="Untertitel 1"/>
          <p:cNvSpPr>
            <a:spLocks noGrp="1"/>
          </p:cNvSpPr>
          <p:nvPr>
            <p:ph type="subTitle" idx="1"/>
          </p:nvPr>
        </p:nvSpPr>
        <p:spPr>
          <a:xfrm>
            <a:off x="539999" y="2125004"/>
            <a:ext cx="7978526" cy="1390388"/>
          </a:xfrm>
        </p:spPr>
        <p:txBody>
          <a:bodyPr/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9750" y="4191000"/>
            <a:ext cx="3422650" cy="415529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 descr="Bundesamt für Eich- und Vermessungswesen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48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1" y="1623600"/>
            <a:ext cx="7978775" cy="29833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04003" y="4790252"/>
            <a:ext cx="814522" cy="200025"/>
          </a:xfrm>
        </p:spPr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31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054800"/>
            <a:ext cx="7978525" cy="6220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073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0" y="1630800"/>
            <a:ext cx="3813175" cy="29761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06125" y="1630800"/>
            <a:ext cx="3812400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42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beliebig -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540000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6"/>
          </p:nvPr>
        </p:nvSpPr>
        <p:spPr>
          <a:xfrm>
            <a:off x="4679951" y="1630800"/>
            <a:ext cx="38385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666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-beliebig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04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1004430"/>
            <a:ext cx="5389200" cy="1063206"/>
          </a:xfrm>
        </p:spPr>
        <p:txBody>
          <a:bodyPr/>
          <a:lstStyle>
            <a:lvl1pPr>
              <a:lnSpc>
                <a:spcPts val="4000"/>
              </a:lnSpc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539750" y="3643313"/>
            <a:ext cx="3423600" cy="963216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43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KA-2018\BKA2018-Brief\REPUBLIK-AT-DOKUMENTVORLAGEN\POTX\HG_Powerpoint_4zu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1" y="1054894"/>
            <a:ext cx="7978525" cy="62209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1" y="1623576"/>
            <a:ext cx="7978525" cy="298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 </a:t>
            </a:r>
            <a:br>
              <a:rPr lang="de-DE" dirty="0" smtClean="0"/>
            </a:br>
            <a:r>
              <a:rPr lang="de-DE" dirty="0" smtClean="0"/>
              <a:t>Erste Ebene </a:t>
            </a:r>
          </a:p>
          <a:p>
            <a:pPr lvl="1"/>
            <a:r>
              <a:rPr lang="de-DE" dirty="0" smtClean="0"/>
              <a:t>Zweite Ebene – wie Ebene zuvor</a:t>
            </a:r>
          </a:p>
          <a:p>
            <a:pPr lvl="2"/>
            <a:r>
              <a:rPr lang="de-DE" dirty="0" smtClean="0"/>
              <a:t>Dritte Ebene – wie Ebene zuvor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540000" y="4790252"/>
            <a:ext cx="6875916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 dirty="0" smtClean="0">
                <a:latin typeface="Calibri" panose="020F0502020204030204" pitchFamily="34" charset="0"/>
              </a:rPr>
              <a:t>Präsentationstitel</a:t>
            </a: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2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558201" y="4790252"/>
            <a:ext cx="960324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  <a:endParaRPr lang="de-AT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Grafik 10" descr="Bundesamt für Eich- und Vermessungswesen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21" r:id="rId4"/>
    <p:sldLayoutId id="2147483722" r:id="rId5"/>
    <p:sldLayoutId id="2147483718" r:id="rId6"/>
    <p:sldLayoutId id="214748372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52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04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Tx/>
        <a:buSzTx/>
        <a:buFont typeface="Corbel" panose="020B0503020204020204" pitchFamily="34" charset="0"/>
        <a:buChar char="−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4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de-DE" altLang="en-US" dirty="0" smtClean="0"/>
              <a:t>Messunsicherheit nach GUM</a:t>
            </a:r>
            <a:endParaRPr lang="de-AT" alt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z="2800" dirty="0" smtClean="0"/>
              <a:t>Anwendung </a:t>
            </a:r>
            <a:r>
              <a:rPr lang="de-DE" altLang="en-US" sz="2800" dirty="0"/>
              <a:t>von Ergebnisberichten zur </a:t>
            </a:r>
            <a:r>
              <a:rPr lang="de-DE" altLang="en-US" sz="2800" dirty="0" smtClean="0"/>
              <a:t>Rückführung</a:t>
            </a:r>
            <a:br>
              <a:rPr lang="de-DE" altLang="en-US" sz="2800" dirty="0" smtClean="0"/>
            </a:br>
            <a:r>
              <a:rPr lang="de-DE" altLang="en-US" sz="2800" dirty="0" smtClean="0"/>
              <a:t>Kalibrierung </a:t>
            </a:r>
            <a:r>
              <a:rPr lang="de-DE" altLang="en-US" sz="2800" dirty="0"/>
              <a:t>/ Prüfung / Eichung</a:t>
            </a:r>
            <a:endParaRPr lang="de-AT" altLang="en-US" sz="2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Michael Matus</a:t>
            </a:r>
          </a:p>
          <a:p>
            <a:r>
              <a:rPr lang="de-DE" dirty="0" smtClean="0"/>
              <a:t>Wien,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4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Eichung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Für einen ganzen Messbereich (anzeigendes Messgerät)</a:t>
            </a:r>
            <a:br>
              <a:rPr lang="de-AT" altLang="en-US" dirty="0"/>
            </a:br>
            <a:r>
              <a:rPr lang="de-AT" altLang="en-US" dirty="0">
                <a:solidFill>
                  <a:schemeClr val="bg2"/>
                </a:solidFill>
              </a:rPr>
              <a:t>Keine weitere </a:t>
            </a:r>
            <a:r>
              <a:rPr lang="de-AT" altLang="en-US" dirty="0" smtClean="0">
                <a:solidFill>
                  <a:schemeClr val="bg2"/>
                </a:solidFill>
              </a:rPr>
              <a:t>Null</a:t>
            </a:r>
            <a:endParaRPr lang="de-AT" altLang="en-US" dirty="0">
              <a:solidFill>
                <a:schemeClr val="bg2"/>
              </a:solidFill>
            </a:endParaRP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Keine Angabe von Messunsicherheiten</a:t>
            </a:r>
            <a:br>
              <a:rPr lang="de-AT" altLang="en-US" dirty="0"/>
            </a:br>
            <a:r>
              <a:rPr lang="de-AT" altLang="en-US" dirty="0">
                <a:solidFill>
                  <a:schemeClr val="bg2"/>
                </a:solidFill>
              </a:rPr>
              <a:t>Muss </a:t>
            </a:r>
            <a:r>
              <a:rPr lang="de-AT" altLang="en-US" dirty="0" smtClean="0">
                <a:solidFill>
                  <a:schemeClr val="bg2"/>
                </a:solidFill>
              </a:rPr>
              <a:t>aus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</a:t>
            </a:r>
            <a:r>
              <a:rPr lang="de-AT" altLang="en-US" dirty="0"/>
              <a:t>für die Dauer der Nacheichfrist</a:t>
            </a:r>
            <a:br>
              <a:rPr lang="de-AT" altLang="en-US" dirty="0"/>
            </a:br>
            <a:r>
              <a:rPr lang="de-AT" altLang="en-US" dirty="0">
                <a:solidFill>
                  <a:schemeClr val="bg2"/>
                </a:solidFill>
              </a:rPr>
              <a:t>Keine weitere Arbeit – </a:t>
            </a:r>
            <a:endParaRPr lang="de-AT" altLang="en-US" dirty="0" smtClean="0">
              <a:solidFill>
                <a:schemeClr val="bg2"/>
              </a:solidFill>
            </a:endParaRP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</a:t>
            </a:r>
            <a:r>
              <a:rPr lang="de-AT" altLang="en-US" dirty="0"/>
              <a:t>für Anwendungsbereich (Umgebung, Messgut, etc.)</a:t>
            </a:r>
            <a:br>
              <a:rPr lang="de-AT" altLang="en-US" dirty="0"/>
            </a:br>
            <a:r>
              <a:rPr lang="de-AT" altLang="en-US" dirty="0">
                <a:solidFill>
                  <a:schemeClr val="bg2"/>
                </a:solidFill>
              </a:rPr>
              <a:t>Keine weitere Arbeit </a:t>
            </a:r>
            <a:r>
              <a:rPr lang="de-AT" altLang="en-US" dirty="0" smtClean="0">
                <a:solidFill>
                  <a:schemeClr val="bg2"/>
                </a:solidFill>
              </a:rPr>
              <a:t>–</a:t>
            </a:r>
            <a:endParaRPr lang="de-AT" dirty="0">
              <a:solidFill>
                <a:schemeClr val="bg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700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Eichung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Für einen ganzen Messbereich (anzeigendes Messgerät)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Keine weitere Arbeit – Abweichungen sind </a:t>
            </a:r>
            <a:r>
              <a:rPr lang="de-AT" altLang="en-US" dirty="0" smtClean="0">
                <a:solidFill>
                  <a:srgbClr val="DA251D"/>
                </a:solidFill>
              </a:rPr>
              <a:t>Null</a:t>
            </a:r>
            <a:endParaRPr lang="de-AT" altLang="en-US" dirty="0"/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Keine Angabe von Messunsicherheiten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Muss aus den VFG (nicht EFG!) abgeleitet werden. Rechteckverteilung!</a:t>
            </a:r>
            <a:r>
              <a:rPr lang="de-AT" altLang="en-US" dirty="0"/>
              <a:t> </a:t>
            </a:r>
            <a:endParaRPr lang="de-AT" altLang="en-US" dirty="0" smtClean="0"/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</a:t>
            </a:r>
            <a:r>
              <a:rPr lang="de-AT" altLang="en-US" dirty="0"/>
              <a:t>für die Dauer der Nacheichfrist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Keine weitere Arbeit – </a:t>
            </a:r>
            <a:r>
              <a:rPr lang="de-AT" altLang="en-US" dirty="0" smtClean="0">
                <a:solidFill>
                  <a:srgbClr val="DA251D"/>
                </a:solidFill>
              </a:rPr>
              <a:t>Nach </a:t>
            </a:r>
            <a:r>
              <a:rPr lang="de-AT" altLang="en-US" dirty="0" err="1" smtClean="0">
                <a:solidFill>
                  <a:srgbClr val="DA251D"/>
                </a:solidFill>
              </a:rPr>
              <a:t>Ungültigwerden</a:t>
            </a:r>
            <a:r>
              <a:rPr lang="de-AT" altLang="en-US" dirty="0" smtClean="0">
                <a:solidFill>
                  <a:srgbClr val="DA251D"/>
                </a:solidFill>
              </a:rPr>
              <a:t> </a:t>
            </a:r>
            <a:r>
              <a:rPr lang="de-AT" altLang="en-US" dirty="0">
                <a:solidFill>
                  <a:srgbClr val="DA251D"/>
                </a:solidFill>
              </a:rPr>
              <a:t>der Eichung </a:t>
            </a:r>
            <a:r>
              <a:rPr lang="de-AT" altLang="en-US" dirty="0" smtClean="0">
                <a:solidFill>
                  <a:srgbClr val="DA251D"/>
                </a:solidFill>
              </a:rPr>
              <a:t>keine </a:t>
            </a:r>
            <a:r>
              <a:rPr lang="de-AT" altLang="en-US" dirty="0">
                <a:solidFill>
                  <a:srgbClr val="DA251D"/>
                </a:solidFill>
              </a:rPr>
              <a:t>Aussage </a:t>
            </a:r>
            <a:r>
              <a:rPr lang="de-AT" altLang="en-US" dirty="0" smtClean="0">
                <a:solidFill>
                  <a:srgbClr val="DA251D"/>
                </a:solidFill>
              </a:rPr>
              <a:t>möglich</a:t>
            </a:r>
            <a:r>
              <a:rPr lang="de-AT" altLang="en-US" dirty="0">
                <a:solidFill>
                  <a:srgbClr val="DA251D"/>
                </a:solidFill>
              </a:rPr>
              <a:t>!</a:t>
            </a:r>
            <a:r>
              <a:rPr lang="de-AT" altLang="en-US" dirty="0"/>
              <a:t> </a:t>
            </a:r>
            <a:endParaRPr lang="de-AT" altLang="en-US" dirty="0" smtClean="0"/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</a:t>
            </a:r>
            <a:r>
              <a:rPr lang="de-AT" altLang="en-US" dirty="0"/>
              <a:t>für Anwendungsbereich (Umgebung, Messgut, etc.)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Keine weitere Arbeit </a:t>
            </a:r>
            <a:r>
              <a:rPr lang="de-AT" altLang="en-US" dirty="0" smtClean="0">
                <a:solidFill>
                  <a:srgbClr val="DA251D"/>
                </a:solidFill>
              </a:rPr>
              <a:t>– im Anwendungsbereich. </a:t>
            </a:r>
            <a:r>
              <a:rPr lang="de-AT" altLang="en-US" dirty="0">
                <a:solidFill>
                  <a:srgbClr val="DA251D"/>
                </a:solidFill>
              </a:rPr>
              <a:t>Außerhalb keine Aussage möglich!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82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Eichung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Die Eichung ist das einfachste und sicherste Mittel um die entsprechende Eingangsgröße hinsichtlich der Standardunsicherheit zu bewerten. Es ist nicht mal ein Schein </a:t>
            </a:r>
            <a:r>
              <a:rPr lang="de-AT" altLang="en-US" dirty="0" smtClean="0">
                <a:solidFill>
                  <a:schemeClr val="tx1"/>
                </a:solidFill>
              </a:rPr>
              <a:t>notwendig!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>
                <a:solidFill>
                  <a:schemeClr val="tx1"/>
                </a:solidFill>
              </a:rPr>
              <a:t>Die Messunsicherheit muss vom Verwender aus den veröffentlichten Verkehrsfehlergrenzen eruiert werden. 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>
                <a:solidFill>
                  <a:schemeClr val="tx1"/>
                </a:solidFill>
              </a:rPr>
              <a:t>Eine </a:t>
            </a:r>
            <a:r>
              <a:rPr lang="de-AT" altLang="en-US" dirty="0">
                <a:solidFill>
                  <a:schemeClr val="tx1"/>
                </a:solidFill>
              </a:rPr>
              <a:t>etwaig am Schein angegebene Messunsicherheit darf keineswegs dafür herangezogen werden!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10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Eichung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Die Messunsicherheit ist praktisch immer größer als die einer dedizierten </a:t>
            </a:r>
            <a:r>
              <a:rPr lang="de-AT" altLang="en-US" dirty="0" smtClean="0">
                <a:solidFill>
                  <a:schemeClr val="tx1"/>
                </a:solidFill>
              </a:rPr>
              <a:t>Kalibrierung.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>
                <a:solidFill>
                  <a:schemeClr val="tx1"/>
                </a:solidFill>
              </a:rPr>
              <a:t>Die </a:t>
            </a:r>
            <a:r>
              <a:rPr lang="de-AT" altLang="en-US" dirty="0">
                <a:solidFill>
                  <a:schemeClr val="tx1"/>
                </a:solidFill>
              </a:rPr>
              <a:t>Kalibrierunsicherheit der Eichstelle bzw. die Unsicherheit ihrer Normale geht nur sehr indirekt in das Budget ein.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49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Zusammenfassung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39751" y="1647516"/>
            <a:ext cx="7978775" cy="2983325"/>
          </a:xfrm>
        </p:spPr>
        <p:txBody>
          <a:bodyPr/>
          <a:lstStyle/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Messunsicherheit ist keine objektive Eigenschaft der Messung oder des Messobjektes</a:t>
            </a:r>
          </a:p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Sie ist ein Maß für die unvollständige Kenntnis über das Messverfahren</a:t>
            </a:r>
          </a:p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Der GUM ist eine standardisierte Methode um Unsicherheiten bei Messergebnissen zu beschreiben.</a:t>
            </a:r>
          </a:p>
          <a:p>
            <a:pPr marL="384175" indent="-384175">
              <a:lnSpc>
                <a:spcPct val="90000"/>
              </a:lnSpc>
              <a:spcBef>
                <a:spcPct val="50000"/>
              </a:spcBef>
              <a:buFont typeface="Arial" charset="0"/>
              <a:buChar char="►"/>
            </a:pPr>
            <a:r>
              <a:rPr lang="de-AT" altLang="en-US" dirty="0"/>
              <a:t>Gegenüber anderen Methoden bietet er sowohl prinzipielle als auch praktische Vorteile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58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 smtClean="0">
                <a:solidFill>
                  <a:srgbClr val="FF0000"/>
                </a:solidFill>
              </a:rPr>
              <a:t>Ergebnisberichte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Kalibrierscheine (sowie Prüfungs- und Eichscheine) sind ein notwendige </a:t>
            </a:r>
            <a:r>
              <a:rPr lang="de-AT" altLang="en-US" dirty="0"/>
              <a:t>V</a:t>
            </a:r>
            <a:r>
              <a:rPr lang="de-AT" altLang="en-US" dirty="0" smtClean="0"/>
              <a:t>oraussetzung zur messtechnischen Rückführung.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Sinnvoll sind sie nur, wenn die vorhandene Information korrekt eingesetzt wird.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Messunsicherheitsberechnung: Man betrachtet die Scheine als Kenntnis über bestimmte Einflussgrößen. 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Es muss aus ihnen daher Erwartungswerte und Standardunsicherheiten abgeleitet werden</a:t>
            </a:r>
            <a:endParaRPr lang="de-AT" alt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31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Kalibrierschein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Kleine Anzahl von Kalibrierpunkten (anzeigendes Messgerät)</a:t>
            </a:r>
            <a:br>
              <a:rPr lang="de-AT" altLang="en-US" dirty="0"/>
            </a:br>
            <a:r>
              <a:rPr lang="de-AT" altLang="en-US" dirty="0" smtClean="0">
                <a:solidFill>
                  <a:schemeClr val="bg2"/>
                </a:solidFill>
              </a:rPr>
              <a:t>der nötig!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Explizite Angabe der Messunsicherheiten (bei Kalibrierpunkten)</a:t>
            </a:r>
            <a:br>
              <a:rPr lang="de-AT" altLang="en-US" dirty="0" smtClean="0"/>
            </a:br>
            <a:r>
              <a:rPr lang="de-AT" altLang="en-US" dirty="0" smtClean="0">
                <a:solidFill>
                  <a:schemeClr val="bg2"/>
                </a:solidFill>
              </a:rPr>
              <a:t>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zum Zeitpunkt der Kalibrierung</a:t>
            </a:r>
            <a:br>
              <a:rPr lang="de-AT" altLang="en-US" dirty="0" smtClean="0"/>
            </a:br>
            <a:r>
              <a:rPr lang="de-AT" altLang="en-US" dirty="0" smtClean="0">
                <a:solidFill>
                  <a:schemeClr val="bg2"/>
                </a:solidFill>
              </a:rPr>
              <a:t>Stabilität nötig! Drift? Unbestimmt? 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Gültig unter Umgebungsbedingungen bei der Kalibrierung</a:t>
            </a:r>
            <a:br>
              <a:rPr lang="de-AT" altLang="en-US" dirty="0"/>
            </a:br>
            <a:r>
              <a:rPr lang="de-AT" altLang="en-US" dirty="0" smtClean="0">
                <a:solidFill>
                  <a:schemeClr val="bg2"/>
                </a:solidFill>
              </a:rPr>
              <a:t>Umgebungseinflüsse nötig?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78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Kalibrierschein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Kleine Anzahl von Kalibrierpunkten (anzeigendes Messgerät)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Meist Interpolation der Abweichungen und Unsicherheiten </a:t>
            </a:r>
            <a:r>
              <a:rPr lang="de-AT" altLang="en-US" dirty="0" smtClean="0">
                <a:solidFill>
                  <a:srgbClr val="DA251D"/>
                </a:solidFill>
              </a:rPr>
              <a:t>nötig!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Explizite Angabe der Messunsicherheiten (bei Kalibrierpunkten)</a:t>
            </a:r>
            <a:br>
              <a:rPr lang="de-AT" altLang="en-US" dirty="0" smtClean="0"/>
            </a:br>
            <a:r>
              <a:rPr lang="de-AT" altLang="en-US" dirty="0" smtClean="0">
                <a:solidFill>
                  <a:srgbClr val="DA251D"/>
                </a:solidFill>
              </a:rPr>
              <a:t>Nur anwendbar </a:t>
            </a:r>
            <a:r>
              <a:rPr lang="de-AT" altLang="en-US" u="sng" dirty="0" smtClean="0">
                <a:solidFill>
                  <a:srgbClr val="DA251D"/>
                </a:solidFill>
              </a:rPr>
              <a:t>an</a:t>
            </a:r>
            <a:r>
              <a:rPr lang="de-AT" altLang="en-US" dirty="0" smtClean="0">
                <a:solidFill>
                  <a:srgbClr val="DA251D"/>
                </a:solidFill>
              </a:rPr>
              <a:t> den Punkten und </a:t>
            </a:r>
            <a:r>
              <a:rPr lang="de-AT" altLang="en-US" u="sng" dirty="0" smtClean="0">
                <a:solidFill>
                  <a:srgbClr val="DA251D"/>
                </a:solidFill>
              </a:rPr>
              <a:t>bei</a:t>
            </a:r>
            <a:r>
              <a:rPr lang="de-AT" altLang="en-US" dirty="0" smtClean="0">
                <a:solidFill>
                  <a:srgbClr val="DA251D"/>
                </a:solidFill>
              </a:rPr>
              <a:t> Korrektur der Abweichungen!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zum Zeitpunkt der Kalibrierung</a:t>
            </a:r>
            <a:br>
              <a:rPr lang="de-AT" altLang="en-US" dirty="0" smtClean="0"/>
            </a:br>
            <a:r>
              <a:rPr lang="de-AT" altLang="en-US" dirty="0" smtClean="0">
                <a:solidFill>
                  <a:srgbClr val="DA251D"/>
                </a:solidFill>
              </a:rPr>
              <a:t>Zusätzliches Wissen über Stabilität nötig! Drift? Unbestimmt? 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Gültig unter Umgebungsbedingungen bei der Kalibrierung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Zusätzliches Wissen über Umgebungseinflüsse </a:t>
            </a:r>
            <a:r>
              <a:rPr lang="de-AT" altLang="en-US" dirty="0" smtClean="0">
                <a:solidFill>
                  <a:srgbClr val="DA251D"/>
                </a:solidFill>
              </a:rPr>
              <a:t>nötig?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4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Kalibrierschein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Die am Kalibrierschein angegebene Messunsicherheit ist praktisch nie ausreichend um die entsprechende Eingangsgröße hinsichtlich der Standardunsicherheit zu </a:t>
            </a:r>
            <a:r>
              <a:rPr lang="de-AT" altLang="en-US" dirty="0">
                <a:solidFill>
                  <a:schemeClr val="tx1"/>
                </a:solidFill>
              </a:rPr>
              <a:t>bewerten</a:t>
            </a:r>
            <a:r>
              <a:rPr lang="de-AT" altLang="en-US" dirty="0" smtClean="0">
                <a:solidFill>
                  <a:schemeClr val="tx1"/>
                </a:solidFill>
              </a:rPr>
              <a:t>.</a:t>
            </a:r>
            <a:endParaRPr lang="de-AT" alt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Es sind immer zusätzliche Kenntnisse oder sogar Messungen (Charakterisierungen) erforderlich.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Ein einzelner Kalibrierschein ist nicht hinreichend!</a:t>
            </a:r>
            <a:r>
              <a:rPr lang="de-AT" altLang="en-US" dirty="0">
                <a:solidFill>
                  <a:srgbClr val="DA251D"/>
                </a:solidFill>
              </a:rPr>
              <a:t/>
            </a:r>
            <a:br>
              <a:rPr lang="de-AT" altLang="en-US" dirty="0">
                <a:solidFill>
                  <a:srgbClr val="DA251D"/>
                </a:solidFill>
              </a:rPr>
            </a:br>
            <a:endParaRPr lang="de-AT" altLang="en-US" dirty="0">
              <a:solidFill>
                <a:srgbClr val="DA251D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28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Prüfungsschein (zu Spezifikationen)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Für einen ganzen Messbereich (anzeigendes Messgerät)</a:t>
            </a:r>
            <a:br>
              <a:rPr lang="de-AT" altLang="en-US" dirty="0"/>
            </a:br>
            <a:r>
              <a:rPr lang="de-AT" altLang="en-US" dirty="0" smtClean="0">
                <a:solidFill>
                  <a:schemeClr val="bg2"/>
                </a:solidFill>
              </a:rPr>
              <a:t>sind Null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Keine Angabe von Messunsicherheiten</a:t>
            </a:r>
            <a:br>
              <a:rPr lang="de-AT" altLang="en-US" dirty="0" smtClean="0"/>
            </a:br>
            <a:r>
              <a:rPr lang="de-AT" altLang="en-US" dirty="0" smtClean="0">
                <a:solidFill>
                  <a:schemeClr val="bg2"/>
                </a:solidFill>
              </a:rPr>
              <a:t>Muss. Toleranzen Rechteckverteilung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für eine spezifizierte Zeitspanne ab Prüfung</a:t>
            </a:r>
            <a:br>
              <a:rPr lang="de-AT" altLang="en-US" dirty="0" smtClean="0"/>
            </a:br>
            <a:r>
              <a:rPr lang="de-AT" altLang="en-US" dirty="0" smtClean="0">
                <a:solidFill>
                  <a:schemeClr val="bg2"/>
                </a:solidFill>
              </a:rPr>
              <a:t>Keine mehr möglich!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</a:t>
            </a:r>
            <a:r>
              <a:rPr lang="de-AT" altLang="en-US" dirty="0"/>
              <a:t>für spezifizierte Umgebungsbedingungen (Bereich)</a:t>
            </a:r>
            <a:br>
              <a:rPr lang="de-AT" altLang="en-US" dirty="0"/>
            </a:br>
            <a:r>
              <a:rPr lang="de-AT" altLang="en-US" dirty="0">
                <a:solidFill>
                  <a:schemeClr val="bg2"/>
                </a:solidFill>
              </a:rPr>
              <a:t>Keine weitere Arbeit </a:t>
            </a:r>
            <a:r>
              <a:rPr lang="de-AT" altLang="en-US" dirty="0" smtClean="0">
                <a:solidFill>
                  <a:schemeClr val="bg2"/>
                </a:solidFill>
              </a:rPr>
              <a:t>keine </a:t>
            </a:r>
            <a:r>
              <a:rPr lang="de-AT" altLang="en-US" dirty="0">
                <a:solidFill>
                  <a:schemeClr val="bg2"/>
                </a:solidFill>
              </a:rPr>
              <a:t>Aussage möglich!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53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Prüfungsschein (zu Spezifikationen)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Für einen ganzen Messbereich (anzeigendes Messgerät)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Keine weitere Arbeit – Abweichungen sind </a:t>
            </a:r>
            <a:r>
              <a:rPr lang="de-AT" altLang="en-US" dirty="0" smtClean="0">
                <a:solidFill>
                  <a:srgbClr val="DA251D"/>
                </a:solidFill>
              </a:rPr>
              <a:t>Null</a:t>
            </a:r>
            <a:endParaRPr lang="de-AT" altLang="en-US" dirty="0">
              <a:solidFill>
                <a:srgbClr val="DA251D"/>
              </a:solidFill>
            </a:endParaRP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Keine Angabe von Messunsicherheiten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Muss aus den Spezifikationen abgeleitet werden. Toleranzen </a:t>
            </a:r>
            <a:r>
              <a:rPr lang="de-AT" altLang="en-US" dirty="0" smtClean="0">
                <a:solidFill>
                  <a:srgbClr val="DA251D"/>
                </a:solidFill>
              </a:rPr>
              <a:t>Rechteckverteilung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für eine spezifizierte Zeitspanne ab Prüfung</a:t>
            </a:r>
            <a:br>
              <a:rPr lang="de-AT" altLang="en-US" dirty="0" smtClean="0"/>
            </a:br>
            <a:r>
              <a:rPr lang="de-AT" altLang="en-US" dirty="0" smtClean="0">
                <a:solidFill>
                  <a:srgbClr val="DA251D"/>
                </a:solidFill>
              </a:rPr>
              <a:t>Keine weitere Arbeit – nach der Zeitspanne aber keine Aussage mehr möglich!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/>
              <a:t>Gültig </a:t>
            </a:r>
            <a:r>
              <a:rPr lang="de-AT" altLang="en-US" dirty="0"/>
              <a:t>für spezifizierte Umgebungsbedingungen (Bereich)</a:t>
            </a:r>
            <a:br>
              <a:rPr lang="de-AT" altLang="en-US" dirty="0"/>
            </a:br>
            <a:r>
              <a:rPr lang="de-AT" altLang="en-US" dirty="0">
                <a:solidFill>
                  <a:srgbClr val="DA251D"/>
                </a:solidFill>
              </a:rPr>
              <a:t>Keine weitere Arbeit solange man im spezifizierten Bereich bleibt. Außerhalb keine Aussage möglich!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51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Prüfungsschein (zu Spezifikationen)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/>
              <a:t>Ein Prüfungsschein ist ein ideales Mittel um die entsprechende Eingangsgröße hinsichtlich der Standardunsicherheit zu bewerten</a:t>
            </a:r>
            <a:r>
              <a:rPr lang="de-AT" altLang="en-US" dirty="0" smtClean="0"/>
              <a:t>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 smtClean="0">
                <a:solidFill>
                  <a:schemeClr val="tx1"/>
                </a:solidFill>
              </a:rPr>
              <a:t>Eine Korrektur ist nicht notwendig</a:t>
            </a:r>
            <a:endParaRPr lang="de-AT" alt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Die Messunsicherheit muss vom Verwender aus den Spezifikationen eruiert werden. Kann </a:t>
            </a:r>
            <a:r>
              <a:rPr lang="de-AT" altLang="en-US" dirty="0" smtClean="0">
                <a:solidFill>
                  <a:schemeClr val="tx1"/>
                </a:solidFill>
              </a:rPr>
              <a:t>aufwändig </a:t>
            </a:r>
            <a:r>
              <a:rPr lang="de-AT" altLang="en-US" dirty="0">
                <a:solidFill>
                  <a:schemeClr val="tx1"/>
                </a:solidFill>
              </a:rPr>
              <a:t>werden. 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Eine etwaig am Schein angegebene Messunsicherheit darf keineswegs dafür herangezogen werden! 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54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Prüfungsschein (zu Spezifikationen)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Die Messunsicherheit ist praktisch immer größer als die einer dedizierten Kalibrierung.</a:t>
            </a:r>
          </a:p>
          <a:p>
            <a:pPr>
              <a:spcAft>
                <a:spcPts val="600"/>
              </a:spcAft>
              <a:buSzPct val="100000"/>
            </a:pPr>
            <a:r>
              <a:rPr lang="de-AT" altLang="en-US" dirty="0">
                <a:solidFill>
                  <a:schemeClr val="tx1"/>
                </a:solidFill>
              </a:rPr>
              <a:t>Die Kalibrierunsicherheit der Prüfstelle bzw. die Unsicherheit ihrer Normale geht nur sehr indirekt in das Budget ein.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83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us_Rundregeln_2013 neu">
  <a:themeElements>
    <a:clrScheme name="Republik-AT">
      <a:dk1>
        <a:srgbClr val="000000"/>
      </a:dk1>
      <a:lt1>
        <a:srgbClr val="E6EFF3"/>
      </a:lt1>
      <a:dk2>
        <a:srgbClr val="E6320F"/>
      </a:dk2>
      <a:lt2>
        <a:srgbClr val="FFFFFF"/>
      </a:lt2>
      <a:accent1>
        <a:srgbClr val="CA0237"/>
      </a:accent1>
      <a:accent2>
        <a:srgbClr val="5FB564"/>
      </a:accent2>
      <a:accent3>
        <a:srgbClr val="950F53"/>
      </a:accent3>
      <a:accent4>
        <a:srgbClr val="F59C00"/>
      </a:accent4>
      <a:accent5>
        <a:srgbClr val="3BACBE"/>
      </a:accent5>
      <a:accent6>
        <a:srgbClr val="BCCF00"/>
      </a:accent6>
      <a:hlink>
        <a:srgbClr val="1C1C1C"/>
      </a:hlink>
      <a:folHlink>
        <a:srgbClr val="636362"/>
      </a:folHlink>
    </a:clrScheme>
    <a:fontScheme name="BKA2018-Schriften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Matus_Rundregeln_2013 neu</Template>
  <TotalTime>0</TotalTime>
  <Words>397</Words>
  <Application>Microsoft Office PowerPoint</Application>
  <PresentationFormat>Bildschirmpräsentation (16:9)</PresentationFormat>
  <Paragraphs>76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Matus_Rundregeln_2013 neu</vt:lpstr>
      <vt:lpstr>Messunsicherheit nach GUM</vt:lpstr>
      <vt:lpstr>Ergebnisberichte</vt:lpstr>
      <vt:lpstr>Kalibrierschein</vt:lpstr>
      <vt:lpstr>Kalibrierschein</vt:lpstr>
      <vt:lpstr>Kalibrierschein</vt:lpstr>
      <vt:lpstr>Prüfungsschein (zu Spezifikationen)</vt:lpstr>
      <vt:lpstr>Prüfungsschein (zu Spezifikationen)</vt:lpstr>
      <vt:lpstr>Prüfungsschein (zu Spezifikationen)</vt:lpstr>
      <vt:lpstr>Prüfungsschein (zu Spezifikationen)</vt:lpstr>
      <vt:lpstr>Eichung</vt:lpstr>
      <vt:lpstr>Eichung</vt:lpstr>
      <vt:lpstr>Eichung</vt:lpstr>
      <vt:lpstr>Eichung</vt:lpstr>
      <vt:lpstr>Zusammenfassung</vt:lpstr>
    </vt:vector>
  </TitlesOfParts>
  <Company>BEV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ÖNORM A 6403:2010</dc:title>
  <dc:creator>Barboritsch Clemens</dc:creator>
  <cp:lastModifiedBy>Michael Matus</cp:lastModifiedBy>
  <cp:revision>111</cp:revision>
  <cp:lastPrinted>2018-07-05T18:23:58Z</cp:lastPrinted>
  <dcterms:created xsi:type="dcterms:W3CDTF">2019-11-22T08:53:19Z</dcterms:created>
  <dcterms:modified xsi:type="dcterms:W3CDTF">2022-03-25T12:02:28Z</dcterms:modified>
</cp:coreProperties>
</file>