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8" r:id="rId4"/>
    <p:sldId id="269" r:id="rId5"/>
    <p:sldId id="270" r:id="rId6"/>
    <p:sldId id="273" r:id="rId7"/>
    <p:sldId id="276" r:id="rId8"/>
    <p:sldId id="275" r:id="rId9"/>
    <p:sldId id="271" r:id="rId10"/>
    <p:sldId id="272" r:id="rId11"/>
    <p:sldId id="277" r:id="rId12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8">
          <p15:clr>
            <a:srgbClr val="A4A3A4"/>
          </p15:clr>
        </p15:guide>
        <p15:guide id="2" orient="horz" pos="2902">
          <p15:clr>
            <a:srgbClr val="A4A3A4"/>
          </p15:clr>
        </p15:guide>
        <p15:guide id="3" pos="345">
          <p15:clr>
            <a:srgbClr val="A4A3A4"/>
          </p15:clr>
        </p15:guide>
        <p15:guide id="4" pos="53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FF3"/>
    <a:srgbClr val="E63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87" autoAdjust="0"/>
    <p:restoredTop sz="94818" autoAdjust="0"/>
  </p:normalViewPr>
  <p:slideViewPr>
    <p:cSldViewPr snapToGrid="0" snapToObjects="1">
      <p:cViewPr varScale="1">
        <p:scale>
          <a:sx n="150" d="100"/>
          <a:sy n="150" d="100"/>
        </p:scale>
        <p:origin x="-276" y="-90"/>
      </p:cViewPr>
      <p:guideLst>
        <p:guide orient="horz" pos="668"/>
        <p:guide orient="horz" pos="2902"/>
        <p:guide pos="345"/>
        <p:guide pos="53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2850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3"/>
          </p:nvPr>
        </p:nvSpPr>
        <p:spPr>
          <a:xfrm>
            <a:off x="2945659" y="9428583"/>
            <a:ext cx="904784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1BCACBB0-6C6B-4B3E-B6E6-54B62284C21B}" type="slidenum">
              <a:rPr lang="de-AT" smtClean="0"/>
              <a:pPr algn="ctr"/>
              <a:t>‹Nr.›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 dirty="0"/>
              <a:t>2_GUM_RelUnc.pptx</a:t>
            </a:r>
          </a:p>
        </p:txBody>
      </p:sp>
    </p:spTree>
    <p:extLst>
      <p:ext uri="{BB962C8B-B14F-4D97-AF65-F5344CB8AC3E}">
        <p14:creationId xmlns:p14="http://schemas.microsoft.com/office/powerpoint/2010/main" val="1483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2016" y="942858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64F923B6-97FF-4AF0-A17D-1758840DBBE2}" type="datetimeFigureOut">
              <a:rPr lang="de-AT" smtClean="0"/>
              <a:t>25.03.2022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674688"/>
            <a:ext cx="7432675" cy="4181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54894" y="4963319"/>
            <a:ext cx="5090351" cy="42188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2945659" y="9428582"/>
            <a:ext cx="904784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F0A5DA3B-92D6-4D4B-9895-D15CB563B5E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11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2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96000" indent="-171450" algn="l" defTabSz="914400" rtl="0" eaLnBrk="1" latinLnBrk="0" hangingPunct="1">
      <a:spcBef>
        <a:spcPts val="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92000" indent="-171450" algn="l" defTabSz="914400" rtl="0" eaLnBrk="1" latinLnBrk="0" hangingPunct="1">
      <a:spcBef>
        <a:spcPts val="200"/>
      </a:spcBef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188000" indent="-171450" algn="l" defTabSz="914400" rtl="0" eaLnBrk="1" latinLnBrk="0" hangingPunct="1">
      <a:spcBef>
        <a:spcPts val="200"/>
      </a:spcBef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584000" indent="-171450" algn="l" defTabSz="914400" rtl="0" eaLnBrk="1" latinLnBrk="0" hangingPunct="1">
      <a:spcBef>
        <a:spcPts val="200"/>
      </a:spcBef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BKA-2018\BKA2018-Brief\REPUBLIK-AT-DOKUMENTVORLAGEN\POTX\HG_Powerpoint_4zu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999" y="1060450"/>
            <a:ext cx="7978526" cy="996791"/>
          </a:xfrm>
        </p:spPr>
        <p:txBody>
          <a:bodyPr anchor="b" anchorCtr="0"/>
          <a:lstStyle>
            <a:lvl1pPr>
              <a:lnSpc>
                <a:spcPts val="4000"/>
              </a:lnSpc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  <a:endParaRPr lang="de-AT" dirty="0"/>
          </a:p>
        </p:txBody>
      </p:sp>
      <p:sp>
        <p:nvSpPr>
          <p:cNvPr id="3" name="Untertitel 1"/>
          <p:cNvSpPr>
            <a:spLocks noGrp="1"/>
          </p:cNvSpPr>
          <p:nvPr>
            <p:ph type="subTitle" idx="1"/>
          </p:nvPr>
        </p:nvSpPr>
        <p:spPr>
          <a:xfrm>
            <a:off x="539999" y="2125004"/>
            <a:ext cx="7978526" cy="1390388"/>
          </a:xfrm>
        </p:spPr>
        <p:txBody>
          <a:bodyPr/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539750" y="4191000"/>
            <a:ext cx="3422650" cy="415529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</a:p>
        </p:txBody>
      </p:sp>
      <p:pic>
        <p:nvPicPr>
          <p:cNvPr id="9" name="Grafik 8" descr="Bundesamt für Eich- und Vermessungswesen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4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1" y="1623600"/>
            <a:ext cx="7978775" cy="29833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/>
              <a:t>Präsentationstitel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04003" y="4790252"/>
            <a:ext cx="814522" cy="200025"/>
          </a:xfrm>
        </p:spPr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316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054800"/>
            <a:ext cx="7978525" cy="62209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/>
              <a:t>Präsentationstitel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073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/>
              <a:t>Präsentationstitel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39750" y="1630800"/>
            <a:ext cx="3813175" cy="29761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706125" y="1630800"/>
            <a:ext cx="3812400" cy="2976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42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beliebig -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/>
              <a:t>Präsentationstitel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540000" y="1630800"/>
            <a:ext cx="3838575" cy="2976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6"/>
          </p:nvPr>
        </p:nvSpPr>
        <p:spPr>
          <a:xfrm>
            <a:off x="4679951" y="1630800"/>
            <a:ext cx="3838575" cy="2976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66619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-beliebig mit 1-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1" y="1630800"/>
            <a:ext cx="7978775" cy="2976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AT" dirty="0"/>
              <a:t>Präsentationstitel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044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999" y="1004430"/>
            <a:ext cx="5389200" cy="1063206"/>
          </a:xfrm>
        </p:spPr>
        <p:txBody>
          <a:bodyPr/>
          <a:lstStyle>
            <a:lvl1pPr>
              <a:lnSpc>
                <a:spcPts val="4000"/>
              </a:lnSpc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539750" y="3643313"/>
            <a:ext cx="3423600" cy="963216"/>
          </a:xfrm>
        </p:spPr>
        <p:txBody>
          <a:bodyPr anchor="b" anchorCtr="0"/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743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BKA-2018\BKA2018-Brief\REPUBLIK-AT-DOKUMENTVORLAGEN\POTX\HG_Powerpoint_4zu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1" y="1054894"/>
            <a:ext cx="7978525" cy="62209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1" y="1623576"/>
            <a:ext cx="7978525" cy="298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 </a:t>
            </a:r>
            <a:br>
              <a:rPr lang="de-DE" dirty="0"/>
            </a:br>
            <a:r>
              <a:rPr lang="de-DE" dirty="0"/>
              <a:t>Erste Ebene </a:t>
            </a:r>
          </a:p>
          <a:p>
            <a:pPr lvl="1"/>
            <a:r>
              <a:rPr lang="de-DE" dirty="0"/>
              <a:t>Zweite Ebene – wie Ebene zuvor</a:t>
            </a:r>
          </a:p>
          <a:p>
            <a:pPr lvl="2"/>
            <a:r>
              <a:rPr lang="de-DE" dirty="0"/>
              <a:t>Dritte Ebene – wie Ebene zuvor</a:t>
            </a:r>
          </a:p>
        </p:txBody>
      </p:sp>
      <p:sp>
        <p:nvSpPr>
          <p:cNvPr id="9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540000" y="4790252"/>
            <a:ext cx="6875916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AT" dirty="0">
                <a:latin typeface="Calibri" panose="020F0502020204030204" pitchFamily="34" charset="0"/>
              </a:rPr>
              <a:t>Präsentationstitel</a:t>
            </a:r>
          </a:p>
        </p:txBody>
      </p:sp>
      <p:sp>
        <p:nvSpPr>
          <p:cNvPr id="20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558201" y="4790252"/>
            <a:ext cx="960324" cy="2000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206269C-C24E-4E80-9A4B-E7E19BB59A67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6651752" y="230400"/>
            <a:ext cx="2200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AT" sz="1200" dirty="0">
                <a:solidFill>
                  <a:schemeClr val="tx2"/>
                </a:solidFill>
                <a:latin typeface="Calibri" panose="020F0502020204030204" pitchFamily="34" charset="0"/>
              </a:rPr>
              <a:t>bev.gv.at</a:t>
            </a:r>
          </a:p>
        </p:txBody>
      </p:sp>
      <p:pic>
        <p:nvPicPr>
          <p:cNvPr id="11" name="Grafik 10" descr="Bundesamt für Eich- und Vermessungswesen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208800"/>
            <a:ext cx="2757170" cy="669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3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7" r:id="rId3"/>
    <p:sldLayoutId id="2147483721" r:id="rId4"/>
    <p:sldLayoutId id="2147483722" r:id="rId5"/>
    <p:sldLayoutId id="2147483718" r:id="rId6"/>
    <p:sldLayoutId id="2147483720" r:id="rId7"/>
  </p:sldLayoutIdLst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52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04000" marR="0" indent="-252000" algn="l" defTabSz="914400" rtl="0" eaLnBrk="1" fontAlgn="auto" latinLnBrk="0" hangingPunct="1">
        <a:lnSpc>
          <a:spcPts val="2400"/>
        </a:lnSpc>
        <a:spcBef>
          <a:spcPts val="0"/>
        </a:spcBef>
        <a:spcAft>
          <a:spcPts val="1425"/>
        </a:spcAft>
        <a:buClrTx/>
        <a:buSzTx/>
        <a:buFont typeface="Corbel" panose="020B0503020204020204" pitchFamily="34" charset="0"/>
        <a:buChar char="−"/>
        <a:tabLst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ts val="2400"/>
        </a:lnSpc>
        <a:spcBef>
          <a:spcPts val="0"/>
        </a:spcBef>
        <a:spcAft>
          <a:spcPts val="1425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bg1">
              <a:lumMod val="1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400"/>
        </a:spcBef>
        <a:buClr>
          <a:schemeClr val="tx2"/>
        </a:buClr>
        <a:buFont typeface="Arial" pitchFamily="34" charset="0"/>
        <a:buChar char="»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en-US" dirty="0"/>
              <a:t>Messunsicherheit nach GUM</a:t>
            </a:r>
            <a:br>
              <a:rPr lang="de-AT" altLang="en-US" dirty="0"/>
            </a:br>
            <a:r>
              <a:rPr lang="de-AT" altLang="en-US" dirty="0"/>
              <a:t>Ergänzende Materialien 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altLang="en-US" dirty="0"/>
              <a:t>Relative Messunsicherheiten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Michael Matus</a:t>
            </a:r>
          </a:p>
          <a:p>
            <a:r>
              <a:rPr lang="de-DE" dirty="0"/>
              <a:t>Wien</a:t>
            </a:r>
            <a:r>
              <a:rPr lang="de-DE" dirty="0" smtClean="0"/>
              <a:t>,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4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Rechnen mit relativen Unsicherheiten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en-US" dirty="0"/>
              <a:t>Die sicherste Methode ist die Umwandlung relativer Messunsicherheiten in absolute:</a:t>
            </a:r>
          </a:p>
          <a:p>
            <a:endParaRPr lang="de-AT" altLang="en-US" dirty="0"/>
          </a:p>
          <a:p>
            <a:r>
              <a:rPr lang="de-AT" altLang="en-US" dirty="0">
                <a:cs typeface="Arial" charset="0"/>
              </a:rPr>
              <a:t>Mit diesen kann man nun den herkömmlichen Formalismus anwenden. Die Ergebnisunsicherheit kann anschließend, wenn notwendig, in eine relative Unsicherheit umgerechnet werden.</a:t>
            </a:r>
          </a:p>
          <a:p>
            <a:r>
              <a:rPr lang="de-AT" altLang="en-US" dirty="0">
                <a:cs typeface="Arial" charset="0"/>
              </a:rPr>
              <a:t>Brauchbare Computer-Programme führen das automatisch im Hintergrund aus. </a:t>
            </a:r>
            <a:r>
              <a:rPr lang="de-AT" altLang="en-US" dirty="0">
                <a:solidFill>
                  <a:srgbClr val="DA251D"/>
                </a:solidFill>
                <a:cs typeface="Arial" charset="0"/>
              </a:rPr>
              <a:t>Aber nur wenn sie „wissen“ was der Bezugswert ist!</a:t>
            </a:r>
          </a:p>
          <a:p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10</a:t>
            </a:fld>
            <a:endParaRPr lang="de-AT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36509"/>
              </p:ext>
            </p:extLst>
          </p:nvPr>
        </p:nvGraphicFramePr>
        <p:xfrm>
          <a:off x="755650" y="2346325"/>
          <a:ext cx="1695450" cy="41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7992725" imgH="4391025" progId="Equation.DSMT4">
                  <p:embed/>
                </p:oleObj>
              </mc:Choice>
              <mc:Fallback>
                <p:oleObj name="Equation" r:id="rId3" imgW="17992725" imgH="43910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346325"/>
                        <a:ext cx="1695450" cy="411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3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Zusammenfassung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55600" indent="-355600">
              <a:spcAft>
                <a:spcPct val="50000"/>
              </a:spcAft>
            </a:pPr>
            <a:r>
              <a:rPr lang="de-AT" altLang="en-US" dirty="0"/>
              <a:t>Gleicher Informationsgehalt</a:t>
            </a:r>
          </a:p>
          <a:p>
            <a:pPr marL="355600" indent="-355600">
              <a:spcAft>
                <a:spcPct val="50000"/>
              </a:spcAft>
            </a:pPr>
            <a:r>
              <a:rPr lang="de-AT" altLang="en-US" dirty="0"/>
              <a:t>Undefiniert wenn Messwert = 0</a:t>
            </a:r>
          </a:p>
          <a:p>
            <a:pPr marL="355600" indent="-355600">
              <a:spcAft>
                <a:spcPct val="50000"/>
              </a:spcAft>
            </a:pPr>
            <a:r>
              <a:rPr lang="de-AT" altLang="en-US" dirty="0"/>
              <a:t>Sinnvoll wenn </a:t>
            </a:r>
            <a:r>
              <a:rPr lang="de-AT" altLang="en-US" dirty="0">
                <a:cs typeface="Arial" charset="0"/>
              </a:rPr>
              <a:t>± konstant über weiten Bereich (Zähler)</a:t>
            </a:r>
          </a:p>
          <a:p>
            <a:pPr marL="355600" indent="-355600">
              <a:spcAft>
                <a:spcPct val="50000"/>
              </a:spcAft>
            </a:pPr>
            <a:r>
              <a:rPr lang="de-AT" altLang="en-US" dirty="0">
                <a:cs typeface="Arial" charset="0"/>
              </a:rPr>
              <a:t>Bei Berechnungen vorher in absolute Unsicherheiten umwandeln</a:t>
            </a:r>
          </a:p>
          <a:p>
            <a:pPr marL="355600" indent="-355600">
              <a:spcAft>
                <a:spcPct val="50000"/>
              </a:spcAft>
            </a:pPr>
            <a:r>
              <a:rPr lang="de-AT" altLang="en-US" dirty="0">
                <a:solidFill>
                  <a:srgbClr val="DA251D"/>
                </a:solidFill>
                <a:cs typeface="Arial" charset="0"/>
              </a:rPr>
              <a:t>Möglichst vermeiden!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443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Relative </a:t>
            </a:r>
            <a:r>
              <a:rPr lang="de-AT" altLang="en-US" dirty="0" smtClean="0">
                <a:solidFill>
                  <a:srgbClr val="FF0000"/>
                </a:solidFill>
              </a:rPr>
              <a:t>Unsicherheiten – Definition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de-AT" altLang="en-US" dirty="0"/>
              <a:t>Oft ist es bequem oder ganz einfach üblich statt Unsicherheiten, so genannte </a:t>
            </a:r>
            <a:r>
              <a:rPr lang="de-AT" altLang="en-US" dirty="0">
                <a:solidFill>
                  <a:srgbClr val="DA251D"/>
                </a:solidFill>
              </a:rPr>
              <a:t>relative</a:t>
            </a:r>
            <a:r>
              <a:rPr lang="de-AT" altLang="en-US" dirty="0"/>
              <a:t> Unsicherheiten anzugeben.</a:t>
            </a:r>
          </a:p>
          <a:p>
            <a:pPr>
              <a:spcAft>
                <a:spcPct val="50000"/>
              </a:spcAft>
            </a:pPr>
            <a:r>
              <a:rPr lang="de-AT" altLang="en-US" dirty="0"/>
              <a:t>Das sind (nach GUM Annex J) Unsicherheiten bezogen auf den Wert den sie </a:t>
            </a:r>
            <a:r>
              <a:rPr lang="de-AT" altLang="en-US" dirty="0" smtClean="0"/>
              <a:t>charakterisieren. Bezugswert ist hier </a:t>
            </a:r>
            <a:r>
              <a:rPr lang="de-AT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AT" altLang="en-US" dirty="0" smtClean="0"/>
              <a:t>.</a:t>
            </a:r>
            <a:endParaRPr lang="de-AT" altLang="en-US" dirty="0"/>
          </a:p>
          <a:p>
            <a:pPr marL="0" indent="0">
              <a:spcAft>
                <a:spcPct val="50000"/>
              </a:spcAft>
              <a:buNone/>
            </a:pPr>
            <a:endParaRPr lang="de-AT" altLang="en-US" dirty="0"/>
          </a:p>
          <a:p>
            <a:pPr>
              <a:spcAft>
                <a:spcPct val="50000"/>
              </a:spcAft>
            </a:pPr>
            <a:endParaRPr lang="de-AT" altLang="en-US" dirty="0"/>
          </a:p>
          <a:p>
            <a:pPr>
              <a:spcAft>
                <a:spcPct val="50000"/>
              </a:spcAft>
            </a:pPr>
            <a:r>
              <a:rPr lang="de-AT" altLang="en-US" dirty="0"/>
              <a:t>Wie alle relativen Werte haben sie die Dimension 1 und werden oft in %, </a:t>
            </a:r>
            <a:r>
              <a:rPr lang="de-AT" altLang="en-US" dirty="0">
                <a:cs typeface="Arial" charset="0"/>
              </a:rPr>
              <a:t>‰ oder ppm angegeben.</a:t>
            </a:r>
          </a:p>
          <a:p>
            <a:pPr>
              <a:spcAft>
                <a:spcPct val="50000"/>
              </a:spcAft>
            </a:pPr>
            <a:endParaRPr lang="de-AT" alt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2</a:t>
            </a:fld>
            <a:endParaRPr lang="de-AT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412229"/>
              </p:ext>
            </p:extLst>
          </p:nvPr>
        </p:nvGraphicFramePr>
        <p:xfrm>
          <a:off x="952751" y="3038655"/>
          <a:ext cx="1542799" cy="704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5801975" imgH="7239000" progId="Equation.DSMT4">
                  <p:embed/>
                </p:oleObj>
              </mc:Choice>
              <mc:Fallback>
                <p:oleObj name="Equation" r:id="rId3" imgW="15801975" imgH="7239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751" y="3038655"/>
                        <a:ext cx="1542799" cy="704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Grundlegendes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540001" y="1623600"/>
            <a:ext cx="7978775" cy="2983325"/>
          </a:xfrm>
        </p:spPr>
        <p:txBody>
          <a:bodyPr/>
          <a:lstStyle/>
          <a:p>
            <a:r>
              <a:rPr lang="de-AT" altLang="en-US" dirty="0"/>
              <a:t>Bei der Angabe von </a:t>
            </a:r>
            <a:r>
              <a:rPr lang="de-AT" altLang="en-US" dirty="0">
                <a:solidFill>
                  <a:srgbClr val="DA251D"/>
                </a:solidFill>
              </a:rPr>
              <a:t>relativen</a:t>
            </a:r>
            <a:r>
              <a:rPr lang="de-AT" altLang="en-US" dirty="0"/>
              <a:t> Werten ist grundsätzlich Vorsicht angebracht. Der </a:t>
            </a:r>
            <a:r>
              <a:rPr lang="de-AT" altLang="en-US" dirty="0">
                <a:solidFill>
                  <a:srgbClr val="DA251D"/>
                </a:solidFill>
              </a:rPr>
              <a:t>Bezugswert</a:t>
            </a:r>
            <a:r>
              <a:rPr lang="de-AT" altLang="en-US" dirty="0"/>
              <a:t> muss immer zweifelsfrei erkennbar sein</a:t>
            </a:r>
          </a:p>
          <a:p>
            <a:r>
              <a:rPr lang="de-AT" altLang="en-US" dirty="0"/>
              <a:t>Eine gute und kurze Übersicht der Problematik bietet die</a:t>
            </a:r>
          </a:p>
          <a:p>
            <a:pPr marL="0" indent="0" algn="ctr">
              <a:buNone/>
            </a:pPr>
            <a:r>
              <a:rPr lang="de-AT" altLang="en-US" b="1" dirty="0">
                <a:solidFill>
                  <a:srgbClr val="DA251D"/>
                </a:solidFill>
              </a:rPr>
              <a:t>ÖNORM A 6405:2009</a:t>
            </a:r>
            <a:br>
              <a:rPr lang="de-AT" altLang="en-US" b="1" dirty="0">
                <a:solidFill>
                  <a:srgbClr val="DA251D"/>
                </a:solidFill>
              </a:rPr>
            </a:br>
            <a:r>
              <a:rPr lang="de-DE" altLang="en-US" dirty="0">
                <a:solidFill>
                  <a:srgbClr val="DA251D"/>
                </a:solidFill>
              </a:rPr>
              <a:t>Prozent, Promille, Parts per Million, Punkt, Prozentpunkt</a:t>
            </a:r>
            <a:endParaRPr lang="de-AT" altLang="en-US" dirty="0">
              <a:solidFill>
                <a:srgbClr val="DA251D"/>
              </a:solidFill>
            </a:endParaRP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281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Relative Unsicherheiten – Anwendungen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en-US" dirty="0"/>
              <a:t>In manchen Anwendungen durchaus sinnvoll: Verbrauchsmengenzähler (Elektrizität, Wasser, Gas, Wärme, …).</a:t>
            </a:r>
          </a:p>
          <a:p>
            <a:r>
              <a:rPr lang="de-AT" altLang="en-US" dirty="0"/>
              <a:t>Die Unsicherheit der gemessenen Verbrauchsmenge ist in einen weiten Bereich zu ihr proportional </a:t>
            </a:r>
            <a:r>
              <a:rPr lang="de-AT" altLang="en-US" dirty="0">
                <a:solidFill>
                  <a:srgbClr val="DA251D"/>
                </a:solidFill>
                <a:cs typeface="Arial" charset="0"/>
              </a:rPr>
              <a:t>→ konstante relative Unsicherheit</a:t>
            </a:r>
          </a:p>
          <a:p>
            <a:r>
              <a:rPr lang="de-AT" altLang="en-US" dirty="0">
                <a:cs typeface="Arial" charset="0"/>
              </a:rPr>
              <a:t>Andere Beispiele: Längenmessungen über große Distanzen, Frequenzmessungen, chemische Analytik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750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Relative Unsicherheiten – Anwendungen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de-AT" altLang="en-US" dirty="0"/>
              <a:t>Spezifikationen in diesen Anwendungen sind ebenfalls als relative Werte angegeben:</a:t>
            </a:r>
          </a:p>
          <a:p>
            <a:pPr>
              <a:spcAft>
                <a:spcPct val="50000"/>
              </a:spcAft>
            </a:pPr>
            <a:r>
              <a:rPr lang="de-AT" altLang="en-US" dirty="0"/>
              <a:t>Eichfehlergrenzen bei Verbrauchsmengenzähler z.B. ±1 % des angezeigten Wertes (ab einer unteren Grenze)</a:t>
            </a:r>
          </a:p>
          <a:p>
            <a:pPr>
              <a:spcAft>
                <a:spcPct val="50000"/>
              </a:spcAft>
            </a:pPr>
            <a:r>
              <a:rPr lang="de-AT" altLang="en-US" dirty="0"/>
              <a:t>Toleranzen von nicht eichfähigen Messgeräten (z.B. Multimeter)</a:t>
            </a:r>
          </a:p>
          <a:p>
            <a:pPr>
              <a:spcAft>
                <a:spcPct val="50000"/>
              </a:spcAft>
            </a:pPr>
            <a:r>
              <a:rPr lang="de-AT" altLang="en-US" dirty="0">
                <a:solidFill>
                  <a:srgbClr val="FF0000"/>
                </a:solidFill>
              </a:rPr>
              <a:t>Verwendet man ausschließlich relative Werte [Abweichungen / Unsicherheiten / Grenzwerte] wird die Bewertung sehr einfach.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220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3876617"/>
            <a:ext cx="4616450" cy="82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Relative Unsicherheiten – Anwendungen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de-AT" altLang="en-US" dirty="0"/>
              <a:t>Chemische Analytik – Beispiele von Modellgleichungen aus dem </a:t>
            </a:r>
            <a:r>
              <a:rPr lang="de-AT" altLang="en-US" dirty="0" smtClean="0"/>
              <a:t/>
            </a:r>
            <a:br>
              <a:rPr lang="de-AT" altLang="en-US" dirty="0" smtClean="0"/>
            </a:br>
            <a:r>
              <a:rPr lang="de-AT" altLang="en-US" dirty="0" smtClean="0"/>
              <a:t>EURACHEM </a:t>
            </a:r>
            <a:r>
              <a:rPr lang="de-AT" altLang="en-US" dirty="0"/>
              <a:t>/ CITAC Guide CG 4:</a:t>
            </a:r>
          </a:p>
          <a:p>
            <a:pPr>
              <a:spcAft>
                <a:spcPct val="50000"/>
              </a:spcAft>
            </a:pPr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6</a:t>
            </a:fld>
            <a:endParaRPr lang="de-AT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2381480"/>
            <a:ext cx="4479926" cy="73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3167707"/>
            <a:ext cx="3841499" cy="80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95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Relative Unsicherheiten – Anwendungen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en-US" dirty="0"/>
              <a:t>Chemische Analytik – Modellgleichungen </a:t>
            </a:r>
            <a:r>
              <a:rPr lang="de-AT" altLang="en-US" dirty="0" smtClean="0"/>
              <a:t>sind sehr </a:t>
            </a:r>
            <a:r>
              <a:rPr lang="de-AT" altLang="en-US" dirty="0"/>
              <a:t>oft Produkte und Quotienten der Eingangsgrößen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7</a:t>
            </a:fld>
            <a:endParaRPr lang="de-AT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522365"/>
            <a:ext cx="5702300" cy="140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06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Relative Unsicherheiten – Gefahren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en-US" dirty="0"/>
              <a:t>In den vielen Fällen kann die Anwendung relativer Unsicherheiten zu Missverständnissen führen.</a:t>
            </a:r>
          </a:p>
          <a:p>
            <a:r>
              <a:rPr lang="de-AT" altLang="en-US" dirty="0"/>
              <a:t>Unsicherheiten von Messabweichungen (können sehr klein und auch 0 werden)</a:t>
            </a:r>
          </a:p>
          <a:p>
            <a:r>
              <a:rPr lang="de-AT" altLang="en-US" dirty="0"/>
              <a:t>Unsicherheiten von Temperaturwerten (Kelvin / Celsius)</a:t>
            </a:r>
          </a:p>
          <a:p>
            <a:r>
              <a:rPr lang="de-AT" altLang="en-US" dirty="0"/>
              <a:t>Generell suggeriert die Verwendung relativer Unsicherheiten diese seien über einen größeren Bereich konstant (was selten zutrifft)</a:t>
            </a:r>
          </a:p>
          <a:p>
            <a:endParaRPr lang="de-AT" alt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76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FF0000"/>
                </a:solidFill>
              </a:rPr>
              <a:t>Relative Unsicherheiten – Gefahren</a:t>
            </a:r>
            <a:endParaRPr lang="de-AT" dirty="0">
              <a:solidFill>
                <a:srgbClr val="FF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altLang="en-US" dirty="0">
                <a:solidFill>
                  <a:srgbClr val="DA251D"/>
                </a:solidFill>
              </a:rPr>
              <a:t>Gefahr:</a:t>
            </a:r>
            <a:r>
              <a:rPr lang="de-AT" altLang="en-US" dirty="0"/>
              <a:t> Der Bezugswert ist nicht eindeutig angegeben. Der Bezugswert kann </a:t>
            </a:r>
            <a:r>
              <a:rPr lang="de-AT" altLang="en-US" i="1" dirty="0">
                <a:latin typeface="Times New Roman" pitchFamily="18" charset="0"/>
              </a:rPr>
              <a:t>x</a:t>
            </a:r>
            <a:r>
              <a:rPr lang="de-AT" altLang="en-US" dirty="0"/>
              <a:t> (z.B. Abweichung), Nominalwert, Istwert, Endwert, Toleranzwert, …, sein. Laut GUM ist aber immer explizit der Messwert gemeint.</a:t>
            </a:r>
          </a:p>
          <a:p>
            <a:r>
              <a:rPr lang="de-AT" altLang="en-US" dirty="0">
                <a:solidFill>
                  <a:srgbClr val="DA251D"/>
                </a:solidFill>
              </a:rPr>
              <a:t>Besonders verwirrend:</a:t>
            </a:r>
            <a:r>
              <a:rPr lang="de-AT" altLang="en-US" dirty="0"/>
              <a:t> Der Messwert ist bereits selbst ein Relativwert! Damit wird die (absolute) Messunsicherheit bereits ein Relativwert. Eine relative Messunsicherheit hat dann als Bezugswert bereits einen Relativwert!</a:t>
            </a:r>
          </a:p>
          <a:p>
            <a:r>
              <a:rPr lang="de-AT" altLang="en-US" dirty="0">
                <a:solidFill>
                  <a:schemeClr val="hlink"/>
                </a:solidFill>
              </a:rPr>
              <a:t>Leider nicht akademisch:</a:t>
            </a:r>
            <a:r>
              <a:rPr lang="de-AT" altLang="en-US" dirty="0"/>
              <a:t> Photometrie, Radioaktivität, Chemie, …</a:t>
            </a:r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269C-C24E-4E80-9A4B-E7E19BB59A67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2991771"/>
      </p:ext>
    </p:extLst>
  </p:cSld>
  <p:clrMapOvr>
    <a:masterClrMapping/>
  </p:clrMapOvr>
</p:sld>
</file>

<file path=ppt/theme/theme1.xml><?xml version="1.0" encoding="utf-8"?>
<a:theme xmlns:a="http://schemas.openxmlformats.org/drawingml/2006/main" name="PPT-BEV-16x9">
  <a:themeElements>
    <a:clrScheme name="Republik-AT">
      <a:dk1>
        <a:srgbClr val="000000"/>
      </a:dk1>
      <a:lt1>
        <a:srgbClr val="E6EFF3"/>
      </a:lt1>
      <a:dk2>
        <a:srgbClr val="E6320F"/>
      </a:dk2>
      <a:lt2>
        <a:srgbClr val="FFFFFF"/>
      </a:lt2>
      <a:accent1>
        <a:srgbClr val="CA0237"/>
      </a:accent1>
      <a:accent2>
        <a:srgbClr val="5FB564"/>
      </a:accent2>
      <a:accent3>
        <a:srgbClr val="950F53"/>
      </a:accent3>
      <a:accent4>
        <a:srgbClr val="F59C00"/>
      </a:accent4>
      <a:accent5>
        <a:srgbClr val="3BACBE"/>
      </a:accent5>
      <a:accent6>
        <a:srgbClr val="BCCF00"/>
      </a:accent6>
      <a:hlink>
        <a:srgbClr val="1C1C1C"/>
      </a:hlink>
      <a:folHlink>
        <a:srgbClr val="636362"/>
      </a:folHlink>
    </a:clrScheme>
    <a:fontScheme name="BKA2018-Schriften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PPT-BEV-16x9</Template>
  <TotalTime>0</TotalTime>
  <Words>482</Words>
  <Application>Microsoft Office PowerPoint</Application>
  <PresentationFormat>Bildschirmpräsentation (16:9)</PresentationFormat>
  <Paragraphs>57</Paragraphs>
  <Slides>11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PPT-BEV-16x9</vt:lpstr>
      <vt:lpstr>Equation</vt:lpstr>
      <vt:lpstr>Messunsicherheit nach GUM Ergänzende Materialien  </vt:lpstr>
      <vt:lpstr>Relative Unsicherheiten – Definition</vt:lpstr>
      <vt:lpstr>Grundlegendes</vt:lpstr>
      <vt:lpstr>Relative Unsicherheiten – Anwendungen</vt:lpstr>
      <vt:lpstr>Relative Unsicherheiten – Anwendungen</vt:lpstr>
      <vt:lpstr>Relative Unsicherheiten – Anwendungen</vt:lpstr>
      <vt:lpstr>Relative Unsicherheiten – Anwendungen</vt:lpstr>
      <vt:lpstr>Relative Unsicherheiten – Gefahren</vt:lpstr>
      <vt:lpstr>Relative Unsicherheiten – Gefahren</vt:lpstr>
      <vt:lpstr>Rechnen mit relativen Unsicherheiten</vt:lpstr>
      <vt:lpstr>Zusammenfassung</vt:lpstr>
    </vt:vector>
  </TitlesOfParts>
  <Company>BEV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Folienpräsentation maximal zweizeilig</dc:title>
  <dc:creator>Barboritsch Clemens</dc:creator>
  <cp:lastModifiedBy>Michael Matus</cp:lastModifiedBy>
  <cp:revision>18</cp:revision>
  <cp:lastPrinted>2018-07-05T18:23:58Z</cp:lastPrinted>
  <dcterms:created xsi:type="dcterms:W3CDTF">2019-10-30T12:42:56Z</dcterms:created>
  <dcterms:modified xsi:type="dcterms:W3CDTF">2022-03-25T11:01:50Z</dcterms:modified>
</cp:coreProperties>
</file>