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4"/>
  </p:notesMasterIdLst>
  <p:handoutMasterIdLst>
    <p:handoutMasterId r:id="rId5"/>
  </p:handoutMasterIdLst>
  <p:sldIdLst>
    <p:sldId id="266" r:id="rId2"/>
    <p:sldId id="259" r:id="rId3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6D9"/>
    <a:srgbClr val="FF6600"/>
    <a:srgbClr val="FF944D"/>
    <a:srgbClr val="FFCC66"/>
    <a:srgbClr val="E6EFF3"/>
    <a:srgbClr val="E63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1" autoAdjust="0"/>
    <p:restoredTop sz="94818" autoAdjust="0"/>
  </p:normalViewPr>
  <p:slideViewPr>
    <p:cSldViewPr snapToGrid="0" snapToObjects="1">
      <p:cViewPr>
        <p:scale>
          <a:sx n="150" d="100"/>
          <a:sy n="150" d="100"/>
        </p:scale>
        <p:origin x="-270" y="-90"/>
      </p:cViewPr>
      <p:guideLst>
        <p:guide orient="horz" pos="668"/>
        <p:guide orient="horz" pos="2902"/>
        <p:guide pos="345"/>
        <p:guide pos="5366"/>
      </p:guideLst>
    </p:cSldViewPr>
  </p:slideViewPr>
  <p:outlineViewPr>
    <p:cViewPr>
      <p:scale>
        <a:sx n="33" d="100"/>
        <a:sy n="33" d="100"/>
      </p:scale>
      <p:origin x="36" y="4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2850" y="12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AT" dirty="0"/>
              <a:t>0_UeberblickME.pptx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"/>
          </p:nvPr>
        </p:nvSpPr>
        <p:spPr>
          <a:xfrm>
            <a:off x="2945659" y="9428583"/>
            <a:ext cx="904784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1BCACBB0-6C6B-4B3E-B6E6-54B62284C21B}" type="slidenum">
              <a:rPr lang="de-AT" smtClean="0"/>
              <a:pPr algn="ct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83347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2016" y="942858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64F923B6-97FF-4AF0-A17D-1758840DBBE2}" type="datetimeFigureOut">
              <a:rPr lang="de-AT" smtClean="0"/>
              <a:t>28.03.2022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317500" y="674688"/>
            <a:ext cx="7432675" cy="4181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854894" y="4963319"/>
            <a:ext cx="5090351" cy="42188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2945659" y="9428582"/>
            <a:ext cx="904784" cy="4980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/>
            </a:lvl1pPr>
          </a:lstStyle>
          <a:p>
            <a:fld id="{F0A5DA3B-92D6-4D4B-9895-D15CB563B5E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611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2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96000" indent="-171450" algn="l" defTabSz="914400" rtl="0" eaLnBrk="1" latinLnBrk="0" hangingPunct="1">
      <a:spcBef>
        <a:spcPts val="2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792000" indent="-171450" algn="l" defTabSz="914400" rtl="0" eaLnBrk="1" latinLnBrk="0" hangingPunct="1">
      <a:spcBef>
        <a:spcPts val="200"/>
      </a:spcBef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188000" indent="-171450" algn="l" defTabSz="914400" rtl="0" eaLnBrk="1" latinLnBrk="0" hangingPunct="1">
      <a:spcBef>
        <a:spcPts val="200"/>
      </a:spcBef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584000" indent="-171450" algn="l" defTabSz="914400" rtl="0" eaLnBrk="1" latinLnBrk="0" hangingPunct="1">
      <a:spcBef>
        <a:spcPts val="200"/>
      </a:spcBef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BKA-2018\BKA2018-Brief\REPUBLIK-AT-DOKUMENTVORLAGEN\POTX\HG_Powerpoint_4zu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999" y="1060450"/>
            <a:ext cx="7978526" cy="996791"/>
          </a:xfrm>
        </p:spPr>
        <p:txBody>
          <a:bodyPr anchor="b" anchorCtr="0"/>
          <a:lstStyle>
            <a:lvl1pPr>
              <a:lnSpc>
                <a:spcPts val="4000"/>
              </a:lnSpc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AT" dirty="0"/>
          </a:p>
        </p:txBody>
      </p:sp>
      <p:sp>
        <p:nvSpPr>
          <p:cNvPr id="3" name="Untertitel 1"/>
          <p:cNvSpPr>
            <a:spLocks noGrp="1"/>
          </p:cNvSpPr>
          <p:nvPr>
            <p:ph type="subTitle" idx="1"/>
          </p:nvPr>
        </p:nvSpPr>
        <p:spPr>
          <a:xfrm>
            <a:off x="539999" y="2125004"/>
            <a:ext cx="7978526" cy="1390388"/>
          </a:xfrm>
        </p:spPr>
        <p:txBody>
          <a:bodyPr/>
          <a:lstStyle>
            <a:lvl1pPr marL="0" indent="0" algn="l">
              <a:lnSpc>
                <a:spcPts val="4000"/>
              </a:lnSpc>
              <a:spcBef>
                <a:spcPts val="0"/>
              </a:spcBef>
              <a:buNone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39750" y="4191000"/>
            <a:ext cx="3422650" cy="415529"/>
          </a:xfrm>
        </p:spPr>
        <p:txBody>
          <a:bodyPr anchor="b" anchorCtr="0"/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40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6651752" y="230400"/>
            <a:ext cx="22002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bev.gv.at</a:t>
            </a:r>
            <a:endParaRPr lang="de-AT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Grafik 8" descr="Bundesamt für Eich- und Vermessungswesen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208800"/>
            <a:ext cx="2757170" cy="669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7482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1-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39751" y="1623600"/>
            <a:ext cx="7978775" cy="29833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smtClean="0"/>
              <a:t>Präsentationstitel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704003" y="4790252"/>
            <a:ext cx="814522" cy="200025"/>
          </a:xfrm>
        </p:spPr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316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1" y="1054800"/>
            <a:ext cx="7978525" cy="62209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39751" y="1630800"/>
            <a:ext cx="7978775" cy="297612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 smtClean="0"/>
              <a:t>Präsentationstitel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073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Text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 smtClean="0"/>
              <a:t>Präsentationstitel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39750" y="1630800"/>
            <a:ext cx="3813175" cy="297612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706125" y="1630800"/>
            <a:ext cx="3812400" cy="2976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9426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beliebig -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 smtClean="0"/>
              <a:t>Präsentationstitel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540000" y="1630800"/>
            <a:ext cx="3838575" cy="2976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Inhaltsplatzhalter 7"/>
          <p:cNvSpPr>
            <a:spLocks noGrp="1"/>
          </p:cNvSpPr>
          <p:nvPr>
            <p:ph sz="quarter" idx="16"/>
          </p:nvPr>
        </p:nvSpPr>
        <p:spPr>
          <a:xfrm>
            <a:off x="4679951" y="1630800"/>
            <a:ext cx="3838575" cy="2976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66619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-beliebig mit 1-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39751" y="1630800"/>
            <a:ext cx="7978775" cy="2976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 smtClean="0"/>
              <a:t>Präsentationstitel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044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999" y="1004430"/>
            <a:ext cx="5389200" cy="1063206"/>
          </a:xfrm>
        </p:spPr>
        <p:txBody>
          <a:bodyPr/>
          <a:lstStyle>
            <a:lvl1pPr>
              <a:lnSpc>
                <a:spcPts val="4000"/>
              </a:lnSpc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</a:t>
            </a:r>
            <a:br>
              <a:rPr lang="de-DE" dirty="0" smtClean="0"/>
            </a:br>
            <a:r>
              <a:rPr lang="de-DE" dirty="0" smtClean="0"/>
              <a:t>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539750" y="3643313"/>
            <a:ext cx="3423600" cy="963216"/>
          </a:xfrm>
        </p:spPr>
        <p:txBody>
          <a:bodyPr anchor="b" anchorCtr="0"/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7436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BKA-2018\BKA2018-Brief\REPUBLIK-AT-DOKUMENTVORLAGEN\POTX\HG_Powerpoint_4zu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0001" y="1054894"/>
            <a:ext cx="7978525" cy="622091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1" y="1623576"/>
            <a:ext cx="7978525" cy="2983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 </a:t>
            </a:r>
            <a:br>
              <a:rPr lang="de-DE" dirty="0" smtClean="0"/>
            </a:br>
            <a:r>
              <a:rPr lang="de-DE" dirty="0" smtClean="0"/>
              <a:t>Erste Ebene </a:t>
            </a:r>
          </a:p>
          <a:p>
            <a:pPr lvl="1"/>
            <a:r>
              <a:rPr lang="de-DE" dirty="0" smtClean="0"/>
              <a:t>Zweite Ebene – wie Ebene zuvor</a:t>
            </a:r>
          </a:p>
          <a:p>
            <a:pPr lvl="2"/>
            <a:r>
              <a:rPr lang="de-DE" dirty="0" smtClean="0"/>
              <a:t>Dritte Ebene – wie Ebene zuvor</a:t>
            </a:r>
          </a:p>
        </p:txBody>
      </p:sp>
      <p:sp>
        <p:nvSpPr>
          <p:cNvPr id="9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540000" y="4790252"/>
            <a:ext cx="6875916" cy="2000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de-AT" dirty="0" smtClean="0">
                <a:latin typeface="Calibri" panose="020F0502020204030204" pitchFamily="34" charset="0"/>
              </a:rPr>
              <a:t>Präsentationstitel</a:t>
            </a: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20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7558201" y="4790252"/>
            <a:ext cx="960324" cy="2000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6651752" y="230400"/>
            <a:ext cx="22002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bev.gv.at</a:t>
            </a:r>
            <a:endParaRPr lang="de-AT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Grafik 10" descr="Bundesamt für Eich- und Vermessungswesen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208800"/>
            <a:ext cx="2757170" cy="669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38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7" r:id="rId3"/>
    <p:sldLayoutId id="2147483721" r:id="rId4"/>
    <p:sldLayoutId id="2147483722" r:id="rId5"/>
    <p:sldLayoutId id="2147483718" r:id="rId6"/>
    <p:sldLayoutId id="2147483720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400" b="1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52000" marR="0" indent="-252000" algn="l" defTabSz="914400" rtl="0" eaLnBrk="1" fontAlgn="auto" latinLnBrk="0" hangingPunct="1">
        <a:lnSpc>
          <a:spcPts val="2400"/>
        </a:lnSpc>
        <a:spcBef>
          <a:spcPts val="0"/>
        </a:spcBef>
        <a:spcAft>
          <a:spcPts val="1425"/>
        </a:spcAft>
        <a:buClr>
          <a:schemeClr val="tx2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bg1">
              <a:lumMod val="10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504000" marR="0" indent="-252000" algn="l" defTabSz="914400" rtl="0" eaLnBrk="1" fontAlgn="auto" latinLnBrk="0" hangingPunct="1">
        <a:lnSpc>
          <a:spcPts val="2400"/>
        </a:lnSpc>
        <a:spcBef>
          <a:spcPts val="0"/>
        </a:spcBef>
        <a:spcAft>
          <a:spcPts val="1425"/>
        </a:spcAft>
        <a:buClrTx/>
        <a:buSzTx/>
        <a:buFont typeface="Corbel" panose="020B0503020204020204" pitchFamily="34" charset="0"/>
        <a:buChar char="−"/>
        <a:tabLst/>
        <a:defRPr sz="1800" kern="1200">
          <a:solidFill>
            <a:schemeClr val="bg1">
              <a:lumMod val="10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756000" indent="-252000" algn="l" defTabSz="914400" rtl="0" eaLnBrk="1" latinLnBrk="0" hangingPunct="1">
        <a:lnSpc>
          <a:spcPts val="2400"/>
        </a:lnSpc>
        <a:spcBef>
          <a:spcPts val="0"/>
        </a:spcBef>
        <a:spcAft>
          <a:spcPts val="1425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bg1">
              <a:lumMod val="10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400"/>
        </a:spcBef>
        <a:buClr>
          <a:schemeClr val="tx2"/>
        </a:buClr>
        <a:buFont typeface="Arial" pitchFamily="34" charset="0"/>
        <a:buChar char="»"/>
        <a:defRPr sz="18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Messunsicherheit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Überblick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Michael Matus</a:t>
            </a:r>
          </a:p>
          <a:p>
            <a:r>
              <a:rPr lang="de-DE" dirty="0" smtClean="0"/>
              <a:t>Wien, 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5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431800" y="2317750"/>
            <a:ext cx="6965950" cy="80010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431800" y="3117850"/>
            <a:ext cx="6432550" cy="831850"/>
          </a:xfrm>
          <a:prstGeom prst="rect">
            <a:avLst/>
          </a:prstGeom>
          <a:solidFill>
            <a:srgbClr val="FF944D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431800" y="1536700"/>
            <a:ext cx="7473950" cy="781050"/>
          </a:xfrm>
          <a:prstGeom prst="rect">
            <a:avLst/>
          </a:prstGeom>
          <a:solidFill>
            <a:schemeClr val="bg2">
              <a:lumMod val="7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Arbeitsprogramm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smtClean="0"/>
              <a:t>Mathematische Grundlagen </a:t>
            </a:r>
            <a:r>
              <a:rPr lang="de-DE" sz="2000" dirty="0" smtClean="0">
                <a:solidFill>
                  <a:schemeClr val="tx1"/>
                </a:solidFill>
              </a:rPr>
              <a:t>(0_GUM_Praeliminarien.pptx)</a:t>
            </a:r>
            <a:r>
              <a:rPr lang="de-DE" dirty="0" smtClean="0">
                <a:solidFill>
                  <a:schemeClr val="tx1"/>
                </a:solidFill>
              </a:rPr>
              <a:t/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+ Übungsblatt für partielle Ableitungen</a:t>
            </a:r>
          </a:p>
          <a:p>
            <a:r>
              <a:rPr lang="de-DE" sz="2000" dirty="0"/>
              <a:t>Messunsicherheit nach </a:t>
            </a:r>
            <a:r>
              <a:rPr lang="de-DE" sz="2000" dirty="0" smtClean="0"/>
              <a:t>GUM </a:t>
            </a:r>
            <a:r>
              <a:rPr lang="de-DE" sz="2000" dirty="0" smtClean="0">
                <a:solidFill>
                  <a:schemeClr val="tx1"/>
                </a:solidFill>
              </a:rPr>
              <a:t>(1_GUM_OhneNu.pptx)</a:t>
            </a:r>
            <a:r>
              <a:rPr lang="de-DE" dirty="0" smtClean="0">
                <a:solidFill>
                  <a:schemeClr val="tx1"/>
                </a:solidFill>
              </a:rPr>
              <a:t/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+ </a:t>
            </a:r>
            <a:r>
              <a:rPr lang="de-DE" sz="1600" dirty="0" smtClean="0">
                <a:solidFill>
                  <a:schemeClr val="tx1"/>
                </a:solidFill>
              </a:rPr>
              <a:t>Beispiele </a:t>
            </a:r>
            <a:r>
              <a:rPr lang="de-DE" sz="1600" dirty="0">
                <a:solidFill>
                  <a:schemeClr val="tx1"/>
                </a:solidFill>
              </a:rPr>
              <a:t>für GUM-WB + </a:t>
            </a:r>
            <a:r>
              <a:rPr lang="de-DE" sz="1600" dirty="0" smtClean="0">
                <a:solidFill>
                  <a:schemeClr val="tx1"/>
                </a:solidFill>
              </a:rPr>
              <a:t>1a_GUM_... </a:t>
            </a:r>
            <a:r>
              <a:rPr lang="de-DE" sz="1600" dirty="0">
                <a:solidFill>
                  <a:schemeClr val="tx1"/>
                </a:solidFill>
              </a:rPr>
              <a:t>+ </a:t>
            </a:r>
            <a:r>
              <a:rPr lang="de-DE" sz="1600" dirty="0" smtClean="0">
                <a:solidFill>
                  <a:schemeClr val="tx1"/>
                </a:solidFill>
              </a:rPr>
              <a:t>1b_GUM</a:t>
            </a:r>
            <a:r>
              <a:rPr lang="de-DE" sz="1600" dirty="0">
                <a:solidFill>
                  <a:schemeClr val="tx1"/>
                </a:solidFill>
              </a:rPr>
              <a:t>_... 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2000" dirty="0" smtClean="0"/>
              <a:t>Relative Messunsicherheiten </a:t>
            </a:r>
            <a:r>
              <a:rPr lang="de-DE" sz="2000" dirty="0" smtClean="0">
                <a:solidFill>
                  <a:schemeClr val="tx1"/>
                </a:solidFill>
              </a:rPr>
              <a:t>(</a:t>
            </a:r>
            <a:r>
              <a:rPr lang="de-DE" sz="2000" dirty="0">
                <a:solidFill>
                  <a:schemeClr val="tx1"/>
                </a:solidFill>
              </a:rPr>
              <a:t>2_GUM_RelUnc.pptx</a:t>
            </a:r>
            <a:r>
              <a:rPr lang="de-DE" sz="2000" dirty="0" smtClean="0">
                <a:solidFill>
                  <a:schemeClr val="tx1"/>
                </a:solidFill>
              </a:rPr>
              <a:t>)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de-DE" dirty="0">
                <a:solidFill>
                  <a:schemeClr val="bg2">
                    <a:lumMod val="50000"/>
                  </a:schemeClr>
                </a:solidFill>
              </a:rPr>
            </a:b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BEV-16x9">
  <a:themeElements>
    <a:clrScheme name="Republik-AT">
      <a:dk1>
        <a:srgbClr val="000000"/>
      </a:dk1>
      <a:lt1>
        <a:srgbClr val="E6EFF3"/>
      </a:lt1>
      <a:dk2>
        <a:srgbClr val="E6320F"/>
      </a:dk2>
      <a:lt2>
        <a:srgbClr val="FFFFFF"/>
      </a:lt2>
      <a:accent1>
        <a:srgbClr val="CA0237"/>
      </a:accent1>
      <a:accent2>
        <a:srgbClr val="5FB564"/>
      </a:accent2>
      <a:accent3>
        <a:srgbClr val="950F53"/>
      </a:accent3>
      <a:accent4>
        <a:srgbClr val="F59C00"/>
      </a:accent4>
      <a:accent5>
        <a:srgbClr val="3BACBE"/>
      </a:accent5>
      <a:accent6>
        <a:srgbClr val="BCCF00"/>
      </a:accent6>
      <a:hlink>
        <a:srgbClr val="1C1C1C"/>
      </a:hlink>
      <a:folHlink>
        <a:srgbClr val="636362"/>
      </a:folHlink>
    </a:clrScheme>
    <a:fontScheme name="BKA2018-Schriften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PPT-BEV-16x9</Template>
  <TotalTime>0</TotalTime>
  <Words>14</Words>
  <Application>Microsoft Office PowerPoint</Application>
  <PresentationFormat>Bildschirmpräsentation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PPT-BEV-16x9</vt:lpstr>
      <vt:lpstr>Messunsicherheit</vt:lpstr>
      <vt:lpstr>Arbeitsprogramm</vt:lpstr>
    </vt:vector>
  </TitlesOfParts>
  <Company>BEV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Maßein</dc:title>
  <dc:creator>Michael Matus</dc:creator>
  <cp:lastModifiedBy>Michael Matus</cp:lastModifiedBy>
  <cp:revision>20</cp:revision>
  <cp:lastPrinted>2018-07-05T18:23:58Z</cp:lastPrinted>
  <dcterms:created xsi:type="dcterms:W3CDTF">2019-11-19T13:46:38Z</dcterms:created>
  <dcterms:modified xsi:type="dcterms:W3CDTF">2022-03-28T08:58:32Z</dcterms:modified>
</cp:coreProperties>
</file>