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wo jellyfish against a pink background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Two jellyfish touching against a dark blue background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Two jellyfish against a blue background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ocs.github.com/en/actions/using-workflows/caching-dependencies-to-speed-up-workflows" TargetMode="External"/><Relationship Id="rId3" Type="http://schemas.openxmlformats.org/officeDocument/2006/relationships/hyperlink" Target="https://docs.github.com/en/actions/using-workflows/storing-workflow-data-as-artifacts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google.com/googlebooks/chrome/big_26.html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oesmith/puffing-billy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grosser/parallel_tests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matuszewski.jan@hotmail.com" TargetMode="External"/><Relationship Id="rId3" Type="http://schemas.openxmlformats.org/officeDocument/2006/relationships/hyperlink" Target="https://kellysutton.com/2020/05/18/speeding-up-a-rails-continuous-integration-pipeline.html" TargetMode="External"/><Relationship Id="rId4" Type="http://schemas.openxmlformats.org/officeDocument/2006/relationships/hyperlink" Target="http://railscasts.com/episodes/413-fast-tests" TargetMode="External"/><Relationship Id="rId5" Type="http://schemas.openxmlformats.org/officeDocument/2006/relationships/hyperlink" Target="https://www.fullstacklabs.co/blog/parallelizing-tests-circleci-collecting-coverage-codeclimate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ptimize your CI pipelin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Optimize your CI pipeline</a:t>
            </a:r>
          </a:p>
        </p:txBody>
      </p:sp>
      <p:sp>
        <p:nvSpPr>
          <p:cNvPr id="152" name="Jan Matuszewski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Jan Matuszewski</a:t>
            </a:r>
          </a:p>
        </p:txBody>
      </p:sp>
      <p:sp>
        <p:nvSpPr>
          <p:cNvPr id="153" name="In Ruby on Rails Application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Ruby on Rails 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433" y="329652"/>
            <a:ext cx="22149134" cy="92879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433" y="9595200"/>
            <a:ext cx="22149134" cy="1686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7433" y="11215775"/>
            <a:ext cx="22149134" cy="1686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https://docs.github.com/en/actions/using-workflows/caching-dependencies-to-speed-up-workflows…"/>
          <p:cNvSpPr txBox="1"/>
          <p:nvPr/>
        </p:nvSpPr>
        <p:spPr>
          <a:xfrm>
            <a:off x="198609" y="12765416"/>
            <a:ext cx="14338707" cy="885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u="sng"/>
            </a:pPr>
            <a:r>
              <a:rPr>
                <a:hlinkClick r:id="rId2" invalidUrl="" action="" tgtFrame="" tooltip="" history="1" highlightClick="0" endSnd="0"/>
              </a:rPr>
              <a:t>https://docs.github.com/en/actions/using-workflows/caching-dependencies-to-speed-up-workflows</a:t>
            </a:r>
          </a:p>
          <a:p>
            <a:pPr algn="l">
              <a:defRPr u="sng"/>
            </a:pPr>
            <a:r>
              <a:rPr>
                <a:hlinkClick r:id="rId3" invalidUrl="" action="" tgtFrame="" tooltip="" history="1" highlightClick="0" endSnd="0"/>
              </a:rPr>
              <a:t>https://docs.github.com/en/actions/using-workflows/storing-workflow-data-as-artifacts</a:t>
            </a:r>
          </a:p>
        </p:txBody>
      </p:sp>
      <p:graphicFrame>
        <p:nvGraphicFramePr>
          <p:cNvPr id="188" name="Table 1"/>
          <p:cNvGraphicFramePr/>
          <p:nvPr/>
        </p:nvGraphicFramePr>
        <p:xfrm>
          <a:off x="2984183" y="818451"/>
          <a:ext cx="19263116" cy="1172225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9625208"/>
                <a:gridCol w="9625208"/>
              </a:tblGrid>
              <a:tr h="23419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6000">
                          <a:sym typeface="Graphik Semibold"/>
                        </a:rPr>
                        <a:t>Cache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6000">
                          <a:sym typeface="Graphik Semibold"/>
                        </a:rPr>
                        <a:t>Artifacts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3419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4000">
                          <a:latin typeface="Graphik"/>
                          <a:ea typeface="Graphik"/>
                          <a:cs typeface="Graphik"/>
                        </a:rPr>
                        <a:t>Internal storage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/>
                        <a:t>External storage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3419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4000">
                          <a:latin typeface="Graphik"/>
                          <a:ea typeface="Graphik"/>
                          <a:cs typeface="Graphik"/>
                        </a:rPr>
                        <a:t>Save precompiled assets, node modules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/>
                        <a:t>Save test coverage, logs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3419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4000">
                          <a:latin typeface="Graphik"/>
                          <a:ea typeface="Graphik"/>
                          <a:cs typeface="Graphik"/>
                        </a:rPr>
                        <a:t>Shared between runs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/>
                        <a:t>Not shared between runs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34191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4000">
                          <a:latin typeface="Graphik"/>
                          <a:ea typeface="Graphik"/>
                          <a:cs typeface="Graphik"/>
                        </a:rPr>
                        <a:t>Deleted when unused for 7 days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000"/>
                        <a:t>Deleted after 90 days(or specified by retention-days option)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eature/Integration te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Feature/Integration tests</a:t>
            </a:r>
          </a:p>
        </p:txBody>
      </p:sp>
      <p:sp>
        <p:nvSpPr>
          <p:cNvPr id="191" name="The performance kille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The performance killer</a:t>
            </a:r>
          </a:p>
        </p:txBody>
      </p:sp>
      <p:sp>
        <p:nvSpPr>
          <p:cNvPr id="192" name="Chromedriver options:…"/>
          <p:cNvSpPr txBox="1"/>
          <p:nvPr>
            <p:ph type="body" idx="1"/>
          </p:nvPr>
        </p:nvSpPr>
        <p:spPr>
          <a:xfrm>
            <a:off x="1270000" y="4271367"/>
            <a:ext cx="21844000" cy="8432801"/>
          </a:xfrm>
          <a:prstGeom prst="rect">
            <a:avLst/>
          </a:prstGeom>
        </p:spPr>
        <p:txBody>
          <a:bodyPr/>
          <a:lstStyle/>
          <a:p>
            <a:pPr/>
            <a:r>
              <a:t>Chromedriver options: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br/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2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br/>
          </a:p>
          <a:p>
            <a:pPr/>
            <a:r>
              <a:t>Check your </a:t>
            </a:r>
            <a:r>
              <a:rPr i="1"/>
              <a:t>Capybara.default_max_wait_time</a:t>
            </a:r>
          </a:p>
          <a:p>
            <a:pPr/>
          </a:p>
        </p:txBody>
      </p:sp>
      <p:sp>
        <p:nvSpPr>
          <p:cNvPr id="193" name="chrome_options.add_argument(‘--no-sandbox')…"/>
          <p:cNvSpPr txBox="1"/>
          <p:nvPr/>
        </p:nvSpPr>
        <p:spPr>
          <a:xfrm>
            <a:off x="1127281" y="5304640"/>
            <a:ext cx="22129438" cy="1574801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9400" tIns="279400" rIns="279400" bIns="279400" anchor="ctr">
            <a:spAutoFit/>
          </a:bodyPr>
          <a:lstStyle/>
          <a:p>
            <a:pPr algn="l" defTabSz="457200">
              <a:defRPr sz="3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chrome_options.add_argument(</a:t>
            </a:r>
            <a:r>
              <a:rPr>
                <a:solidFill>
                  <a:srgbClr val="CE9178"/>
                </a:solidFill>
              </a:rPr>
              <a:t>‘--no-sandbox'</a:t>
            </a:r>
            <a:r>
              <a:t>)</a:t>
            </a:r>
          </a:p>
          <a:p>
            <a:pPr algn="l" defTabSz="457200">
              <a:defRPr sz="3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chrome_options.add_argument(</a:t>
            </a:r>
            <a:r>
              <a:rPr>
                <a:solidFill>
                  <a:srgbClr val="CE9178"/>
                </a:solidFill>
              </a:rPr>
              <a:t>‘--disable-gpu'</a:t>
            </a:r>
            <a:r>
              <a:t>)</a:t>
            </a:r>
          </a:p>
        </p:txBody>
      </p:sp>
      <p:sp>
        <p:nvSpPr>
          <p:cNvPr id="194" name="Quick introduction to Chrome sandbox:…"/>
          <p:cNvSpPr txBox="1"/>
          <p:nvPr/>
        </p:nvSpPr>
        <p:spPr>
          <a:xfrm>
            <a:off x="205553" y="12614665"/>
            <a:ext cx="8596276" cy="885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Quick introduction to Chrome sandbox: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https://www.google.com/googlebooks/chrome/big_26.html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uffing-Billy - request prox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Puffing-Billy</a:t>
            </a:r>
            <a:r>
              <a:t> - request proxy</a:t>
            </a:r>
          </a:p>
        </p:txBody>
      </p:sp>
      <p:sp>
        <p:nvSpPr>
          <p:cNvPr id="19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Could work as WebMock for your integration tests…"/>
          <p:cNvSpPr txBox="1"/>
          <p:nvPr>
            <p:ph type="body" idx="1"/>
          </p:nvPr>
        </p:nvSpPr>
        <p:spPr>
          <a:xfrm>
            <a:off x="1270000" y="4271367"/>
            <a:ext cx="21844000" cy="8432801"/>
          </a:xfrm>
          <a:prstGeom prst="rect">
            <a:avLst/>
          </a:prstGeom>
        </p:spPr>
        <p:txBody>
          <a:bodyPr/>
          <a:lstStyle/>
          <a:p>
            <a:pPr/>
            <a:r>
              <a:t>Could work as WebMock for your integration tests</a:t>
            </a:r>
          </a:p>
          <a:p>
            <a:pPr/>
            <a:r>
              <a:t>Cache your front-end-side requests</a:t>
            </a:r>
          </a:p>
          <a:p>
            <a:pPr/>
            <a:r>
              <a:t>Takes some time to set up correctly</a:t>
            </a:r>
          </a:p>
          <a:p>
            <a:pPr/>
            <a:r>
              <a:t>Improves test execution on your local machine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etup"/>
          <p:cNvSpPr txBox="1"/>
          <p:nvPr>
            <p:ph type="title"/>
          </p:nvPr>
        </p:nvSpPr>
        <p:spPr>
          <a:xfrm>
            <a:off x="1270000" y="398234"/>
            <a:ext cx="21844000" cy="1557438"/>
          </a:xfrm>
          <a:prstGeom prst="rect">
            <a:avLst/>
          </a:prstGeom>
        </p:spPr>
        <p:txBody>
          <a:bodyPr/>
          <a:lstStyle/>
          <a:p>
            <a:pPr/>
            <a:r>
              <a:t>Setup</a:t>
            </a:r>
          </a:p>
        </p:txBody>
      </p:sp>
      <p:sp>
        <p:nvSpPr>
          <p:cNvPr id="201" name="Add proxy server to your driver initialization…"/>
          <p:cNvSpPr txBox="1"/>
          <p:nvPr>
            <p:ph type="body" idx="1"/>
          </p:nvPr>
        </p:nvSpPr>
        <p:spPr>
          <a:xfrm>
            <a:off x="1270000" y="2137839"/>
            <a:ext cx="21844000" cy="10791822"/>
          </a:xfrm>
          <a:prstGeom prst="rect">
            <a:avLst/>
          </a:prstGeom>
        </p:spPr>
        <p:txBody>
          <a:bodyPr/>
          <a:lstStyle/>
          <a:p>
            <a:pPr/>
            <a:r>
              <a:t>Add proxy server to your driver initialization</a:t>
            </a:r>
            <a:br/>
          </a:p>
          <a:p>
            <a:pPr/>
            <a:r>
              <a:t>Configure Billy:</a:t>
            </a:r>
            <a:br/>
            <a:br/>
            <a:br/>
            <a:br/>
            <a:br/>
            <a:br/>
          </a:p>
          <a:p>
            <a:pPr/>
            <a:r>
              <a:t>Add </a:t>
            </a:r>
            <a:r>
              <a:rPr i="1"/>
              <a:t>cache_path</a:t>
            </a:r>
            <a:r>
              <a:t> to .gitignore and your cached folders in CI</a:t>
            </a:r>
          </a:p>
        </p:txBody>
      </p:sp>
      <p:sp>
        <p:nvSpPr>
          <p:cNvPr id="202" name="chrome_options.add_argument(&quot;--proxy-server=#{Billy.proxy.host}:#{Billy.proxy.port}&quot;)"/>
          <p:cNvSpPr txBox="1"/>
          <p:nvPr/>
        </p:nvSpPr>
        <p:spPr>
          <a:xfrm>
            <a:off x="1127281" y="3172640"/>
            <a:ext cx="22129438" cy="901701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3200" tIns="203200" rIns="203200" bIns="203200" anchor="ctr">
            <a:spAutoFit/>
          </a:bodyPr>
          <a:lstStyle/>
          <a:p>
            <a:pPr algn="l" defTabSz="457200">
              <a:defRPr sz="33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chrome_options.add_argument(</a:t>
            </a:r>
            <a:r>
              <a:rPr>
                <a:solidFill>
                  <a:srgbClr val="CE9178"/>
                </a:solidFill>
              </a:rPr>
              <a:t>"--proxy-server=</a:t>
            </a:r>
            <a:r>
              <a:rPr>
                <a:solidFill>
                  <a:srgbClr val="569CD6"/>
                </a:solidFill>
              </a:rPr>
              <a:t>#{</a:t>
            </a:r>
            <a:r>
              <a:t>Billy.proxy.host</a:t>
            </a:r>
            <a:r>
              <a:rPr>
                <a:solidFill>
                  <a:srgbClr val="569CD6"/>
                </a:solidFill>
              </a:rPr>
              <a:t>}</a:t>
            </a:r>
            <a:r>
              <a:rPr>
                <a:solidFill>
                  <a:srgbClr val="CE9178"/>
                </a:solidFill>
              </a:rPr>
              <a:t>:</a:t>
            </a:r>
            <a:r>
              <a:rPr>
                <a:solidFill>
                  <a:srgbClr val="569CD6"/>
                </a:solidFill>
              </a:rPr>
              <a:t>#{</a:t>
            </a:r>
            <a:r>
              <a:t>Billy.proxy.port</a:t>
            </a:r>
            <a:r>
              <a:rPr>
                <a:solidFill>
                  <a:srgbClr val="569CD6"/>
                </a:solidFill>
              </a:rPr>
              <a:t>}</a:t>
            </a:r>
            <a:r>
              <a:rPr>
                <a:solidFill>
                  <a:srgbClr val="CE9178"/>
                </a:solidFill>
              </a:rPr>
              <a:t>"</a:t>
            </a:r>
            <a:r>
              <a:t>)</a:t>
            </a:r>
          </a:p>
        </p:txBody>
      </p:sp>
      <p:sp>
        <p:nvSpPr>
          <p:cNvPr id="203" name="Billy.configure do |c|…"/>
          <p:cNvSpPr txBox="1"/>
          <p:nvPr/>
        </p:nvSpPr>
        <p:spPr>
          <a:xfrm>
            <a:off x="1127281" y="4942950"/>
            <a:ext cx="22129438" cy="5181601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9400" tIns="279400" rIns="279400" bIns="279400" anchor="ctr">
            <a:spAutoFit/>
          </a:bodyPr>
          <a:lstStyle/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Billy.configure </a:t>
            </a:r>
            <a:r>
              <a:rPr>
                <a:solidFill>
                  <a:srgbClr val="569CD6"/>
                </a:solidFill>
              </a:rPr>
              <a:t>do</a:t>
            </a:r>
            <a:r>
              <a:t> |c|</a:t>
            </a: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c.cache = </a:t>
            </a:r>
            <a:r>
              <a:rPr>
                <a:solidFill>
                  <a:srgbClr val="569CD6"/>
                </a:solidFill>
              </a:rPr>
              <a:t>true</a:t>
            </a: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c.persist_cache = </a:t>
            </a:r>
            <a:r>
              <a:rPr>
                <a:solidFill>
                  <a:srgbClr val="569CD6"/>
                </a:solidFill>
              </a:rPr>
              <a:t>true</a:t>
            </a:r>
            <a:endParaRPr>
              <a:solidFill>
                <a:srgbClr val="569CD6"/>
              </a:solidFill>
            </a:endParaRP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  </a:t>
            </a:r>
            <a:r>
              <a:t>c.cache_path = </a:t>
            </a:r>
            <a:r>
              <a:rPr>
                <a:solidFill>
                  <a:srgbClr val="CE9178"/>
                </a:solidFill>
              </a:rPr>
              <a:t>‘spec/req_cache/'</a:t>
            </a:r>
            <a:endParaRPr>
              <a:solidFill>
                <a:srgbClr val="CE9178"/>
              </a:solidFill>
            </a:endParaRP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569CD6"/>
              </a:solidFill>
            </a:endParaRP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569CD6"/>
                </a:solidFill>
              </a:rPr>
              <a:t>  </a:t>
            </a:r>
            <a:r>
              <a:t>c.non_whitelisted_requests_disabled = </a:t>
            </a:r>
            <a:r>
              <a:rPr>
                <a:solidFill>
                  <a:srgbClr val="569CD6"/>
                </a:solidFill>
              </a:rPr>
              <a:t>true</a:t>
            </a:r>
          </a:p>
          <a:p>
            <a:pPr algn="l" defTabSz="457200">
              <a:defRPr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c.ignore_params = [ </a:t>
            </a:r>
            <a:r>
              <a:t># Do not match request parameters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'https://maps.googleapis.com/maps/vt'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'https://widget.trustpilot.com/stats/TrustboxImpression'</a:t>
            </a:r>
            <a:r>
              <a:rPr>
                <a:solidFill>
                  <a:srgbClr val="D4D4D4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...</a:t>
            </a: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]</a:t>
            </a:r>
          </a:p>
          <a:p>
            <a:pPr algn="l" defTabSz="457200">
              <a:def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c.cache_request_body_methods = [] </a:t>
            </a:r>
            <a:r>
              <a:rPr>
                <a:solidFill>
                  <a:srgbClr val="6A9955"/>
                </a:solidFill>
              </a:rPr>
              <a:t># Do not match POST request body</a:t>
            </a:r>
          </a:p>
          <a:p>
            <a:pPr algn="l" defTabSz="457200">
              <a:defRPr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Locate your slowest te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Locate your slowest tests</a:t>
            </a:r>
          </a:p>
        </p:txBody>
      </p:sp>
      <p:sp>
        <p:nvSpPr>
          <p:cNvPr id="206" name="rspec —profile - will show you 10 slowest examples + slowest groups…"/>
          <p:cNvSpPr txBox="1"/>
          <p:nvPr>
            <p:ph type="body" idx="1"/>
          </p:nvPr>
        </p:nvSpPr>
        <p:spPr>
          <a:xfrm>
            <a:off x="1270000" y="4271367"/>
            <a:ext cx="21844000" cy="8432801"/>
          </a:xfrm>
          <a:prstGeom prst="rect">
            <a:avLst/>
          </a:prstGeom>
        </p:spPr>
        <p:txBody>
          <a:bodyPr/>
          <a:lstStyle/>
          <a:p>
            <a:pPr/>
            <a:r>
              <a:rPr i="1"/>
              <a:t>rspec —profile</a:t>
            </a:r>
            <a:r>
              <a:t> - will show you 10 slowest examples + slowest groups</a:t>
            </a:r>
          </a:p>
          <a:p>
            <a:pPr/>
            <a:r>
              <a:t>Maybe there are some exceptionally slow examples? Is there a quick fix for it?</a:t>
            </a:r>
          </a:p>
          <a:p>
            <a:pPr/>
            <a:r>
              <a:t>Locate flaky tests(using retries could slow thing tremendously)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arallel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Parallelization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What we want to avoid"/>
          <p:cNvSpPr txBox="1"/>
          <p:nvPr>
            <p:ph type="title"/>
          </p:nvPr>
        </p:nvSpPr>
        <p:spPr>
          <a:xfrm>
            <a:off x="1270000" y="243661"/>
            <a:ext cx="21844000" cy="1557438"/>
          </a:xfrm>
          <a:prstGeom prst="rect">
            <a:avLst/>
          </a:prstGeom>
        </p:spPr>
        <p:txBody>
          <a:bodyPr/>
          <a:lstStyle/>
          <a:p>
            <a:pPr/>
            <a:r>
              <a:t>What we want to avoid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2843" y="1908076"/>
            <a:ext cx="14578314" cy="5553645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https://docs.knapsackpro.com/ruby/knapsack"/>
          <p:cNvSpPr txBox="1"/>
          <p:nvPr/>
        </p:nvSpPr>
        <p:spPr>
          <a:xfrm>
            <a:off x="202250" y="13113018"/>
            <a:ext cx="6643117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https://docs.knapsackpro.com/ruby/knapsack</a:t>
            </a:r>
          </a:p>
        </p:txBody>
      </p:sp>
      <p:sp>
        <p:nvSpPr>
          <p:cNvPr id="213" name="Line"/>
          <p:cNvSpPr/>
          <p:nvPr/>
        </p:nvSpPr>
        <p:spPr>
          <a:xfrm flipH="1">
            <a:off x="19543190" y="4206703"/>
            <a:ext cx="2596317" cy="1"/>
          </a:xfrm>
          <a:prstGeom prst="line">
            <a:avLst/>
          </a:prstGeom>
          <a:ln w="889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4270" y="8092293"/>
            <a:ext cx="14335460" cy="5040207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😭"/>
          <p:cNvSpPr txBox="1"/>
          <p:nvPr/>
        </p:nvSpPr>
        <p:spPr>
          <a:xfrm>
            <a:off x="22201539" y="2987503"/>
            <a:ext cx="1892301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0"/>
            </a:lvl1pPr>
          </a:lstStyle>
          <a:p>
            <a:pPr/>
            <a:r>
              <a:t>😭</a:t>
            </a:r>
          </a:p>
        </p:txBody>
      </p:sp>
      <p:sp>
        <p:nvSpPr>
          <p:cNvPr id="216" name="Line"/>
          <p:cNvSpPr/>
          <p:nvPr/>
        </p:nvSpPr>
        <p:spPr>
          <a:xfrm>
            <a:off x="12459014" y="7380260"/>
            <a:ext cx="1" cy="74519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7" name="😀"/>
          <p:cNvSpPr txBox="1"/>
          <p:nvPr/>
        </p:nvSpPr>
        <p:spPr>
          <a:xfrm>
            <a:off x="19725602" y="9393197"/>
            <a:ext cx="1892301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0"/>
            </a:lvl1pPr>
          </a:lstStyle>
          <a:p>
            <a:pPr/>
            <a:r>
              <a:t>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rying parallel_tests g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Trying </a:t>
            </a:r>
            <a:r>
              <a:rPr u="sng">
                <a:hlinkClick r:id="rId2" invalidUrl="" action="" tgtFrame="" tooltip="" history="1" highlightClick="0" endSnd="0"/>
              </a:rPr>
              <a:t>parallel_tests</a:t>
            </a:r>
            <a:r>
              <a:t> gem</a:t>
            </a:r>
          </a:p>
        </p:txBody>
      </p:sp>
      <p:sp>
        <p:nvSpPr>
          <p:cNvPr id="220" name="Automatically splits tests into groups…"/>
          <p:cNvSpPr txBox="1"/>
          <p:nvPr>
            <p:ph type="body" idx="1"/>
          </p:nvPr>
        </p:nvSpPr>
        <p:spPr>
          <a:xfrm>
            <a:off x="1270000" y="4271367"/>
            <a:ext cx="21844000" cy="8432801"/>
          </a:xfrm>
          <a:prstGeom prst="rect">
            <a:avLst/>
          </a:prstGeom>
        </p:spPr>
        <p:txBody>
          <a:bodyPr/>
          <a:lstStyle/>
          <a:p>
            <a:pPr/>
            <a:r>
              <a:t>Automatically splits tests into groups</a:t>
            </a:r>
          </a:p>
          <a:p>
            <a:pPr/>
            <a:r>
              <a:t>Generates file runtime stats for all tests*</a:t>
            </a:r>
          </a:p>
          <a:p>
            <a:pPr/>
            <a:r>
              <a:t>*we have to somehow provide the runtimes file to CI </a:t>
            </a:r>
          </a:p>
          <a:p>
            <a:pPr/>
            <a:r>
              <a:t>Easy to scale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et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Setup</a:t>
            </a:r>
          </a:p>
        </p:txBody>
      </p:sp>
      <p:sp>
        <p:nvSpPr>
          <p:cNvPr id="223" name="Add TEST_ENV_NUMBER to your database configuration…"/>
          <p:cNvSpPr txBox="1"/>
          <p:nvPr>
            <p:ph type="body" idx="1"/>
          </p:nvPr>
        </p:nvSpPr>
        <p:spPr>
          <a:xfrm>
            <a:off x="1270000" y="2641600"/>
            <a:ext cx="21844000" cy="8432800"/>
          </a:xfrm>
          <a:prstGeom prst="rect">
            <a:avLst/>
          </a:prstGeom>
        </p:spPr>
        <p:txBody>
          <a:bodyPr/>
          <a:lstStyle/>
          <a:p>
            <a:pPr/>
            <a:r>
              <a:t>Add </a:t>
            </a:r>
            <a:r>
              <a:rPr i="1"/>
              <a:t>TEST_ENV_NUMBER</a:t>
            </a:r>
            <a:r>
              <a:t> to your database configuration</a:t>
            </a:r>
          </a:p>
          <a:p>
            <a:pPr/>
            <a:r>
              <a:t>Start your tests with command like:</a:t>
            </a:r>
            <a:br/>
            <a:br/>
            <a:br/>
          </a:p>
          <a:p>
            <a:pPr/>
            <a:r>
              <a:t>Github Actions setup:</a:t>
            </a:r>
            <a:br/>
          </a:p>
        </p:txBody>
      </p:sp>
      <p:sp>
        <p:nvSpPr>
          <p:cNvPr id="224" name="parallel_test spec/ -n $NO_GROUPS --only-group $GROUP --group-by runtime"/>
          <p:cNvSpPr txBox="1"/>
          <p:nvPr/>
        </p:nvSpPr>
        <p:spPr>
          <a:xfrm>
            <a:off x="1278032" y="5081327"/>
            <a:ext cx="22129438" cy="1983741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9400" tIns="279400" rIns="279400" bIns="279400" anchor="ctr">
            <a:spAutoFit/>
          </a:bodyPr>
          <a:lstStyle/>
          <a:p>
            <a:pPr lvl="1" algn="l" defTabSz="457200">
              <a:lnSpc>
                <a:spcPct val="120000"/>
              </a:lnSpc>
              <a:spcBef>
                <a:spcPts val="100"/>
              </a:spcBef>
              <a:defRPr sz="4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parallel_test spec/ -n $NO_GROUPS --only-group $GROUP --group-by runtime</a:t>
            </a:r>
          </a:p>
        </p:txBody>
      </p:sp>
      <p:sp>
        <p:nvSpPr>
          <p:cNvPr id="225" name="strategy:…"/>
          <p:cNvSpPr txBox="1"/>
          <p:nvPr/>
        </p:nvSpPr>
        <p:spPr>
          <a:xfrm>
            <a:off x="1278032" y="8435082"/>
            <a:ext cx="22129438" cy="4876801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9400" tIns="279400" rIns="279400" bIns="279400" anchor="ctr">
            <a:spAutoFit/>
          </a:bodyPr>
          <a:lstStyle/>
          <a:p>
            <a:pPr algn="l" defTabSz="457200">
              <a:defRPr sz="29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strategy</a:t>
            </a:r>
            <a:r>
              <a:rPr>
                <a:solidFill>
                  <a:srgbClr val="D4D4D4"/>
                </a:solidFill>
              </a:rPr>
              <a:t>: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t>fail-fast</a:t>
            </a:r>
            <a:r>
              <a:rPr>
                <a:solidFill>
                  <a:srgbClr val="D4D4D4"/>
                </a:solidFill>
              </a:rPr>
              <a:t>: </a:t>
            </a:r>
            <a:r>
              <a:t>false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t>matrix</a:t>
            </a:r>
            <a:r>
              <a:rPr>
                <a:solidFill>
                  <a:srgbClr val="D4D4D4"/>
                </a:solidFill>
              </a:rPr>
              <a:t>: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ci_node_total</a:t>
            </a:r>
            <a:r>
              <a:rPr>
                <a:solidFill>
                  <a:srgbClr val="D4D4D4"/>
                </a:solidFill>
              </a:rPr>
              <a:t>: [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D4D4D4"/>
                </a:solidFill>
              </a:rPr>
              <a:t>]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ci_node_index</a:t>
            </a:r>
            <a:r>
              <a:rPr>
                <a:solidFill>
                  <a:srgbClr val="D4D4D4"/>
                </a:solidFill>
              </a:rPr>
              <a:t>: [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D4D4D4"/>
                </a:solidFill>
              </a:rPr>
              <a:t>, 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D4D4D4"/>
                </a:solidFill>
              </a:rPr>
              <a:t>, </a:t>
            </a:r>
            <a:r>
              <a:rPr>
                <a:solidFill>
                  <a:srgbClr val="B5CEA8"/>
                </a:solidFill>
              </a:rPr>
              <a:t>2, 3</a:t>
            </a:r>
            <a:r>
              <a:rPr>
                <a:solidFill>
                  <a:srgbClr val="D4D4D4"/>
                </a:solidFill>
              </a:rPr>
              <a:t>]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29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- </a:t>
            </a:r>
            <a:r>
              <a:rPr>
                <a:solidFill>
                  <a:srgbClr val="569CD6"/>
                </a:solidFill>
              </a:rPr>
              <a:t>name</a:t>
            </a:r>
            <a:r>
              <a:rPr>
                <a:solidFill>
                  <a:srgbClr val="D4D4D4"/>
                </a:solidFill>
              </a:rPr>
              <a:t>: </a:t>
            </a:r>
            <a:r>
              <a:t>Run tests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t>env</a:t>
            </a:r>
            <a:r>
              <a:rPr>
                <a:solidFill>
                  <a:srgbClr val="D4D4D4"/>
                </a:solidFill>
              </a:rPr>
              <a:t>: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NO_GROUPS</a:t>
            </a:r>
            <a:r>
              <a:rPr>
                <a:solidFill>
                  <a:srgbClr val="D4D4D4"/>
                </a:solidFill>
              </a:rPr>
              <a:t>: </a:t>
            </a:r>
            <a:r>
              <a:t>${{ matrix.ci_node_total }}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29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GROUP</a:t>
            </a:r>
            <a:r>
              <a:rPr>
                <a:solidFill>
                  <a:srgbClr val="D4D4D4"/>
                </a:solidFill>
              </a:rPr>
              <a:t>: </a:t>
            </a:r>
            <a:r>
              <a:t>${{ matrix.ci_node_index }}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What is Continous Integ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Continous Integration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551" t="44342" r="18287" b="0"/>
          <a:stretch>
            <a:fillRect/>
          </a:stretch>
        </p:blipFill>
        <p:spPr>
          <a:xfrm>
            <a:off x="2279253" y="3212800"/>
            <a:ext cx="19825319" cy="8153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sults"/>
          <p:cNvSpPr txBox="1"/>
          <p:nvPr>
            <p:ph type="title"/>
          </p:nvPr>
        </p:nvSpPr>
        <p:spPr>
          <a:xfrm>
            <a:off x="1270000" y="285170"/>
            <a:ext cx="21844000" cy="1557438"/>
          </a:xfrm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3950" y="1834946"/>
            <a:ext cx="16080642" cy="118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hank you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  <p:sp>
        <p:nvSpPr>
          <p:cNvPr id="231" name="Jan Matuszewski - matuszewski.jan@hotmail.com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Jan Matuszewski - </a:t>
            </a:r>
            <a:r>
              <a:rPr u="sng">
                <a:hlinkClick r:id="rId2" invalidUrl="" action="" tgtFrame="" tooltip="" history="1" highlightClick="0" endSnd="0"/>
              </a:rPr>
              <a:t>matuszewski.jan@hotmail.com</a:t>
            </a:r>
          </a:p>
        </p:txBody>
      </p:sp>
      <p:sp>
        <p:nvSpPr>
          <p:cNvPr id="232" name="https://kellysutton.com/2020/05/18/speeding-up-a-rails-continuous-integration-pipeline.ht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b"/>
          <a:lstStyle/>
          <a:p>
            <a:pPr/>
            <a:r>
              <a:rPr u="sng">
                <a:hlinkClick r:id="rId3" invalidUrl="" action="" tgtFrame="" tooltip="" history="1" highlightClick="0" endSnd="0"/>
              </a:rPr>
              <a:t>https://kellysutton.com/2020/05/18/speeding-up-a-rails-continuous-integration-pipeline.html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http://railscasts.com/episodes/413-fast-tests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https://www.fullstacklabs.co/blog/parallelizing-tests-circleci-collecting-coverage-codeclimate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Why optimizing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optimizing?</a:t>
            </a:r>
          </a:p>
        </p:txBody>
      </p:sp>
      <p:sp>
        <p:nvSpPr>
          <p:cNvPr id="159" name="Shorter feedback loop.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Shorter feedback loop.</a:t>
            </a:r>
          </a:p>
        </p:txBody>
      </p:sp>
      <p:sp>
        <p:nvSpPr>
          <p:cNvPr id="160" name="Every minute of CI time improvement results in 2% more Pull Requests*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Every minute of CI time improvement results in 2% more Pull Requests*</a:t>
            </a:r>
          </a:p>
          <a:p>
            <a:pPr/>
            <a:r>
              <a:t>Less context switching </a:t>
            </a:r>
          </a:p>
        </p:txBody>
      </p:sp>
      <p:sp>
        <p:nvSpPr>
          <p:cNvPr id="161" name="*https://kellysutton.com/2020/05/18/speeding-up-a-rails-continuous-integration-pipeline.html"/>
          <p:cNvSpPr txBox="1"/>
          <p:nvPr/>
        </p:nvSpPr>
        <p:spPr>
          <a:xfrm>
            <a:off x="205734" y="12934684"/>
            <a:ext cx="17960544" cy="63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*https://kellysutton.com/2020/05/18/speeding-up-a-rails-continuous-integration-pipeline.html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How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How?</a:t>
            </a:r>
          </a:p>
        </p:txBody>
      </p:sp>
      <p:sp>
        <p:nvSpPr>
          <p:cNvPr id="164" name="Increase cache us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Increase cache usage</a:t>
            </a:r>
          </a:p>
          <a:p>
            <a:pPr/>
            <a:r>
              <a:t>Optimize your code</a:t>
            </a:r>
          </a:p>
          <a:p>
            <a:pPr/>
            <a:r>
              <a:t>Parallelization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Where I started"/>
          <p:cNvSpPr txBox="1"/>
          <p:nvPr>
            <p:ph type="title"/>
          </p:nvPr>
        </p:nvSpPr>
        <p:spPr>
          <a:xfrm>
            <a:off x="-6493685" y="792774"/>
            <a:ext cx="21844001" cy="1557438"/>
          </a:xfrm>
          <a:prstGeom prst="rect">
            <a:avLst/>
          </a:prstGeom>
        </p:spPr>
        <p:txBody>
          <a:bodyPr/>
          <a:lstStyle/>
          <a:p>
            <a:pPr/>
            <a:r>
              <a:t>Where I started</a:t>
            </a:r>
          </a:p>
        </p:txBody>
      </p:sp>
      <p:sp>
        <p:nvSpPr>
          <p:cNvPr id="167" name="Simple project with only a couple of tests running for 5 minutes…"/>
          <p:cNvSpPr txBox="1"/>
          <p:nvPr>
            <p:ph type="body" sz="half" idx="1"/>
          </p:nvPr>
        </p:nvSpPr>
        <p:spPr>
          <a:xfrm>
            <a:off x="1270000" y="2797376"/>
            <a:ext cx="11220975" cy="8432801"/>
          </a:xfrm>
          <a:prstGeom prst="rect">
            <a:avLst/>
          </a:prstGeom>
        </p:spPr>
        <p:txBody>
          <a:bodyPr/>
          <a:lstStyle/>
          <a:p>
            <a:pPr/>
            <a:r>
              <a:t>Simple project with only a couple of tests running for 5 minutes</a:t>
            </a:r>
          </a:p>
          <a:p>
            <a:pPr/>
            <a:r>
              <a:t>Configuration copied from various tutorials</a:t>
            </a:r>
          </a:p>
          <a:p>
            <a:pPr/>
            <a:r>
              <a:t>No parallelization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6429" t="0" r="0" b="0"/>
          <a:stretch>
            <a:fillRect/>
          </a:stretch>
        </p:blipFill>
        <p:spPr>
          <a:xfrm>
            <a:off x="12511941" y="2133456"/>
            <a:ext cx="11953286" cy="11585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Using optimal configuration…"/>
          <p:cNvSpPr txBox="1"/>
          <p:nvPr>
            <p:ph type="title"/>
          </p:nvPr>
        </p:nvSpPr>
        <p:spPr>
          <a:xfrm>
            <a:off x="1270000" y="3104654"/>
            <a:ext cx="21844000" cy="5471552"/>
          </a:xfrm>
          <a:prstGeom prst="rect">
            <a:avLst/>
          </a:prstGeom>
        </p:spPr>
        <p:txBody>
          <a:bodyPr/>
          <a:lstStyle/>
          <a:p>
            <a:pPr defTabSz="808990">
              <a:defRPr spc="-341" sz="11368"/>
            </a:pPr>
            <a:r>
              <a:t>Using optimal configuration</a:t>
            </a:r>
          </a:p>
          <a:p>
            <a:pPr defTabSz="808990">
              <a:defRPr spc="-341" sz="11368"/>
            </a:pPr>
            <a:r>
              <a:t>&amp;</a:t>
            </a:r>
          </a:p>
          <a:p>
            <a:pPr defTabSz="808990">
              <a:defRPr spc="-341" sz="11368"/>
            </a:pPr>
            <a:r>
              <a:t>Caching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hings to check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Things to check:</a:t>
            </a:r>
          </a:p>
        </p:txBody>
      </p:sp>
      <p:sp>
        <p:nvSpPr>
          <p:cNvPr id="173" name="In your DB cleaner settings use transaction strategy*…"/>
          <p:cNvSpPr txBox="1"/>
          <p:nvPr>
            <p:ph type="body" idx="1"/>
          </p:nvPr>
        </p:nvSpPr>
        <p:spPr>
          <a:xfrm>
            <a:off x="1270000" y="2641600"/>
            <a:ext cx="21844000" cy="8432800"/>
          </a:xfrm>
          <a:prstGeom prst="rect">
            <a:avLst/>
          </a:prstGeom>
        </p:spPr>
        <p:txBody>
          <a:bodyPr/>
          <a:lstStyle/>
          <a:p>
            <a:pPr/>
            <a:r>
              <a:t>In your DB cleaner settings use </a:t>
            </a:r>
            <a:r>
              <a:rPr i="1"/>
              <a:t>transaction</a:t>
            </a:r>
            <a:r>
              <a:t> strategy*</a:t>
            </a:r>
          </a:p>
          <a:p>
            <a:pPr/>
            <a:r>
              <a:t>Organize gems to Groups in </a:t>
            </a:r>
            <a:r>
              <a:rPr i="1"/>
              <a:t>Gemfile</a:t>
            </a:r>
          </a:p>
          <a:p>
            <a:pPr/>
            <a:r>
              <a:t>Organize your </a:t>
            </a:r>
            <a:r>
              <a:rPr i="1"/>
              <a:t>dependencies</a:t>
            </a:r>
            <a:r>
              <a:t> and </a:t>
            </a:r>
            <a:r>
              <a:rPr i="1"/>
              <a:t>devDependencies</a:t>
            </a:r>
            <a:r>
              <a:t> in </a:t>
            </a:r>
            <a:r>
              <a:rPr i="1"/>
              <a:t>package.json</a:t>
            </a:r>
            <a:endParaRPr i="1"/>
          </a:p>
          <a:p>
            <a:pPr/>
            <a:r>
              <a:t>Disable logging in CI environment/log only fatal messages</a:t>
            </a:r>
          </a:p>
          <a:p>
            <a:pPr/>
            <a:r>
              <a:t>Check Postgres health check settings(</a:t>
            </a:r>
            <a:r>
              <a:rPr i="1"/>
              <a:t>health-interval</a:t>
            </a:r>
            <a:r>
              <a:t>)</a:t>
            </a:r>
          </a:p>
          <a:p>
            <a:pPr/>
            <a:r>
              <a:t>Use </a:t>
            </a:r>
            <a:r>
              <a:rPr i="1"/>
              <a:t>rails db:schema:load</a:t>
            </a:r>
            <a:r>
              <a:t> against </a:t>
            </a:r>
            <a:r>
              <a:rPr i="1"/>
              <a:t>rails db:migrate</a:t>
            </a:r>
          </a:p>
        </p:txBody>
      </p:sp>
      <p:sp>
        <p:nvSpPr>
          <p:cNvPr id="174" name="https://github.com/DatabaseCleaner/database_cleaner#what-strategy-is-fastest"/>
          <p:cNvSpPr txBox="1"/>
          <p:nvPr/>
        </p:nvSpPr>
        <p:spPr>
          <a:xfrm>
            <a:off x="1247053" y="13032734"/>
            <a:ext cx="11402874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https://github.com/DatabaseCleaner/database_cleaner#what-strategy-is-fastest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ache Webpacker /pac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Cache Webpacker /packs</a:t>
            </a:r>
          </a:p>
        </p:txBody>
      </p:sp>
      <p:sp>
        <p:nvSpPr>
          <p:cNvPr id="177" name="Make sure you cache webpacker public_output_path (probably public/packs)…"/>
          <p:cNvSpPr txBox="1"/>
          <p:nvPr>
            <p:ph type="body" sz="half" idx="1"/>
          </p:nvPr>
        </p:nvSpPr>
        <p:spPr>
          <a:xfrm>
            <a:off x="1270000" y="2458186"/>
            <a:ext cx="21844000" cy="4712677"/>
          </a:xfrm>
          <a:prstGeom prst="rect">
            <a:avLst/>
          </a:prstGeom>
        </p:spPr>
        <p:txBody>
          <a:bodyPr/>
          <a:lstStyle/>
          <a:p>
            <a:pPr/>
            <a:r>
              <a:t>Make sure you cache webpacker </a:t>
            </a:r>
            <a:r>
              <a:rPr i="1"/>
              <a:t>public_output_path </a:t>
            </a:r>
            <a:r>
              <a:t>(probably public/packs)</a:t>
            </a:r>
          </a:p>
          <a:p>
            <a:pPr/>
            <a:r>
              <a:t>Cache any other temp assets directory for non-webpacker apps</a:t>
            </a:r>
          </a:p>
          <a:p>
            <a:pPr/>
            <a:r>
              <a:t>Use current webpacker digest/mtime as your cache key</a:t>
            </a:r>
          </a:p>
        </p:txBody>
      </p:sp>
      <p:sp>
        <p:nvSpPr>
          <p:cNvPr id="178" name="# Works for Shakapacker(newest Webpacker version) gem…"/>
          <p:cNvSpPr txBox="1"/>
          <p:nvPr/>
        </p:nvSpPr>
        <p:spPr>
          <a:xfrm>
            <a:off x="1127281" y="6903586"/>
            <a:ext cx="22129438" cy="2786381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9400" tIns="279400" rIns="279400" bIns="279400" anchor="ctr">
            <a:spAutoFit/>
          </a:bodyPr>
          <a:lstStyle/>
          <a:p>
            <a:pPr lvl="1" algn="l" defTabSz="457200">
              <a:lnSpc>
                <a:spcPct val="120000"/>
              </a:lnSpc>
              <a:spcBef>
                <a:spcPts val="100"/>
              </a:spcBef>
              <a:defRPr sz="4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 Works for Shakapacker(newest Webpacker version) gem</a:t>
            </a:r>
          </a:p>
          <a:p>
            <a:pPr lvl="1" algn="l" defTabSz="457200">
              <a:lnSpc>
                <a:spcPct val="120000"/>
              </a:lnSpc>
              <a:spcBef>
                <a:spcPts val="100"/>
              </a:spcBef>
              <a:defRPr sz="4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Webpacker::MtimeStrategy.new.send(:latest_modified_timestamp)</a:t>
            </a:r>
          </a:p>
          <a:p>
            <a:pPr lvl="1" algn="l" defTabSz="457200">
              <a:lnSpc>
                <a:spcPct val="120000"/>
              </a:lnSpc>
              <a:spcBef>
                <a:spcPts val="100"/>
              </a:spcBef>
              <a:defRPr sz="44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Webpacker::DigestStrategy.new.send(:last_compilation_digest)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I Cach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CI Caching</a:t>
            </a:r>
          </a:p>
        </p:txBody>
      </p:sp>
      <p:sp>
        <p:nvSpPr>
          <p:cNvPr id="181" name="- name: Get current assets version generated by Webpacker…"/>
          <p:cNvSpPr txBox="1"/>
          <p:nvPr/>
        </p:nvSpPr>
        <p:spPr>
          <a:xfrm>
            <a:off x="1127281" y="2472338"/>
            <a:ext cx="22129438" cy="10693401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9400" tIns="279400" rIns="279400" bIns="279400" anchor="ctr">
            <a:spAutoFit/>
          </a:bodyPr>
          <a:lstStyle/>
          <a:p>
            <a:pPr algn="l" defTabSz="457200">
              <a:defRPr sz="3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- </a:t>
            </a:r>
            <a:r>
              <a:rPr>
                <a:solidFill>
                  <a:srgbClr val="569CD6"/>
                </a:solidFill>
              </a:rPr>
              <a:t>name</a:t>
            </a:r>
            <a:r>
              <a:rPr>
                <a:solidFill>
                  <a:srgbClr val="D4D4D4"/>
                </a:solidFill>
              </a:rPr>
              <a:t>: </a:t>
            </a:r>
            <a:r>
              <a:t>Get current assets version generated by Webpacker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3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rPr>
                <a:solidFill>
                  <a:srgbClr val="569CD6"/>
                </a:solidFill>
              </a:rPr>
              <a:t>id</a:t>
            </a:r>
            <a:r>
              <a:rPr>
                <a:solidFill>
                  <a:srgbClr val="D4D4D4"/>
                </a:solidFill>
              </a:rPr>
              <a:t>: </a:t>
            </a:r>
            <a:r>
              <a:t>get-webpacker-version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32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t>run</a:t>
            </a:r>
            <a:r>
              <a:rPr>
                <a:solidFill>
                  <a:srgbClr val="D4D4D4"/>
                </a:solidFill>
              </a:rPr>
              <a:t>: </a:t>
            </a:r>
            <a:r>
              <a:t>|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3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echo "::set-output name=key::$(bin/rails r 'print Webpacker::MtimeStrategy.new.send(:latest_modified_timestamp)')"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32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t>shell</a:t>
            </a:r>
            <a:r>
              <a:rPr>
                <a:solidFill>
                  <a:srgbClr val="D4D4D4"/>
                </a:solidFill>
              </a:rPr>
              <a:t>: </a:t>
            </a:r>
            <a:r>
              <a:rPr>
                <a:solidFill>
                  <a:srgbClr val="CE9178"/>
                </a:solidFill>
              </a:rPr>
              <a:t>bash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32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3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- </a:t>
            </a:r>
            <a:r>
              <a:rPr>
                <a:solidFill>
                  <a:srgbClr val="569CD6"/>
                </a:solidFill>
              </a:rPr>
              <a:t>name</a:t>
            </a:r>
            <a:r>
              <a:rPr>
                <a:solidFill>
                  <a:srgbClr val="D4D4D4"/>
                </a:solidFill>
              </a:rPr>
              <a:t>: </a:t>
            </a:r>
            <a:r>
              <a:t>Cache precompiled assets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3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rPr>
                <a:solidFill>
                  <a:srgbClr val="569CD6"/>
                </a:solidFill>
              </a:rPr>
              <a:t>uses</a:t>
            </a:r>
            <a:r>
              <a:rPr>
                <a:solidFill>
                  <a:srgbClr val="D4D4D4"/>
                </a:solidFill>
              </a:rPr>
              <a:t>: </a:t>
            </a:r>
            <a:r>
              <a:t>actions/cache@v3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32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</a:t>
            </a:r>
            <a:r>
              <a:t>with</a:t>
            </a:r>
            <a:r>
              <a:rPr>
                <a:solidFill>
                  <a:srgbClr val="D4D4D4"/>
                </a:solidFill>
              </a:rPr>
              <a:t>: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32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path</a:t>
            </a:r>
            <a:r>
              <a:t>: </a:t>
            </a:r>
            <a:r>
              <a:rPr>
                <a:solidFill>
                  <a:srgbClr val="569CD6"/>
                </a:solidFill>
              </a:rPr>
              <a:t>|</a:t>
            </a:r>
          </a:p>
          <a:p>
            <a:pPr algn="l" defTabSz="457200">
              <a:defRPr sz="3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public/packs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3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public/assets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3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tmp/cache/webpacker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3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key</a:t>
            </a:r>
            <a:r>
              <a:rPr>
                <a:solidFill>
                  <a:srgbClr val="D4D4D4"/>
                </a:solidFill>
              </a:rPr>
              <a:t>: </a:t>
            </a:r>
            <a:r>
              <a:t>${{ runner.os }}-assets-${{ steps.get-webpacker-version.outputs.key }}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32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restore-keys</a:t>
            </a:r>
            <a:r>
              <a:rPr>
                <a:solidFill>
                  <a:srgbClr val="D4D4D4"/>
                </a:solidFill>
              </a:rPr>
              <a:t>: </a:t>
            </a:r>
            <a:r>
              <a:t>|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3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${{ runner.os }}-assets-</a:t>
            </a:r>
          </a:p>
          <a:p>
            <a:pPr algn="l" defTabSz="457200">
              <a:defRPr sz="3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3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- </a:t>
            </a:r>
            <a:r>
              <a:rPr>
                <a:solidFill>
                  <a:srgbClr val="569CD6"/>
                </a:solidFill>
              </a:rPr>
              <a:t>name</a:t>
            </a:r>
            <a:r>
              <a:rPr>
                <a:solidFill>
                  <a:srgbClr val="D4D4D4"/>
                </a:solidFill>
              </a:rPr>
              <a:t>: </a:t>
            </a:r>
            <a:r>
              <a:t>Precompile assets</a:t>
            </a:r>
          </a:p>
          <a:p>
            <a:pPr algn="l" defTabSz="457200">
              <a:defRPr sz="3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D4D4D4"/>
              </a:solidFill>
            </a:endParaRPr>
          </a:p>
          <a:p>
            <a:pPr algn="l" defTabSz="457200">
              <a:defRPr sz="3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D4D4D4"/>
                </a:solidFill>
              </a:rPr>
              <a:t>- </a:t>
            </a:r>
            <a:r>
              <a:rPr>
                <a:solidFill>
                  <a:srgbClr val="569CD6"/>
                </a:solidFill>
              </a:rPr>
              <a:t>name</a:t>
            </a:r>
            <a:r>
              <a:rPr>
                <a:solidFill>
                  <a:srgbClr val="D4D4D4"/>
                </a:solidFill>
              </a:rPr>
              <a:t>: </a:t>
            </a:r>
            <a:r>
              <a:t>Run tests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