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w-angle exterior view of a modern building facade covered with aluminium discs under a clear, blue sky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ow-angle view of a modern, curved building under a cloudy sky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View from inside a modern white building with glass panels, looking up to a bright, partly cloudy sky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w-angle view of the Azadi Tower in Tehran, Iran against a clear, bright sky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s stairs and a clear, blue sky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Small section of a modern shell bridge in Qingdao, Shandong, China with a partly cloudy sky above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Relationship Id="rId3" Type="http://schemas.openxmlformats.org/officeDocument/2006/relationships/image" Target="../media/image5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rails/rails/pull/47012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jmatuszewski.co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4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4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Jan Matuszewski"/>
          <p:cNvSpPr txBox="1"/>
          <p:nvPr>
            <p:ph type="body" idx="21"/>
          </p:nvPr>
        </p:nvSpPr>
        <p:spPr>
          <a:xfrm>
            <a:off x="1206499" y="11671956"/>
            <a:ext cx="21971002" cy="97116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5000"/>
            </a:lvl1pPr>
          </a:lstStyle>
          <a:p>
            <a:pPr/>
            <a:r>
              <a:t>Jan Matuszewski</a:t>
            </a:r>
          </a:p>
        </p:txBody>
      </p:sp>
      <p:sp>
        <p:nvSpPr>
          <p:cNvPr id="152" name="Rails Asset Pipeline in a Nutshel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Rails Asset Pipeline in a Nutshell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roup"/>
          <p:cNvGrpSpPr/>
          <p:nvPr/>
        </p:nvGrpSpPr>
        <p:grpSpPr>
          <a:xfrm>
            <a:off x="5586919" y="1213542"/>
            <a:ext cx="3327588" cy="3374481"/>
            <a:chOff x="0" y="0"/>
            <a:chExt cx="3327587" cy="3374480"/>
          </a:xfrm>
        </p:grpSpPr>
        <p:sp>
          <p:nvSpPr>
            <p:cNvPr id="262" name="Oval"/>
            <p:cNvSpPr/>
            <p:nvPr/>
          </p:nvSpPr>
          <p:spPr>
            <a:xfrm>
              <a:off x="0" y="0"/>
              <a:ext cx="3327588" cy="3374481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3" name="Dartsass…"/>
            <p:cNvSpPr txBox="1"/>
            <p:nvPr/>
          </p:nvSpPr>
          <p:spPr>
            <a:xfrm>
              <a:off x="343380" y="1120964"/>
              <a:ext cx="2640828" cy="1132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3500">
                  <a:solidFill>
                    <a:srgbClr val="000000"/>
                  </a:solidFill>
                </a:defRPr>
              </a:pPr>
              <a:r>
                <a:t>Dartsass</a:t>
              </a:r>
            </a:p>
            <a:p>
              <a:pPr>
                <a:defRPr b="1" sz="3500">
                  <a:solidFill>
                    <a:srgbClr val="000000"/>
                  </a:solidFill>
                </a:defRPr>
              </a:pPr>
              <a:r>
                <a:t>Rails</a:t>
              </a:r>
            </a:p>
          </p:txBody>
        </p:sp>
      </p:grpSp>
      <p:sp>
        <p:nvSpPr>
          <p:cNvPr id="265" name="Line"/>
          <p:cNvSpPr/>
          <p:nvPr/>
        </p:nvSpPr>
        <p:spPr>
          <a:xfrm>
            <a:off x="4099162" y="2900782"/>
            <a:ext cx="1102993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91554" y="7669214"/>
            <a:ext cx="4440135" cy="4440135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app/assets/stylesheets/style.scss"/>
          <p:cNvSpPr txBox="1"/>
          <p:nvPr/>
        </p:nvSpPr>
        <p:spPr>
          <a:xfrm>
            <a:off x="96411" y="4973051"/>
            <a:ext cx="5850129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solidFill>
                  <a:srgbClr val="000000"/>
                </a:solidFill>
              </a:defRPr>
            </a:lvl1pPr>
          </a:lstStyle>
          <a:p>
            <a:pPr/>
            <a:r>
              <a:t>app/assets/stylesheets/style.scss</a:t>
            </a:r>
          </a:p>
        </p:txBody>
      </p:sp>
      <p:pic>
        <p:nvPicPr>
          <p:cNvPr id="26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0467" y="680714"/>
            <a:ext cx="4440136" cy="4440136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Line"/>
          <p:cNvSpPr/>
          <p:nvPr/>
        </p:nvSpPr>
        <p:spPr>
          <a:xfrm>
            <a:off x="9299270" y="2900782"/>
            <a:ext cx="1329103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0" name="app/assets/builds/style.css"/>
          <p:cNvSpPr txBox="1"/>
          <p:nvPr/>
        </p:nvSpPr>
        <p:spPr>
          <a:xfrm>
            <a:off x="9837083" y="4973051"/>
            <a:ext cx="4756304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solidFill>
                  <a:srgbClr val="000000"/>
                </a:solidFill>
              </a:defRPr>
            </a:lvl1pPr>
          </a:lstStyle>
          <a:p>
            <a:pPr/>
            <a:r>
              <a:t>app/assets/builds/style.css</a:t>
            </a:r>
          </a:p>
        </p:txBody>
      </p:sp>
      <p:pic>
        <p:nvPicPr>
          <p:cNvPr id="27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95168" y="680714"/>
            <a:ext cx="4440135" cy="444013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4" name="Group"/>
          <p:cNvGrpSpPr/>
          <p:nvPr/>
        </p:nvGrpSpPr>
        <p:grpSpPr>
          <a:xfrm>
            <a:off x="15267041" y="1213542"/>
            <a:ext cx="3327589" cy="3374481"/>
            <a:chOff x="0" y="0"/>
            <a:chExt cx="3327587" cy="3374480"/>
          </a:xfrm>
        </p:grpSpPr>
        <p:sp>
          <p:nvSpPr>
            <p:cNvPr id="272" name="Oval"/>
            <p:cNvSpPr/>
            <p:nvPr/>
          </p:nvSpPr>
          <p:spPr>
            <a:xfrm>
              <a:off x="0" y="0"/>
              <a:ext cx="3327588" cy="3374481"/>
            </a:xfrm>
            <a:prstGeom prst="ellips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3" name="Sprockets"/>
            <p:cNvSpPr txBox="1"/>
            <p:nvPr/>
          </p:nvSpPr>
          <p:spPr>
            <a:xfrm>
              <a:off x="343380" y="1120964"/>
              <a:ext cx="2640828" cy="1132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3500">
                  <a:solidFill>
                    <a:srgbClr val="000000"/>
                  </a:solidFill>
                </a:defRPr>
              </a:lvl1pPr>
            </a:lstStyle>
            <a:p>
              <a:pPr/>
              <a:r>
                <a:t>Sprockets</a:t>
              </a:r>
            </a:p>
          </p:txBody>
        </p:sp>
      </p:grpSp>
      <p:sp>
        <p:nvSpPr>
          <p:cNvPr id="275" name="Line"/>
          <p:cNvSpPr/>
          <p:nvPr/>
        </p:nvSpPr>
        <p:spPr>
          <a:xfrm>
            <a:off x="13835741" y="2900782"/>
            <a:ext cx="1329103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6" name="public/assets/style-0a1b2c.css"/>
          <p:cNvSpPr txBox="1"/>
          <p:nvPr/>
        </p:nvSpPr>
        <p:spPr>
          <a:xfrm>
            <a:off x="18925343" y="4785407"/>
            <a:ext cx="5362246" cy="52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solidFill>
                  <a:srgbClr val="000000"/>
                </a:solidFill>
              </a:defRPr>
            </a:lvl1pPr>
          </a:lstStyle>
          <a:p>
            <a:pPr/>
            <a:r>
              <a:t>public/assets/style-0a1b2c.css</a:t>
            </a:r>
          </a:p>
        </p:txBody>
      </p:sp>
      <p:pic>
        <p:nvPicPr>
          <p:cNvPr id="27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386398" y="493071"/>
            <a:ext cx="4440135" cy="4440135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Line"/>
          <p:cNvSpPr/>
          <p:nvPr/>
        </p:nvSpPr>
        <p:spPr>
          <a:xfrm>
            <a:off x="18696826" y="2900782"/>
            <a:ext cx="1329103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9" name="Line"/>
          <p:cNvSpPr/>
          <p:nvPr/>
        </p:nvSpPr>
        <p:spPr>
          <a:xfrm>
            <a:off x="21611620" y="5665927"/>
            <a:ext cx="1" cy="198663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Dart Sass Rails / TailwindCSS Rails"/>
          <p:cNvSpPr txBox="1"/>
          <p:nvPr>
            <p:ph type="title"/>
          </p:nvPr>
        </p:nvSpPr>
        <p:spPr>
          <a:xfrm>
            <a:off x="-156517" y="1911921"/>
            <a:ext cx="12943229" cy="944326"/>
          </a:xfrm>
          <a:prstGeom prst="rect">
            <a:avLst/>
          </a:prstGeom>
        </p:spPr>
        <p:txBody>
          <a:bodyPr/>
          <a:lstStyle>
            <a:lvl1pPr algn="ctr" defTabSz="975335">
              <a:defRPr spc="-79" sz="4000"/>
            </a:lvl1pPr>
          </a:lstStyle>
          <a:p>
            <a:pPr/>
            <a:r>
              <a:t>Dart Sass Rails / TailwindCSS Rails</a:t>
            </a:r>
          </a:p>
        </p:txBody>
      </p:sp>
      <p:sp>
        <p:nvSpPr>
          <p:cNvPr id="282" name="CSS Bundling Rails"/>
          <p:cNvSpPr txBox="1"/>
          <p:nvPr/>
        </p:nvSpPr>
        <p:spPr>
          <a:xfrm>
            <a:off x="12637261" y="1335580"/>
            <a:ext cx="11743771" cy="1296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1048485">
              <a:lnSpc>
                <a:spcPct val="80000"/>
              </a:lnSpc>
              <a:defRPr b="1" spc="-85" sz="4300">
                <a:solidFill>
                  <a:srgbClr val="000000"/>
                </a:solidFill>
              </a:defRPr>
            </a:pPr>
          </a:p>
          <a:p>
            <a:pPr defTabSz="1048485">
              <a:lnSpc>
                <a:spcPct val="80000"/>
              </a:lnSpc>
              <a:defRPr b="1" spc="-85" sz="4300">
                <a:solidFill>
                  <a:srgbClr val="000000"/>
                </a:solidFill>
              </a:defRPr>
            </a:pPr>
            <a:r>
              <a:t>CSS Bundling Rails</a:t>
            </a:r>
          </a:p>
        </p:txBody>
      </p:sp>
      <p:sp>
        <p:nvSpPr>
          <p:cNvPr id="283" name="Line"/>
          <p:cNvSpPr/>
          <p:nvPr/>
        </p:nvSpPr>
        <p:spPr>
          <a:xfrm flipV="1">
            <a:off x="12192000" y="2730948"/>
            <a:ext cx="0" cy="8724585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4" name="VS"/>
          <p:cNvSpPr txBox="1"/>
          <p:nvPr/>
        </p:nvSpPr>
        <p:spPr>
          <a:xfrm>
            <a:off x="11547013" y="1836545"/>
            <a:ext cx="1289973" cy="71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975335">
              <a:lnSpc>
                <a:spcPct val="80000"/>
              </a:lnSpc>
              <a:defRPr b="1" spc="-79" sz="4000">
                <a:solidFill>
                  <a:srgbClr val="000000"/>
                </a:solidFill>
              </a:defRPr>
            </a:lvl1pPr>
          </a:lstStyle>
          <a:p>
            <a:pPr/>
            <a:r>
              <a:t>VS</a:t>
            </a:r>
          </a:p>
        </p:txBody>
      </p:sp>
      <p:sp>
        <p:nvSpPr>
          <p:cNvPr id="285" name="Standalone Executable Versions"/>
          <p:cNvSpPr txBox="1"/>
          <p:nvPr/>
        </p:nvSpPr>
        <p:spPr>
          <a:xfrm>
            <a:off x="-11070" y="5077376"/>
            <a:ext cx="12123601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pPr/>
            <a:r>
              <a:t>Standalone Executable Versions</a:t>
            </a:r>
          </a:p>
        </p:txBody>
      </p:sp>
      <p:sp>
        <p:nvSpPr>
          <p:cNvPr id="286" name="Node-less setup"/>
          <p:cNvSpPr txBox="1"/>
          <p:nvPr/>
        </p:nvSpPr>
        <p:spPr>
          <a:xfrm>
            <a:off x="-11070" y="7635238"/>
            <a:ext cx="12123601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pPr/>
            <a:r>
              <a:t>Node-less setup</a:t>
            </a:r>
          </a:p>
        </p:txBody>
      </p:sp>
      <p:sp>
        <p:nvSpPr>
          <p:cNvPr id="287" name="Node transpiling"/>
          <p:cNvSpPr txBox="1"/>
          <p:nvPr/>
        </p:nvSpPr>
        <p:spPr>
          <a:xfrm>
            <a:off x="12447345" y="6509511"/>
            <a:ext cx="12123601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pPr/>
            <a:r>
              <a:t>Node transpiling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Importmaps = aliases?"/>
          <p:cNvSpPr txBox="1"/>
          <p:nvPr>
            <p:ph type="title"/>
          </p:nvPr>
        </p:nvSpPr>
        <p:spPr>
          <a:xfrm>
            <a:off x="6205578" y="689632"/>
            <a:ext cx="11482902" cy="1433164"/>
          </a:xfrm>
          <a:prstGeom prst="rect">
            <a:avLst/>
          </a:prstGeom>
        </p:spPr>
        <p:txBody>
          <a:bodyPr/>
          <a:lstStyle/>
          <a:p>
            <a:pPr/>
            <a:r>
              <a:t>Importmaps = aliases?</a:t>
            </a:r>
          </a:p>
        </p:txBody>
      </p:sp>
      <p:sp>
        <p:nvSpPr>
          <p:cNvPr id="290" name="Without npm or yarn"/>
          <p:cNvSpPr txBox="1"/>
          <p:nvPr>
            <p:ph type="body" sz="quarter" idx="1"/>
          </p:nvPr>
        </p:nvSpPr>
        <p:spPr>
          <a:xfrm>
            <a:off x="9294285" y="8820177"/>
            <a:ext cx="5795431" cy="1180907"/>
          </a:xfrm>
          <a:prstGeom prst="rect">
            <a:avLst/>
          </a:prstGeom>
        </p:spPr>
        <p:txBody>
          <a:bodyPr/>
          <a:lstStyle/>
          <a:p>
            <a:pPr marL="0" indent="0" defTabSz="2413955">
              <a:spcBef>
                <a:spcPts val="4400"/>
              </a:spcBef>
              <a:buSzTx/>
              <a:buNone/>
              <a:defRPr sz="4752"/>
            </a:pPr>
            <a:r>
              <a:t>Without </a:t>
            </a:r>
            <a:r>
              <a:rPr b="1"/>
              <a:t>npm</a:t>
            </a:r>
            <a:r>
              <a:t> or </a:t>
            </a:r>
            <a:r>
              <a:rPr b="1"/>
              <a:t>yarn</a:t>
            </a:r>
          </a:p>
        </p:txBody>
      </p:sp>
      <p:sp>
        <p:nvSpPr>
          <p:cNvPr id="291" name="# config/importmap.rb…"/>
          <p:cNvSpPr txBox="1"/>
          <p:nvPr/>
        </p:nvSpPr>
        <p:spPr>
          <a:xfrm>
            <a:off x="5541911" y="2816237"/>
            <a:ext cx="12810237" cy="133146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1" i="1" sz="4000">
                <a:solidFill>
                  <a:srgbClr val="75715E"/>
                </a:solidFill>
              </a:defRPr>
            </a:pPr>
            <a:r>
              <a:t># config/importmap.rb</a:t>
            </a:r>
            <a:endParaRPr>
              <a:solidFill>
                <a:srgbClr val="DDDDDD"/>
              </a:solidFill>
            </a:endParaRPr>
          </a:p>
          <a:p>
            <a:pPr algn="l" defTabSz="457200">
              <a:defRPr b="1" sz="4000">
                <a:solidFill>
                  <a:srgbClr val="E6DB74"/>
                </a:solidFill>
              </a:defRPr>
            </a:pPr>
            <a:r>
              <a:rPr>
                <a:solidFill>
                  <a:srgbClr val="F8F8F2"/>
                </a:solidFill>
              </a:rPr>
              <a:t>pin</a:t>
            </a:r>
            <a:r>
              <a:rPr>
                <a:solidFill>
                  <a:srgbClr val="DDDDDD"/>
                </a:solidFill>
              </a:rPr>
              <a:t> </a:t>
            </a:r>
            <a:r>
              <a:t>"vue"</a:t>
            </a:r>
            <a:r>
              <a:rPr>
                <a:solidFill>
                  <a:srgbClr val="F8F8F2"/>
                </a:solidFill>
              </a:rPr>
              <a:t>,</a:t>
            </a:r>
            <a:r>
              <a:rPr>
                <a:solidFill>
                  <a:srgbClr val="DDDDDD"/>
                </a:solidFill>
              </a:rPr>
              <a:t> </a:t>
            </a:r>
            <a:r>
              <a:t>to: “https://ga.jspm.io/npm:vue@3.2.45/..."</a:t>
            </a:r>
          </a:p>
        </p:txBody>
      </p:sp>
      <p:sp>
        <p:nvSpPr>
          <p:cNvPr id="292" name="// application.js…"/>
          <p:cNvSpPr txBox="1"/>
          <p:nvPr/>
        </p:nvSpPr>
        <p:spPr>
          <a:xfrm>
            <a:off x="8277123" y="6595057"/>
            <a:ext cx="7339813" cy="14478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i="1" sz="4500">
                <a:solidFill>
                  <a:srgbClr val="75715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 application.js</a:t>
            </a:r>
            <a:endParaRPr>
              <a:solidFill>
                <a:srgbClr val="DDDDDD"/>
              </a:solidFill>
            </a:endParaRPr>
          </a:p>
          <a:p>
            <a:pPr algn="l" defTabSz="457200">
              <a:defRPr sz="4500">
                <a:solidFill>
                  <a:srgbClr val="E6DB7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DDDDD"/>
                </a:solidFill>
              </a:rPr>
              <a:t>i</a:t>
            </a:r>
            <a:r>
              <a:rPr>
                <a:solidFill>
                  <a:srgbClr val="F8F8F2"/>
                </a:solidFill>
              </a:rPr>
              <a:t>mport </a:t>
            </a:r>
            <a:r>
              <a:rPr>
                <a:solidFill>
                  <a:srgbClr val="A5E030"/>
                </a:solidFill>
              </a:rPr>
              <a:t>Vue</a:t>
            </a:r>
            <a:r>
              <a:rPr>
                <a:solidFill>
                  <a:srgbClr val="F8F8F2"/>
                </a:solidFill>
              </a:rPr>
              <a:t> from </a:t>
            </a:r>
            <a:r>
              <a:t>"vue"</a:t>
            </a:r>
          </a:p>
        </p:txBody>
      </p:sp>
      <p:sp>
        <p:nvSpPr>
          <p:cNvPr id="293" name="Allows you to use"/>
          <p:cNvSpPr txBox="1"/>
          <p:nvPr/>
        </p:nvSpPr>
        <p:spPr>
          <a:xfrm>
            <a:off x="9491103" y="4841144"/>
            <a:ext cx="491185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Allows you to use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My takeaway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My takeaways</a:t>
            </a:r>
          </a:p>
        </p:txBody>
      </p:sp>
      <p:sp>
        <p:nvSpPr>
          <p:cNvPr id="296" name="For learning:"/>
          <p:cNvSpPr txBox="1"/>
          <p:nvPr/>
        </p:nvSpPr>
        <p:spPr>
          <a:xfrm>
            <a:off x="1206500" y="3038706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For learning:</a:t>
            </a:r>
          </a:p>
        </p:txBody>
      </p:sp>
      <p:sp>
        <p:nvSpPr>
          <p:cNvPr id="297" name="Read all README’s…"/>
          <p:cNvSpPr txBox="1"/>
          <p:nvPr/>
        </p:nvSpPr>
        <p:spPr>
          <a:xfrm>
            <a:off x="1206500" y="4217024"/>
            <a:ext cx="21971000" cy="3433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Read all README’s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Reading the setup code(</a:t>
            </a:r>
            <a:r>
              <a:rPr b="1"/>
              <a:t>lib/setup </a:t>
            </a:r>
            <a:r>
              <a:t>folder)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Give thumbs on </a:t>
            </a:r>
            <a:r>
              <a:rPr u="sng">
                <a:hlinkClick r:id="rId2" invalidUrl="" action="" tgtFrame="" tooltip="" history="1" highlightClick="0" endSnd="0"/>
              </a:rPr>
              <a:t>New Documentation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hank you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  <p:sp>
        <p:nvSpPr>
          <p:cNvPr id="300" name="Jan Matuszewski"/>
          <p:cNvSpPr txBox="1"/>
          <p:nvPr>
            <p:ph type="body" idx="21"/>
          </p:nvPr>
        </p:nvSpPr>
        <p:spPr>
          <a:xfrm>
            <a:off x="1206500" y="2579988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Jan Matuszewski</a:t>
            </a:r>
          </a:p>
        </p:txBody>
      </p:sp>
      <p:sp>
        <p:nvSpPr>
          <p:cNvPr id="301" name="jmatuszewski.com"/>
          <p:cNvSpPr txBox="1"/>
          <p:nvPr/>
        </p:nvSpPr>
        <p:spPr>
          <a:xfrm>
            <a:off x="1206500" y="3798518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3800" u="sng">
                <a:solidFill>
                  <a:srgbClr val="000000"/>
                </a:solid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jmatuszewski.com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6574" y="2538714"/>
            <a:ext cx="23490852" cy="86385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urposes of Asset Pipeline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pc="-200"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 Purposes of Asset Pipeline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1. Serving assets to cli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Serving assets to clients</a:t>
            </a:r>
          </a:p>
        </p:txBody>
      </p:sp>
      <p:sp>
        <p:nvSpPr>
          <p:cNvPr id="159" name="How it’s done: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How it’s done:</a:t>
            </a:r>
          </a:p>
        </p:txBody>
      </p:sp>
      <p:sp>
        <p:nvSpPr>
          <p:cNvPr id="160" name="Move the assets to /public folder…"/>
          <p:cNvSpPr txBox="1"/>
          <p:nvPr>
            <p:ph type="body" sz="half" idx="1"/>
          </p:nvPr>
        </p:nvSpPr>
        <p:spPr>
          <a:xfrm>
            <a:off x="1206500" y="4248504"/>
            <a:ext cx="21971000" cy="4627531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Move the assets to </a:t>
            </a:r>
            <a:r>
              <a:rPr b="1"/>
              <a:t>/public</a:t>
            </a:r>
            <a:r>
              <a:t> folder</a:t>
            </a:r>
          </a:p>
          <a:p>
            <a:pPr marL="889000" indent="-889000">
              <a:buSzPct val="100000"/>
              <a:buAutoNum type="arabicPeriod" startAt="1"/>
            </a:pPr>
            <a:r>
              <a:t>Add </a:t>
            </a:r>
            <a:r>
              <a:rPr b="1"/>
              <a:t>&lt;link rel="stylesheet" type="text/css" href=“style.css"&gt; </a:t>
            </a:r>
            <a:r>
              <a:t>to</a:t>
            </a:r>
            <a:r>
              <a:rPr b="1"/>
              <a:t> &lt;head&gt;</a:t>
            </a:r>
            <a:endParaRPr b="1"/>
          </a:p>
          <a:p>
            <a:pPr marL="889000" indent="-889000">
              <a:buSzPct val="100000"/>
              <a:buAutoNum type="arabicPeriod" startAt="1"/>
            </a:pPr>
            <a:r>
              <a:t>Users download </a:t>
            </a:r>
            <a:r>
              <a:rPr b="1"/>
              <a:t>style.css</a:t>
            </a:r>
            <a:r>
              <a:t> for all pages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783" y="9533487"/>
            <a:ext cx="2814776" cy="2814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70923" y="9419797"/>
            <a:ext cx="3042154" cy="3042154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163" name="Line"/>
          <p:cNvSpPr/>
          <p:nvPr/>
        </p:nvSpPr>
        <p:spPr>
          <a:xfrm>
            <a:off x="3790412" y="10511690"/>
            <a:ext cx="6723488" cy="1"/>
          </a:xfrm>
          <a:prstGeom prst="line">
            <a:avLst/>
          </a:prstGeom>
          <a:ln w="165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4" name="Line"/>
          <p:cNvSpPr/>
          <p:nvPr/>
        </p:nvSpPr>
        <p:spPr>
          <a:xfrm flipH="1" flipV="1">
            <a:off x="3475048" y="11410951"/>
            <a:ext cx="6723488" cy="1"/>
          </a:xfrm>
          <a:prstGeom prst="line">
            <a:avLst/>
          </a:prstGeom>
          <a:ln w="165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5" name="GET /index…"/>
          <p:cNvSpPr txBox="1"/>
          <p:nvPr/>
        </p:nvSpPr>
        <p:spPr>
          <a:xfrm>
            <a:off x="5489592" y="9155581"/>
            <a:ext cx="3325127" cy="1230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3700">
                <a:solidFill>
                  <a:srgbClr val="000000"/>
                </a:solidFill>
              </a:defRPr>
            </a:pPr>
            <a:r>
              <a:t>GET /index</a:t>
            </a:r>
          </a:p>
          <a:p>
            <a:pPr>
              <a:defRPr b="1" sz="3700">
                <a:solidFill>
                  <a:srgbClr val="000000"/>
                </a:solidFill>
              </a:defRPr>
            </a:pPr>
            <a:r>
              <a:t>GET /style.css</a:t>
            </a:r>
          </a:p>
        </p:txBody>
      </p:sp>
      <p:sp>
        <p:nvSpPr>
          <p:cNvPr id="166" name="/index…"/>
          <p:cNvSpPr txBox="1"/>
          <p:nvPr/>
        </p:nvSpPr>
        <p:spPr>
          <a:xfrm>
            <a:off x="6114254" y="11504758"/>
            <a:ext cx="2246238" cy="1230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3700">
                <a:solidFill>
                  <a:srgbClr val="000000"/>
                </a:solidFill>
              </a:defRPr>
            </a:pPr>
            <a:r>
              <a:t>/index</a:t>
            </a:r>
          </a:p>
          <a:p>
            <a:pPr>
              <a:defRPr b="1" sz="3700">
                <a:solidFill>
                  <a:srgbClr val="000000"/>
                </a:solidFill>
              </a:defRPr>
            </a:pPr>
            <a:r>
              <a:t>/style.css</a:t>
            </a:r>
          </a:p>
        </p:txBody>
      </p:sp>
      <p:pic>
        <p:nvPicPr>
          <p:cNvPr id="16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024440" y="9642409"/>
            <a:ext cx="2596930" cy="259693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Line"/>
          <p:cNvSpPr/>
          <p:nvPr/>
        </p:nvSpPr>
        <p:spPr>
          <a:xfrm>
            <a:off x="14185464" y="10511690"/>
            <a:ext cx="6440039" cy="1"/>
          </a:xfrm>
          <a:prstGeom prst="line">
            <a:avLst/>
          </a:prstGeom>
          <a:ln w="165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9" name="Line"/>
          <p:cNvSpPr/>
          <p:nvPr/>
        </p:nvSpPr>
        <p:spPr>
          <a:xfrm flipH="1" flipV="1">
            <a:off x="13930129" y="11357093"/>
            <a:ext cx="6635346" cy="1"/>
          </a:xfrm>
          <a:prstGeom prst="line">
            <a:avLst/>
          </a:prstGeom>
          <a:ln w="165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0" name="{Rails.root}/public/style.css"/>
          <p:cNvSpPr txBox="1"/>
          <p:nvPr/>
        </p:nvSpPr>
        <p:spPr>
          <a:xfrm>
            <a:off x="14124319" y="9441331"/>
            <a:ext cx="6246965" cy="659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{Rails.root}/public/style.css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1.5. Cach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1.5. Caching</a:t>
            </a:r>
          </a:p>
        </p:txBody>
      </p:sp>
      <p:sp>
        <p:nvSpPr>
          <p:cNvPr id="173" name="Serve asset only once, then use cach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Serve asset only once, then use cache</a:t>
            </a:r>
          </a:p>
        </p:txBody>
      </p:sp>
      <p:grpSp>
        <p:nvGrpSpPr>
          <p:cNvPr id="192" name="Group"/>
          <p:cNvGrpSpPr/>
          <p:nvPr/>
        </p:nvGrpSpPr>
        <p:grpSpPr>
          <a:xfrm>
            <a:off x="5233754" y="4596718"/>
            <a:ext cx="13916491" cy="7540739"/>
            <a:chOff x="0" y="0"/>
            <a:chExt cx="13916490" cy="7540737"/>
          </a:xfrm>
        </p:grpSpPr>
        <p:grpSp>
          <p:nvGrpSpPr>
            <p:cNvPr id="182" name="Group"/>
            <p:cNvGrpSpPr/>
            <p:nvPr/>
          </p:nvGrpSpPr>
          <p:grpSpPr>
            <a:xfrm>
              <a:off x="103827" y="-1"/>
              <a:ext cx="13708836" cy="3407592"/>
              <a:chOff x="0" y="0"/>
              <a:chExt cx="13708834" cy="3407590"/>
            </a:xfrm>
          </p:grpSpPr>
          <p:grpSp>
            <p:nvGrpSpPr>
              <p:cNvPr id="180" name="Group"/>
              <p:cNvGrpSpPr/>
              <p:nvPr/>
            </p:nvGrpSpPr>
            <p:grpSpPr>
              <a:xfrm>
                <a:off x="-1" y="-1"/>
                <a:ext cx="13708836" cy="3407592"/>
                <a:chOff x="0" y="0"/>
                <a:chExt cx="13708833" cy="3407590"/>
              </a:xfrm>
            </p:grpSpPr>
            <p:pic>
              <p:nvPicPr>
                <p:cNvPr id="174" name="Image" descr="Image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0" y="109958"/>
                  <a:ext cx="2722402" cy="272240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75" name="Image" descr="Image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10766516" y="0"/>
                  <a:ext cx="2942318" cy="2942318"/>
                </a:xfrm>
                <a:prstGeom prst="rect">
                  <a:avLst/>
                </a:prstGeom>
                <a:ln w="25400" cap="flat">
                  <a:noFill/>
                  <a:miter lim="400000"/>
                </a:ln>
                <a:effectLst>
                  <a:outerShdw sx="100000" sy="100000" kx="0" ky="0" algn="b" rotWithShape="0" blurRad="254000" dist="127000" dir="5400000">
                    <a:srgbClr val="000000">
                      <a:alpha val="70000"/>
                    </a:srgbClr>
                  </a:outerShdw>
                </a:effectLst>
              </p:spPr>
            </p:pic>
            <p:sp>
              <p:nvSpPr>
                <p:cNvPr id="176" name="Line"/>
                <p:cNvSpPr/>
                <p:nvPr/>
              </p:nvSpPr>
              <p:spPr>
                <a:xfrm>
                  <a:off x="3139115" y="1056059"/>
                  <a:ext cx="7530174" cy="1"/>
                </a:xfrm>
                <a:prstGeom prst="line">
                  <a:avLst/>
                </a:prstGeom>
                <a:noFill/>
                <a:ln w="1651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77" name="Line"/>
                <p:cNvSpPr/>
                <p:nvPr/>
              </p:nvSpPr>
              <p:spPr>
                <a:xfrm flipH="1" flipV="1">
                  <a:off x="2797649" y="2060719"/>
                  <a:ext cx="7530174" cy="1"/>
                </a:xfrm>
                <a:prstGeom prst="line">
                  <a:avLst/>
                </a:prstGeom>
                <a:noFill/>
                <a:ln w="1651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78" name="GET /style.css"/>
                <p:cNvSpPr txBox="1"/>
                <p:nvPr/>
              </p:nvSpPr>
              <p:spPr>
                <a:xfrm>
                  <a:off x="4353205" y="147048"/>
                  <a:ext cx="4444463" cy="6378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1" sz="35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GET /style.css</a:t>
                  </a:r>
                </a:p>
              </p:txBody>
            </p:sp>
            <p:sp>
              <p:nvSpPr>
                <p:cNvPr id="179" name="/style.css…"/>
                <p:cNvSpPr txBox="1"/>
                <p:nvPr/>
              </p:nvSpPr>
              <p:spPr>
                <a:xfrm>
                  <a:off x="3506990" y="2217017"/>
                  <a:ext cx="6111492" cy="119057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1" sz="3500">
                      <a:solidFill>
                        <a:srgbClr val="000000"/>
                      </a:solidFill>
                    </a:defRPr>
                  </a:pPr>
                  <a:r>
                    <a:t>/style.css</a:t>
                  </a:r>
                </a:p>
                <a:p>
                  <a:pPr>
                    <a:defRPr b="1" sz="3500">
                      <a:solidFill>
                        <a:srgbClr val="000000"/>
                      </a:solidFill>
                    </a:defRPr>
                  </a:pPr>
                  <a:r>
                    <a:t>Headers: Cache For 1 Week</a:t>
                  </a:r>
                </a:p>
              </p:txBody>
            </p:sp>
          </p:grpSp>
          <p:sp>
            <p:nvSpPr>
              <p:cNvPr id="181" name="100ms"/>
              <p:cNvSpPr txBox="1"/>
              <p:nvPr/>
            </p:nvSpPr>
            <p:spPr>
              <a:xfrm>
                <a:off x="6092200" y="1257303"/>
                <a:ext cx="1524434" cy="6378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34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100ms</a:t>
                </a:r>
              </a:p>
            </p:txBody>
          </p:sp>
        </p:grpSp>
        <p:grpSp>
          <p:nvGrpSpPr>
            <p:cNvPr id="191" name="Group"/>
            <p:cNvGrpSpPr/>
            <p:nvPr/>
          </p:nvGrpSpPr>
          <p:grpSpPr>
            <a:xfrm>
              <a:off x="0" y="3629441"/>
              <a:ext cx="13916491" cy="3911297"/>
              <a:chOff x="0" y="0"/>
              <a:chExt cx="13916490" cy="3911296"/>
            </a:xfrm>
          </p:grpSpPr>
          <p:grpSp>
            <p:nvGrpSpPr>
              <p:cNvPr id="188" name="Group"/>
              <p:cNvGrpSpPr/>
              <p:nvPr/>
            </p:nvGrpSpPr>
            <p:grpSpPr>
              <a:xfrm>
                <a:off x="0" y="504608"/>
                <a:ext cx="10382609" cy="2722604"/>
                <a:chOff x="0" y="0"/>
                <a:chExt cx="10382608" cy="2722602"/>
              </a:xfrm>
            </p:grpSpPr>
            <p:pic>
              <p:nvPicPr>
                <p:cNvPr id="183" name="Image" descr="Image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2649252" cy="264925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184" name="Line"/>
                <p:cNvSpPr/>
                <p:nvPr/>
              </p:nvSpPr>
              <p:spPr>
                <a:xfrm>
                  <a:off x="3054768" y="920680"/>
                  <a:ext cx="7327841" cy="1"/>
                </a:xfrm>
                <a:prstGeom prst="line">
                  <a:avLst/>
                </a:prstGeom>
                <a:noFill/>
                <a:ln w="1651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85" name="Line"/>
                <p:cNvSpPr/>
                <p:nvPr/>
              </p:nvSpPr>
              <p:spPr>
                <a:xfrm flipH="1" flipV="1">
                  <a:off x="2722477" y="1898345"/>
                  <a:ext cx="7327841" cy="1"/>
                </a:xfrm>
                <a:prstGeom prst="line">
                  <a:avLst/>
                </a:prstGeom>
                <a:noFill/>
                <a:ln w="1651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86" name="GET /style.css"/>
                <p:cNvSpPr txBox="1"/>
                <p:nvPr/>
              </p:nvSpPr>
              <p:spPr>
                <a:xfrm>
                  <a:off x="4602711" y="57140"/>
                  <a:ext cx="4685624" cy="62069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1" sz="35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GET /style.css</a:t>
                  </a:r>
                </a:p>
              </p:txBody>
            </p:sp>
            <p:sp>
              <p:nvSpPr>
                <p:cNvPr id="187" name="/style.css"/>
                <p:cNvSpPr txBox="1"/>
                <p:nvPr/>
              </p:nvSpPr>
              <p:spPr>
                <a:xfrm>
                  <a:off x="4917581" y="2101913"/>
                  <a:ext cx="3602215" cy="62069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1" sz="35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/style.css</a:t>
                  </a:r>
                </a:p>
              </p:txBody>
            </p:sp>
          </p:grpSp>
          <p:pic>
            <p:nvPicPr>
              <p:cNvPr id="189" name="Image" descr="Image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10005193" y="0"/>
                <a:ext cx="3911298" cy="391129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90" name="0ms"/>
              <p:cNvSpPr txBox="1"/>
              <p:nvPr/>
            </p:nvSpPr>
            <p:spPr>
              <a:xfrm>
                <a:off x="6014783" y="1645303"/>
                <a:ext cx="1128144" cy="6206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32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0ms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2. Fingerprinting for cache invalidation"/>
          <p:cNvSpPr txBox="1"/>
          <p:nvPr>
            <p:ph type="title"/>
          </p:nvPr>
        </p:nvSpPr>
        <p:spPr>
          <a:xfrm>
            <a:off x="1206500" y="777997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2. Fingerprinting for cache invalidation</a:t>
            </a:r>
          </a:p>
        </p:txBody>
      </p:sp>
      <p:sp>
        <p:nvSpPr>
          <p:cNvPr id="195" name="&lt;link rel=&quot;stylesheet&quot; href=“style-{checksum of file content}.css”&gt;"/>
          <p:cNvSpPr txBox="1"/>
          <p:nvPr>
            <p:ph type="body" idx="21"/>
          </p:nvPr>
        </p:nvSpPr>
        <p:spPr>
          <a:xfrm>
            <a:off x="1206500" y="2105993"/>
            <a:ext cx="21971000" cy="143316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17244">
              <a:defRPr sz="5445"/>
            </a:lvl1pPr>
          </a:lstStyle>
          <a:p>
            <a:pPr/>
            <a:r>
              <a:t>&lt;link rel="stylesheet" href=“style-{checksum of file content}.css”&gt;</a:t>
            </a:r>
          </a:p>
        </p:txBody>
      </p:sp>
      <p:grpSp>
        <p:nvGrpSpPr>
          <p:cNvPr id="204" name="Group"/>
          <p:cNvGrpSpPr/>
          <p:nvPr/>
        </p:nvGrpSpPr>
        <p:grpSpPr>
          <a:xfrm>
            <a:off x="6054879" y="3571523"/>
            <a:ext cx="12274242" cy="3050997"/>
            <a:chOff x="0" y="0"/>
            <a:chExt cx="12274241" cy="3050995"/>
          </a:xfrm>
        </p:grpSpPr>
        <p:grpSp>
          <p:nvGrpSpPr>
            <p:cNvPr id="202" name="Group"/>
            <p:cNvGrpSpPr/>
            <p:nvPr/>
          </p:nvGrpSpPr>
          <p:grpSpPr>
            <a:xfrm>
              <a:off x="-1" y="0"/>
              <a:ext cx="12274243" cy="3050996"/>
              <a:chOff x="0" y="0"/>
              <a:chExt cx="12274241" cy="3050995"/>
            </a:xfrm>
          </p:grpSpPr>
          <p:pic>
            <p:nvPicPr>
              <p:cNvPr id="196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98451"/>
                <a:ext cx="2437510" cy="243751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7" name="Image" descr="Image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9639829" y="0"/>
                <a:ext cx="2634413" cy="2634413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>
                <a:outerShdw sx="100000" sy="100000" kx="0" ky="0" algn="b" rotWithShape="0" blurRad="254000" dist="127000" dir="540000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198" name="Line"/>
              <p:cNvSpPr/>
              <p:nvPr/>
            </p:nvSpPr>
            <p:spPr>
              <a:xfrm>
                <a:off x="2810615" y="945546"/>
                <a:ext cx="6742162" cy="1"/>
              </a:xfrm>
              <a:prstGeom prst="line">
                <a:avLst/>
              </a:prstGeom>
              <a:noFill/>
              <a:ln w="165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99" name="Line"/>
              <p:cNvSpPr/>
              <p:nvPr/>
            </p:nvSpPr>
            <p:spPr>
              <a:xfrm flipH="1" flipV="1">
                <a:off x="2504883" y="1845071"/>
                <a:ext cx="6742161" cy="1"/>
              </a:xfrm>
              <a:prstGeom prst="line">
                <a:avLst/>
              </a:prstGeom>
              <a:noFill/>
              <a:ln w="165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00" name="GET /style-aaaa.css"/>
              <p:cNvSpPr txBox="1"/>
              <p:nvPr/>
            </p:nvSpPr>
            <p:spPr>
              <a:xfrm>
                <a:off x="3886283" y="131660"/>
                <a:ext cx="3979361" cy="5710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32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GET /style-aaaa.css</a:t>
                </a:r>
              </a:p>
            </p:txBody>
          </p:sp>
          <p:sp>
            <p:nvSpPr>
              <p:cNvPr id="201" name="/style-aaaa.css…"/>
              <p:cNvSpPr txBox="1"/>
              <p:nvPr/>
            </p:nvSpPr>
            <p:spPr>
              <a:xfrm>
                <a:off x="3139993" y="1985013"/>
                <a:ext cx="5471941" cy="10659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1" sz="3200">
                    <a:solidFill>
                      <a:srgbClr val="000000"/>
                    </a:solidFill>
                  </a:defRPr>
                </a:pPr>
                <a:r>
                  <a:t>/style-aaaa.css</a:t>
                </a:r>
              </a:p>
              <a:p>
                <a:pPr>
                  <a:defRPr b="1" sz="3200">
                    <a:solidFill>
                      <a:srgbClr val="000000"/>
                    </a:solidFill>
                  </a:defRPr>
                </a:pPr>
                <a:r>
                  <a:t>Headers: Cache For 1 Week</a:t>
                </a:r>
              </a:p>
            </p:txBody>
          </p:sp>
        </p:grpSp>
        <p:sp>
          <p:nvSpPr>
            <p:cNvPr id="203" name="100ms"/>
            <p:cNvSpPr txBox="1"/>
            <p:nvPr/>
          </p:nvSpPr>
          <p:spPr>
            <a:xfrm>
              <a:off x="5454667" y="1125729"/>
              <a:ext cx="1364907" cy="5710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3400">
                  <a:solidFill>
                    <a:srgbClr val="000000"/>
                  </a:solidFill>
                </a:defRPr>
              </a:lvl1pPr>
            </a:lstStyle>
            <a:p>
              <a:pPr/>
              <a:r>
                <a:t>100ms</a:t>
              </a:r>
            </a:p>
          </p:txBody>
        </p:sp>
      </p:grpSp>
      <p:grpSp>
        <p:nvGrpSpPr>
          <p:cNvPr id="213" name="Group"/>
          <p:cNvGrpSpPr/>
          <p:nvPr/>
        </p:nvGrpSpPr>
        <p:grpSpPr>
          <a:xfrm>
            <a:off x="5961916" y="6838026"/>
            <a:ext cx="12460168" cy="3501991"/>
            <a:chOff x="0" y="0"/>
            <a:chExt cx="12460167" cy="3501990"/>
          </a:xfrm>
        </p:grpSpPr>
        <p:grpSp>
          <p:nvGrpSpPr>
            <p:cNvPr id="210" name="Group"/>
            <p:cNvGrpSpPr/>
            <p:nvPr/>
          </p:nvGrpSpPr>
          <p:grpSpPr>
            <a:xfrm>
              <a:off x="-1" y="451802"/>
              <a:ext cx="9296098" cy="2437691"/>
              <a:chOff x="0" y="0"/>
              <a:chExt cx="9296096" cy="2437689"/>
            </a:xfrm>
          </p:grpSpPr>
          <p:pic>
            <p:nvPicPr>
              <p:cNvPr id="205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2372015" cy="23720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06" name="Line"/>
              <p:cNvSpPr/>
              <p:nvPr/>
            </p:nvSpPr>
            <p:spPr>
              <a:xfrm>
                <a:off x="2735094" y="824333"/>
                <a:ext cx="6561003" cy="1"/>
              </a:xfrm>
              <a:prstGeom prst="line">
                <a:avLst/>
              </a:prstGeom>
              <a:noFill/>
              <a:ln w="165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07" name="Line"/>
              <p:cNvSpPr/>
              <p:nvPr/>
            </p:nvSpPr>
            <p:spPr>
              <a:xfrm flipH="1" flipV="1">
                <a:off x="2437577" y="1699688"/>
                <a:ext cx="6561002" cy="1"/>
              </a:xfrm>
              <a:prstGeom prst="line">
                <a:avLst/>
              </a:prstGeom>
              <a:noFill/>
              <a:ln w="165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08" name="GET /style-aaaa.css"/>
              <p:cNvSpPr txBox="1"/>
              <p:nvPr/>
            </p:nvSpPr>
            <p:spPr>
              <a:xfrm>
                <a:off x="4121050" y="51160"/>
                <a:ext cx="4195286" cy="5557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32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GET /style-aaaa.css</a:t>
                </a:r>
              </a:p>
            </p:txBody>
          </p:sp>
          <p:sp>
            <p:nvSpPr>
              <p:cNvPr id="209" name="/style-aaaa.css"/>
              <p:cNvSpPr txBox="1"/>
              <p:nvPr/>
            </p:nvSpPr>
            <p:spPr>
              <a:xfrm>
                <a:off x="4402969" y="1881954"/>
                <a:ext cx="3225253" cy="5557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32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/style-aaaa.css</a:t>
                </a:r>
              </a:p>
            </p:txBody>
          </p:sp>
        </p:grpSp>
        <p:pic>
          <p:nvPicPr>
            <p:cNvPr id="211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958176" y="0"/>
              <a:ext cx="3501991" cy="35019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2" name="0ms"/>
            <p:cNvSpPr txBox="1"/>
            <p:nvPr/>
          </p:nvSpPr>
          <p:spPr>
            <a:xfrm>
              <a:off x="5385352" y="1473126"/>
              <a:ext cx="1010087" cy="555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3200">
                  <a:solidFill>
                    <a:srgbClr val="000000"/>
                  </a:solidFill>
                </a:defRPr>
              </a:lvl1pPr>
            </a:lstStyle>
            <a:p>
              <a:pPr/>
              <a:r>
                <a:t>0ms</a:t>
              </a:r>
            </a:p>
          </p:txBody>
        </p:sp>
      </p:grpSp>
      <p:sp>
        <p:nvSpPr>
          <p:cNvPr id="214" name="Line"/>
          <p:cNvSpPr/>
          <p:nvPr/>
        </p:nvSpPr>
        <p:spPr>
          <a:xfrm>
            <a:off x="12191999" y="6654886"/>
            <a:ext cx="1" cy="784907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3" name="Group"/>
          <p:cNvGrpSpPr/>
          <p:nvPr/>
        </p:nvGrpSpPr>
        <p:grpSpPr>
          <a:xfrm>
            <a:off x="5835150" y="10555523"/>
            <a:ext cx="12713700" cy="3160232"/>
            <a:chOff x="0" y="0"/>
            <a:chExt cx="12713699" cy="3160231"/>
          </a:xfrm>
        </p:grpSpPr>
        <p:grpSp>
          <p:nvGrpSpPr>
            <p:cNvPr id="221" name="Group"/>
            <p:cNvGrpSpPr/>
            <p:nvPr/>
          </p:nvGrpSpPr>
          <p:grpSpPr>
            <a:xfrm>
              <a:off x="0" y="-1"/>
              <a:ext cx="12713700" cy="3160233"/>
              <a:chOff x="0" y="0"/>
              <a:chExt cx="12713699" cy="3160231"/>
            </a:xfrm>
          </p:grpSpPr>
          <p:pic>
            <p:nvPicPr>
              <p:cNvPr id="215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101976"/>
                <a:ext cx="2524781" cy="25247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16" name="Image" descr="Image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9984967" y="0"/>
                <a:ext cx="2728733" cy="2728733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>
                <a:outerShdw sx="100000" sy="100000" kx="0" ky="0" algn="b" rotWithShape="0" blurRad="254000" dist="127000" dir="540000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217" name="Line"/>
              <p:cNvSpPr/>
              <p:nvPr/>
            </p:nvSpPr>
            <p:spPr>
              <a:xfrm>
                <a:off x="2911244" y="979399"/>
                <a:ext cx="6983555" cy="1"/>
              </a:xfrm>
              <a:prstGeom prst="line">
                <a:avLst/>
              </a:prstGeom>
              <a:noFill/>
              <a:ln w="165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18" name="Line"/>
              <p:cNvSpPr/>
              <p:nvPr/>
            </p:nvSpPr>
            <p:spPr>
              <a:xfrm flipH="1" flipV="1">
                <a:off x="2594566" y="1911130"/>
                <a:ext cx="6983554" cy="1"/>
              </a:xfrm>
              <a:prstGeom prst="line">
                <a:avLst/>
              </a:prstGeom>
              <a:noFill/>
              <a:ln w="165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19" name="GET /style-bbbb.css"/>
              <p:cNvSpPr txBox="1"/>
              <p:nvPr/>
            </p:nvSpPr>
            <p:spPr>
              <a:xfrm>
                <a:off x="4025425" y="136374"/>
                <a:ext cx="4121836" cy="5915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1" sz="32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GET /style-bbbb.css</a:t>
                </a:r>
              </a:p>
            </p:txBody>
          </p:sp>
          <p:sp>
            <p:nvSpPr>
              <p:cNvPr id="220" name="/style-bbbb.css…"/>
              <p:cNvSpPr txBox="1"/>
              <p:nvPr/>
            </p:nvSpPr>
            <p:spPr>
              <a:xfrm>
                <a:off x="3252415" y="2056083"/>
                <a:ext cx="5667855" cy="11041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1" sz="3200">
                    <a:solidFill>
                      <a:srgbClr val="000000"/>
                    </a:solidFill>
                  </a:defRPr>
                </a:pPr>
                <a:r>
                  <a:t>/style-bbbb.css</a:t>
                </a:r>
              </a:p>
              <a:p>
                <a:pPr>
                  <a:defRPr b="1" sz="3200">
                    <a:solidFill>
                      <a:srgbClr val="000000"/>
                    </a:solidFill>
                  </a:defRPr>
                </a:pPr>
                <a:r>
                  <a:t>Headers: Cache For 1 Week</a:t>
                </a:r>
              </a:p>
            </p:txBody>
          </p:sp>
        </p:grpSp>
        <p:sp>
          <p:nvSpPr>
            <p:cNvPr id="222" name="100ms"/>
            <p:cNvSpPr txBox="1"/>
            <p:nvPr/>
          </p:nvSpPr>
          <p:spPr>
            <a:xfrm>
              <a:off x="5649962" y="1166034"/>
              <a:ext cx="1413775" cy="5915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3200">
                  <a:solidFill>
                    <a:srgbClr val="000000"/>
                  </a:solidFill>
                </a:defRPr>
              </a:lvl1pPr>
            </a:lstStyle>
            <a:p>
              <a:pPr/>
              <a:r>
                <a:t>100ms</a:t>
              </a:r>
            </a:p>
          </p:txBody>
        </p:sp>
      </p:grpSp>
      <p:sp>
        <p:nvSpPr>
          <p:cNvPr id="224" name="Line"/>
          <p:cNvSpPr/>
          <p:nvPr/>
        </p:nvSpPr>
        <p:spPr>
          <a:xfrm>
            <a:off x="12191999" y="9928816"/>
            <a:ext cx="1" cy="784908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3. Transpi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 Transpiling</a:t>
            </a:r>
          </a:p>
        </p:txBody>
      </p:sp>
      <p:sp>
        <p:nvSpPr>
          <p:cNvPr id="227" name="Change the format of delivered files into one recognised by browse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92479">
              <a:defRPr sz="5280"/>
            </a:lvl1pPr>
          </a:lstStyle>
          <a:p>
            <a:pPr/>
            <a:r>
              <a:t>Change the format of delivered files into one recognised by browser</a:t>
            </a:r>
          </a:p>
        </p:txBody>
      </p:sp>
      <p:pic>
        <p:nvPicPr>
          <p:cNvPr id="228" name="file-1453.png" descr="file-14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4387" y="6705031"/>
            <a:ext cx="3342957" cy="3342957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Line"/>
          <p:cNvSpPr/>
          <p:nvPr/>
        </p:nvSpPr>
        <p:spPr>
          <a:xfrm>
            <a:off x="4773197" y="8376509"/>
            <a:ext cx="5204455" cy="1"/>
          </a:xfrm>
          <a:prstGeom prst="line">
            <a:avLst/>
          </a:prstGeom>
          <a:ln w="139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0" name="style.scss"/>
          <p:cNvSpPr txBox="1"/>
          <p:nvPr/>
        </p:nvSpPr>
        <p:spPr>
          <a:xfrm>
            <a:off x="1943473" y="10102092"/>
            <a:ext cx="2204784" cy="63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000000"/>
                </a:solidFill>
              </a:defRPr>
            </a:lvl1pPr>
          </a:lstStyle>
          <a:p>
            <a:pPr/>
            <a:r>
              <a:t>style.scss</a:t>
            </a:r>
          </a:p>
        </p:txBody>
      </p:sp>
      <p:sp>
        <p:nvSpPr>
          <p:cNvPr id="231" name="Transpiler"/>
          <p:cNvSpPr txBox="1"/>
          <p:nvPr/>
        </p:nvSpPr>
        <p:spPr>
          <a:xfrm>
            <a:off x="6273254" y="7652386"/>
            <a:ext cx="2204340" cy="63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000000"/>
                </a:solidFill>
              </a:defRPr>
            </a:lvl1pPr>
          </a:lstStyle>
          <a:p>
            <a:pPr/>
            <a:r>
              <a:t>Transpiler</a:t>
            </a:r>
          </a:p>
        </p:txBody>
      </p:sp>
      <p:pic>
        <p:nvPicPr>
          <p:cNvPr id="232" name="file-1453.png" descr="file-14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24608" y="6888563"/>
            <a:ext cx="3342957" cy="3342957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style.css"/>
          <p:cNvSpPr txBox="1"/>
          <p:nvPr/>
        </p:nvSpPr>
        <p:spPr>
          <a:xfrm>
            <a:off x="10613042" y="10285624"/>
            <a:ext cx="1966088" cy="63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000000"/>
                </a:solidFill>
              </a:defRPr>
            </a:lvl1pPr>
          </a:lstStyle>
          <a:p>
            <a:pPr/>
            <a:r>
              <a:t>style.css</a:t>
            </a:r>
          </a:p>
        </p:txBody>
      </p:sp>
      <p:sp>
        <p:nvSpPr>
          <p:cNvPr id="234" name="Line"/>
          <p:cNvSpPr/>
          <p:nvPr/>
        </p:nvSpPr>
        <p:spPr>
          <a:xfrm>
            <a:off x="13059604" y="8376509"/>
            <a:ext cx="5204454" cy="1"/>
          </a:xfrm>
          <a:prstGeom prst="line">
            <a:avLst/>
          </a:prstGeom>
          <a:ln w="139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3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48445" y="5774283"/>
            <a:ext cx="5571518" cy="5571517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Fingerprinting, Compression"/>
          <p:cNvSpPr txBox="1"/>
          <p:nvPr/>
        </p:nvSpPr>
        <p:spPr>
          <a:xfrm>
            <a:off x="13015977" y="8594072"/>
            <a:ext cx="5291710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solidFill>
                  <a:srgbClr val="000000"/>
                </a:solidFill>
              </a:defRPr>
            </a:lvl1pPr>
          </a:lstStyle>
          <a:p>
            <a:pPr/>
            <a:r>
              <a:t>Fingerprinting, Compression</a:t>
            </a:r>
          </a:p>
        </p:txBody>
      </p:sp>
      <p:sp>
        <p:nvSpPr>
          <p:cNvPr id="237" name="Asset Pipeline"/>
          <p:cNvSpPr txBox="1"/>
          <p:nvPr/>
        </p:nvSpPr>
        <p:spPr>
          <a:xfrm>
            <a:off x="13949334" y="7652386"/>
            <a:ext cx="3117343" cy="63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000000"/>
                </a:solidFill>
              </a:defRPr>
            </a:lvl1pPr>
          </a:lstStyle>
          <a:p>
            <a:pPr/>
            <a:r>
              <a:t>Asset Pipeline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Oval"/>
          <p:cNvSpPr/>
          <p:nvPr/>
        </p:nvSpPr>
        <p:spPr>
          <a:xfrm>
            <a:off x="9780484" y="3235834"/>
            <a:ext cx="5162222" cy="3806418"/>
          </a:xfrm>
          <a:prstGeom prst="ellips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0" name="Fingerprinting…"/>
          <p:cNvSpPr txBox="1"/>
          <p:nvPr/>
        </p:nvSpPr>
        <p:spPr>
          <a:xfrm>
            <a:off x="10992966" y="4698894"/>
            <a:ext cx="3076449" cy="1818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55600" indent="-355600" algn="l">
              <a:buSzPct val="123000"/>
              <a:buChar char="-"/>
              <a:defRPr b="1" sz="2800">
                <a:solidFill>
                  <a:srgbClr val="000000"/>
                </a:solidFill>
              </a:defRPr>
            </a:pPr>
            <a:r>
              <a:t>Fingerprinting</a:t>
            </a:r>
          </a:p>
          <a:p>
            <a:pPr marL="355600" indent="-355600" algn="l">
              <a:buSzPct val="123000"/>
              <a:buChar char="-"/>
              <a:defRPr b="1" sz="2800">
                <a:solidFill>
                  <a:srgbClr val="000000"/>
                </a:solidFill>
              </a:defRPr>
            </a:pPr>
            <a:r>
              <a:t>Concatenation</a:t>
            </a:r>
          </a:p>
          <a:p>
            <a:pPr marL="355600" indent="-355600" algn="l">
              <a:buSzPct val="123000"/>
              <a:buChar char="-"/>
              <a:defRPr b="1" sz="2800">
                <a:solidFill>
                  <a:srgbClr val="000000"/>
                </a:solidFill>
              </a:defRPr>
            </a:pPr>
            <a:r>
              <a:t>Compression</a:t>
            </a:r>
          </a:p>
          <a:p>
            <a:pPr marL="355600" indent="-355600" algn="l">
              <a:buSzPct val="123000"/>
              <a:buChar char="-"/>
              <a:defRPr b="1" sz="2800">
                <a:solidFill>
                  <a:srgbClr val="000000"/>
                </a:solidFill>
              </a:defRPr>
            </a:pPr>
            <a:r>
              <a:t>Source Maps</a:t>
            </a:r>
          </a:p>
        </p:txBody>
      </p:sp>
      <p:sp>
        <p:nvSpPr>
          <p:cNvPr id="241" name="Sprockets:"/>
          <p:cNvSpPr txBox="1"/>
          <p:nvPr/>
        </p:nvSpPr>
        <p:spPr>
          <a:xfrm>
            <a:off x="11164080" y="3889293"/>
            <a:ext cx="2395030" cy="63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000000"/>
                </a:solidFill>
              </a:defRPr>
            </a:lvl1pPr>
          </a:lstStyle>
          <a:p>
            <a:pPr/>
            <a:r>
              <a:t>Sprockets:</a:t>
            </a:r>
          </a:p>
        </p:txBody>
      </p:sp>
      <p:sp>
        <p:nvSpPr>
          <p:cNvPr id="242" name="Oval"/>
          <p:cNvSpPr/>
          <p:nvPr/>
        </p:nvSpPr>
        <p:spPr>
          <a:xfrm>
            <a:off x="3576046" y="10133738"/>
            <a:ext cx="3876494" cy="3374481"/>
          </a:xfrm>
          <a:prstGeom prst="ellips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3" name="Jsbundling-rails"/>
          <p:cNvSpPr txBox="1"/>
          <p:nvPr/>
        </p:nvSpPr>
        <p:spPr>
          <a:xfrm>
            <a:off x="3758263" y="11503575"/>
            <a:ext cx="3512059" cy="63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000000"/>
                </a:solidFill>
              </a:defRPr>
            </a:lvl1pPr>
          </a:lstStyle>
          <a:p>
            <a:pPr/>
            <a:r>
              <a:t>Jsbundling-rails</a:t>
            </a:r>
          </a:p>
        </p:txBody>
      </p:sp>
      <p:sp>
        <p:nvSpPr>
          <p:cNvPr id="244" name="Oval"/>
          <p:cNvSpPr/>
          <p:nvPr/>
        </p:nvSpPr>
        <p:spPr>
          <a:xfrm>
            <a:off x="8244424" y="10133738"/>
            <a:ext cx="3876495" cy="3374481"/>
          </a:xfrm>
          <a:prstGeom prst="ellips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5" name="Cssbundling-rails"/>
          <p:cNvSpPr txBox="1"/>
          <p:nvPr/>
        </p:nvSpPr>
        <p:spPr>
          <a:xfrm>
            <a:off x="8266177" y="11503575"/>
            <a:ext cx="3832988" cy="63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000000"/>
                </a:solidFill>
              </a:defRPr>
            </a:lvl1pPr>
          </a:lstStyle>
          <a:p>
            <a:pPr/>
            <a:r>
              <a:t>Cssbundling-rails</a:t>
            </a:r>
          </a:p>
        </p:txBody>
      </p:sp>
      <p:sp>
        <p:nvSpPr>
          <p:cNvPr id="246" name="Oval"/>
          <p:cNvSpPr/>
          <p:nvPr/>
        </p:nvSpPr>
        <p:spPr>
          <a:xfrm>
            <a:off x="12912803" y="10133738"/>
            <a:ext cx="3876494" cy="3374481"/>
          </a:xfrm>
          <a:prstGeom prst="ellips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7" name="Dartsass-rails"/>
          <p:cNvSpPr txBox="1"/>
          <p:nvPr/>
        </p:nvSpPr>
        <p:spPr>
          <a:xfrm>
            <a:off x="13312826" y="11503575"/>
            <a:ext cx="3076449" cy="63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000000"/>
                </a:solidFill>
              </a:defRPr>
            </a:lvl1pPr>
          </a:lstStyle>
          <a:p>
            <a:pPr/>
            <a:r>
              <a:t>Dartsass-rails</a:t>
            </a:r>
          </a:p>
        </p:txBody>
      </p:sp>
      <p:sp>
        <p:nvSpPr>
          <p:cNvPr id="248" name="Oval"/>
          <p:cNvSpPr/>
          <p:nvPr/>
        </p:nvSpPr>
        <p:spPr>
          <a:xfrm>
            <a:off x="17270649" y="10133738"/>
            <a:ext cx="3876495" cy="3374481"/>
          </a:xfrm>
          <a:prstGeom prst="ellips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9" name="Tailwindcss-rails"/>
          <p:cNvSpPr txBox="1"/>
          <p:nvPr/>
        </p:nvSpPr>
        <p:spPr>
          <a:xfrm>
            <a:off x="17387749" y="11503575"/>
            <a:ext cx="3642297" cy="63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000000"/>
                </a:solidFill>
              </a:defRPr>
            </a:lvl1pPr>
          </a:lstStyle>
          <a:p>
            <a:pPr/>
            <a:r>
              <a:t>Tailwindcss-rails</a:t>
            </a:r>
          </a:p>
        </p:txBody>
      </p:sp>
      <p:sp>
        <p:nvSpPr>
          <p:cNvPr id="250" name="Transpiling"/>
          <p:cNvSpPr txBox="1"/>
          <p:nvPr/>
        </p:nvSpPr>
        <p:spPr>
          <a:xfrm>
            <a:off x="11148522" y="7908355"/>
            <a:ext cx="2426146" cy="63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000000"/>
                </a:solidFill>
              </a:defRPr>
            </a:lvl1pPr>
          </a:lstStyle>
          <a:p>
            <a:pPr/>
            <a:r>
              <a:t>Transpiling</a:t>
            </a:r>
          </a:p>
        </p:txBody>
      </p:sp>
      <p:sp>
        <p:nvSpPr>
          <p:cNvPr id="251" name="Line"/>
          <p:cNvSpPr/>
          <p:nvPr/>
        </p:nvSpPr>
        <p:spPr>
          <a:xfrm flipV="1">
            <a:off x="6198996" y="8369682"/>
            <a:ext cx="4731536" cy="183567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2" name="Line"/>
          <p:cNvSpPr/>
          <p:nvPr/>
        </p:nvSpPr>
        <p:spPr>
          <a:xfrm flipH="1" flipV="1">
            <a:off x="13792659" y="8381389"/>
            <a:ext cx="4850179" cy="181604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3" name="Line"/>
          <p:cNvSpPr/>
          <p:nvPr/>
        </p:nvSpPr>
        <p:spPr>
          <a:xfrm flipV="1">
            <a:off x="10501612" y="8558592"/>
            <a:ext cx="873911" cy="159059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4" name="Line"/>
          <p:cNvSpPr/>
          <p:nvPr/>
        </p:nvSpPr>
        <p:spPr>
          <a:xfrm flipH="1" flipV="1">
            <a:off x="13425546" y="8619743"/>
            <a:ext cx="1038231" cy="155274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5" name="Line"/>
          <p:cNvSpPr/>
          <p:nvPr/>
        </p:nvSpPr>
        <p:spPr>
          <a:xfrm flipV="1">
            <a:off x="12361595" y="7199285"/>
            <a:ext cx="1" cy="85045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3244" y="-119017"/>
            <a:ext cx="2776701" cy="2776700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Line"/>
          <p:cNvSpPr/>
          <p:nvPr/>
        </p:nvSpPr>
        <p:spPr>
          <a:xfrm flipV="1">
            <a:off x="12361595" y="2228343"/>
            <a:ext cx="1" cy="85045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ails 7 asset pipeline goals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pc="0" sz="8300"/>
            </a:lvl1pPr>
          </a:lstStyle>
          <a:p>
            <a:pPr/>
            <a:r>
              <a:t>Rails 7 asset pipeline goals:</a:t>
            </a:r>
          </a:p>
        </p:txBody>
      </p:sp>
      <p:sp>
        <p:nvSpPr>
          <p:cNvPr id="260" name="Make it “Node-less” by default…"/>
          <p:cNvSpPr txBox="1"/>
          <p:nvPr>
            <p:ph type="body" idx="1"/>
          </p:nvPr>
        </p:nvSpPr>
        <p:spPr>
          <a:xfrm>
            <a:off x="1206500" y="3022090"/>
            <a:ext cx="21971000" cy="8256012"/>
          </a:xfrm>
          <a:prstGeom prst="rect">
            <a:avLst/>
          </a:prstGeom>
        </p:spPr>
        <p:txBody>
          <a:bodyPr/>
          <a:lstStyle/>
          <a:p>
            <a:pPr marL="609600" indent="-609600">
              <a:defRPr sz="6300"/>
            </a:pPr>
            <a:r>
              <a:t>Make it “Node-less” by default</a:t>
            </a:r>
          </a:p>
          <a:p>
            <a:pPr marL="609600" indent="-609600">
              <a:defRPr sz="6300"/>
            </a:pPr>
            <a:r>
              <a:t>Stop using Sprockets for transpiling (prepare for Propshaft)</a:t>
            </a:r>
          </a:p>
          <a:p>
            <a:pPr marL="609600" indent="-609600">
              <a:defRPr sz="6300"/>
            </a:pPr>
            <a:r>
              <a:t>Utilize HTTP/2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