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65b1a37a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65b1a37a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65b1a37a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65b1a37a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65b1a37a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65b1a37a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65b1a37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65b1a37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65b1a37ae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65b1a37ae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65b1a37ae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65b1a37ae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72f78c5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72f78c5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72f78c56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72f78c56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65b1a37ae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65b1a37a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65b1a37a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65b1a37a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65b1a37a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65b1a37a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57850" y="744575"/>
            <a:ext cx="7665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Food Reviews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9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</a:rPr>
              <a:t>By: Amir Ali &amp; Stanisław Matuszewski &amp; Jacek Czupyt</a:t>
            </a:r>
            <a:endParaRPr sz="23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System Architecture</a:t>
            </a:r>
            <a:endParaRPr b="1" sz="272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Support Vector Machine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Multilayer Perceptrons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Random Forest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Decision Tree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RNN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LSTM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CNN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Transformer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Bert Model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fastText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In this project, we will performed sentiment analysis on a dataset of food reviews, using a variety of different machine learning models and feature engineering techniques. 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We aimed to understand the sentiment of the reviews across five specific classes (e.g. </a:t>
            </a:r>
            <a:r>
              <a:rPr lang="en">
                <a:solidFill>
                  <a:srgbClr val="EFEFEF"/>
                </a:solidFill>
              </a:rPr>
              <a:t>extreme negative, negative, neutral, positive, extreme positive</a:t>
            </a:r>
            <a:r>
              <a:rPr lang="en">
                <a:solidFill>
                  <a:srgbClr val="EFEFEF"/>
                </a:solidFill>
              </a:rPr>
              <a:t>).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888675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Thank you for your </a:t>
            </a:r>
            <a:r>
              <a:rPr lang="en" sz="2800">
                <a:solidFill>
                  <a:schemeClr val="dk1"/>
                </a:solidFill>
              </a:rPr>
              <a:t>attention</a:t>
            </a:r>
            <a:r>
              <a:rPr lang="en" sz="2800">
                <a:solidFill>
                  <a:schemeClr val="dk1"/>
                </a:solidFill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Outline</a:t>
            </a:r>
            <a:endParaRPr b="1" sz="2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Introduction &amp; Problem Statement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Related Work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Collection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Data Processing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Exploratory Data Analysis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System Architecture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Conclusion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Introduction &amp; Problem Statement</a:t>
            </a:r>
            <a:endParaRPr b="1" sz="26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52375"/>
            <a:ext cx="82980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The objective of the project is to use NLP methods to extract the </a:t>
            </a:r>
            <a:r>
              <a:rPr lang="en">
                <a:solidFill>
                  <a:srgbClr val="EFEFEF"/>
                </a:solidFill>
              </a:rPr>
              <a:t>overall </a:t>
            </a:r>
            <a:r>
              <a:rPr lang="en">
                <a:solidFill>
                  <a:srgbClr val="EFEFEF"/>
                </a:solidFill>
              </a:rPr>
              <a:t> sentiment of a piece of text, specifically a food review, in order to </a:t>
            </a:r>
            <a:r>
              <a:rPr lang="en">
                <a:solidFill>
                  <a:srgbClr val="EFEFEF"/>
                </a:solidFill>
              </a:rPr>
              <a:t>discern</a:t>
            </a:r>
            <a:r>
              <a:rPr lang="en">
                <a:solidFill>
                  <a:srgbClr val="EFEFEF"/>
                </a:solidFill>
              </a:rPr>
              <a:t> whether it is </a:t>
            </a:r>
            <a:r>
              <a:rPr b="1" lang="en">
                <a:solidFill>
                  <a:srgbClr val="EFEFEF"/>
                </a:solidFill>
              </a:rPr>
              <a:t>very </a:t>
            </a:r>
            <a:r>
              <a:rPr b="1" lang="en">
                <a:solidFill>
                  <a:srgbClr val="EFEFEF"/>
                </a:solidFill>
              </a:rPr>
              <a:t>negative, negative, neutral, positive, very positive</a:t>
            </a:r>
            <a:r>
              <a:rPr lang="en">
                <a:solidFill>
                  <a:srgbClr val="EFEFEF"/>
                </a:solidFill>
              </a:rPr>
              <a:t>. </a:t>
            </a:r>
            <a:endParaRPr>
              <a:solidFill>
                <a:srgbClr val="EFEFEF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The developed model can later be used to quickly and effectively estimate the sentiment of unlabeled comments.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09575"/>
            <a:ext cx="85206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Related Works</a:t>
            </a:r>
            <a:endParaRPr b="1" sz="27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86250" y="68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1</a:t>
            </a:r>
            <a:r>
              <a:rPr b="1" lang="en" sz="2500">
                <a:solidFill>
                  <a:schemeClr val="dk1"/>
                </a:solidFill>
              </a:rPr>
              <a:t>.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664850" y="4568875"/>
            <a:ext cx="58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Accuracies for different models on Amazon Fine Food Reviews dataset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400" y="1897125"/>
            <a:ext cx="4616950" cy="23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250" y="794075"/>
            <a:ext cx="6895251" cy="6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09575"/>
            <a:ext cx="85206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Related Works</a:t>
            </a:r>
            <a:endParaRPr b="1" sz="28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688" y="707125"/>
            <a:ext cx="86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2.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664850" y="4451275"/>
            <a:ext cx="58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04" y="776951"/>
            <a:ext cx="5506321" cy="68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75" y="2135475"/>
            <a:ext cx="81248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09575"/>
            <a:ext cx="85206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Related Works</a:t>
            </a:r>
            <a:endParaRPr b="1" sz="282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688" y="707125"/>
            <a:ext cx="86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2.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664850" y="4451275"/>
            <a:ext cx="58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29" y="621063"/>
            <a:ext cx="5506321" cy="68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575" y="1403900"/>
            <a:ext cx="5200450" cy="36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We plan to use the following datasets for this project: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Amazon Fine Food Reviews - a dataset which contains </a:t>
            </a:r>
            <a:r>
              <a:rPr lang="en">
                <a:solidFill>
                  <a:srgbClr val="EFEFEF"/>
                </a:solidFill>
              </a:rPr>
              <a:t>over </a:t>
            </a:r>
            <a:r>
              <a:rPr lang="en">
                <a:solidFill>
                  <a:srgbClr val="EFEFEF"/>
                </a:solidFill>
              </a:rPr>
              <a:t>500k reviews of fine foods from amazon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Our user reviews dataset from the previous project - over 12k food </a:t>
            </a:r>
            <a:r>
              <a:rPr lang="en">
                <a:solidFill>
                  <a:srgbClr val="EFEFEF"/>
                </a:solidFill>
              </a:rPr>
              <a:t>recipe</a:t>
            </a:r>
            <a:r>
              <a:rPr lang="en">
                <a:solidFill>
                  <a:srgbClr val="EFEFEF"/>
                </a:solidFill>
              </a:rPr>
              <a:t> reviews </a:t>
            </a:r>
            <a:r>
              <a:rPr lang="en">
                <a:solidFill>
                  <a:srgbClr val="EFEFEF"/>
                </a:solidFill>
              </a:rPr>
              <a:t>acquired</a:t>
            </a:r>
            <a:r>
              <a:rPr lang="en">
                <a:solidFill>
                  <a:srgbClr val="EFEFEF"/>
                </a:solidFill>
              </a:rPr>
              <a:t> from the website TasteOfHome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4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10000" y="1167850"/>
            <a:ext cx="84222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95"/>
              <a:buAutoNum type="arabicPeriod"/>
            </a:pPr>
            <a:r>
              <a:rPr b="1" lang="en" sz="1595">
                <a:solidFill>
                  <a:srgbClr val="EFEFEF"/>
                </a:solidFill>
              </a:rPr>
              <a:t>Text Cleaning</a:t>
            </a:r>
            <a:endParaRPr b="1" sz="1595">
              <a:solidFill>
                <a:srgbClr val="EFEFEF"/>
              </a:solidFill>
            </a:endParaRPr>
          </a:p>
          <a:p>
            <a:pPr indent="-31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85"/>
              <a:buAutoNum type="alphaLcPeriod"/>
            </a:pPr>
            <a:r>
              <a:rPr lang="en" sz="1285">
                <a:solidFill>
                  <a:srgbClr val="EFEFEF"/>
                </a:solidFill>
              </a:rPr>
              <a:t>Lowercase</a:t>
            </a:r>
            <a:endParaRPr sz="1285">
              <a:solidFill>
                <a:srgbClr val="EFEFEF"/>
              </a:solidFill>
            </a:endParaRPr>
          </a:p>
          <a:p>
            <a:pPr indent="-31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85"/>
              <a:buAutoNum type="alphaLcPeriod"/>
            </a:pPr>
            <a:r>
              <a:rPr lang="en" sz="1285">
                <a:solidFill>
                  <a:srgbClr val="EFEFEF"/>
                </a:solidFill>
              </a:rPr>
              <a:t>Remove Punctuation</a:t>
            </a:r>
            <a:endParaRPr sz="1285">
              <a:solidFill>
                <a:srgbClr val="EFEFEF"/>
              </a:solidFill>
            </a:endParaRPr>
          </a:p>
          <a:p>
            <a:pPr indent="-31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85"/>
              <a:buAutoNum type="alphaLcPeriod"/>
            </a:pPr>
            <a:r>
              <a:rPr lang="en" sz="1285">
                <a:solidFill>
                  <a:srgbClr val="EFEFEF"/>
                </a:solidFill>
              </a:rPr>
              <a:t>Remove Special Words</a:t>
            </a:r>
            <a:endParaRPr sz="1595">
              <a:solidFill>
                <a:srgbClr val="EFEFEF"/>
              </a:solidFill>
            </a:endParaRPr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95"/>
              <a:buAutoNum type="arabicPeriod"/>
            </a:pPr>
            <a:r>
              <a:rPr b="1" lang="en" sz="1595">
                <a:solidFill>
                  <a:srgbClr val="EFEFEF"/>
                </a:solidFill>
              </a:rPr>
              <a:t>Preprocessing Operations</a:t>
            </a:r>
            <a:endParaRPr b="1" sz="1595">
              <a:solidFill>
                <a:srgbClr val="EFEFEF"/>
              </a:solidFill>
            </a:endParaRPr>
          </a:p>
          <a:p>
            <a:pPr indent="-31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85"/>
              <a:buAutoNum type="alphaLcPeriod"/>
            </a:pPr>
            <a:r>
              <a:rPr lang="en" sz="1285">
                <a:solidFill>
                  <a:srgbClr val="EFEFEF"/>
                </a:solidFill>
              </a:rPr>
              <a:t>Tokenization</a:t>
            </a:r>
            <a:endParaRPr sz="1285">
              <a:solidFill>
                <a:srgbClr val="EFEFEF"/>
              </a:solidFill>
            </a:endParaRPr>
          </a:p>
          <a:p>
            <a:pPr indent="-31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85"/>
              <a:buAutoNum type="alphaLcPeriod"/>
            </a:pPr>
            <a:r>
              <a:rPr lang="en" sz="1285">
                <a:solidFill>
                  <a:srgbClr val="EFEFEF"/>
                </a:solidFill>
              </a:rPr>
              <a:t>Removing Stop Words</a:t>
            </a:r>
            <a:endParaRPr sz="1285">
              <a:solidFill>
                <a:srgbClr val="EFEFEF"/>
              </a:solidFill>
            </a:endParaRPr>
          </a:p>
          <a:p>
            <a:pPr indent="-31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85"/>
              <a:buAutoNum type="alphaLcPeriod"/>
            </a:pPr>
            <a:r>
              <a:rPr lang="en" sz="1285">
                <a:solidFill>
                  <a:srgbClr val="EFEFEF"/>
                </a:solidFill>
              </a:rPr>
              <a:t>Lemmatization</a:t>
            </a:r>
            <a:endParaRPr sz="1285">
              <a:solidFill>
                <a:srgbClr val="EFEFEF"/>
              </a:solidFill>
            </a:endParaRPr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95"/>
              <a:buAutoNum type="arabicPeriod"/>
            </a:pPr>
            <a:r>
              <a:rPr b="1" lang="en" sz="1595">
                <a:solidFill>
                  <a:srgbClr val="EFEFEF"/>
                </a:solidFill>
              </a:rPr>
              <a:t>Feature Extraction</a:t>
            </a:r>
            <a:endParaRPr b="1" sz="1595">
              <a:solidFill>
                <a:srgbClr val="EFEFEF"/>
              </a:solidFill>
            </a:endParaRPr>
          </a:p>
          <a:p>
            <a:pPr indent="-31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85"/>
              <a:buAutoNum type="alphaLcPeriod"/>
            </a:pPr>
            <a:r>
              <a:rPr lang="en" sz="1285">
                <a:solidFill>
                  <a:srgbClr val="EFEFEF"/>
                </a:solidFill>
              </a:rPr>
              <a:t>Bag of Word Model</a:t>
            </a:r>
            <a:endParaRPr sz="1285">
              <a:solidFill>
                <a:srgbClr val="EFEFEF"/>
              </a:solidFill>
            </a:endParaRPr>
          </a:p>
          <a:p>
            <a:pPr indent="-31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85"/>
              <a:buAutoNum type="alphaLcPeriod"/>
            </a:pPr>
            <a:r>
              <a:rPr lang="en" sz="1285">
                <a:solidFill>
                  <a:srgbClr val="EFEFEF"/>
                </a:solidFill>
              </a:rPr>
              <a:t>TF-IDF Model</a:t>
            </a:r>
            <a:endParaRPr sz="1285">
              <a:solidFill>
                <a:srgbClr val="EFEFEF"/>
              </a:solidFill>
            </a:endParaRPr>
          </a:p>
          <a:p>
            <a:pPr indent="-31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85"/>
              <a:buAutoNum type="alphaLcPeriod"/>
            </a:pPr>
            <a:r>
              <a:rPr lang="en" sz="1285">
                <a:solidFill>
                  <a:srgbClr val="EFEFEF"/>
                </a:solidFill>
              </a:rPr>
              <a:t>Word2vec</a:t>
            </a:r>
            <a:endParaRPr sz="128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Exploratory Data Analysis</a:t>
            </a:r>
            <a:endParaRPr b="1" sz="262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503300"/>
            <a:ext cx="85206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Distribution of tokens in each sentence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Distribution of words in each sentence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Distribution</a:t>
            </a:r>
            <a:r>
              <a:rPr lang="en">
                <a:solidFill>
                  <a:srgbClr val="EFEFEF"/>
                </a:solidFill>
              </a:rPr>
              <a:t> of </a:t>
            </a:r>
            <a:r>
              <a:rPr lang="en">
                <a:solidFill>
                  <a:srgbClr val="EFEFEF"/>
                </a:solidFill>
              </a:rPr>
              <a:t>sentiment</a:t>
            </a:r>
            <a:r>
              <a:rPr lang="en">
                <a:solidFill>
                  <a:srgbClr val="EFEFEF"/>
                </a:solidFill>
              </a:rPr>
              <a:t> for each class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WordCloud for each specific class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