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  <p:embeddedFont>
      <p:font typeface="TT Hoves" panose="020B0604020202020204" charset="0"/>
      <p:regular r:id="rId20"/>
    </p:embeddedFont>
    <p:embeddedFont>
      <p:font typeface="TT Hoves Bold" panose="020B0604020202020204" charset="0"/>
      <p:regular r:id="rId21"/>
    </p:embeddedFont>
    <p:embeddedFont>
      <p:font typeface="TT Hoves Bold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27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uuted/Proyecto_Final/tree/main/Datasheet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matuuted.github.io/Proyecto_Fin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hyperlink" Target="https://github.com/matuuted/Proyecto_Final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4962" y="0"/>
            <a:ext cx="16363038" cy="8520557"/>
            <a:chOff x="0" y="0"/>
            <a:chExt cx="4309607" cy="2244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9607" cy="2244097"/>
            </a:xfrm>
            <a:custGeom>
              <a:avLst/>
              <a:gdLst/>
              <a:ahLst/>
              <a:cxnLst/>
              <a:rect l="l" t="t" r="r" b="b"/>
              <a:pathLst>
                <a:path w="4309607" h="2244097">
                  <a:moveTo>
                    <a:pt x="0" y="0"/>
                  </a:moveTo>
                  <a:lnTo>
                    <a:pt x="4309607" y="0"/>
                  </a:lnTo>
                  <a:lnTo>
                    <a:pt x="4309607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09607" cy="22821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5400000">
            <a:off x="-723249" y="225702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90274" y="721741"/>
            <a:ext cx="10943394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Carrera de Especialización en Sistemas Embebidos </a:t>
            </a:r>
          </a:p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Facultad de Ingeniería - UBA</a:t>
            </a:r>
          </a:p>
          <a:p>
            <a:pPr algn="l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90274" y="2780836"/>
            <a:ext cx="13762840" cy="1463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32"/>
              </a:lnSpc>
            </a:pPr>
            <a:r>
              <a:rPr lang="en-US" sz="10027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Trabajo Práctico Final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90274" y="5981700"/>
            <a:ext cx="9945459" cy="135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548" b="1" spc="1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Materia: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Programación de Microcontroladores</a:t>
            </a:r>
          </a:p>
          <a:p>
            <a:pPr algn="l">
              <a:lnSpc>
                <a:spcPts val="3644"/>
              </a:lnSpc>
            </a:pPr>
            <a:r>
              <a:rPr lang="en-US" sz="2548" b="1" spc="1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Docente: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MG. Ing. Patricio Bos</a:t>
            </a:r>
          </a:p>
          <a:p>
            <a:pPr algn="l">
              <a:lnSpc>
                <a:spcPts val="3644"/>
              </a:lnSpc>
            </a:pPr>
            <a:r>
              <a:rPr lang="en-US" sz="2548" b="1" spc="11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Alumno:</a:t>
            </a:r>
            <a:r>
              <a:rPr lang="en-US" sz="2548" spc="1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Ing. Durante Matias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90274" y="4256405"/>
            <a:ext cx="1171976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Medición de Inclinación </a:t>
            </a:r>
          </a:p>
        </p:txBody>
      </p:sp>
      <p:sp>
        <p:nvSpPr>
          <p:cNvPr id="12" name="AutoShape 12"/>
          <p:cNvSpPr/>
          <p:nvPr/>
        </p:nvSpPr>
        <p:spPr>
          <a:xfrm>
            <a:off x="2890274" y="5143500"/>
            <a:ext cx="15265781" cy="0"/>
          </a:xfrm>
          <a:prstGeom prst="line">
            <a:avLst/>
          </a:prstGeom>
          <a:ln w="38100" cap="flat">
            <a:solidFill>
              <a:srgbClr val="92B8D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Drivers Desarrollados</a:t>
            </a:r>
          </a:p>
        </p:txBody>
      </p:sp>
      <p:sp>
        <p:nvSpPr>
          <p:cNvPr id="7" name="Freeform 7"/>
          <p:cNvSpPr/>
          <p:nvPr/>
        </p:nvSpPr>
        <p:spPr>
          <a:xfrm>
            <a:off x="14042238" y="6714438"/>
            <a:ext cx="3463628" cy="1846419"/>
          </a:xfrm>
          <a:custGeom>
            <a:avLst/>
            <a:gdLst/>
            <a:ahLst/>
            <a:cxnLst/>
            <a:rect l="l" t="t" r="r" b="b"/>
            <a:pathLst>
              <a:path w="3463628" h="1846419">
                <a:moveTo>
                  <a:pt x="0" y="0"/>
                </a:moveTo>
                <a:lnTo>
                  <a:pt x="3463628" y="0"/>
                </a:lnTo>
                <a:lnTo>
                  <a:pt x="3463628" y="1846419"/>
                </a:lnTo>
                <a:lnTo>
                  <a:pt x="0" y="184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42238" y="4338624"/>
            <a:ext cx="3463628" cy="1520617"/>
          </a:xfrm>
          <a:custGeom>
            <a:avLst/>
            <a:gdLst/>
            <a:ahLst/>
            <a:cxnLst/>
            <a:rect l="l" t="t" r="r" b="b"/>
            <a:pathLst>
              <a:path w="3463628" h="1520617">
                <a:moveTo>
                  <a:pt x="0" y="0"/>
                </a:moveTo>
                <a:lnTo>
                  <a:pt x="3463628" y="0"/>
                </a:lnTo>
                <a:lnTo>
                  <a:pt x="3463628" y="1520617"/>
                </a:lnTo>
                <a:lnTo>
                  <a:pt x="0" y="1520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42238" y="2178979"/>
            <a:ext cx="3463628" cy="1535860"/>
          </a:xfrm>
          <a:custGeom>
            <a:avLst/>
            <a:gdLst/>
            <a:ahLst/>
            <a:cxnLst/>
            <a:rect l="l" t="t" r="r" b="b"/>
            <a:pathLst>
              <a:path w="3463628" h="1535860">
                <a:moveTo>
                  <a:pt x="0" y="0"/>
                </a:moveTo>
                <a:lnTo>
                  <a:pt x="3463628" y="0"/>
                </a:lnTo>
                <a:lnTo>
                  <a:pt x="3463628" y="1535859"/>
                </a:lnTo>
                <a:lnTo>
                  <a:pt x="0" y="15358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07937" y="8143716"/>
            <a:ext cx="503952" cy="503952"/>
          </a:xfrm>
          <a:custGeom>
            <a:avLst/>
            <a:gdLst/>
            <a:ahLst/>
            <a:cxnLst/>
            <a:rect l="l" t="t" r="r" b="b"/>
            <a:pathLst>
              <a:path w="503952" h="503952">
                <a:moveTo>
                  <a:pt x="0" y="0"/>
                </a:moveTo>
                <a:lnTo>
                  <a:pt x="503951" y="0"/>
                </a:lnTo>
                <a:lnTo>
                  <a:pt x="503951" y="503952"/>
                </a:lnTo>
                <a:lnTo>
                  <a:pt x="0" y="5039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0370" y="2144547"/>
            <a:ext cx="12551327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🔹DS3231 (RTC):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Provee la hora y fecha del sistema para reportar las mediciones.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239" y="4071279"/>
            <a:ext cx="12169698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 (IMU):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Permite realizar lecturas periódicas de los ejes X, Y y Z, para posteriormente calcular el ángulo de inclinación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2102" y="6507202"/>
            <a:ext cx="10987813" cy="157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display en modo de 4 bits.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🔹LCD_Clear():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Limpia la pantalla.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🔹LCD_Write(msg):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Escribe una cadena completa en una posición específica.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🔹LCD_PrintCentered(row, s):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Muestra mensajes centrados automáticamente.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00370" y="6061948"/>
            <a:ext cx="12723938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🔹LCD 16x2 (PCF8574): </a:t>
            </a:r>
            <a:r>
              <a:rPr lang="en-US" sz="24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Permite mostrar la hora actual y el ángulo de inclinación medido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02971" y="4864973"/>
            <a:ext cx="10475202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🔹MPU6050_Init():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el sensor y sus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rangos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sensibilidad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l">
              <a:lnSpc>
                <a:spcPts val="2500"/>
              </a:lnSpc>
            </a:pPr>
            <a:r>
              <a:rPr lang="en-US" sz="2000" b="1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🔹MPU6050_Read(): 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Lee los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valores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aceleración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giro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tres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ejes</a:t>
            </a:r>
            <a:r>
              <a:rPr lang="en-US" sz="2000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07937" y="2559979"/>
            <a:ext cx="8719509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🔹DS3231_Init():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reloj en tiempo real.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DS3231_ReadTime():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Obtiene la hora y fecha actuales del sistema.</a:t>
            </a:r>
          </a:p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DS3231_SetTime():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la hora y fecha manualmente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90633" y="8121888"/>
            <a:ext cx="10450910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Cada módulo incluye su archivo</a:t>
            </a:r>
            <a:r>
              <a:rPr lang="en-US" sz="18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_port.c</a:t>
            </a:r>
            <a:r>
              <a:rPr lang="en-US" sz="18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, donde se implementan las funciones de bajo nivel para la comunicación directa con el hardware.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43325" y="2275370"/>
            <a:ext cx="14356352" cy="1483210"/>
            <a:chOff x="0" y="0"/>
            <a:chExt cx="3781097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81097" cy="390640"/>
            </a:xfrm>
            <a:custGeom>
              <a:avLst/>
              <a:gdLst/>
              <a:ahLst/>
              <a:cxnLst/>
              <a:rect l="l" t="t" r="r" b="b"/>
              <a:pathLst>
                <a:path w="3781097" h="390640">
                  <a:moveTo>
                    <a:pt x="53927" y="0"/>
                  </a:moveTo>
                  <a:lnTo>
                    <a:pt x="3727170" y="0"/>
                  </a:lnTo>
                  <a:cubicBezTo>
                    <a:pt x="3756953" y="0"/>
                    <a:pt x="3781097" y="24144"/>
                    <a:pt x="3781097" y="53927"/>
                  </a:cubicBezTo>
                  <a:lnTo>
                    <a:pt x="3781097" y="336713"/>
                  </a:lnTo>
                  <a:cubicBezTo>
                    <a:pt x="3781097" y="351015"/>
                    <a:pt x="3775415" y="364732"/>
                    <a:pt x="3765302" y="374845"/>
                  </a:cubicBezTo>
                  <a:cubicBezTo>
                    <a:pt x="3755189" y="384958"/>
                    <a:pt x="3741472" y="390640"/>
                    <a:pt x="3727170" y="390640"/>
                  </a:cubicBezTo>
                  <a:lnTo>
                    <a:pt x="53927" y="390640"/>
                  </a:lnTo>
                  <a:cubicBezTo>
                    <a:pt x="24144" y="390640"/>
                    <a:pt x="0" y="366496"/>
                    <a:pt x="0" y="336713"/>
                  </a:cubicBezTo>
                  <a:lnTo>
                    <a:pt x="0" y="53927"/>
                  </a:lnTo>
                  <a:cubicBezTo>
                    <a:pt x="0" y="24144"/>
                    <a:pt x="24144" y="0"/>
                    <a:pt x="53927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781097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8786866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36504" y="2488338"/>
            <a:ext cx="13112973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1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Conclusión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43325" y="4453905"/>
            <a:ext cx="13165570" cy="283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Durante el desarrollo del proyecto se logró integrar los distintos periféricos del sistema, aplicando los conceptos y consolidando los conocimientos sobre programación  vistos en la materia.</a:t>
            </a:r>
          </a:p>
          <a:p>
            <a:pPr algn="just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just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Mantener un diseño modular de los drivers me permitió desarrollar un código claro, ordenado y fácilmente adaptable en cada nueva etapa del proceso, poniendo en práctica lo aprendido sobre </a:t>
            </a:r>
            <a:r>
              <a:rPr lang="en-US" sz="2000" b="1" i="1" spc="162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las buenas prácticas de desarrollo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y los principios de las </a:t>
            </a:r>
            <a:r>
              <a:rPr lang="en-US" sz="2000" b="1" i="1" spc="162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Power of Ten Rules</a:t>
            </a: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just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Por estas razones, el desarrollo de este proyecto fue una experiencia muy completa para mí, ya que me permitió fortalecer mis habilidades técnicas y mejorar mi capacidad para resolver problemas.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52061" y="-233278"/>
            <a:ext cx="20540410" cy="2964106"/>
            <a:chOff x="0" y="0"/>
            <a:chExt cx="5409820" cy="780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09820" cy="780670"/>
            </a:xfrm>
            <a:custGeom>
              <a:avLst/>
              <a:gdLst/>
              <a:ahLst/>
              <a:cxnLst/>
              <a:rect l="l" t="t" r="r" b="b"/>
              <a:pathLst>
                <a:path w="5409820" h="780670">
                  <a:moveTo>
                    <a:pt x="37691" y="0"/>
                  </a:moveTo>
                  <a:lnTo>
                    <a:pt x="5372129" y="0"/>
                  </a:lnTo>
                  <a:cubicBezTo>
                    <a:pt x="5392945" y="0"/>
                    <a:pt x="5409820" y="16875"/>
                    <a:pt x="5409820" y="37691"/>
                  </a:cubicBezTo>
                  <a:lnTo>
                    <a:pt x="5409820" y="742979"/>
                  </a:lnTo>
                  <a:cubicBezTo>
                    <a:pt x="5409820" y="752975"/>
                    <a:pt x="5405849" y="762562"/>
                    <a:pt x="5398781" y="769630"/>
                  </a:cubicBezTo>
                  <a:cubicBezTo>
                    <a:pt x="5391712" y="776699"/>
                    <a:pt x="5382125" y="780670"/>
                    <a:pt x="5372129" y="780670"/>
                  </a:cubicBezTo>
                  <a:lnTo>
                    <a:pt x="37691" y="780670"/>
                  </a:lnTo>
                  <a:cubicBezTo>
                    <a:pt x="16875" y="780670"/>
                    <a:pt x="0" y="763795"/>
                    <a:pt x="0" y="742979"/>
                  </a:cubicBezTo>
                  <a:lnTo>
                    <a:pt x="0" y="37691"/>
                  </a:lnTo>
                  <a:cubicBezTo>
                    <a:pt x="0" y="16875"/>
                    <a:pt x="16875" y="0"/>
                    <a:pt x="376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409820" cy="7997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93529" y="919142"/>
            <a:ext cx="792999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Enlaces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928038" y="3898972"/>
            <a:ext cx="4009730" cy="400973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144139" y="3954840"/>
            <a:ext cx="3953862" cy="395386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73141" y="3844074"/>
            <a:ext cx="4119525" cy="5005702"/>
            <a:chOff x="0" y="0"/>
            <a:chExt cx="5492700" cy="66742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92700" cy="5419504"/>
            </a:xfrm>
            <a:custGeom>
              <a:avLst/>
              <a:gdLst/>
              <a:ahLst/>
              <a:cxnLst/>
              <a:rect l="l" t="t" r="r" b="b"/>
              <a:pathLst>
                <a:path w="5492700" h="5419504">
                  <a:moveTo>
                    <a:pt x="0" y="0"/>
                  </a:moveTo>
                  <a:lnTo>
                    <a:pt x="5492700" y="0"/>
                  </a:lnTo>
                  <a:lnTo>
                    <a:pt x="5492700" y="5419504"/>
                  </a:lnTo>
                  <a:lnTo>
                    <a:pt x="0" y="5419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1350"/>
              </a:stretch>
            </a:blipFill>
          </p:spPr>
        </p:sp>
        <p:grpSp>
          <p:nvGrpSpPr>
            <p:cNvPr id="15" name="Group 15"/>
            <p:cNvGrpSpPr/>
            <p:nvPr/>
          </p:nvGrpSpPr>
          <p:grpSpPr>
            <a:xfrm>
              <a:off x="679814" y="5562343"/>
              <a:ext cx="4110733" cy="1111926"/>
              <a:chOff x="0" y="0"/>
              <a:chExt cx="811997" cy="2196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1997" cy="219640"/>
              </a:xfrm>
              <a:custGeom>
                <a:avLst/>
                <a:gdLst/>
                <a:ahLst/>
                <a:cxnLst/>
                <a:rect l="l" t="t" r="r" b="b"/>
                <a:pathLst>
                  <a:path w="811997" h="219640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950779" y="5875948"/>
              <a:ext cx="3591143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sz="2499" b="1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5" tooltip="https://github.com/matuuted/Proyecto_Final"/>
                </a:rPr>
                <a:t>GITHUB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35191" y="3844074"/>
            <a:ext cx="4171757" cy="5005702"/>
            <a:chOff x="0" y="0"/>
            <a:chExt cx="5562343" cy="667426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62343" cy="5562343"/>
            </a:xfrm>
            <a:custGeom>
              <a:avLst/>
              <a:gdLst/>
              <a:ahLst/>
              <a:cxnLst/>
              <a:rect l="l" t="t" r="r" b="b"/>
              <a:pathLst>
                <a:path w="5562343" h="5562343">
                  <a:moveTo>
                    <a:pt x="0" y="0"/>
                  </a:moveTo>
                  <a:lnTo>
                    <a:pt x="5562343" y="0"/>
                  </a:lnTo>
                  <a:lnTo>
                    <a:pt x="5562343" y="5562343"/>
                  </a:lnTo>
                  <a:lnTo>
                    <a:pt x="0" y="5562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grpSp>
          <p:nvGrpSpPr>
            <p:cNvPr id="21" name="Group 21"/>
            <p:cNvGrpSpPr/>
            <p:nvPr/>
          </p:nvGrpSpPr>
          <p:grpSpPr>
            <a:xfrm>
              <a:off x="855237" y="5562343"/>
              <a:ext cx="4110733" cy="1111926"/>
              <a:chOff x="0" y="0"/>
              <a:chExt cx="811997" cy="2196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1997" cy="219640"/>
              </a:xfrm>
              <a:custGeom>
                <a:avLst/>
                <a:gdLst/>
                <a:ahLst/>
                <a:cxnLst/>
                <a:rect l="l" t="t" r="r" b="b"/>
                <a:pathLst>
                  <a:path w="811997" h="219640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213891" y="5875948"/>
              <a:ext cx="3591143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sz="2499" b="1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7" tooltip="https://matuuted.github.io/Proyecto_Final/"/>
                </a:rPr>
                <a:t>DOXYGEN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221539" y="3953022"/>
            <a:ext cx="3953862" cy="4896754"/>
            <a:chOff x="0" y="0"/>
            <a:chExt cx="5271816" cy="6529006"/>
          </a:xfrm>
        </p:grpSpPr>
        <p:grpSp>
          <p:nvGrpSpPr>
            <p:cNvPr id="26" name="Group 26"/>
            <p:cNvGrpSpPr/>
            <p:nvPr/>
          </p:nvGrpSpPr>
          <p:grpSpPr>
            <a:xfrm>
              <a:off x="580542" y="5417080"/>
              <a:ext cx="4110733" cy="1111926"/>
              <a:chOff x="0" y="0"/>
              <a:chExt cx="811997" cy="21964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1997" cy="219640"/>
              </a:xfrm>
              <a:custGeom>
                <a:avLst/>
                <a:gdLst/>
                <a:ahLst/>
                <a:cxnLst/>
                <a:rect l="l" t="t" r="r" b="b"/>
                <a:pathLst>
                  <a:path w="811997" h="219640">
                    <a:moveTo>
                      <a:pt x="109820" y="0"/>
                    </a:moveTo>
                    <a:lnTo>
                      <a:pt x="702177" y="0"/>
                    </a:lnTo>
                    <a:cubicBezTo>
                      <a:pt x="762829" y="0"/>
                      <a:pt x="811997" y="49168"/>
                      <a:pt x="811997" y="109820"/>
                    </a:cubicBezTo>
                    <a:lnTo>
                      <a:pt x="811997" y="109820"/>
                    </a:lnTo>
                    <a:cubicBezTo>
                      <a:pt x="811997" y="138946"/>
                      <a:pt x="800426" y="166879"/>
                      <a:pt x="779831" y="187474"/>
                    </a:cubicBezTo>
                    <a:cubicBezTo>
                      <a:pt x="759236" y="208069"/>
                      <a:pt x="731303" y="219640"/>
                      <a:pt x="702177" y="219640"/>
                    </a:cubicBezTo>
                    <a:lnTo>
                      <a:pt x="109820" y="219640"/>
                    </a:lnTo>
                    <a:cubicBezTo>
                      <a:pt x="49168" y="219640"/>
                      <a:pt x="0" y="170472"/>
                      <a:pt x="0" y="109820"/>
                    </a:cubicBezTo>
                    <a:lnTo>
                      <a:pt x="0" y="109820"/>
                    </a:lnTo>
                    <a:cubicBezTo>
                      <a:pt x="0" y="49168"/>
                      <a:pt x="49168" y="0"/>
                      <a:pt x="10982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811997" cy="238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40337" y="5730684"/>
              <a:ext cx="3591143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4"/>
                </a:lnSpc>
              </a:pPr>
              <a:r>
                <a:rPr lang="en-US" sz="2499" b="1" u="sng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8" tooltip="https://github.com/matuuted/Proyecto_Final/tree/main/Datasheets"/>
                </a:rPr>
                <a:t>DATASHEETS</a:t>
              </a:r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0" y="0"/>
              <a:ext cx="5271816" cy="5271816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991048" y="543687"/>
              <a:ext cx="2575877" cy="4147884"/>
              <a:chOff x="0" y="0"/>
              <a:chExt cx="812800" cy="1308836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130883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08836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1181836"/>
                    </a:lnTo>
                    <a:cubicBezTo>
                      <a:pt x="812800" y="1251976"/>
                      <a:pt x="755940" y="1308836"/>
                      <a:pt x="685800" y="1308836"/>
                    </a:cubicBezTo>
                    <a:lnTo>
                      <a:pt x="127000" y="1308836"/>
                    </a:lnTo>
                    <a:cubicBezTo>
                      <a:pt x="93318" y="1308836"/>
                      <a:pt x="61015" y="1295456"/>
                      <a:pt x="37197" y="1271638"/>
                    </a:cubicBezTo>
                    <a:cubicBezTo>
                      <a:pt x="13380" y="1247821"/>
                      <a:pt x="0" y="1215518"/>
                      <a:pt x="0" y="1181836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9050" cap="rnd">
                <a:solidFill>
                  <a:srgbClr val="EBEBEB"/>
                </a:solidFill>
                <a:prstDash val="solid"/>
                <a:round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19050"/>
                <a:ext cx="812800" cy="13278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991048" y="543687"/>
              <a:ext cx="2575877" cy="1311436"/>
              <a:chOff x="0" y="0"/>
              <a:chExt cx="812800" cy="41381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41381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13815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86815"/>
                    </a:lnTo>
                    <a:cubicBezTo>
                      <a:pt x="812800" y="320497"/>
                      <a:pt x="799420" y="352800"/>
                      <a:pt x="775603" y="376617"/>
                    </a:cubicBezTo>
                    <a:cubicBezTo>
                      <a:pt x="751785" y="400434"/>
                      <a:pt x="719482" y="413815"/>
                      <a:pt x="685800" y="413815"/>
                    </a:cubicBezTo>
                    <a:lnTo>
                      <a:pt x="127000" y="413815"/>
                    </a:lnTo>
                    <a:cubicBezTo>
                      <a:pt x="56860" y="413815"/>
                      <a:pt x="0" y="356955"/>
                      <a:pt x="0" y="286815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A0D0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19050"/>
                <a:ext cx="812800" cy="4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0"/>
                  </a:lnSpc>
                </a:pPr>
                <a:r>
                  <a:rPr lang="en-US" sz="2000" b="1" spc="162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Data Sheet</a:t>
                </a:r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1855603" y="2864508"/>
              <a:ext cx="2575877" cy="1311436"/>
              <a:chOff x="0" y="0"/>
              <a:chExt cx="812800" cy="413815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41381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13815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286815"/>
                    </a:lnTo>
                    <a:cubicBezTo>
                      <a:pt x="812800" y="320497"/>
                      <a:pt x="799420" y="352800"/>
                      <a:pt x="775603" y="376617"/>
                    </a:cubicBezTo>
                    <a:cubicBezTo>
                      <a:pt x="751785" y="400434"/>
                      <a:pt x="719482" y="413815"/>
                      <a:pt x="685800" y="413815"/>
                    </a:cubicBezTo>
                    <a:lnTo>
                      <a:pt x="127000" y="413815"/>
                    </a:lnTo>
                    <a:cubicBezTo>
                      <a:pt x="56860" y="413815"/>
                      <a:pt x="0" y="356955"/>
                      <a:pt x="0" y="286815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EA0D0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19050"/>
                <a:ext cx="812800" cy="4328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874"/>
                  </a:lnSpc>
                </a:pPr>
                <a:r>
                  <a:rPr lang="en-US" sz="3899" b="1" spc="315">
                    <a:solidFill>
                      <a:srgbClr val="FFFFFF"/>
                    </a:solidFill>
                    <a:latin typeface="TT Hoves Bold"/>
                    <a:ea typeface="TT Hoves Bold"/>
                    <a:cs typeface="TT Hoves Bold"/>
                    <a:sym typeface="TT Hoves Bold"/>
                  </a:rPr>
                  <a:t>PDF</a:t>
                </a:r>
              </a:p>
            </p:txBody>
          </p:sp>
        </p:grpSp>
      </p:grpSp>
      <p:sp>
        <p:nvSpPr>
          <p:cNvPr id="42" name="Freeform 42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8413" y="2306441"/>
            <a:ext cx="12515925" cy="1853070"/>
            <a:chOff x="0" y="0"/>
            <a:chExt cx="3296375" cy="4880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6376" cy="488051"/>
            </a:xfrm>
            <a:custGeom>
              <a:avLst/>
              <a:gdLst/>
              <a:ahLst/>
              <a:cxnLst/>
              <a:rect l="l" t="t" r="r" b="b"/>
              <a:pathLst>
                <a:path w="3296376" h="488051">
                  <a:moveTo>
                    <a:pt x="61857" y="0"/>
                  </a:moveTo>
                  <a:lnTo>
                    <a:pt x="3234519" y="0"/>
                  </a:lnTo>
                  <a:cubicBezTo>
                    <a:pt x="3268681" y="0"/>
                    <a:pt x="3296376" y="27694"/>
                    <a:pt x="3296376" y="61857"/>
                  </a:cubicBezTo>
                  <a:lnTo>
                    <a:pt x="3296376" y="426195"/>
                  </a:lnTo>
                  <a:cubicBezTo>
                    <a:pt x="3296376" y="460357"/>
                    <a:pt x="3268681" y="488051"/>
                    <a:pt x="3234519" y="488051"/>
                  </a:cubicBezTo>
                  <a:lnTo>
                    <a:pt x="61857" y="488051"/>
                  </a:lnTo>
                  <a:cubicBezTo>
                    <a:pt x="27694" y="488051"/>
                    <a:pt x="0" y="460357"/>
                    <a:pt x="0" y="426195"/>
                  </a:cubicBezTo>
                  <a:lnTo>
                    <a:pt x="0" y="61857"/>
                  </a:lnTo>
                  <a:cubicBezTo>
                    <a:pt x="0" y="27694"/>
                    <a:pt x="27694" y="0"/>
                    <a:pt x="618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296375" cy="507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43500"/>
            <a:ext cx="4532405" cy="4114800"/>
          </a:xfrm>
          <a:custGeom>
            <a:avLst/>
            <a:gdLst/>
            <a:ahLst/>
            <a:cxnLst/>
            <a:rect l="l" t="t" r="r" b="b"/>
            <a:pathLst>
              <a:path w="4532405" h="4114800">
                <a:moveTo>
                  <a:pt x="0" y="0"/>
                </a:moveTo>
                <a:lnTo>
                  <a:pt x="4532405" y="0"/>
                </a:lnTo>
                <a:lnTo>
                  <a:pt x="45324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786465" y="2704338"/>
            <a:ext cx="317023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80869" y="3085557"/>
            <a:ext cx="13451137" cy="1483210"/>
            <a:chOff x="0" y="0"/>
            <a:chExt cx="3542686" cy="390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8786866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83301" y="3298525"/>
            <a:ext cx="13004699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1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Descripción del Proyecto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80869" y="5043567"/>
            <a:ext cx="11351688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proyecto final consiste en el desarrollo de un sistema capaz de medir en tiempo real la inclinación de un objeto, utilizando sensores conectados al microcontrolador STM32F446RE de la placa NUCLEO.</a:t>
            </a:r>
          </a:p>
          <a:p>
            <a:pPr algn="l">
              <a:lnSpc>
                <a:spcPts val="2500"/>
              </a:lnSpc>
            </a:pPr>
            <a:endParaRPr lang="en-US" sz="2000" spc="162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16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Los datos obtenidos se visualizan en un display LCD y se transmiten a la PC mediante la interfaz UART para su monitoreo.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755402" y="902258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235594" y="3170553"/>
            <a:ext cx="1833265" cy="1833265"/>
            <a:chOff x="0" y="0"/>
            <a:chExt cx="560044" cy="5600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0044" cy="560044"/>
            </a:xfrm>
            <a:custGeom>
              <a:avLst/>
              <a:gdLst/>
              <a:ahLst/>
              <a:cxnLst/>
              <a:rect l="l" t="t" r="r" b="b"/>
              <a:pathLst>
                <a:path w="560044" h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50725" y="3170553"/>
            <a:ext cx="1833265" cy="1833265"/>
            <a:chOff x="0" y="0"/>
            <a:chExt cx="560044" cy="560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0044" cy="560044"/>
            </a:xfrm>
            <a:custGeom>
              <a:avLst/>
              <a:gdLst/>
              <a:ahLst/>
              <a:cxnLst/>
              <a:rect l="l" t="t" r="r" b="b"/>
              <a:pathLst>
                <a:path w="560044" h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168074" y="3170553"/>
            <a:ext cx="1833265" cy="1833265"/>
            <a:chOff x="0" y="0"/>
            <a:chExt cx="560044" cy="56004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0044" cy="560044"/>
            </a:xfrm>
            <a:custGeom>
              <a:avLst/>
              <a:gdLst/>
              <a:ahLst/>
              <a:cxnLst/>
              <a:rect l="l" t="t" r="r" b="b"/>
              <a:pathLst>
                <a:path w="560044" h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682289" y="3649180"/>
            <a:ext cx="939874" cy="939874"/>
          </a:xfrm>
          <a:custGeom>
            <a:avLst/>
            <a:gdLst/>
            <a:ahLst/>
            <a:cxnLst/>
            <a:rect l="l" t="t" r="r" b="b"/>
            <a:pathLst>
              <a:path w="939874" h="939874">
                <a:moveTo>
                  <a:pt x="0" y="0"/>
                </a:moveTo>
                <a:lnTo>
                  <a:pt x="939874" y="0"/>
                </a:lnTo>
                <a:lnTo>
                  <a:pt x="939874" y="939875"/>
                </a:lnTo>
                <a:lnTo>
                  <a:pt x="0" y="9398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847585" y="3390202"/>
            <a:ext cx="2239545" cy="1393966"/>
          </a:xfrm>
          <a:custGeom>
            <a:avLst/>
            <a:gdLst/>
            <a:ahLst/>
            <a:cxnLst/>
            <a:rect l="l" t="t" r="r" b="b"/>
            <a:pathLst>
              <a:path w="2239545" h="1393966">
                <a:moveTo>
                  <a:pt x="0" y="0"/>
                </a:moveTo>
                <a:lnTo>
                  <a:pt x="2239545" y="0"/>
                </a:lnTo>
                <a:lnTo>
                  <a:pt x="2239545" y="1393966"/>
                </a:lnTo>
                <a:lnTo>
                  <a:pt x="0" y="13939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560893" y="3563372"/>
            <a:ext cx="1047626" cy="1047626"/>
          </a:xfrm>
          <a:custGeom>
            <a:avLst/>
            <a:gdLst/>
            <a:ahLst/>
            <a:cxnLst/>
            <a:rect l="l" t="t" r="r" b="b"/>
            <a:pathLst>
              <a:path w="1047626" h="1047626">
                <a:moveTo>
                  <a:pt x="0" y="0"/>
                </a:moveTo>
                <a:lnTo>
                  <a:pt x="1047627" y="0"/>
                </a:lnTo>
                <a:lnTo>
                  <a:pt x="1047627" y="1047626"/>
                </a:lnTo>
                <a:lnTo>
                  <a:pt x="0" y="10476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050725" y="678962"/>
            <a:ext cx="5069405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Objetivos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50725" y="1927269"/>
            <a:ext cx="8676184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Los objetivos principales tenidos en cuenta en el proyecto son los siguientes: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50725" y="5486607"/>
            <a:ext cx="409324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Integrar sensores I²C y comunicación UART.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0725" y="6359732"/>
            <a:ext cx="4355914" cy="157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 Conectar la NUCLEO con el LCD, RTC y sensor MPU6050 mediante I²C.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🔹 Enviar los datos a la PC por UART usando el módulo USB-TTL CP2102.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04543" y="5486607"/>
            <a:ext cx="395679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Medir y visualizar ángulos en tiempo real.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04543" y="6359732"/>
            <a:ext cx="4252837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Obtener datos de inclinación medida por el MPU6050 y mostrarlos de forma continua en pantalla y en la PC.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53263" y="5486607"/>
            <a:ext cx="3956792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Desarrollar drivers modulares y reutilizables.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68074" y="6359732"/>
            <a:ext cx="4252837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Implementar código estructurado que permita mantener o reutilizar fácilmente los módulos en futuros proyectos.</a:t>
            </a:r>
          </a:p>
        </p:txBody>
      </p:sp>
      <p:sp>
        <p:nvSpPr>
          <p:cNvPr id="27" name="Freeform 2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39177" y="1757692"/>
            <a:ext cx="3547198" cy="7094397"/>
          </a:xfrm>
          <a:custGeom>
            <a:avLst/>
            <a:gdLst/>
            <a:ahLst/>
            <a:cxnLst/>
            <a:rect l="l" t="t" r="r" b="b"/>
            <a:pathLst>
              <a:path w="3547198" h="7094397">
                <a:moveTo>
                  <a:pt x="0" y="0"/>
                </a:moveTo>
                <a:lnTo>
                  <a:pt x="3547199" y="0"/>
                </a:lnTo>
                <a:lnTo>
                  <a:pt x="3547199" y="7094396"/>
                </a:lnTo>
                <a:lnTo>
                  <a:pt x="0" y="7094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023819" y="3085557"/>
            <a:ext cx="12166397" cy="1483210"/>
            <a:chOff x="0" y="0"/>
            <a:chExt cx="3204318" cy="3906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04319" cy="390640"/>
            </a:xfrm>
            <a:custGeom>
              <a:avLst/>
              <a:gdLst/>
              <a:ahLst/>
              <a:cxnLst/>
              <a:rect l="l" t="t" r="r" b="b"/>
              <a:pathLst>
                <a:path w="3204319" h="390640">
                  <a:moveTo>
                    <a:pt x="63634" y="0"/>
                  </a:moveTo>
                  <a:lnTo>
                    <a:pt x="3140685" y="0"/>
                  </a:lnTo>
                  <a:cubicBezTo>
                    <a:pt x="3175829" y="0"/>
                    <a:pt x="3204319" y="28490"/>
                    <a:pt x="3204319" y="63634"/>
                  </a:cubicBezTo>
                  <a:lnTo>
                    <a:pt x="3204319" y="327006"/>
                  </a:lnTo>
                  <a:cubicBezTo>
                    <a:pt x="3204319" y="343883"/>
                    <a:pt x="3197614" y="360068"/>
                    <a:pt x="3185681" y="372002"/>
                  </a:cubicBezTo>
                  <a:cubicBezTo>
                    <a:pt x="3173747" y="383935"/>
                    <a:pt x="3157562" y="390640"/>
                    <a:pt x="3140685" y="390640"/>
                  </a:cubicBezTo>
                  <a:lnTo>
                    <a:pt x="63634" y="390640"/>
                  </a:lnTo>
                  <a:cubicBezTo>
                    <a:pt x="46757" y="390640"/>
                    <a:pt x="30571" y="383935"/>
                    <a:pt x="18638" y="372002"/>
                  </a:cubicBezTo>
                  <a:cubicBezTo>
                    <a:pt x="6704" y="360068"/>
                    <a:pt x="0" y="343883"/>
                    <a:pt x="0" y="327006"/>
                  </a:cubicBezTo>
                  <a:lnTo>
                    <a:pt x="0" y="63634"/>
                  </a:lnTo>
                  <a:cubicBezTo>
                    <a:pt x="0" y="46757"/>
                    <a:pt x="6704" y="30571"/>
                    <a:pt x="18638" y="18638"/>
                  </a:cubicBezTo>
                  <a:cubicBezTo>
                    <a:pt x="30571" y="6704"/>
                    <a:pt x="46757" y="0"/>
                    <a:pt x="636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204318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755402" y="8786866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35523" y="1301235"/>
            <a:ext cx="8007309" cy="800730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966310" y="3086703"/>
            <a:ext cx="7029568" cy="145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9"/>
              </a:lnSpc>
            </a:pPr>
            <a:r>
              <a:rPr lang="en-US" sz="5017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Diagrama en Bloques del Sistema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05809" y="4998199"/>
            <a:ext cx="8053491" cy="3197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sistema desarrollado se basa en el microcontrolador </a:t>
            </a:r>
            <a:r>
              <a:rPr lang="en-US" sz="1811" b="1" i="1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STM32F446RE 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que actúa como maestro en el bus I²C, coordinando la comunicación con el sensor </a:t>
            </a:r>
            <a:r>
              <a:rPr lang="en-US" sz="1811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MPU6050, el RTC DS3231 y el display LCD 16×2.</a:t>
            </a:r>
          </a:p>
          <a:p>
            <a:pPr algn="just">
              <a:lnSpc>
                <a:spcPts val="2264"/>
              </a:lnSpc>
            </a:pPr>
            <a:endParaRPr lang="en-US" sz="1811" b="1">
              <a:solidFill>
                <a:srgbClr val="000000"/>
              </a:solidFill>
              <a:latin typeface="TT Hoves Bold"/>
              <a:ea typeface="TT Hoves Bold"/>
              <a:cs typeface="TT Hoves Bold"/>
              <a:sym typeface="TT Hoves Bold"/>
            </a:endParaRPr>
          </a:p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Para la transmisión de datos hacia la PC se utiliza el periférico </a:t>
            </a:r>
            <a:r>
              <a:rPr lang="en-US" sz="1811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UART4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. Esta interfaz se utiliza principalmente para enviar las lecturas procesadas de los sensores MPU6050 y DS3231.</a:t>
            </a:r>
          </a:p>
          <a:p>
            <a:pPr algn="just">
              <a:lnSpc>
                <a:spcPts val="2264"/>
              </a:lnSpc>
            </a:pPr>
            <a:endParaRPr lang="en-US" sz="1811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just">
              <a:lnSpc>
                <a:spcPts val="2264"/>
              </a:lnSpc>
            </a:pP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</a:t>
            </a:r>
            <a:r>
              <a:rPr lang="en-US" sz="1811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LED2 </a:t>
            </a:r>
            <a:r>
              <a:rPr lang="en-US" sz="181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actúa como indicador visual del ángulo: cuanto mayor es la inclinación, más rápido parpadea.</a:t>
            </a:r>
          </a:p>
          <a:p>
            <a:pPr algn="l">
              <a:lnSpc>
                <a:spcPts val="2764"/>
              </a:lnSpc>
            </a:pPr>
            <a:endParaRPr lang="en-US" sz="1811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99733A9-884D-4919-AA61-B707EC622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992" y="2969891"/>
            <a:ext cx="6366361" cy="4669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59800" y="2017181"/>
            <a:ext cx="16999803" cy="8985324"/>
            <a:chOff x="0" y="0"/>
            <a:chExt cx="4477314" cy="2366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77314" cy="2366505"/>
            </a:xfrm>
            <a:custGeom>
              <a:avLst/>
              <a:gdLst/>
              <a:ahLst/>
              <a:cxnLst/>
              <a:rect l="l" t="t" r="r" b="b"/>
              <a:pathLst>
                <a:path w="4477314" h="2366505">
                  <a:moveTo>
                    <a:pt x="0" y="0"/>
                  </a:moveTo>
                  <a:lnTo>
                    <a:pt x="4477314" y="0"/>
                  </a:lnTo>
                  <a:lnTo>
                    <a:pt x="4477314" y="2366505"/>
                  </a:lnTo>
                  <a:lnTo>
                    <a:pt x="0" y="2366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77314" cy="2404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4839474"/>
            <a:ext cx="13296168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2340781" y="483947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6695933" y="483947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>
            <a:off x="10246736" y="483947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Freeform 10"/>
          <p:cNvSpPr/>
          <p:nvPr/>
        </p:nvSpPr>
        <p:spPr>
          <a:xfrm>
            <a:off x="13236105" y="251553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29" y="5439069"/>
            <a:ext cx="3463518" cy="3819231"/>
          </a:xfrm>
          <a:custGeom>
            <a:avLst/>
            <a:gdLst/>
            <a:ahLst/>
            <a:cxnLst/>
            <a:rect l="l" t="t" r="r" b="b"/>
            <a:pathLst>
              <a:path w="3463518" h="3819231">
                <a:moveTo>
                  <a:pt x="0" y="0"/>
                </a:moveTo>
                <a:lnTo>
                  <a:pt x="3463518" y="0"/>
                </a:lnTo>
                <a:lnTo>
                  <a:pt x="3463518" y="3819231"/>
                </a:lnTo>
                <a:lnTo>
                  <a:pt x="0" y="3819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700000">
            <a:off x="961844" y="3114732"/>
            <a:ext cx="975932" cy="979493"/>
          </a:xfrm>
          <a:custGeom>
            <a:avLst/>
            <a:gdLst/>
            <a:ahLst/>
            <a:cxnLst/>
            <a:rect l="l" t="t" r="r" b="b"/>
            <a:pathLst>
              <a:path w="975932" h="979493">
                <a:moveTo>
                  <a:pt x="0" y="0"/>
                </a:moveTo>
                <a:lnTo>
                  <a:pt x="975932" y="0"/>
                </a:lnTo>
                <a:lnTo>
                  <a:pt x="975932" y="979493"/>
                </a:lnTo>
                <a:lnTo>
                  <a:pt x="0" y="979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13201248" y="4858524"/>
            <a:ext cx="0" cy="608053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1028729" y="4384840"/>
            <a:ext cx="13296139" cy="0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2874592" y="4384840"/>
            <a:ext cx="20615" cy="106268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7229716" y="4403890"/>
            <a:ext cx="0" cy="104363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10780136" y="4422940"/>
            <a:ext cx="0" cy="104363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AutoShape 18"/>
          <p:cNvSpPr/>
          <p:nvPr/>
        </p:nvSpPr>
        <p:spPr>
          <a:xfrm>
            <a:off x="13734678" y="4384840"/>
            <a:ext cx="0" cy="1081736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Freeform 19"/>
          <p:cNvSpPr/>
          <p:nvPr/>
        </p:nvSpPr>
        <p:spPr>
          <a:xfrm rot="-2700000">
            <a:off x="1852815" y="3115210"/>
            <a:ext cx="975932" cy="979493"/>
          </a:xfrm>
          <a:custGeom>
            <a:avLst/>
            <a:gdLst/>
            <a:ahLst/>
            <a:cxnLst/>
            <a:rect l="l" t="t" r="r" b="b"/>
            <a:pathLst>
              <a:path w="975932" h="979493">
                <a:moveTo>
                  <a:pt x="0" y="0"/>
                </a:moveTo>
                <a:lnTo>
                  <a:pt x="975932" y="0"/>
                </a:lnTo>
                <a:lnTo>
                  <a:pt x="975932" y="979493"/>
                </a:lnTo>
                <a:lnTo>
                  <a:pt x="0" y="979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1449810" y="4029198"/>
            <a:ext cx="0" cy="829325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2340781" y="4029198"/>
            <a:ext cx="415" cy="355642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028700" y="2932182"/>
            <a:ext cx="13296139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5099954" y="5143500"/>
            <a:ext cx="4044046" cy="4044046"/>
          </a:xfrm>
          <a:custGeom>
            <a:avLst/>
            <a:gdLst/>
            <a:ahLst/>
            <a:cxnLst/>
            <a:rect l="l" t="t" r="r" b="b"/>
            <a:pathLst>
              <a:path w="4044046" h="4044046">
                <a:moveTo>
                  <a:pt x="0" y="0"/>
                </a:moveTo>
                <a:lnTo>
                  <a:pt x="4044046" y="0"/>
                </a:lnTo>
                <a:lnTo>
                  <a:pt x="4044046" y="4044046"/>
                </a:lnTo>
                <a:lnTo>
                  <a:pt x="0" y="40440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8713535" y="6372461"/>
            <a:ext cx="3649434" cy="1952447"/>
          </a:xfrm>
          <a:custGeom>
            <a:avLst/>
            <a:gdLst/>
            <a:ahLst/>
            <a:cxnLst/>
            <a:rect l="l" t="t" r="r" b="b"/>
            <a:pathLst>
              <a:path w="3649434" h="1952447">
                <a:moveTo>
                  <a:pt x="0" y="0"/>
                </a:moveTo>
                <a:lnTo>
                  <a:pt x="3649434" y="0"/>
                </a:lnTo>
                <a:lnTo>
                  <a:pt x="3649434" y="1952447"/>
                </a:lnTo>
                <a:lnTo>
                  <a:pt x="0" y="1952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2124076" y="5523968"/>
            <a:ext cx="2995654" cy="2995654"/>
          </a:xfrm>
          <a:custGeom>
            <a:avLst/>
            <a:gdLst/>
            <a:ahLst/>
            <a:cxnLst/>
            <a:rect l="l" t="t" r="r" b="b"/>
            <a:pathLst>
              <a:path w="2995654" h="2995654">
                <a:moveTo>
                  <a:pt x="0" y="0"/>
                </a:moveTo>
                <a:lnTo>
                  <a:pt x="2995653" y="0"/>
                </a:lnTo>
                <a:lnTo>
                  <a:pt x="2995653" y="2995653"/>
                </a:lnTo>
                <a:lnTo>
                  <a:pt x="0" y="29956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I²C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440234" y="4205453"/>
            <a:ext cx="146867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SDA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440234" y="4660086"/>
            <a:ext cx="146867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SCL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84749" y="3469859"/>
            <a:ext cx="3785598" cy="27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5"/>
              </a:lnSpc>
            </a:pPr>
            <a:r>
              <a:rPr lang="en-US" sz="19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Resistencias de Pull-up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440234" y="2733744"/>
            <a:ext cx="146867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VCC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405689" y="9331195"/>
            <a:ext cx="142557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LCD 16x2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54782" y="9331195"/>
            <a:ext cx="1166941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DS3231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6456" y="9267825"/>
            <a:ext cx="1576443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MPU6050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12777" y="9803947"/>
            <a:ext cx="1166792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MASTER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30131" y="9361261"/>
            <a:ext cx="2309236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STM32F446RE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629401" y="9803947"/>
            <a:ext cx="920156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049177" y="9803947"/>
            <a:ext cx="920155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335233" y="9803947"/>
            <a:ext cx="920156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39" name="Freeform 39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I²C</a:t>
            </a:r>
          </a:p>
        </p:txBody>
      </p:sp>
      <p:sp>
        <p:nvSpPr>
          <p:cNvPr id="7" name="Freeform 7"/>
          <p:cNvSpPr/>
          <p:nvPr/>
        </p:nvSpPr>
        <p:spPr>
          <a:xfrm>
            <a:off x="9865830" y="2631234"/>
            <a:ext cx="7393470" cy="5574546"/>
          </a:xfrm>
          <a:custGeom>
            <a:avLst/>
            <a:gdLst/>
            <a:ahLst/>
            <a:cxnLst/>
            <a:rect l="l" t="t" r="r" b="b"/>
            <a:pathLst>
              <a:path w="7393470" h="5574546">
                <a:moveTo>
                  <a:pt x="0" y="0"/>
                </a:moveTo>
                <a:lnTo>
                  <a:pt x="7393470" y="0"/>
                </a:lnTo>
                <a:lnTo>
                  <a:pt x="7393470" y="5574546"/>
                </a:lnTo>
                <a:lnTo>
                  <a:pt x="0" y="557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830924"/>
            <a:ext cx="9810694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STM32 actúa como maestro I²C, controlando al MPU6050, DS3231 y LCD.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Todo el manejo del bus se encapsuló en el módulo </a:t>
            </a:r>
            <a:r>
              <a:rPr lang="en-US" sz="2000" b="1" i="1">
                <a:solidFill>
                  <a:srgbClr val="00000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dev_i2cm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526207"/>
            <a:ext cx="8719509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🔹I2CM_InitStart()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el bus I²C a 400 kHz. 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🔹I2CM_Write()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datos a un esclavo. 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🔹I2CM_Read_Sr() –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Lectura con repeated start.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🔹I2CM_IsDeviceReady()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Verifica la presencia del dispositivo en el bus.</a:t>
            </a:r>
          </a:p>
          <a:p>
            <a:pPr algn="l">
              <a:lnSpc>
                <a:spcPts val="2500"/>
              </a:lnSpc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4535" y="2986006"/>
            <a:ext cx="432392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Funciones desarrolladas: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386233"/>
            <a:ext cx="8719509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el código que se encuentra la derecha se muestra la rutina de inicialización del bus I²C1 que se utiliza como Master, donde se configuran los parámetros principales del periférico (velocidad, modo de direccionamiento, entre otros.)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B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7869" y="1978735"/>
            <a:ext cx="16346224" cy="8985324"/>
            <a:chOff x="0" y="0"/>
            <a:chExt cx="4305178" cy="2366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05178" cy="2366505"/>
            </a:xfrm>
            <a:custGeom>
              <a:avLst/>
              <a:gdLst/>
              <a:ahLst/>
              <a:cxnLst/>
              <a:rect l="l" t="t" r="r" b="b"/>
              <a:pathLst>
                <a:path w="4305178" h="2366505">
                  <a:moveTo>
                    <a:pt x="0" y="0"/>
                  </a:moveTo>
                  <a:lnTo>
                    <a:pt x="4305178" y="0"/>
                  </a:lnTo>
                  <a:lnTo>
                    <a:pt x="4305178" y="2366505"/>
                  </a:lnTo>
                  <a:lnTo>
                    <a:pt x="0" y="2366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305178" cy="2395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7333226" y="4644843"/>
            <a:ext cx="2994777" cy="1036276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Freeform 7"/>
          <p:cNvSpPr/>
          <p:nvPr/>
        </p:nvSpPr>
        <p:spPr>
          <a:xfrm>
            <a:off x="13236105" y="2515533"/>
            <a:ext cx="3503898" cy="471434"/>
          </a:xfrm>
          <a:custGeom>
            <a:avLst/>
            <a:gdLst/>
            <a:ahLst/>
            <a:cxnLst/>
            <a:rect l="l" t="t" r="r" b="b"/>
            <a:pathLst>
              <a:path w="3503898" h="471434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42901" y="2986966"/>
            <a:ext cx="4214238" cy="4647052"/>
          </a:xfrm>
          <a:custGeom>
            <a:avLst/>
            <a:gdLst/>
            <a:ahLst/>
            <a:cxnLst/>
            <a:rect l="l" t="t" r="r" b="b"/>
            <a:pathLst>
              <a:path w="4214238" h="4647052">
                <a:moveTo>
                  <a:pt x="0" y="0"/>
                </a:moveTo>
                <a:lnTo>
                  <a:pt x="4214238" y="0"/>
                </a:lnTo>
                <a:lnTo>
                  <a:pt x="4214238" y="4647052"/>
                </a:lnTo>
                <a:lnTo>
                  <a:pt x="0" y="4647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UART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323814" y="4338955"/>
            <a:ext cx="1132961" cy="509705"/>
            <a:chOff x="0" y="0"/>
            <a:chExt cx="298393" cy="1342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1DA6E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TX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328004" y="4338955"/>
            <a:ext cx="1132961" cy="509705"/>
            <a:chOff x="0" y="0"/>
            <a:chExt cx="298393" cy="1342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1DA6E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TX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23814" y="5426266"/>
            <a:ext cx="1132961" cy="509705"/>
            <a:chOff x="0" y="0"/>
            <a:chExt cx="298393" cy="1342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RX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328004" y="5426266"/>
            <a:ext cx="1132961" cy="509705"/>
            <a:chOff x="0" y="0"/>
            <a:chExt cx="298393" cy="13424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8393" cy="134243"/>
            </a:xfrm>
            <a:custGeom>
              <a:avLst/>
              <a:gdLst/>
              <a:ahLst/>
              <a:cxnLst/>
              <a:rect l="l" t="t" r="r" b="b"/>
              <a:pathLst>
                <a:path w="298393" h="134243">
                  <a:moveTo>
                    <a:pt x="67122" y="0"/>
                  </a:moveTo>
                  <a:lnTo>
                    <a:pt x="231271" y="0"/>
                  </a:lnTo>
                  <a:cubicBezTo>
                    <a:pt x="249073" y="0"/>
                    <a:pt x="266146" y="7072"/>
                    <a:pt x="278734" y="19659"/>
                  </a:cubicBezTo>
                  <a:cubicBezTo>
                    <a:pt x="291321" y="32247"/>
                    <a:pt x="298393" y="49320"/>
                    <a:pt x="298393" y="67122"/>
                  </a:cubicBezTo>
                  <a:lnTo>
                    <a:pt x="298393" y="67122"/>
                  </a:lnTo>
                  <a:cubicBezTo>
                    <a:pt x="298393" y="104192"/>
                    <a:pt x="268342" y="134243"/>
                    <a:pt x="231271" y="134243"/>
                  </a:cubicBezTo>
                  <a:lnTo>
                    <a:pt x="67122" y="134243"/>
                  </a:lnTo>
                  <a:cubicBezTo>
                    <a:pt x="49320" y="134243"/>
                    <a:pt x="32247" y="127172"/>
                    <a:pt x="19659" y="114584"/>
                  </a:cubicBezTo>
                  <a:cubicBezTo>
                    <a:pt x="7072" y="101996"/>
                    <a:pt x="0" y="84923"/>
                    <a:pt x="0" y="67122"/>
                  </a:cubicBezTo>
                  <a:lnTo>
                    <a:pt x="0" y="67122"/>
                  </a:lnTo>
                  <a:cubicBezTo>
                    <a:pt x="0" y="49320"/>
                    <a:pt x="7072" y="32247"/>
                    <a:pt x="19659" y="19659"/>
                  </a:cubicBezTo>
                  <a:cubicBezTo>
                    <a:pt x="32247" y="7072"/>
                    <a:pt x="49320" y="0"/>
                    <a:pt x="67122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298393" cy="153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RX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1090873" y="2751250"/>
            <a:ext cx="5050863" cy="5050863"/>
          </a:xfrm>
          <a:custGeom>
            <a:avLst/>
            <a:gdLst/>
            <a:ahLst/>
            <a:cxnLst/>
            <a:rect l="l" t="t" r="r" b="b"/>
            <a:pathLst>
              <a:path w="5050863" h="5050863">
                <a:moveTo>
                  <a:pt x="0" y="0"/>
                </a:moveTo>
                <a:lnTo>
                  <a:pt x="5050863" y="0"/>
                </a:lnTo>
                <a:lnTo>
                  <a:pt x="5050863" y="5050863"/>
                </a:lnTo>
                <a:lnTo>
                  <a:pt x="0" y="50508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3006654" y="7775079"/>
            <a:ext cx="121930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CP2102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352801" y="8179665"/>
            <a:ext cx="1192040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MASTER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95402" y="7736979"/>
            <a:ext cx="2309236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STM32F446RE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106400" y="8124329"/>
            <a:ext cx="940985" cy="30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162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SLAVE</a:t>
            </a:r>
          </a:p>
        </p:txBody>
      </p:sp>
      <p:sp>
        <p:nvSpPr>
          <p:cNvPr id="27" name="Freeform 27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66012" y="8803790"/>
            <a:ext cx="13451137" cy="1483210"/>
            <a:chOff x="0" y="0"/>
            <a:chExt cx="3542686" cy="3906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42686" cy="390640"/>
            </a:xfrm>
            <a:custGeom>
              <a:avLst/>
              <a:gdLst/>
              <a:ahLst/>
              <a:cxnLst/>
              <a:rect l="l" t="t" r="r" b="b"/>
              <a:pathLst>
                <a:path w="3542686" h="390640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7869" y="515683"/>
            <a:ext cx="1301643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Comunicación UART</a:t>
            </a:r>
          </a:p>
        </p:txBody>
      </p:sp>
      <p:sp>
        <p:nvSpPr>
          <p:cNvPr id="7" name="Freeform 7"/>
          <p:cNvSpPr/>
          <p:nvPr/>
        </p:nvSpPr>
        <p:spPr>
          <a:xfrm>
            <a:off x="10122367" y="2098653"/>
            <a:ext cx="7403882" cy="6089693"/>
          </a:xfrm>
          <a:custGeom>
            <a:avLst/>
            <a:gdLst/>
            <a:ahLst/>
            <a:cxnLst/>
            <a:rect l="l" t="t" r="r" b="b"/>
            <a:pathLst>
              <a:path w="7403882" h="6089693">
                <a:moveTo>
                  <a:pt x="0" y="0"/>
                </a:moveTo>
                <a:lnTo>
                  <a:pt x="7403882" y="0"/>
                </a:lnTo>
                <a:lnTo>
                  <a:pt x="7403882" y="6089694"/>
                </a:lnTo>
                <a:lnTo>
                  <a:pt x="0" y="6089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830924"/>
            <a:ext cx="8719509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 módulo 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dev_uart.c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permite enviar los datos del sistema a la PC por UART4.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 utiliza principalmente para visualizar la hora y el ángulo medido, utilizando el software PuTTY.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675116"/>
            <a:ext cx="8719509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🔹uartInit()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Configura la UART e informa parámetros de conexión.</a:t>
            </a:r>
          </a:p>
          <a:p>
            <a:pPr algn="l">
              <a:lnSpc>
                <a:spcPts val="2500"/>
              </a:lnSpc>
            </a:pP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🔹uartSendString() – 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mensajes de texto completos.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4535" y="3134915"/>
            <a:ext cx="432392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Funciones desarrolladas: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950533"/>
            <a:ext cx="8719509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 el código contiene la rutina de inicialización de la </a:t>
            </a:r>
            <a:r>
              <a:rPr lang="en-US" sz="2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UART4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, donde se configuran el baud rate, bits de datos, paridad y modo TX/RX.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36379" y="-1075040"/>
            <a:ext cx="7976162" cy="11788931"/>
            <a:chOff x="0" y="0"/>
            <a:chExt cx="2100718" cy="31049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718" cy="3104904"/>
            </a:xfrm>
            <a:custGeom>
              <a:avLst/>
              <a:gdLst/>
              <a:ahLst/>
              <a:cxnLst/>
              <a:rect l="l" t="t" r="r" b="b"/>
              <a:pathLst>
                <a:path w="2100718" h="3104904">
                  <a:moveTo>
                    <a:pt x="0" y="0"/>
                  </a:moveTo>
                  <a:lnTo>
                    <a:pt x="2100718" y="0"/>
                  </a:lnTo>
                  <a:lnTo>
                    <a:pt x="2100718" y="3104904"/>
                  </a:lnTo>
                  <a:lnTo>
                    <a:pt x="0" y="310490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718" cy="3143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53114" y="640862"/>
            <a:ext cx="852752" cy="806917"/>
          </a:xfrm>
          <a:custGeom>
            <a:avLst/>
            <a:gdLst/>
            <a:ahLst/>
            <a:cxnLst/>
            <a:rect l="l" t="t" r="r" b="b"/>
            <a:pathLst>
              <a:path w="852752" h="806917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1949682" y="4060924"/>
            <a:ext cx="737279" cy="73727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953679" y="1981181"/>
            <a:ext cx="8082030" cy="7134335"/>
          </a:xfrm>
          <a:custGeom>
            <a:avLst/>
            <a:gdLst/>
            <a:ahLst/>
            <a:cxnLst/>
            <a:rect l="l" t="t" r="r" b="b"/>
            <a:pathLst>
              <a:path w="8082030" h="7134335">
                <a:moveTo>
                  <a:pt x="0" y="0"/>
                </a:moveTo>
                <a:lnTo>
                  <a:pt x="8082030" y="0"/>
                </a:lnTo>
                <a:lnTo>
                  <a:pt x="8082030" y="7134335"/>
                </a:lnTo>
                <a:lnTo>
                  <a:pt x="0" y="713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312679" y="1634723"/>
            <a:ext cx="5176973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25"/>
              </a:lnSpc>
            </a:pPr>
            <a:r>
              <a:rPr lang="en-US" sz="75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Maquina de Estados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22769" y="4476786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Inicializa periféricos en secuencia (LCD → RTC → MPU)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22769" y="4070449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ST_INIT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71797"/>
            <a:ext cx="9502703" cy="709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7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La lógica principal del sistema es manejada por la máquina de estados implementada en </a:t>
            </a:r>
            <a:r>
              <a:rPr lang="en-US" sz="2317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sys_sm.c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949682" y="5359436"/>
            <a:ext cx="737279" cy="7372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922769" y="5775299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Lee el sensor MPU6050 y calcula el ángulo de inclinación.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22769" y="5368961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ST_READ_SENSORS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949682" y="6657949"/>
            <a:ext cx="737279" cy="73727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922769" y="7073811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Actualiza el período de parpadeo del LED según la inclinación.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22769" y="6667474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ST_UPDATE_LED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949682" y="7956461"/>
            <a:ext cx="737279" cy="73727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922769" y="8372324"/>
            <a:ext cx="4336531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Envía la hora y el ángulo de inclinación medido a la PC.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22769" y="7965986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ST_UPDATE_UART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1949682" y="9254974"/>
            <a:ext cx="737279" cy="737279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  <a:r>
                <a:rPr lang="en-US" sz="2000" b="1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922769" y="9670836"/>
            <a:ext cx="4336531" cy="3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Muestra un mensaje de error y reinicia.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22769" y="9264499"/>
            <a:ext cx="3956792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ST_ERROR</a:t>
            </a:r>
          </a:p>
        </p:txBody>
      </p:sp>
      <p:sp>
        <p:nvSpPr>
          <p:cNvPr id="34" name="Freeform 34"/>
          <p:cNvSpPr/>
          <p:nvPr/>
        </p:nvSpPr>
        <p:spPr>
          <a:xfrm>
            <a:off x="13205410" y="529553"/>
            <a:ext cx="3253330" cy="1029535"/>
          </a:xfrm>
          <a:custGeom>
            <a:avLst/>
            <a:gdLst/>
            <a:ahLst/>
            <a:cxnLst/>
            <a:rect l="l" t="t" r="r" b="b"/>
            <a:pathLst>
              <a:path w="3253330" h="1029535">
                <a:moveTo>
                  <a:pt x="0" y="0"/>
                </a:moveTo>
                <a:lnTo>
                  <a:pt x="3253330" y="0"/>
                </a:lnTo>
                <a:lnTo>
                  <a:pt x="3253330" y="1029535"/>
                </a:lnTo>
                <a:lnTo>
                  <a:pt x="0" y="1029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965</Words>
  <Application>Microsoft Office PowerPoint</Application>
  <PresentationFormat>Personalizado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TT Hoves Bold Italics</vt:lpstr>
      <vt:lpstr>Calibri</vt:lpstr>
      <vt:lpstr>Arial</vt:lpstr>
      <vt:lpstr>Open Sans Bold</vt:lpstr>
      <vt:lpstr>TT Hoves</vt:lpstr>
      <vt:lpstr>TT Hoves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Corporate Sustainable Business Presentation</dc:title>
  <cp:lastModifiedBy>Matias D.</cp:lastModifiedBy>
  <cp:revision>5</cp:revision>
  <dcterms:created xsi:type="dcterms:W3CDTF">2006-08-16T00:00:00Z</dcterms:created>
  <dcterms:modified xsi:type="dcterms:W3CDTF">2025-10-18T14:14:10Z</dcterms:modified>
  <dc:identifier>DAG14uYFpro</dc:identifier>
</cp:coreProperties>
</file>