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TT Hoves" charset="1" panose="02000003020000060003"/>
      <p:regular r:id="rId21"/>
    </p:embeddedFont>
    <p:embeddedFont>
      <p:font typeface="TT Hoves Bold" charset="1" panose="02000003020000060003"/>
      <p:regular r:id="rId22"/>
    </p:embeddedFont>
    <p:embeddedFont>
      <p:font typeface="Open Sans Bold" charset="1" panose="020B0806030504020204"/>
      <p:regular r:id="rId23"/>
    </p:embeddedFont>
    <p:embeddedFont>
      <p:font typeface="TT Hoves Bold Italics" charset="1" panose="020000030200000600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8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4.png" Type="http://schemas.openxmlformats.org/officeDocument/2006/relationships/image"/><Relationship Id="rId5" Target="https://github.com/matuuted/Proyecto_Final" TargetMode="External" Type="http://schemas.openxmlformats.org/officeDocument/2006/relationships/hyperlink"/><Relationship Id="rId6" Target="../media/image35.png" Type="http://schemas.openxmlformats.org/officeDocument/2006/relationships/image"/><Relationship Id="rId7" Target="https://matuuted.github.io/Proyecto_Final/" TargetMode="External" Type="http://schemas.openxmlformats.org/officeDocument/2006/relationships/hyperlink"/><Relationship Id="rId8" Target="https://github.com/matuuted/Proyecto_Final/tree/main/Datasheets" TargetMode="External" Type="http://schemas.openxmlformats.org/officeDocument/2006/relationships/hyperlink"/><Relationship Id="rId9" Target="../media/image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4.png" Type="http://schemas.openxmlformats.org/officeDocument/2006/relationships/image"/><Relationship Id="rId9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12" Target="../media/image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Relationship Id="rId8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Relationship Id="rId7" Target="../media/image26.png" Type="http://schemas.openxmlformats.org/officeDocument/2006/relationships/image"/><Relationship Id="rId8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2B8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24962" y="0"/>
            <a:ext cx="16363038" cy="8520557"/>
            <a:chOff x="0" y="0"/>
            <a:chExt cx="4309607" cy="22440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09607" cy="2244097"/>
            </a:xfrm>
            <a:custGeom>
              <a:avLst/>
              <a:gdLst/>
              <a:ahLst/>
              <a:cxnLst/>
              <a:rect r="r" b="b" t="t" l="l"/>
              <a:pathLst>
                <a:path h="2244097" w="4309607">
                  <a:moveTo>
                    <a:pt x="0" y="0"/>
                  </a:moveTo>
                  <a:lnTo>
                    <a:pt x="4309607" y="0"/>
                  </a:lnTo>
                  <a:lnTo>
                    <a:pt x="4309607" y="2244097"/>
                  </a:lnTo>
                  <a:lnTo>
                    <a:pt x="0" y="22440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09607" cy="22821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-350272" y="9277350"/>
            <a:ext cx="1475720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5400000">
            <a:off x="-723249" y="2257023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90274" y="721741"/>
            <a:ext cx="10943394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Carrera de Especialización en Sistemas Embebidos </a:t>
            </a:r>
          </a:p>
          <a:p>
            <a:pPr algn="l">
              <a:lnSpc>
                <a:spcPts val="2500"/>
              </a:lnSpc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Facultad de Ingeniería - UBA</a:t>
            </a:r>
          </a:p>
          <a:p>
            <a:pPr algn="l">
              <a:lnSpc>
                <a:spcPts val="25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890274" y="2780836"/>
            <a:ext cx="13762840" cy="1463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32"/>
              </a:lnSpc>
            </a:pPr>
            <a:r>
              <a:rPr lang="en-US" sz="10027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Trabajo Práctico Final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90274" y="5981700"/>
            <a:ext cx="9945459" cy="1354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4"/>
              </a:lnSpc>
            </a:pPr>
            <a:r>
              <a:rPr lang="en-US" sz="2548" spc="117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Materia:</a:t>
            </a:r>
            <a:r>
              <a:rPr lang="en-US" sz="2548" spc="117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Programación de Microcontroladores</a:t>
            </a:r>
          </a:p>
          <a:p>
            <a:pPr algn="l">
              <a:lnSpc>
                <a:spcPts val="3644"/>
              </a:lnSpc>
            </a:pPr>
            <a:r>
              <a:rPr lang="en-US" sz="2548" spc="117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Docente:</a:t>
            </a:r>
            <a:r>
              <a:rPr lang="en-US" sz="2548" spc="117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MG. Ing. Patricio Bos</a:t>
            </a:r>
          </a:p>
          <a:p>
            <a:pPr algn="l">
              <a:lnSpc>
                <a:spcPts val="3644"/>
              </a:lnSpc>
            </a:pPr>
            <a:r>
              <a:rPr lang="en-US" sz="2548" spc="117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Alumno:</a:t>
            </a:r>
            <a:r>
              <a:rPr lang="en-US" sz="2548" spc="117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Ing. Durante Matias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90274" y="4256405"/>
            <a:ext cx="1171976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Medición de Inclinación </a:t>
            </a:r>
          </a:p>
        </p:txBody>
      </p:sp>
      <p:sp>
        <p:nvSpPr>
          <p:cNvPr name="AutoShape 12" id="12"/>
          <p:cNvSpPr/>
          <p:nvPr/>
        </p:nvSpPr>
        <p:spPr>
          <a:xfrm>
            <a:off x="2890274" y="5143500"/>
            <a:ext cx="15265781" cy="0"/>
          </a:xfrm>
          <a:prstGeom prst="line">
            <a:avLst/>
          </a:prstGeom>
          <a:ln cap="flat" w="38100">
            <a:solidFill>
              <a:srgbClr val="92B8D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3205410" y="529553"/>
            <a:ext cx="3253330" cy="1029535"/>
          </a:xfrm>
          <a:custGeom>
            <a:avLst/>
            <a:gdLst/>
            <a:ahLst/>
            <a:cxnLst/>
            <a:rect r="r" b="b" t="t" l="l"/>
            <a:pathLst>
              <a:path h="1029535" w="3253330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66012" y="8803790"/>
            <a:ext cx="13451137" cy="1483210"/>
            <a:chOff x="0" y="0"/>
            <a:chExt cx="3542686" cy="3906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42686" cy="390640"/>
            </a:xfrm>
            <a:custGeom>
              <a:avLst/>
              <a:gdLst/>
              <a:ahLst/>
              <a:cxnLst/>
              <a:rect r="r" b="b" t="t" l="l"/>
              <a:pathLst>
                <a:path h="390640" w="3542686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07869" y="515683"/>
            <a:ext cx="1301643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Comunicación UART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122367" y="2098653"/>
            <a:ext cx="7403882" cy="6089693"/>
          </a:xfrm>
          <a:custGeom>
            <a:avLst/>
            <a:gdLst/>
            <a:ahLst/>
            <a:cxnLst/>
            <a:rect r="r" b="b" t="t" l="l"/>
            <a:pathLst>
              <a:path h="6089693" w="7403882">
                <a:moveTo>
                  <a:pt x="0" y="0"/>
                </a:moveTo>
                <a:lnTo>
                  <a:pt x="7403882" y="0"/>
                </a:lnTo>
                <a:lnTo>
                  <a:pt x="7403882" y="6089694"/>
                </a:lnTo>
                <a:lnTo>
                  <a:pt x="0" y="6089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830924"/>
            <a:ext cx="8719509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 módulo </a:t>
            </a:r>
            <a:r>
              <a:rPr lang="en-US" b="true" sz="200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dev_uart.c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permite enviar los datos del sistema a la PC por UART4.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Se utiliza principalmente para visualizar la hora y el ángulo medid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o, utilizando el software PuTTY.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675116"/>
            <a:ext cx="8719509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🔹uartInit() –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Configura la UART e informa parámetros de conexión.</a:t>
            </a:r>
          </a:p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🔹uartSendString() –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Envía mensajes de texto completos.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64535" y="3134915"/>
            <a:ext cx="4323920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Funciones desarrolladas: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950533"/>
            <a:ext cx="8719509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 el código contiene la rutina de inicialización de la </a:t>
            </a: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UART4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, donde se configuran el baud rate, bits de datos, paridad y modo TX/RX.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3205410" y="529553"/>
            <a:ext cx="3253330" cy="1029535"/>
          </a:xfrm>
          <a:custGeom>
            <a:avLst/>
            <a:gdLst/>
            <a:ahLst/>
            <a:cxnLst/>
            <a:rect r="r" b="b" t="t" l="l"/>
            <a:pathLst>
              <a:path h="1029535" w="3253330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36379" y="-1075040"/>
            <a:ext cx="7976162" cy="11788931"/>
            <a:chOff x="0" y="0"/>
            <a:chExt cx="2100718" cy="31049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0718" cy="3104904"/>
            </a:xfrm>
            <a:custGeom>
              <a:avLst/>
              <a:gdLst/>
              <a:ahLst/>
              <a:cxnLst/>
              <a:rect r="r" b="b" t="t" l="l"/>
              <a:pathLst>
                <a:path h="3104904" w="2100718">
                  <a:moveTo>
                    <a:pt x="0" y="0"/>
                  </a:moveTo>
                  <a:lnTo>
                    <a:pt x="2100718" y="0"/>
                  </a:lnTo>
                  <a:lnTo>
                    <a:pt x="2100718" y="3104904"/>
                  </a:lnTo>
                  <a:lnTo>
                    <a:pt x="0" y="3104904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00718" cy="31430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949682" y="4060924"/>
            <a:ext cx="737279" cy="73727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  <a:r>
                <a:rPr lang="en-US" b="true" sz="2000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01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953679" y="1981181"/>
            <a:ext cx="8082030" cy="7134335"/>
          </a:xfrm>
          <a:custGeom>
            <a:avLst/>
            <a:gdLst/>
            <a:ahLst/>
            <a:cxnLst/>
            <a:rect r="r" b="b" t="t" l="l"/>
            <a:pathLst>
              <a:path h="7134335" w="8082030">
                <a:moveTo>
                  <a:pt x="0" y="0"/>
                </a:moveTo>
                <a:lnTo>
                  <a:pt x="8082030" y="0"/>
                </a:lnTo>
                <a:lnTo>
                  <a:pt x="8082030" y="7134335"/>
                </a:lnTo>
                <a:lnTo>
                  <a:pt x="0" y="71343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12679" y="1634723"/>
            <a:ext cx="5176973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25"/>
              </a:lnSpc>
            </a:pPr>
            <a:r>
              <a:rPr lang="en-US" sz="75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Maquina de Estados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22769" y="4476786"/>
            <a:ext cx="4336531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In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icializa periféricos en secuencia (LCD → RTC → MPU)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22769" y="4070449"/>
            <a:ext cx="3956792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ST_INIT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671797"/>
            <a:ext cx="9502703" cy="709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  <a:spcBef>
                <a:spcPct val="0"/>
              </a:spcBef>
            </a:pPr>
            <a:r>
              <a:rPr lang="en-US" sz="2317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La lógica principal del sistema es manejada por la máquina de estados implementada en </a:t>
            </a:r>
            <a:r>
              <a:rPr lang="en-US" b="true" sz="2317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sys_sm.c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949682" y="5359436"/>
            <a:ext cx="737279" cy="73727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  <a:r>
                <a:rPr lang="en-US" b="true" sz="2000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02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2922769" y="5775299"/>
            <a:ext cx="4336531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L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ee el sensor MPU6050 y calcula el ángulo de inclinación.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922769" y="5368961"/>
            <a:ext cx="3956792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ST_READ_SENSORS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1949682" y="6657949"/>
            <a:ext cx="737279" cy="737279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  <a:r>
                <a:rPr lang="en-US" b="true" sz="2000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03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2922769" y="7073811"/>
            <a:ext cx="4336531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Actualiza el período de parpad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eo del LED según la inclinación.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922769" y="6667474"/>
            <a:ext cx="3956792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ST_UPDATE_LED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1949682" y="7956461"/>
            <a:ext cx="737279" cy="737279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  <a:r>
                <a:rPr lang="en-US" b="true" sz="2000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04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2922769" y="8372324"/>
            <a:ext cx="4336531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Envía la hora y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 ángulo de inclinación medido a la PC.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922769" y="7965986"/>
            <a:ext cx="3956792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ST_UPDATE_UART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1949682" y="9254974"/>
            <a:ext cx="737279" cy="737279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  <a:r>
                <a:rPr lang="en-US" b="true" sz="2000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05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2922769" y="9670836"/>
            <a:ext cx="4336531" cy="32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Muestra un mensaje de error y r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einicia.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922769" y="9264499"/>
            <a:ext cx="3956792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ST_ERROR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3205410" y="529553"/>
            <a:ext cx="3253330" cy="1029535"/>
          </a:xfrm>
          <a:custGeom>
            <a:avLst/>
            <a:gdLst/>
            <a:ahLst/>
            <a:cxnLst/>
            <a:rect r="r" b="b" t="t" l="l"/>
            <a:pathLst>
              <a:path h="1029535" w="3253330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66012" y="8803790"/>
            <a:ext cx="13451137" cy="1483210"/>
            <a:chOff x="0" y="0"/>
            <a:chExt cx="3542686" cy="3906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42686" cy="390640"/>
            </a:xfrm>
            <a:custGeom>
              <a:avLst/>
              <a:gdLst/>
              <a:ahLst/>
              <a:cxnLst/>
              <a:rect r="r" b="b" t="t" l="l"/>
              <a:pathLst>
                <a:path h="390640" w="3542686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07869" y="515683"/>
            <a:ext cx="1301643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Drivers Desarrollados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042238" y="6714438"/>
            <a:ext cx="3463628" cy="1846419"/>
          </a:xfrm>
          <a:custGeom>
            <a:avLst/>
            <a:gdLst/>
            <a:ahLst/>
            <a:cxnLst/>
            <a:rect r="r" b="b" t="t" l="l"/>
            <a:pathLst>
              <a:path h="1846419" w="3463628">
                <a:moveTo>
                  <a:pt x="0" y="0"/>
                </a:moveTo>
                <a:lnTo>
                  <a:pt x="3463628" y="0"/>
                </a:lnTo>
                <a:lnTo>
                  <a:pt x="3463628" y="1846419"/>
                </a:lnTo>
                <a:lnTo>
                  <a:pt x="0" y="18464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42238" y="4338624"/>
            <a:ext cx="3463628" cy="1520617"/>
          </a:xfrm>
          <a:custGeom>
            <a:avLst/>
            <a:gdLst/>
            <a:ahLst/>
            <a:cxnLst/>
            <a:rect r="r" b="b" t="t" l="l"/>
            <a:pathLst>
              <a:path h="1520617" w="3463628">
                <a:moveTo>
                  <a:pt x="0" y="0"/>
                </a:moveTo>
                <a:lnTo>
                  <a:pt x="3463628" y="0"/>
                </a:lnTo>
                <a:lnTo>
                  <a:pt x="3463628" y="1520617"/>
                </a:lnTo>
                <a:lnTo>
                  <a:pt x="0" y="15206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42238" y="2178979"/>
            <a:ext cx="3463628" cy="1535860"/>
          </a:xfrm>
          <a:custGeom>
            <a:avLst/>
            <a:gdLst/>
            <a:ahLst/>
            <a:cxnLst/>
            <a:rect r="r" b="b" t="t" l="l"/>
            <a:pathLst>
              <a:path h="1535860" w="3463628">
                <a:moveTo>
                  <a:pt x="0" y="0"/>
                </a:moveTo>
                <a:lnTo>
                  <a:pt x="3463628" y="0"/>
                </a:lnTo>
                <a:lnTo>
                  <a:pt x="3463628" y="1535859"/>
                </a:lnTo>
                <a:lnTo>
                  <a:pt x="0" y="15358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07937" y="8143716"/>
            <a:ext cx="503952" cy="503952"/>
          </a:xfrm>
          <a:custGeom>
            <a:avLst/>
            <a:gdLst/>
            <a:ahLst/>
            <a:cxnLst/>
            <a:rect r="r" b="b" t="t" l="l"/>
            <a:pathLst>
              <a:path h="503952" w="503952">
                <a:moveTo>
                  <a:pt x="0" y="0"/>
                </a:moveTo>
                <a:lnTo>
                  <a:pt x="503951" y="0"/>
                </a:lnTo>
                <a:lnTo>
                  <a:pt x="503951" y="503952"/>
                </a:lnTo>
                <a:lnTo>
                  <a:pt x="0" y="5039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00370" y="2144547"/>
            <a:ext cx="12551327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🔹DS3231 (RTC): </a:t>
            </a:r>
            <a:r>
              <a:rPr lang="en-US" sz="24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Provee la hora y fecha del sistema para reportar las mediciones.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1239" y="4071279"/>
            <a:ext cx="12169698" cy="73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🔹MPU6050 (IMU): </a:t>
            </a:r>
            <a:r>
              <a:rPr lang="en-US" sz="24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Permite realizar lecturas periódicas de los ejes X, Y y Z, para posteriormente calcular el ángulo de inclinación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2102" y="6507202"/>
            <a:ext cx="10987813" cy="157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🔹LCD_Init():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Inicializa el display en modo de 4 bits.</a:t>
            </a:r>
          </a:p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🔹LCD_Clear():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Limpia la pantalla.</a:t>
            </a:r>
          </a:p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🔹LCD_Write(msg):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Escribe una cadena completa en una posición específica.</a:t>
            </a:r>
          </a:p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🔹LCD_PrintCentered(row, s):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Muestra mensajes centrados automáticamente.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00370" y="6061948"/>
            <a:ext cx="12723938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🔹LCD 16x2 (PCF8574): </a:t>
            </a:r>
            <a:r>
              <a:rPr lang="en-US" sz="24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Permite mostrar la hora actual y el ángulo de inclinación medido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02971" y="4864973"/>
            <a:ext cx="10475202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🔹MPU6050_Init():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Configura el sensor y sus rangos de sensibilidad.</a:t>
            </a:r>
          </a:p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🔹MPU6050_Read():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Lee los valores de aceleración y giroscopio en los tres ejes.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407937" y="2559979"/>
            <a:ext cx="8719509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🔹DS3231_Init():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Inicializa el reloj en tiempo real.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</a:t>
            </a: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DS3231_ReadTime():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Obtiene la hora y fecha actuales del sistema.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</a:t>
            </a: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DS3231_SetTime():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Configura la hora y fecha manualmente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090633" y="8121888"/>
            <a:ext cx="10450910" cy="52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Cada módulo incluye su archivo</a:t>
            </a:r>
            <a:r>
              <a:rPr lang="en-US" b="true" sz="180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 _port.c</a:t>
            </a:r>
            <a:r>
              <a:rPr lang="en-US" sz="18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, donde se implementan las funciones de bajo nivel para la comunicación directa con el hardware.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3205410" y="529553"/>
            <a:ext cx="3253330" cy="1029535"/>
          </a:xfrm>
          <a:custGeom>
            <a:avLst/>
            <a:gdLst/>
            <a:ahLst/>
            <a:cxnLst/>
            <a:rect r="r" b="b" t="t" l="l"/>
            <a:pathLst>
              <a:path h="1029535" w="3253330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43325" y="2275370"/>
            <a:ext cx="14356352" cy="1483210"/>
            <a:chOff x="0" y="0"/>
            <a:chExt cx="3781097" cy="3906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81097" cy="390640"/>
            </a:xfrm>
            <a:custGeom>
              <a:avLst/>
              <a:gdLst/>
              <a:ahLst/>
              <a:cxnLst/>
              <a:rect r="r" b="b" t="t" l="l"/>
              <a:pathLst>
                <a:path h="390640" w="3781097">
                  <a:moveTo>
                    <a:pt x="53927" y="0"/>
                  </a:moveTo>
                  <a:lnTo>
                    <a:pt x="3727170" y="0"/>
                  </a:lnTo>
                  <a:cubicBezTo>
                    <a:pt x="3756953" y="0"/>
                    <a:pt x="3781097" y="24144"/>
                    <a:pt x="3781097" y="53927"/>
                  </a:cubicBezTo>
                  <a:lnTo>
                    <a:pt x="3781097" y="336713"/>
                  </a:lnTo>
                  <a:cubicBezTo>
                    <a:pt x="3781097" y="351015"/>
                    <a:pt x="3775415" y="364732"/>
                    <a:pt x="3765302" y="374845"/>
                  </a:cubicBezTo>
                  <a:cubicBezTo>
                    <a:pt x="3755189" y="384958"/>
                    <a:pt x="3741472" y="390640"/>
                    <a:pt x="3727170" y="390640"/>
                  </a:cubicBezTo>
                  <a:lnTo>
                    <a:pt x="53927" y="390640"/>
                  </a:lnTo>
                  <a:cubicBezTo>
                    <a:pt x="24144" y="390640"/>
                    <a:pt x="0" y="366496"/>
                    <a:pt x="0" y="336713"/>
                  </a:cubicBezTo>
                  <a:lnTo>
                    <a:pt x="0" y="53927"/>
                  </a:lnTo>
                  <a:cubicBezTo>
                    <a:pt x="0" y="24144"/>
                    <a:pt x="24144" y="0"/>
                    <a:pt x="53927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781097" cy="409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8786866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05410" y="529553"/>
            <a:ext cx="3253330" cy="1029535"/>
          </a:xfrm>
          <a:custGeom>
            <a:avLst/>
            <a:gdLst/>
            <a:ahLst/>
            <a:cxnLst/>
            <a:rect r="r" b="b" t="t" l="l"/>
            <a:pathLst>
              <a:path h="1029535" w="3253330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36504" y="2488338"/>
            <a:ext cx="13112973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5"/>
              </a:lnSpc>
            </a:pPr>
            <a:r>
              <a:rPr lang="en-US" sz="71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Conclusión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43325" y="4453905"/>
            <a:ext cx="13165570" cy="283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Durante el desarrollo del proyecto se logró integrar los distintos periféricos del sistema, aplicando los conceptos y consolidando los conocimientos sobre programación  vistos en la materia.</a:t>
            </a:r>
          </a:p>
          <a:p>
            <a:pPr algn="just">
              <a:lnSpc>
                <a:spcPts val="2500"/>
              </a:lnSpc>
            </a:pPr>
          </a:p>
          <a:p>
            <a:pPr algn="just">
              <a:lnSpc>
                <a:spcPts val="2500"/>
              </a:lnSpc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Mantener un </a:t>
            </a: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diseño modular de los drivers me permitió desarrollar un código claro, ordenado y fácilmente adaptable en cada nueva etapa del proceso, poniendo en práctica lo aprendido sobre </a:t>
            </a:r>
            <a:r>
              <a:rPr lang="en-US" b="true" sz="2000" i="true" spc="162">
                <a:solidFill>
                  <a:srgbClr val="000000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las buenas prácticas de desarrollo</a:t>
            </a: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y los principios de las </a:t>
            </a:r>
            <a:r>
              <a:rPr lang="en-US" b="true" sz="2000" i="true" spc="162">
                <a:solidFill>
                  <a:srgbClr val="000000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Power of Ten Rules</a:t>
            </a: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.</a:t>
            </a:r>
          </a:p>
          <a:p>
            <a:pPr algn="just">
              <a:lnSpc>
                <a:spcPts val="2500"/>
              </a:lnSpc>
            </a:pPr>
          </a:p>
          <a:p>
            <a:pPr algn="just">
              <a:lnSpc>
                <a:spcPts val="2500"/>
              </a:lnSpc>
              <a:spcBef>
                <a:spcPct val="0"/>
              </a:spcBef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Por estas razones, el desarrollo de </a:t>
            </a: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este proyecto fue una experiencia muy completa para mí, ya que me permitió fortalecer mis habilidades técnicas y mejorar mi capacidad para resolver problemas.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2B8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2061" y="-233278"/>
            <a:ext cx="20540410" cy="2964106"/>
            <a:chOff x="0" y="0"/>
            <a:chExt cx="5409820" cy="7806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09820" cy="780670"/>
            </a:xfrm>
            <a:custGeom>
              <a:avLst/>
              <a:gdLst/>
              <a:ahLst/>
              <a:cxnLst/>
              <a:rect r="r" b="b" t="t" l="l"/>
              <a:pathLst>
                <a:path h="780670" w="5409820">
                  <a:moveTo>
                    <a:pt x="37691" y="0"/>
                  </a:moveTo>
                  <a:lnTo>
                    <a:pt x="5372129" y="0"/>
                  </a:lnTo>
                  <a:cubicBezTo>
                    <a:pt x="5392945" y="0"/>
                    <a:pt x="5409820" y="16875"/>
                    <a:pt x="5409820" y="37691"/>
                  </a:cubicBezTo>
                  <a:lnTo>
                    <a:pt x="5409820" y="742979"/>
                  </a:lnTo>
                  <a:cubicBezTo>
                    <a:pt x="5409820" y="752975"/>
                    <a:pt x="5405849" y="762562"/>
                    <a:pt x="5398781" y="769630"/>
                  </a:cubicBezTo>
                  <a:cubicBezTo>
                    <a:pt x="5391712" y="776699"/>
                    <a:pt x="5382125" y="780670"/>
                    <a:pt x="5372129" y="780670"/>
                  </a:cubicBezTo>
                  <a:lnTo>
                    <a:pt x="37691" y="780670"/>
                  </a:lnTo>
                  <a:cubicBezTo>
                    <a:pt x="16875" y="780670"/>
                    <a:pt x="0" y="763795"/>
                    <a:pt x="0" y="742979"/>
                  </a:cubicBezTo>
                  <a:lnTo>
                    <a:pt x="0" y="37691"/>
                  </a:lnTo>
                  <a:cubicBezTo>
                    <a:pt x="0" y="16875"/>
                    <a:pt x="16875" y="0"/>
                    <a:pt x="3769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5409820" cy="7997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93529" y="919142"/>
            <a:ext cx="792999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25"/>
              </a:lnSpc>
            </a:pPr>
            <a:r>
              <a:rPr lang="en-US" sz="75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Enlaces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928038" y="3898972"/>
            <a:ext cx="4009730" cy="400973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144139" y="3954840"/>
            <a:ext cx="3953862" cy="395386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873141" y="3844074"/>
            <a:ext cx="4119525" cy="5005702"/>
            <a:chOff x="0" y="0"/>
            <a:chExt cx="5492700" cy="667426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492700" cy="5419504"/>
            </a:xfrm>
            <a:custGeom>
              <a:avLst/>
              <a:gdLst/>
              <a:ahLst/>
              <a:cxnLst/>
              <a:rect r="r" b="b" t="t" l="l"/>
              <a:pathLst>
                <a:path h="5419504" w="5492700">
                  <a:moveTo>
                    <a:pt x="0" y="0"/>
                  </a:moveTo>
                  <a:lnTo>
                    <a:pt x="5492700" y="0"/>
                  </a:lnTo>
                  <a:lnTo>
                    <a:pt x="5492700" y="5419504"/>
                  </a:lnTo>
                  <a:lnTo>
                    <a:pt x="0" y="5419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135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679814" y="5562343"/>
              <a:ext cx="4110733" cy="1111926"/>
              <a:chOff x="0" y="0"/>
              <a:chExt cx="811997" cy="21964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1997" cy="219640"/>
              </a:xfrm>
              <a:custGeom>
                <a:avLst/>
                <a:gdLst/>
                <a:ahLst/>
                <a:cxnLst/>
                <a:rect r="r" b="b" t="t" l="l"/>
                <a:pathLst>
                  <a:path h="219640" w="811997">
                    <a:moveTo>
                      <a:pt x="109820" y="0"/>
                    </a:moveTo>
                    <a:lnTo>
                      <a:pt x="702177" y="0"/>
                    </a:lnTo>
                    <a:cubicBezTo>
                      <a:pt x="762829" y="0"/>
                      <a:pt x="811997" y="49168"/>
                      <a:pt x="811997" y="109820"/>
                    </a:cubicBezTo>
                    <a:lnTo>
                      <a:pt x="811997" y="109820"/>
                    </a:lnTo>
                    <a:cubicBezTo>
                      <a:pt x="811997" y="138946"/>
                      <a:pt x="800426" y="166879"/>
                      <a:pt x="779831" y="187474"/>
                    </a:cubicBezTo>
                    <a:cubicBezTo>
                      <a:pt x="759236" y="208069"/>
                      <a:pt x="731303" y="219640"/>
                      <a:pt x="702177" y="219640"/>
                    </a:cubicBezTo>
                    <a:lnTo>
                      <a:pt x="109820" y="219640"/>
                    </a:lnTo>
                    <a:cubicBezTo>
                      <a:pt x="49168" y="219640"/>
                      <a:pt x="0" y="170472"/>
                      <a:pt x="0" y="109820"/>
                    </a:cubicBezTo>
                    <a:lnTo>
                      <a:pt x="0" y="109820"/>
                    </a:lnTo>
                    <a:cubicBezTo>
                      <a:pt x="0" y="49168"/>
                      <a:pt x="49168" y="0"/>
                      <a:pt x="10982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9050"/>
                <a:ext cx="811997" cy="238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950779" y="5875948"/>
              <a:ext cx="3591143" cy="494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74"/>
                </a:lnSpc>
              </a:pPr>
              <a:r>
                <a:rPr lang="en-US" b="true" sz="2499" u="sng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  <a:hlinkClick r:id="rId5" tooltip="https://github.com/matuuted/Proyecto_Final"/>
                </a:rPr>
                <a:t>GITHUB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035191" y="3844074"/>
            <a:ext cx="4171757" cy="5005702"/>
            <a:chOff x="0" y="0"/>
            <a:chExt cx="5562343" cy="667426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562343" cy="5562343"/>
            </a:xfrm>
            <a:custGeom>
              <a:avLst/>
              <a:gdLst/>
              <a:ahLst/>
              <a:cxnLst/>
              <a:rect r="r" b="b" t="t" l="l"/>
              <a:pathLst>
                <a:path h="5562343" w="5562343">
                  <a:moveTo>
                    <a:pt x="0" y="0"/>
                  </a:moveTo>
                  <a:lnTo>
                    <a:pt x="5562343" y="0"/>
                  </a:lnTo>
                  <a:lnTo>
                    <a:pt x="5562343" y="5562343"/>
                  </a:lnTo>
                  <a:lnTo>
                    <a:pt x="0" y="5562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grpSp>
          <p:nvGrpSpPr>
            <p:cNvPr name="Group 21" id="21"/>
            <p:cNvGrpSpPr/>
            <p:nvPr/>
          </p:nvGrpSpPr>
          <p:grpSpPr>
            <a:xfrm rot="0">
              <a:off x="855237" y="5562343"/>
              <a:ext cx="4110733" cy="1111926"/>
              <a:chOff x="0" y="0"/>
              <a:chExt cx="811997" cy="21964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1997" cy="219640"/>
              </a:xfrm>
              <a:custGeom>
                <a:avLst/>
                <a:gdLst/>
                <a:ahLst/>
                <a:cxnLst/>
                <a:rect r="r" b="b" t="t" l="l"/>
                <a:pathLst>
                  <a:path h="219640" w="811997">
                    <a:moveTo>
                      <a:pt x="109820" y="0"/>
                    </a:moveTo>
                    <a:lnTo>
                      <a:pt x="702177" y="0"/>
                    </a:lnTo>
                    <a:cubicBezTo>
                      <a:pt x="762829" y="0"/>
                      <a:pt x="811997" y="49168"/>
                      <a:pt x="811997" y="109820"/>
                    </a:cubicBezTo>
                    <a:lnTo>
                      <a:pt x="811997" y="109820"/>
                    </a:lnTo>
                    <a:cubicBezTo>
                      <a:pt x="811997" y="138946"/>
                      <a:pt x="800426" y="166879"/>
                      <a:pt x="779831" y="187474"/>
                    </a:cubicBezTo>
                    <a:cubicBezTo>
                      <a:pt x="759236" y="208069"/>
                      <a:pt x="731303" y="219640"/>
                      <a:pt x="702177" y="219640"/>
                    </a:cubicBezTo>
                    <a:lnTo>
                      <a:pt x="109820" y="219640"/>
                    </a:lnTo>
                    <a:cubicBezTo>
                      <a:pt x="49168" y="219640"/>
                      <a:pt x="0" y="170472"/>
                      <a:pt x="0" y="109820"/>
                    </a:cubicBezTo>
                    <a:lnTo>
                      <a:pt x="0" y="109820"/>
                    </a:lnTo>
                    <a:cubicBezTo>
                      <a:pt x="0" y="49168"/>
                      <a:pt x="49168" y="0"/>
                      <a:pt x="10982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19050"/>
                <a:ext cx="811997" cy="238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1213891" y="5875948"/>
              <a:ext cx="3591143" cy="494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74"/>
                </a:lnSpc>
              </a:pPr>
              <a:r>
                <a:rPr lang="en-US" b="true" sz="2499" u="sng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  <a:hlinkClick r:id="rId7" tooltip="https://matuuted.github.io/Proyecto_Final/"/>
                </a:rPr>
                <a:t>DOXYGEN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221539" y="3953022"/>
            <a:ext cx="3953862" cy="4896754"/>
            <a:chOff x="0" y="0"/>
            <a:chExt cx="5271816" cy="6529006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580542" y="5417080"/>
              <a:ext cx="4110733" cy="1111926"/>
              <a:chOff x="0" y="0"/>
              <a:chExt cx="811997" cy="21964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1997" cy="219640"/>
              </a:xfrm>
              <a:custGeom>
                <a:avLst/>
                <a:gdLst/>
                <a:ahLst/>
                <a:cxnLst/>
                <a:rect r="r" b="b" t="t" l="l"/>
                <a:pathLst>
                  <a:path h="219640" w="811997">
                    <a:moveTo>
                      <a:pt x="109820" y="0"/>
                    </a:moveTo>
                    <a:lnTo>
                      <a:pt x="702177" y="0"/>
                    </a:lnTo>
                    <a:cubicBezTo>
                      <a:pt x="762829" y="0"/>
                      <a:pt x="811997" y="49168"/>
                      <a:pt x="811997" y="109820"/>
                    </a:cubicBezTo>
                    <a:lnTo>
                      <a:pt x="811997" y="109820"/>
                    </a:lnTo>
                    <a:cubicBezTo>
                      <a:pt x="811997" y="138946"/>
                      <a:pt x="800426" y="166879"/>
                      <a:pt x="779831" y="187474"/>
                    </a:cubicBezTo>
                    <a:cubicBezTo>
                      <a:pt x="759236" y="208069"/>
                      <a:pt x="731303" y="219640"/>
                      <a:pt x="702177" y="219640"/>
                    </a:cubicBezTo>
                    <a:lnTo>
                      <a:pt x="109820" y="219640"/>
                    </a:lnTo>
                    <a:cubicBezTo>
                      <a:pt x="49168" y="219640"/>
                      <a:pt x="0" y="170472"/>
                      <a:pt x="0" y="109820"/>
                    </a:cubicBezTo>
                    <a:lnTo>
                      <a:pt x="0" y="109820"/>
                    </a:lnTo>
                    <a:cubicBezTo>
                      <a:pt x="0" y="49168"/>
                      <a:pt x="49168" y="0"/>
                      <a:pt x="10982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19050"/>
                <a:ext cx="811997" cy="238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840337" y="5730684"/>
              <a:ext cx="3591143" cy="494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74"/>
                </a:lnSpc>
              </a:pPr>
              <a:r>
                <a:rPr lang="en-US" b="true" sz="2499" u="sng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  <a:hlinkClick r:id="rId8" tooltip="https://github.com/matuuted/Proyecto_Final/tree/main/Datasheets"/>
                </a:rPr>
                <a:t>DATASHEETS</a:t>
              </a:r>
            </a:p>
          </p:txBody>
        </p:sp>
        <p:grpSp>
          <p:nvGrpSpPr>
            <p:cNvPr name="Group 30" id="30"/>
            <p:cNvGrpSpPr/>
            <p:nvPr/>
          </p:nvGrpSpPr>
          <p:grpSpPr>
            <a:xfrm rot="0">
              <a:off x="0" y="0"/>
              <a:ext cx="5271816" cy="5271816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991048" y="543687"/>
              <a:ext cx="2575877" cy="4147884"/>
              <a:chOff x="0" y="0"/>
              <a:chExt cx="812800" cy="1308836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1308836"/>
              </a:xfrm>
              <a:custGeom>
                <a:avLst/>
                <a:gdLst/>
                <a:ahLst/>
                <a:cxnLst/>
                <a:rect r="r" b="b" t="t" l="l"/>
                <a:pathLst>
                  <a:path h="1308836" w="812800">
                    <a:moveTo>
                      <a:pt x="127000" y="0"/>
                    </a:moveTo>
                    <a:lnTo>
                      <a:pt x="685800" y="0"/>
                    </a:lnTo>
                    <a:cubicBezTo>
                      <a:pt x="755940" y="0"/>
                      <a:pt x="812800" y="56860"/>
                      <a:pt x="812800" y="127000"/>
                    </a:cubicBezTo>
                    <a:lnTo>
                      <a:pt x="812800" y="1181836"/>
                    </a:lnTo>
                    <a:cubicBezTo>
                      <a:pt x="812800" y="1251976"/>
                      <a:pt x="755940" y="1308836"/>
                      <a:pt x="685800" y="1308836"/>
                    </a:cubicBezTo>
                    <a:lnTo>
                      <a:pt x="127000" y="1308836"/>
                    </a:lnTo>
                    <a:cubicBezTo>
                      <a:pt x="93318" y="1308836"/>
                      <a:pt x="61015" y="1295456"/>
                      <a:pt x="37197" y="1271638"/>
                    </a:cubicBezTo>
                    <a:cubicBezTo>
                      <a:pt x="13380" y="1247821"/>
                      <a:pt x="0" y="1215518"/>
                      <a:pt x="0" y="1181836"/>
                    </a:cubicBezTo>
                    <a:lnTo>
                      <a:pt x="0" y="127000"/>
                    </a:lnTo>
                    <a:cubicBezTo>
                      <a:pt x="0" y="56860"/>
                      <a:pt x="56860" y="0"/>
                      <a:pt x="1270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9050" cap="rnd">
                <a:solidFill>
                  <a:srgbClr val="EBEBEB"/>
                </a:solidFill>
                <a:prstDash val="solid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19050"/>
                <a:ext cx="812800" cy="13278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991048" y="543687"/>
              <a:ext cx="2575877" cy="1311436"/>
              <a:chOff x="0" y="0"/>
              <a:chExt cx="812800" cy="413815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413815"/>
              </a:xfrm>
              <a:custGeom>
                <a:avLst/>
                <a:gdLst/>
                <a:ahLst/>
                <a:cxnLst/>
                <a:rect r="r" b="b" t="t" l="l"/>
                <a:pathLst>
                  <a:path h="413815" w="812800">
                    <a:moveTo>
                      <a:pt x="127000" y="0"/>
                    </a:moveTo>
                    <a:lnTo>
                      <a:pt x="685800" y="0"/>
                    </a:lnTo>
                    <a:cubicBezTo>
                      <a:pt x="755940" y="0"/>
                      <a:pt x="812800" y="56860"/>
                      <a:pt x="812800" y="127000"/>
                    </a:cubicBezTo>
                    <a:lnTo>
                      <a:pt x="812800" y="286815"/>
                    </a:lnTo>
                    <a:cubicBezTo>
                      <a:pt x="812800" y="320497"/>
                      <a:pt x="799420" y="352800"/>
                      <a:pt x="775603" y="376617"/>
                    </a:cubicBezTo>
                    <a:cubicBezTo>
                      <a:pt x="751785" y="400434"/>
                      <a:pt x="719482" y="413815"/>
                      <a:pt x="685800" y="413815"/>
                    </a:cubicBezTo>
                    <a:lnTo>
                      <a:pt x="127000" y="413815"/>
                    </a:lnTo>
                    <a:cubicBezTo>
                      <a:pt x="56860" y="413815"/>
                      <a:pt x="0" y="356955"/>
                      <a:pt x="0" y="286815"/>
                    </a:cubicBezTo>
                    <a:lnTo>
                      <a:pt x="0" y="127000"/>
                    </a:lnTo>
                    <a:cubicBezTo>
                      <a:pt x="0" y="56860"/>
                      <a:pt x="56860" y="0"/>
                      <a:pt x="127000" y="0"/>
                    </a:cubicBezTo>
                    <a:close/>
                  </a:path>
                </a:pathLst>
              </a:custGeom>
              <a:solidFill>
                <a:srgbClr val="EA0D0C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19050"/>
                <a:ext cx="812800" cy="4328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  <a:r>
                  <a:rPr lang="en-US" b="true" sz="2000" spc="162">
                    <a:solidFill>
                      <a:srgbClr val="FFFFFF"/>
                    </a:solidFill>
                    <a:latin typeface="TT Hoves Bold"/>
                    <a:ea typeface="TT Hoves Bold"/>
                    <a:cs typeface="TT Hoves Bold"/>
                    <a:sym typeface="TT Hoves Bold"/>
                  </a:rPr>
                  <a:t>Data Sheet</a:t>
                </a: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1855603" y="2864508"/>
              <a:ext cx="2575877" cy="1311436"/>
              <a:chOff x="0" y="0"/>
              <a:chExt cx="812800" cy="413815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413815"/>
              </a:xfrm>
              <a:custGeom>
                <a:avLst/>
                <a:gdLst/>
                <a:ahLst/>
                <a:cxnLst/>
                <a:rect r="r" b="b" t="t" l="l"/>
                <a:pathLst>
                  <a:path h="413815" w="812800">
                    <a:moveTo>
                      <a:pt x="127000" y="0"/>
                    </a:moveTo>
                    <a:lnTo>
                      <a:pt x="685800" y="0"/>
                    </a:lnTo>
                    <a:cubicBezTo>
                      <a:pt x="755940" y="0"/>
                      <a:pt x="812800" y="56860"/>
                      <a:pt x="812800" y="127000"/>
                    </a:cubicBezTo>
                    <a:lnTo>
                      <a:pt x="812800" y="286815"/>
                    </a:lnTo>
                    <a:cubicBezTo>
                      <a:pt x="812800" y="320497"/>
                      <a:pt x="799420" y="352800"/>
                      <a:pt x="775603" y="376617"/>
                    </a:cubicBezTo>
                    <a:cubicBezTo>
                      <a:pt x="751785" y="400434"/>
                      <a:pt x="719482" y="413815"/>
                      <a:pt x="685800" y="413815"/>
                    </a:cubicBezTo>
                    <a:lnTo>
                      <a:pt x="127000" y="413815"/>
                    </a:lnTo>
                    <a:cubicBezTo>
                      <a:pt x="56860" y="413815"/>
                      <a:pt x="0" y="356955"/>
                      <a:pt x="0" y="286815"/>
                    </a:cubicBezTo>
                    <a:lnTo>
                      <a:pt x="0" y="127000"/>
                    </a:lnTo>
                    <a:cubicBezTo>
                      <a:pt x="0" y="56860"/>
                      <a:pt x="56860" y="0"/>
                      <a:pt x="127000" y="0"/>
                    </a:cubicBezTo>
                    <a:close/>
                  </a:path>
                </a:pathLst>
              </a:custGeom>
              <a:solidFill>
                <a:srgbClr val="EA0D0C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19050"/>
                <a:ext cx="812800" cy="4328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874"/>
                  </a:lnSpc>
                </a:pPr>
                <a:r>
                  <a:rPr lang="en-US" b="true" sz="3899" spc="315">
                    <a:solidFill>
                      <a:srgbClr val="FFFFFF"/>
                    </a:solidFill>
                    <a:latin typeface="TT Hoves Bold"/>
                    <a:ea typeface="TT Hoves Bold"/>
                    <a:cs typeface="TT Hoves Bold"/>
                    <a:sym typeface="TT Hoves Bold"/>
                  </a:rPr>
                  <a:t>PDF</a:t>
                </a:r>
              </a:p>
            </p:txBody>
          </p:sp>
        </p:grpSp>
      </p:grpSp>
      <p:sp>
        <p:nvSpPr>
          <p:cNvPr name="Freeform 42" id="42"/>
          <p:cNvSpPr/>
          <p:nvPr/>
        </p:nvSpPr>
        <p:spPr>
          <a:xfrm flipH="false" flipV="false" rot="0">
            <a:off x="13205410" y="529553"/>
            <a:ext cx="3253330" cy="1029535"/>
          </a:xfrm>
          <a:custGeom>
            <a:avLst/>
            <a:gdLst/>
            <a:ahLst/>
            <a:cxnLst/>
            <a:rect r="r" b="b" t="t" l="l"/>
            <a:pathLst>
              <a:path h="1029535" w="3253330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2B8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18413" y="2306441"/>
            <a:ext cx="12515925" cy="1853070"/>
            <a:chOff x="0" y="0"/>
            <a:chExt cx="3296375" cy="4880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96376" cy="488051"/>
            </a:xfrm>
            <a:custGeom>
              <a:avLst/>
              <a:gdLst/>
              <a:ahLst/>
              <a:cxnLst/>
              <a:rect r="r" b="b" t="t" l="l"/>
              <a:pathLst>
                <a:path h="488051" w="3296376">
                  <a:moveTo>
                    <a:pt x="61857" y="0"/>
                  </a:moveTo>
                  <a:lnTo>
                    <a:pt x="3234519" y="0"/>
                  </a:lnTo>
                  <a:cubicBezTo>
                    <a:pt x="3268681" y="0"/>
                    <a:pt x="3296376" y="27694"/>
                    <a:pt x="3296376" y="61857"/>
                  </a:cubicBezTo>
                  <a:lnTo>
                    <a:pt x="3296376" y="426195"/>
                  </a:lnTo>
                  <a:cubicBezTo>
                    <a:pt x="3296376" y="460357"/>
                    <a:pt x="3268681" y="488051"/>
                    <a:pt x="3234519" y="488051"/>
                  </a:cubicBezTo>
                  <a:lnTo>
                    <a:pt x="61857" y="488051"/>
                  </a:lnTo>
                  <a:cubicBezTo>
                    <a:pt x="27694" y="488051"/>
                    <a:pt x="0" y="460357"/>
                    <a:pt x="0" y="426195"/>
                  </a:cubicBezTo>
                  <a:lnTo>
                    <a:pt x="0" y="61857"/>
                  </a:lnTo>
                  <a:cubicBezTo>
                    <a:pt x="0" y="27694"/>
                    <a:pt x="27694" y="0"/>
                    <a:pt x="618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296375" cy="507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05410" y="529553"/>
            <a:ext cx="3253330" cy="1029535"/>
          </a:xfrm>
          <a:custGeom>
            <a:avLst/>
            <a:gdLst/>
            <a:ahLst/>
            <a:cxnLst/>
            <a:rect r="r" b="b" t="t" l="l"/>
            <a:pathLst>
              <a:path h="1029535" w="3253330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143500"/>
            <a:ext cx="4532405" cy="4114800"/>
          </a:xfrm>
          <a:custGeom>
            <a:avLst/>
            <a:gdLst/>
            <a:ahLst/>
            <a:cxnLst/>
            <a:rect r="r" b="b" t="t" l="l"/>
            <a:pathLst>
              <a:path h="4114800" w="4532405">
                <a:moveTo>
                  <a:pt x="0" y="0"/>
                </a:moveTo>
                <a:lnTo>
                  <a:pt x="4532405" y="0"/>
                </a:lnTo>
                <a:lnTo>
                  <a:pt x="45324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786465" y="2704338"/>
            <a:ext cx="317023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80869" y="3085557"/>
            <a:ext cx="13451137" cy="1483210"/>
            <a:chOff x="0" y="0"/>
            <a:chExt cx="3542686" cy="3906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42686" cy="390640"/>
            </a:xfrm>
            <a:custGeom>
              <a:avLst/>
              <a:gdLst/>
              <a:ahLst/>
              <a:cxnLst/>
              <a:rect r="r" b="b" t="t" l="l"/>
              <a:pathLst>
                <a:path h="390640" w="3542686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8786866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05410" y="529553"/>
            <a:ext cx="3253330" cy="1029535"/>
          </a:xfrm>
          <a:custGeom>
            <a:avLst/>
            <a:gdLst/>
            <a:ahLst/>
            <a:cxnLst/>
            <a:rect r="r" b="b" t="t" l="l"/>
            <a:pathLst>
              <a:path h="1029535" w="3253330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83301" y="3298525"/>
            <a:ext cx="13004699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5"/>
              </a:lnSpc>
            </a:pPr>
            <a:r>
              <a:rPr lang="en-US" sz="71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Descripción del Proyecto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80869" y="5043567"/>
            <a:ext cx="11351688" cy="189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 proyecto final consiste en el desarrollo de un sistema capaz de medir en tiempo real la inclinación de un objeto, utilizando sensores conectados al microcontrolador STM32F446RE de la placa NUCLEO.</a:t>
            </a:r>
          </a:p>
          <a:p>
            <a:pPr algn="l">
              <a:lnSpc>
                <a:spcPts val="2500"/>
              </a:lnSpc>
            </a:p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Los datos obtenidos se visualizan en un display LCD y se transmiten a la PC mediante la interfaz UART para su monitoreo.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66012" y="8803790"/>
            <a:ext cx="13451137" cy="1483210"/>
            <a:chOff x="0" y="0"/>
            <a:chExt cx="3542686" cy="3906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42686" cy="390640"/>
            </a:xfrm>
            <a:custGeom>
              <a:avLst/>
              <a:gdLst/>
              <a:ahLst/>
              <a:cxnLst/>
              <a:rect r="r" b="b" t="t" l="l"/>
              <a:pathLst>
                <a:path h="390640" w="3542686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755402" y="9022583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235594" y="3170553"/>
            <a:ext cx="1833265" cy="1833265"/>
            <a:chOff x="0" y="0"/>
            <a:chExt cx="560044" cy="5600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60044" cy="560044"/>
            </a:xfrm>
            <a:custGeom>
              <a:avLst/>
              <a:gdLst/>
              <a:ahLst/>
              <a:cxnLst/>
              <a:rect r="r" b="b" t="t" l="l"/>
              <a:pathLst>
                <a:path h="560044" w="560044">
                  <a:moveTo>
                    <a:pt x="0" y="0"/>
                  </a:moveTo>
                  <a:lnTo>
                    <a:pt x="560044" y="0"/>
                  </a:lnTo>
                  <a:lnTo>
                    <a:pt x="560044" y="560044"/>
                  </a:lnTo>
                  <a:lnTo>
                    <a:pt x="0" y="560044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60044" cy="579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050725" y="3170553"/>
            <a:ext cx="1833265" cy="1833265"/>
            <a:chOff x="0" y="0"/>
            <a:chExt cx="560044" cy="5600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60044" cy="560044"/>
            </a:xfrm>
            <a:custGeom>
              <a:avLst/>
              <a:gdLst/>
              <a:ahLst/>
              <a:cxnLst/>
              <a:rect r="r" b="b" t="t" l="l"/>
              <a:pathLst>
                <a:path h="560044" w="560044">
                  <a:moveTo>
                    <a:pt x="0" y="0"/>
                  </a:moveTo>
                  <a:lnTo>
                    <a:pt x="560044" y="0"/>
                  </a:lnTo>
                  <a:lnTo>
                    <a:pt x="560044" y="560044"/>
                  </a:lnTo>
                  <a:lnTo>
                    <a:pt x="0" y="560044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560044" cy="579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168074" y="3170553"/>
            <a:ext cx="1833265" cy="1833265"/>
            <a:chOff x="0" y="0"/>
            <a:chExt cx="560044" cy="56004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60044" cy="560044"/>
            </a:xfrm>
            <a:custGeom>
              <a:avLst/>
              <a:gdLst/>
              <a:ahLst/>
              <a:cxnLst/>
              <a:rect r="r" b="b" t="t" l="l"/>
              <a:pathLst>
                <a:path h="560044" w="560044">
                  <a:moveTo>
                    <a:pt x="0" y="0"/>
                  </a:moveTo>
                  <a:lnTo>
                    <a:pt x="560044" y="0"/>
                  </a:lnTo>
                  <a:lnTo>
                    <a:pt x="560044" y="560044"/>
                  </a:lnTo>
                  <a:lnTo>
                    <a:pt x="0" y="560044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560044" cy="579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7682289" y="3649180"/>
            <a:ext cx="939874" cy="939874"/>
          </a:xfrm>
          <a:custGeom>
            <a:avLst/>
            <a:gdLst/>
            <a:ahLst/>
            <a:cxnLst/>
            <a:rect r="r" b="b" t="t" l="l"/>
            <a:pathLst>
              <a:path h="939874" w="939874">
                <a:moveTo>
                  <a:pt x="0" y="0"/>
                </a:moveTo>
                <a:lnTo>
                  <a:pt x="939874" y="0"/>
                </a:lnTo>
                <a:lnTo>
                  <a:pt x="939874" y="939875"/>
                </a:lnTo>
                <a:lnTo>
                  <a:pt x="0" y="9398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847585" y="3390202"/>
            <a:ext cx="2239545" cy="1393966"/>
          </a:xfrm>
          <a:custGeom>
            <a:avLst/>
            <a:gdLst/>
            <a:ahLst/>
            <a:cxnLst/>
            <a:rect r="r" b="b" t="t" l="l"/>
            <a:pathLst>
              <a:path h="1393966" w="2239545">
                <a:moveTo>
                  <a:pt x="0" y="0"/>
                </a:moveTo>
                <a:lnTo>
                  <a:pt x="2239545" y="0"/>
                </a:lnTo>
                <a:lnTo>
                  <a:pt x="2239545" y="1393966"/>
                </a:lnTo>
                <a:lnTo>
                  <a:pt x="0" y="13939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560893" y="3563372"/>
            <a:ext cx="1047626" cy="1047626"/>
          </a:xfrm>
          <a:custGeom>
            <a:avLst/>
            <a:gdLst/>
            <a:ahLst/>
            <a:cxnLst/>
            <a:rect r="r" b="b" t="t" l="l"/>
            <a:pathLst>
              <a:path h="1047626" w="1047626">
                <a:moveTo>
                  <a:pt x="0" y="0"/>
                </a:moveTo>
                <a:lnTo>
                  <a:pt x="1047627" y="0"/>
                </a:lnTo>
                <a:lnTo>
                  <a:pt x="1047627" y="1047626"/>
                </a:lnTo>
                <a:lnTo>
                  <a:pt x="0" y="10476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050725" y="678962"/>
            <a:ext cx="5069405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Objetivos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50725" y="1927269"/>
            <a:ext cx="8676184" cy="32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Los objetivos principales tenidos en cuenta en el proyecto son los siguientes: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50725" y="5486607"/>
            <a:ext cx="4093245" cy="73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Integrar sensores I²C y comunicación UART.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50725" y="6359732"/>
            <a:ext cx="4355914" cy="157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 Conectar la NUCLEO con el LCD, RTC y sensor MPU6050 mediante I²C.</a:t>
            </a:r>
          </a:p>
          <a:p>
            <a:pPr algn="l">
              <a:lnSpc>
                <a:spcPts val="2500"/>
              </a:lnSpc>
            </a:p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 Enviar los datos a la PC por UART usando el módulo USB-TTL CP2102.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204543" y="5486607"/>
            <a:ext cx="3956792" cy="73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Medir y visualizar ángulos en tiempo real.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204543" y="6359732"/>
            <a:ext cx="4252837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Obten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er datos de inclinación medida por el MPU6050 y mostrarlos de forma continua en pantalla y en la PC.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153263" y="5486607"/>
            <a:ext cx="3956792" cy="73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Desarrollar drivers modulares y reutilizables.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168074" y="6359732"/>
            <a:ext cx="4252837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Implementar código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estructurado que permita mantener o reutilizar fácilmente los módulos en futuros proyectos.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3205410" y="529553"/>
            <a:ext cx="3253330" cy="1029535"/>
          </a:xfrm>
          <a:custGeom>
            <a:avLst/>
            <a:gdLst/>
            <a:ahLst/>
            <a:cxnLst/>
            <a:rect r="r" b="b" t="t" l="l"/>
            <a:pathLst>
              <a:path h="1029535" w="3253330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2B8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39177" y="1757692"/>
            <a:ext cx="3547198" cy="7094397"/>
          </a:xfrm>
          <a:custGeom>
            <a:avLst/>
            <a:gdLst/>
            <a:ahLst/>
            <a:cxnLst/>
            <a:rect r="r" b="b" t="t" l="l"/>
            <a:pathLst>
              <a:path h="7094397" w="3547198">
                <a:moveTo>
                  <a:pt x="0" y="0"/>
                </a:moveTo>
                <a:lnTo>
                  <a:pt x="3547199" y="0"/>
                </a:lnTo>
                <a:lnTo>
                  <a:pt x="3547199" y="7094396"/>
                </a:lnTo>
                <a:lnTo>
                  <a:pt x="0" y="70943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023819" y="3085557"/>
            <a:ext cx="12166397" cy="1483210"/>
            <a:chOff x="0" y="0"/>
            <a:chExt cx="3204318" cy="390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04319" cy="390640"/>
            </a:xfrm>
            <a:custGeom>
              <a:avLst/>
              <a:gdLst/>
              <a:ahLst/>
              <a:cxnLst/>
              <a:rect r="r" b="b" t="t" l="l"/>
              <a:pathLst>
                <a:path h="390640" w="3204319">
                  <a:moveTo>
                    <a:pt x="63634" y="0"/>
                  </a:moveTo>
                  <a:lnTo>
                    <a:pt x="3140685" y="0"/>
                  </a:lnTo>
                  <a:cubicBezTo>
                    <a:pt x="3175829" y="0"/>
                    <a:pt x="3204319" y="28490"/>
                    <a:pt x="3204319" y="63634"/>
                  </a:cubicBezTo>
                  <a:lnTo>
                    <a:pt x="3204319" y="327006"/>
                  </a:lnTo>
                  <a:cubicBezTo>
                    <a:pt x="3204319" y="343883"/>
                    <a:pt x="3197614" y="360068"/>
                    <a:pt x="3185681" y="372002"/>
                  </a:cubicBezTo>
                  <a:cubicBezTo>
                    <a:pt x="3173747" y="383935"/>
                    <a:pt x="3157562" y="390640"/>
                    <a:pt x="3140685" y="390640"/>
                  </a:cubicBezTo>
                  <a:lnTo>
                    <a:pt x="63634" y="390640"/>
                  </a:lnTo>
                  <a:cubicBezTo>
                    <a:pt x="46757" y="390640"/>
                    <a:pt x="30571" y="383935"/>
                    <a:pt x="18638" y="372002"/>
                  </a:cubicBezTo>
                  <a:cubicBezTo>
                    <a:pt x="6704" y="360068"/>
                    <a:pt x="0" y="343883"/>
                    <a:pt x="0" y="327006"/>
                  </a:cubicBezTo>
                  <a:lnTo>
                    <a:pt x="0" y="63634"/>
                  </a:lnTo>
                  <a:cubicBezTo>
                    <a:pt x="0" y="46757"/>
                    <a:pt x="6704" y="30571"/>
                    <a:pt x="18638" y="18638"/>
                  </a:cubicBezTo>
                  <a:cubicBezTo>
                    <a:pt x="30571" y="6704"/>
                    <a:pt x="46757" y="0"/>
                    <a:pt x="636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204318" cy="409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755402" y="8786866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35523" y="1301235"/>
            <a:ext cx="8007309" cy="800730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14071" y="3058128"/>
            <a:ext cx="6650212" cy="4950330"/>
          </a:xfrm>
          <a:custGeom>
            <a:avLst/>
            <a:gdLst/>
            <a:ahLst/>
            <a:cxnLst/>
            <a:rect r="r" b="b" t="t" l="l"/>
            <a:pathLst>
              <a:path h="4950330" w="6650212">
                <a:moveTo>
                  <a:pt x="0" y="0"/>
                </a:moveTo>
                <a:lnTo>
                  <a:pt x="6650212" y="0"/>
                </a:lnTo>
                <a:lnTo>
                  <a:pt x="6650212" y="4950331"/>
                </a:lnTo>
                <a:lnTo>
                  <a:pt x="0" y="49503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966310" y="3086703"/>
            <a:ext cx="7029568" cy="1455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9"/>
              </a:lnSpc>
            </a:pPr>
            <a:r>
              <a:rPr lang="en-US" sz="5017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Diagrama en Bloques del Sistema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05809" y="4998199"/>
            <a:ext cx="8053491" cy="319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64"/>
              </a:lnSpc>
            </a:pPr>
            <a:r>
              <a:rPr lang="en-US" sz="181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 sistema desarrollado se basa en el microcontrolador </a:t>
            </a:r>
            <a:r>
              <a:rPr lang="en-US" b="true" sz="1811" i="true">
                <a:solidFill>
                  <a:srgbClr val="000000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STM32F446RE </a:t>
            </a:r>
            <a:r>
              <a:rPr lang="en-US" sz="181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que actúa como maestro en el bus I²C, coordinando la comunicación con el sensor </a:t>
            </a:r>
            <a:r>
              <a:rPr lang="en-US" sz="1811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MPU6050, el RTC DS3231 y el display LCD 16×2.</a:t>
            </a:r>
          </a:p>
          <a:p>
            <a:pPr algn="just">
              <a:lnSpc>
                <a:spcPts val="2264"/>
              </a:lnSpc>
            </a:pPr>
          </a:p>
          <a:p>
            <a:pPr algn="just">
              <a:lnSpc>
                <a:spcPts val="2264"/>
              </a:lnSpc>
            </a:pPr>
            <a:r>
              <a:rPr lang="en-US" sz="181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Para la transmisión de datos hacia la PC se utiliza el periférico </a:t>
            </a:r>
            <a:r>
              <a:rPr lang="en-US" sz="1811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UART4</a:t>
            </a:r>
            <a:r>
              <a:rPr lang="en-US" sz="181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. Esta interfaz se utiliza principalmente para enviar las lecturas procesadas de los sensores MPU6050 y DS3231.</a:t>
            </a:r>
          </a:p>
          <a:p>
            <a:pPr algn="just">
              <a:lnSpc>
                <a:spcPts val="2264"/>
              </a:lnSpc>
            </a:pPr>
          </a:p>
          <a:p>
            <a:pPr algn="just">
              <a:lnSpc>
                <a:spcPts val="2264"/>
              </a:lnSpc>
            </a:pPr>
            <a:r>
              <a:rPr lang="en-US" sz="181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 </a:t>
            </a:r>
            <a:r>
              <a:rPr lang="en-US" sz="1811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LED2 </a:t>
            </a:r>
            <a:r>
              <a:rPr lang="en-US" sz="181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actúa como indicador visual del ángulo: cuanto mayor es la inclinación, más rápido parpadea.</a:t>
            </a:r>
          </a:p>
          <a:p>
            <a:pPr algn="l">
              <a:lnSpc>
                <a:spcPts val="2764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3205410" y="529553"/>
            <a:ext cx="3253330" cy="1029535"/>
          </a:xfrm>
          <a:custGeom>
            <a:avLst/>
            <a:gdLst/>
            <a:ahLst/>
            <a:cxnLst/>
            <a:rect r="r" b="b" t="t" l="l"/>
            <a:pathLst>
              <a:path h="1029535" w="3253330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2B8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59800" y="2017181"/>
            <a:ext cx="16999803" cy="8985324"/>
            <a:chOff x="0" y="0"/>
            <a:chExt cx="4477314" cy="23665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77314" cy="2366505"/>
            </a:xfrm>
            <a:custGeom>
              <a:avLst/>
              <a:gdLst/>
              <a:ahLst/>
              <a:cxnLst/>
              <a:rect r="r" b="b" t="t" l="l"/>
              <a:pathLst>
                <a:path h="2366505" w="4477314">
                  <a:moveTo>
                    <a:pt x="0" y="0"/>
                  </a:moveTo>
                  <a:lnTo>
                    <a:pt x="4477314" y="0"/>
                  </a:lnTo>
                  <a:lnTo>
                    <a:pt x="4477314" y="2366505"/>
                  </a:lnTo>
                  <a:lnTo>
                    <a:pt x="0" y="236650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477314" cy="24046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028700" y="4839474"/>
            <a:ext cx="13296168" cy="0"/>
          </a:xfrm>
          <a:prstGeom prst="line">
            <a:avLst/>
          </a:prstGeom>
          <a:ln cap="flat" w="38100">
            <a:solidFill>
              <a:srgbClr val="38B6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2340781" y="4839474"/>
            <a:ext cx="0" cy="608053"/>
          </a:xfrm>
          <a:prstGeom prst="line">
            <a:avLst/>
          </a:prstGeom>
          <a:ln cap="flat" w="38100">
            <a:solidFill>
              <a:srgbClr val="38B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>
            <a:off x="6695933" y="4839474"/>
            <a:ext cx="0" cy="608053"/>
          </a:xfrm>
          <a:prstGeom prst="line">
            <a:avLst/>
          </a:prstGeom>
          <a:ln cap="flat" w="38100">
            <a:solidFill>
              <a:srgbClr val="38B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>
            <a:off x="10246736" y="4839474"/>
            <a:ext cx="0" cy="608053"/>
          </a:xfrm>
          <a:prstGeom prst="line">
            <a:avLst/>
          </a:prstGeom>
          <a:ln cap="flat" w="38100">
            <a:solidFill>
              <a:srgbClr val="38B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3236105" y="2515533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3"/>
                </a:lnTo>
                <a:lnTo>
                  <a:pt x="0" y="471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29" y="5439069"/>
            <a:ext cx="3463518" cy="3819231"/>
          </a:xfrm>
          <a:custGeom>
            <a:avLst/>
            <a:gdLst/>
            <a:ahLst/>
            <a:cxnLst/>
            <a:rect r="r" b="b" t="t" l="l"/>
            <a:pathLst>
              <a:path h="3819231" w="3463518">
                <a:moveTo>
                  <a:pt x="0" y="0"/>
                </a:moveTo>
                <a:lnTo>
                  <a:pt x="3463518" y="0"/>
                </a:lnTo>
                <a:lnTo>
                  <a:pt x="3463518" y="3819231"/>
                </a:lnTo>
                <a:lnTo>
                  <a:pt x="0" y="38192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700000">
            <a:off x="961844" y="3114732"/>
            <a:ext cx="975932" cy="979493"/>
          </a:xfrm>
          <a:custGeom>
            <a:avLst/>
            <a:gdLst/>
            <a:ahLst/>
            <a:cxnLst/>
            <a:rect r="r" b="b" t="t" l="l"/>
            <a:pathLst>
              <a:path h="979493" w="975932">
                <a:moveTo>
                  <a:pt x="0" y="0"/>
                </a:moveTo>
                <a:lnTo>
                  <a:pt x="975932" y="0"/>
                </a:lnTo>
                <a:lnTo>
                  <a:pt x="975932" y="979493"/>
                </a:lnTo>
                <a:lnTo>
                  <a:pt x="0" y="9794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>
            <a:off x="13201248" y="4858524"/>
            <a:ext cx="0" cy="608053"/>
          </a:xfrm>
          <a:prstGeom prst="line">
            <a:avLst/>
          </a:prstGeom>
          <a:ln cap="flat" w="38100">
            <a:solidFill>
              <a:srgbClr val="38B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>
            <a:off x="1028729" y="4384840"/>
            <a:ext cx="13296139" cy="0"/>
          </a:xfrm>
          <a:prstGeom prst="line">
            <a:avLst/>
          </a:prstGeom>
          <a:ln cap="flat" w="38100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2874592" y="4384840"/>
            <a:ext cx="20615" cy="1062686"/>
          </a:xfrm>
          <a:prstGeom prst="line">
            <a:avLst/>
          </a:prstGeom>
          <a:ln cap="flat" w="38100">
            <a:solidFill>
              <a:srgbClr val="FFBD5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7229716" y="4403890"/>
            <a:ext cx="0" cy="1043636"/>
          </a:xfrm>
          <a:prstGeom prst="line">
            <a:avLst/>
          </a:prstGeom>
          <a:ln cap="flat" w="38100">
            <a:solidFill>
              <a:srgbClr val="FFBD5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>
            <a:off x="10780136" y="4422940"/>
            <a:ext cx="0" cy="1043636"/>
          </a:xfrm>
          <a:prstGeom prst="line">
            <a:avLst/>
          </a:prstGeom>
          <a:ln cap="flat" w="38100">
            <a:solidFill>
              <a:srgbClr val="FFBD5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13734678" y="4384840"/>
            <a:ext cx="0" cy="1081736"/>
          </a:xfrm>
          <a:prstGeom prst="line">
            <a:avLst/>
          </a:prstGeom>
          <a:ln cap="flat" w="38100">
            <a:solidFill>
              <a:srgbClr val="FFBD5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9" id="19"/>
          <p:cNvSpPr/>
          <p:nvPr/>
        </p:nvSpPr>
        <p:spPr>
          <a:xfrm flipH="false" flipV="false" rot="-2700000">
            <a:off x="1852815" y="3115210"/>
            <a:ext cx="975932" cy="979493"/>
          </a:xfrm>
          <a:custGeom>
            <a:avLst/>
            <a:gdLst/>
            <a:ahLst/>
            <a:cxnLst/>
            <a:rect r="r" b="b" t="t" l="l"/>
            <a:pathLst>
              <a:path h="979493" w="975932">
                <a:moveTo>
                  <a:pt x="0" y="0"/>
                </a:moveTo>
                <a:lnTo>
                  <a:pt x="975932" y="0"/>
                </a:lnTo>
                <a:lnTo>
                  <a:pt x="975932" y="979493"/>
                </a:lnTo>
                <a:lnTo>
                  <a:pt x="0" y="9794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0" id="20"/>
          <p:cNvSpPr/>
          <p:nvPr/>
        </p:nvSpPr>
        <p:spPr>
          <a:xfrm>
            <a:off x="1449810" y="4029198"/>
            <a:ext cx="0" cy="829325"/>
          </a:xfrm>
          <a:prstGeom prst="line">
            <a:avLst/>
          </a:prstGeom>
          <a:ln cap="flat" w="38100">
            <a:solidFill>
              <a:srgbClr val="38B6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>
            <a:off x="2340781" y="4029198"/>
            <a:ext cx="415" cy="355642"/>
          </a:xfrm>
          <a:prstGeom prst="line">
            <a:avLst/>
          </a:prstGeom>
          <a:ln cap="flat" w="38100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1028700" y="2932182"/>
            <a:ext cx="13296139" cy="0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5099954" y="5143500"/>
            <a:ext cx="4044046" cy="4044046"/>
          </a:xfrm>
          <a:custGeom>
            <a:avLst/>
            <a:gdLst/>
            <a:ahLst/>
            <a:cxnLst/>
            <a:rect r="r" b="b" t="t" l="l"/>
            <a:pathLst>
              <a:path h="4044046" w="4044046">
                <a:moveTo>
                  <a:pt x="0" y="0"/>
                </a:moveTo>
                <a:lnTo>
                  <a:pt x="4044046" y="0"/>
                </a:lnTo>
                <a:lnTo>
                  <a:pt x="4044046" y="4044046"/>
                </a:lnTo>
                <a:lnTo>
                  <a:pt x="0" y="404404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8713535" y="6372461"/>
            <a:ext cx="3649434" cy="1952447"/>
          </a:xfrm>
          <a:custGeom>
            <a:avLst/>
            <a:gdLst/>
            <a:ahLst/>
            <a:cxnLst/>
            <a:rect r="r" b="b" t="t" l="l"/>
            <a:pathLst>
              <a:path h="1952447" w="3649434">
                <a:moveTo>
                  <a:pt x="0" y="0"/>
                </a:moveTo>
                <a:lnTo>
                  <a:pt x="3649434" y="0"/>
                </a:lnTo>
                <a:lnTo>
                  <a:pt x="3649434" y="1952447"/>
                </a:lnTo>
                <a:lnTo>
                  <a:pt x="0" y="19524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124076" y="5523968"/>
            <a:ext cx="2995654" cy="2995654"/>
          </a:xfrm>
          <a:custGeom>
            <a:avLst/>
            <a:gdLst/>
            <a:ahLst/>
            <a:cxnLst/>
            <a:rect r="r" b="b" t="t" l="l"/>
            <a:pathLst>
              <a:path h="2995654" w="2995654">
                <a:moveTo>
                  <a:pt x="0" y="0"/>
                </a:moveTo>
                <a:lnTo>
                  <a:pt x="2995653" y="0"/>
                </a:lnTo>
                <a:lnTo>
                  <a:pt x="2995653" y="2995653"/>
                </a:lnTo>
                <a:lnTo>
                  <a:pt x="0" y="299565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807869" y="515683"/>
            <a:ext cx="1301643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Comunicación I²C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440234" y="4205453"/>
            <a:ext cx="1468679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SDA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440234" y="4660086"/>
            <a:ext cx="1468679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SCL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684749" y="3469859"/>
            <a:ext cx="3785598" cy="27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5"/>
              </a:lnSpc>
            </a:pPr>
            <a:r>
              <a:rPr lang="en-US" sz="19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Resistencias de Pull-up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440234" y="2733744"/>
            <a:ext cx="1468679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VCC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405689" y="9331195"/>
            <a:ext cx="1425574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LCD 16x2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954782" y="9331195"/>
            <a:ext cx="1166941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DS3231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946456" y="9267825"/>
            <a:ext cx="1576443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MPU6050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950409" y="9803947"/>
            <a:ext cx="1129159" cy="32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MASTER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30131" y="9361261"/>
            <a:ext cx="2309236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STM32F446RE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687395" y="9803947"/>
            <a:ext cx="862161" cy="32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SLAVE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107171" y="9803947"/>
            <a:ext cx="862161" cy="32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SLAVE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393227" y="9803947"/>
            <a:ext cx="862161" cy="32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SLAVE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13205410" y="529553"/>
            <a:ext cx="3253330" cy="1029535"/>
          </a:xfrm>
          <a:custGeom>
            <a:avLst/>
            <a:gdLst/>
            <a:ahLst/>
            <a:cxnLst/>
            <a:rect r="r" b="b" t="t" l="l"/>
            <a:pathLst>
              <a:path h="1029535" w="3253330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66012" y="8803790"/>
            <a:ext cx="13451137" cy="1483210"/>
            <a:chOff x="0" y="0"/>
            <a:chExt cx="3542686" cy="3906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42686" cy="390640"/>
            </a:xfrm>
            <a:custGeom>
              <a:avLst/>
              <a:gdLst/>
              <a:ahLst/>
              <a:cxnLst/>
              <a:rect r="r" b="b" t="t" l="l"/>
              <a:pathLst>
                <a:path h="390640" w="3542686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07869" y="515683"/>
            <a:ext cx="1301643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Comunicación I²C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865830" y="2631234"/>
            <a:ext cx="7393470" cy="5574546"/>
          </a:xfrm>
          <a:custGeom>
            <a:avLst/>
            <a:gdLst/>
            <a:ahLst/>
            <a:cxnLst/>
            <a:rect r="r" b="b" t="t" l="l"/>
            <a:pathLst>
              <a:path h="5574546" w="7393470">
                <a:moveTo>
                  <a:pt x="0" y="0"/>
                </a:moveTo>
                <a:lnTo>
                  <a:pt x="7393470" y="0"/>
                </a:lnTo>
                <a:lnTo>
                  <a:pt x="7393470" y="5574546"/>
                </a:lnTo>
                <a:lnTo>
                  <a:pt x="0" y="55745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830924"/>
            <a:ext cx="9810694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 STM32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actúa como maestro I²C, controlando al MPU6050, DS3231 y LCD.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Todo el manejo del bus se encapsuló en el módulo </a:t>
            </a:r>
            <a:r>
              <a:rPr lang="en-US" b="true" sz="2000" i="true">
                <a:solidFill>
                  <a:srgbClr val="000000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dev_i2cm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526207"/>
            <a:ext cx="8719509" cy="189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🔹I2CM_InitStart() –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Inicializa el bus I²C a 400 kHz. </a:t>
            </a:r>
          </a:p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🔹I2CM_Write() –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Envía datos a un esclavo. </a:t>
            </a:r>
          </a:p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🔹I2CM_Read_Sr() –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Lectura con repeated start.</a:t>
            </a:r>
          </a:p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🔹I2CM_IsDeviceReady() –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Verifica la presencia del dispositivo en el bus.</a:t>
            </a:r>
          </a:p>
          <a:p>
            <a:pPr algn="l">
              <a:lnSpc>
                <a:spcPts val="2500"/>
              </a:lnSpc>
            </a:pPr>
          </a:p>
          <a:p>
            <a:pPr algn="l">
              <a:lnSpc>
                <a:spcPts val="25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64535" y="2986006"/>
            <a:ext cx="4323920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Funciones desarrolladas: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386233"/>
            <a:ext cx="8719509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 el código que se encuentra la derecha se muestra la rutina de inicialización del bus I²C1 que se utiliza como Master, donde se configuran los parámetros principales del periférico (velocidad, modo de direccionamiento, entre otros.)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3205410" y="529553"/>
            <a:ext cx="3253330" cy="1029535"/>
          </a:xfrm>
          <a:custGeom>
            <a:avLst/>
            <a:gdLst/>
            <a:ahLst/>
            <a:cxnLst/>
            <a:rect r="r" b="b" t="t" l="l"/>
            <a:pathLst>
              <a:path h="1029535" w="3253330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66012" y="8803790"/>
            <a:ext cx="13451137" cy="1483210"/>
            <a:chOff x="0" y="0"/>
            <a:chExt cx="3542686" cy="3906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42686" cy="390640"/>
            </a:xfrm>
            <a:custGeom>
              <a:avLst/>
              <a:gdLst/>
              <a:ahLst/>
              <a:cxnLst/>
              <a:rect r="r" b="b" t="t" l="l"/>
              <a:pathLst>
                <a:path h="390640" w="3542686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755402" y="9022583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742932"/>
            <a:ext cx="11301259" cy="1469164"/>
          </a:xfrm>
          <a:custGeom>
            <a:avLst/>
            <a:gdLst/>
            <a:ahLst/>
            <a:cxnLst/>
            <a:rect r="r" b="b" t="t" l="l"/>
            <a:pathLst>
              <a:path h="1469164" w="11301259">
                <a:moveTo>
                  <a:pt x="0" y="0"/>
                </a:moveTo>
                <a:lnTo>
                  <a:pt x="11301259" y="0"/>
                </a:lnTo>
                <a:lnTo>
                  <a:pt x="11301259" y="1469164"/>
                </a:lnTo>
                <a:lnTo>
                  <a:pt x="0" y="14691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4398737"/>
            <a:ext cx="11272849" cy="4218411"/>
          </a:xfrm>
          <a:custGeom>
            <a:avLst/>
            <a:gdLst/>
            <a:ahLst/>
            <a:cxnLst/>
            <a:rect r="r" b="b" t="t" l="l"/>
            <a:pathLst>
              <a:path h="4218411" w="11272849">
                <a:moveTo>
                  <a:pt x="0" y="0"/>
                </a:moveTo>
                <a:lnTo>
                  <a:pt x="11272849" y="0"/>
                </a:lnTo>
                <a:lnTo>
                  <a:pt x="11272849" y="4218412"/>
                </a:lnTo>
                <a:lnTo>
                  <a:pt x="0" y="42184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678962"/>
            <a:ext cx="1135850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Ejemplo de Escritura I²C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4883" y="1991345"/>
            <a:ext cx="8676168" cy="32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 este ejemplo, se realizó la escritura de un registro del dispositivo DS3231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85125" y="3279843"/>
            <a:ext cx="5502875" cy="440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🔹S: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Condición de start generada por el Master (STM32).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</a:t>
            </a: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DS3231 Slave Address: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Dirección fija → 0x68 (7 bits). + Wr: Bit R/W = 0 → Operación de escritura.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</a:t>
            </a: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Register Addr: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Dirección registro a escribir. (Por ejemplo, 00h → para escribir los segundos).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</a:t>
            </a: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Data: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Byte con los datos a escribir en el registro.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</a:t>
            </a: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ACK / NACK: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El Slave envía ACK tras luego del byte escrito.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</a:t>
            </a: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STOP: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Señal de finalización de la comunicación.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785125" y="2752457"/>
            <a:ext cx="4323920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Descripción de los campos: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205410" y="529553"/>
            <a:ext cx="3253330" cy="1029535"/>
          </a:xfrm>
          <a:custGeom>
            <a:avLst/>
            <a:gdLst/>
            <a:ahLst/>
            <a:cxnLst/>
            <a:rect r="r" b="b" t="t" l="l"/>
            <a:pathLst>
              <a:path h="1029535" w="3253330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66012" y="8803790"/>
            <a:ext cx="13451137" cy="1483210"/>
            <a:chOff x="0" y="0"/>
            <a:chExt cx="3542686" cy="3906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42686" cy="390640"/>
            </a:xfrm>
            <a:custGeom>
              <a:avLst/>
              <a:gdLst/>
              <a:ahLst/>
              <a:cxnLst/>
              <a:rect r="r" b="b" t="t" l="l"/>
              <a:pathLst>
                <a:path h="390640" w="3542686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755402" y="9022583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432407"/>
            <a:ext cx="7941395" cy="3394391"/>
          </a:xfrm>
          <a:custGeom>
            <a:avLst/>
            <a:gdLst/>
            <a:ahLst/>
            <a:cxnLst/>
            <a:rect r="r" b="b" t="t" l="l"/>
            <a:pathLst>
              <a:path h="3394391" w="7941395">
                <a:moveTo>
                  <a:pt x="0" y="0"/>
                </a:moveTo>
                <a:lnTo>
                  <a:pt x="7941395" y="0"/>
                </a:lnTo>
                <a:lnTo>
                  <a:pt x="7941395" y="3394391"/>
                </a:lnTo>
                <a:lnTo>
                  <a:pt x="0" y="33943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5950623"/>
            <a:ext cx="11301259" cy="2782935"/>
          </a:xfrm>
          <a:custGeom>
            <a:avLst/>
            <a:gdLst/>
            <a:ahLst/>
            <a:cxnLst/>
            <a:rect r="r" b="b" t="t" l="l"/>
            <a:pathLst>
              <a:path h="2782935" w="11301259">
                <a:moveTo>
                  <a:pt x="0" y="0"/>
                </a:moveTo>
                <a:lnTo>
                  <a:pt x="11301259" y="0"/>
                </a:lnTo>
                <a:lnTo>
                  <a:pt x="11301259" y="2782935"/>
                </a:lnTo>
                <a:lnTo>
                  <a:pt x="0" y="27829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678962"/>
            <a:ext cx="1135850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Ejemplo de Lectura I²C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4883" y="1991345"/>
            <a:ext cx="8676168" cy="32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 este ejemplo, se realizó la lectura de la hora del dispositivo DS3231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41635" y="2872628"/>
            <a:ext cx="5554136" cy="629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🔹S: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Condición de start generada por el Master (STM32).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</a:t>
            </a: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DS3231 Slave Address: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Dirección fija → 0x68 (7 bits). + Wr: Bit R/W = 0 → Operación de escritura.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</a:t>
            </a: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Register Addr: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Dirección registro a leer (0x00 → segundos)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</a:t>
            </a: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Sr</a:t>
            </a: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Repeated Start.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</a:t>
            </a: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Rd: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Bit R/W = 1 → Operación de lectura.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</a:t>
            </a: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Seconds / Minutes / Hours: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Bytes enviados por el DS3231.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</a:t>
            </a: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ACK / NACK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: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 - Master envía ACK tras cada byte leído para continuar.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 - En el último byte, el Master envía NACK para indicar fin de lectura.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</a:t>
            </a:r>
            <a:r>
              <a:rPr lang="en-US" sz="2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STOP: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Señal de finalización de la comunicación.</a:t>
            </a:r>
          </a:p>
          <a:p>
            <a:pPr algn="l">
              <a:lnSpc>
                <a:spcPts val="2500"/>
              </a:lnSpc>
            </a:pPr>
          </a:p>
          <a:p>
            <a:pPr algn="l">
              <a:lnSpc>
                <a:spcPts val="250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785125" y="2345242"/>
            <a:ext cx="4323920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Descripción de los campos: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205410" y="529553"/>
            <a:ext cx="3253330" cy="1029535"/>
          </a:xfrm>
          <a:custGeom>
            <a:avLst/>
            <a:gdLst/>
            <a:ahLst/>
            <a:cxnLst/>
            <a:rect r="r" b="b" t="t" l="l"/>
            <a:pathLst>
              <a:path h="1029535" w="3253330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2B8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7869" y="1978735"/>
            <a:ext cx="16346224" cy="8985324"/>
            <a:chOff x="0" y="0"/>
            <a:chExt cx="4305178" cy="23665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05178" cy="2366505"/>
            </a:xfrm>
            <a:custGeom>
              <a:avLst/>
              <a:gdLst/>
              <a:ahLst/>
              <a:cxnLst/>
              <a:rect r="r" b="b" t="t" l="l"/>
              <a:pathLst>
                <a:path h="2366505" w="4305178">
                  <a:moveTo>
                    <a:pt x="0" y="0"/>
                  </a:moveTo>
                  <a:lnTo>
                    <a:pt x="4305178" y="0"/>
                  </a:lnTo>
                  <a:lnTo>
                    <a:pt x="4305178" y="2366505"/>
                  </a:lnTo>
                  <a:lnTo>
                    <a:pt x="0" y="236650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305178" cy="2395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7333226" y="4644843"/>
            <a:ext cx="2994777" cy="1036276"/>
          </a:xfrm>
          <a:prstGeom prst="line">
            <a:avLst/>
          </a:prstGeom>
          <a:ln cap="flat" w="38100">
            <a:solidFill>
              <a:srgbClr val="38B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236105" y="2515533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3"/>
                </a:lnTo>
                <a:lnTo>
                  <a:pt x="0" y="471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42901" y="2986966"/>
            <a:ext cx="4214238" cy="4647052"/>
          </a:xfrm>
          <a:custGeom>
            <a:avLst/>
            <a:gdLst/>
            <a:ahLst/>
            <a:cxnLst/>
            <a:rect r="r" b="b" t="t" l="l"/>
            <a:pathLst>
              <a:path h="4647052" w="4214238">
                <a:moveTo>
                  <a:pt x="0" y="0"/>
                </a:moveTo>
                <a:lnTo>
                  <a:pt x="4214238" y="0"/>
                </a:lnTo>
                <a:lnTo>
                  <a:pt x="4214238" y="4647052"/>
                </a:lnTo>
                <a:lnTo>
                  <a:pt x="0" y="46470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07869" y="515683"/>
            <a:ext cx="1301643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Comunicación UART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323814" y="4338955"/>
            <a:ext cx="1132961" cy="509705"/>
            <a:chOff x="0" y="0"/>
            <a:chExt cx="298393" cy="1342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8393" cy="134243"/>
            </a:xfrm>
            <a:custGeom>
              <a:avLst/>
              <a:gdLst/>
              <a:ahLst/>
              <a:cxnLst/>
              <a:rect r="r" b="b" t="t" l="l"/>
              <a:pathLst>
                <a:path h="134243" w="298393">
                  <a:moveTo>
                    <a:pt x="67122" y="0"/>
                  </a:moveTo>
                  <a:lnTo>
                    <a:pt x="231271" y="0"/>
                  </a:lnTo>
                  <a:cubicBezTo>
                    <a:pt x="249073" y="0"/>
                    <a:pt x="266146" y="7072"/>
                    <a:pt x="278734" y="19659"/>
                  </a:cubicBezTo>
                  <a:cubicBezTo>
                    <a:pt x="291321" y="32247"/>
                    <a:pt x="298393" y="49320"/>
                    <a:pt x="298393" y="67122"/>
                  </a:cubicBezTo>
                  <a:lnTo>
                    <a:pt x="298393" y="67122"/>
                  </a:lnTo>
                  <a:cubicBezTo>
                    <a:pt x="298393" y="104192"/>
                    <a:pt x="268342" y="134243"/>
                    <a:pt x="231271" y="134243"/>
                  </a:cubicBezTo>
                  <a:lnTo>
                    <a:pt x="67122" y="134243"/>
                  </a:lnTo>
                  <a:cubicBezTo>
                    <a:pt x="49320" y="134243"/>
                    <a:pt x="32247" y="127172"/>
                    <a:pt x="19659" y="114584"/>
                  </a:cubicBezTo>
                  <a:cubicBezTo>
                    <a:pt x="7072" y="101996"/>
                    <a:pt x="0" y="84923"/>
                    <a:pt x="0" y="67122"/>
                  </a:cubicBezTo>
                  <a:lnTo>
                    <a:pt x="0" y="67122"/>
                  </a:lnTo>
                  <a:cubicBezTo>
                    <a:pt x="0" y="49320"/>
                    <a:pt x="7072" y="32247"/>
                    <a:pt x="19659" y="19659"/>
                  </a:cubicBezTo>
                  <a:cubicBezTo>
                    <a:pt x="32247" y="7072"/>
                    <a:pt x="49320" y="0"/>
                    <a:pt x="67122" y="0"/>
                  </a:cubicBezTo>
                  <a:close/>
                </a:path>
              </a:pathLst>
            </a:custGeom>
            <a:solidFill>
              <a:srgbClr val="1DA6E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298393" cy="153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  <a:r>
                <a:rPr lang="en-US" b="true" sz="2000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TX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328004" y="4338955"/>
            <a:ext cx="1132961" cy="509705"/>
            <a:chOff x="0" y="0"/>
            <a:chExt cx="298393" cy="13424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8393" cy="134243"/>
            </a:xfrm>
            <a:custGeom>
              <a:avLst/>
              <a:gdLst/>
              <a:ahLst/>
              <a:cxnLst/>
              <a:rect r="r" b="b" t="t" l="l"/>
              <a:pathLst>
                <a:path h="134243" w="298393">
                  <a:moveTo>
                    <a:pt x="67122" y="0"/>
                  </a:moveTo>
                  <a:lnTo>
                    <a:pt x="231271" y="0"/>
                  </a:lnTo>
                  <a:cubicBezTo>
                    <a:pt x="249073" y="0"/>
                    <a:pt x="266146" y="7072"/>
                    <a:pt x="278734" y="19659"/>
                  </a:cubicBezTo>
                  <a:cubicBezTo>
                    <a:pt x="291321" y="32247"/>
                    <a:pt x="298393" y="49320"/>
                    <a:pt x="298393" y="67122"/>
                  </a:cubicBezTo>
                  <a:lnTo>
                    <a:pt x="298393" y="67122"/>
                  </a:lnTo>
                  <a:cubicBezTo>
                    <a:pt x="298393" y="104192"/>
                    <a:pt x="268342" y="134243"/>
                    <a:pt x="231271" y="134243"/>
                  </a:cubicBezTo>
                  <a:lnTo>
                    <a:pt x="67122" y="134243"/>
                  </a:lnTo>
                  <a:cubicBezTo>
                    <a:pt x="49320" y="134243"/>
                    <a:pt x="32247" y="127172"/>
                    <a:pt x="19659" y="114584"/>
                  </a:cubicBezTo>
                  <a:cubicBezTo>
                    <a:pt x="7072" y="101996"/>
                    <a:pt x="0" y="84923"/>
                    <a:pt x="0" y="67122"/>
                  </a:cubicBezTo>
                  <a:lnTo>
                    <a:pt x="0" y="67122"/>
                  </a:lnTo>
                  <a:cubicBezTo>
                    <a:pt x="0" y="49320"/>
                    <a:pt x="7072" y="32247"/>
                    <a:pt x="19659" y="19659"/>
                  </a:cubicBezTo>
                  <a:cubicBezTo>
                    <a:pt x="32247" y="7072"/>
                    <a:pt x="49320" y="0"/>
                    <a:pt x="67122" y="0"/>
                  </a:cubicBezTo>
                  <a:close/>
                </a:path>
              </a:pathLst>
            </a:custGeom>
            <a:solidFill>
              <a:srgbClr val="1DA6E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298393" cy="153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  <a:r>
                <a:rPr lang="en-US" b="true" sz="2000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TX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323814" y="5426266"/>
            <a:ext cx="1132961" cy="509705"/>
            <a:chOff x="0" y="0"/>
            <a:chExt cx="298393" cy="13424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8393" cy="134243"/>
            </a:xfrm>
            <a:custGeom>
              <a:avLst/>
              <a:gdLst/>
              <a:ahLst/>
              <a:cxnLst/>
              <a:rect r="r" b="b" t="t" l="l"/>
              <a:pathLst>
                <a:path h="134243" w="298393">
                  <a:moveTo>
                    <a:pt x="67122" y="0"/>
                  </a:moveTo>
                  <a:lnTo>
                    <a:pt x="231271" y="0"/>
                  </a:lnTo>
                  <a:cubicBezTo>
                    <a:pt x="249073" y="0"/>
                    <a:pt x="266146" y="7072"/>
                    <a:pt x="278734" y="19659"/>
                  </a:cubicBezTo>
                  <a:cubicBezTo>
                    <a:pt x="291321" y="32247"/>
                    <a:pt x="298393" y="49320"/>
                    <a:pt x="298393" y="67122"/>
                  </a:cubicBezTo>
                  <a:lnTo>
                    <a:pt x="298393" y="67122"/>
                  </a:lnTo>
                  <a:cubicBezTo>
                    <a:pt x="298393" y="104192"/>
                    <a:pt x="268342" y="134243"/>
                    <a:pt x="231271" y="134243"/>
                  </a:cubicBezTo>
                  <a:lnTo>
                    <a:pt x="67122" y="134243"/>
                  </a:lnTo>
                  <a:cubicBezTo>
                    <a:pt x="49320" y="134243"/>
                    <a:pt x="32247" y="127172"/>
                    <a:pt x="19659" y="114584"/>
                  </a:cubicBezTo>
                  <a:cubicBezTo>
                    <a:pt x="7072" y="101996"/>
                    <a:pt x="0" y="84923"/>
                    <a:pt x="0" y="67122"/>
                  </a:cubicBezTo>
                  <a:lnTo>
                    <a:pt x="0" y="67122"/>
                  </a:lnTo>
                  <a:cubicBezTo>
                    <a:pt x="0" y="49320"/>
                    <a:pt x="7072" y="32247"/>
                    <a:pt x="19659" y="19659"/>
                  </a:cubicBezTo>
                  <a:cubicBezTo>
                    <a:pt x="32247" y="7072"/>
                    <a:pt x="49320" y="0"/>
                    <a:pt x="67122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298393" cy="153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  <a:r>
                <a:rPr lang="en-US" b="true" sz="2000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RX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328004" y="5426266"/>
            <a:ext cx="1132961" cy="509705"/>
            <a:chOff x="0" y="0"/>
            <a:chExt cx="298393" cy="13424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98393" cy="134243"/>
            </a:xfrm>
            <a:custGeom>
              <a:avLst/>
              <a:gdLst/>
              <a:ahLst/>
              <a:cxnLst/>
              <a:rect r="r" b="b" t="t" l="l"/>
              <a:pathLst>
                <a:path h="134243" w="298393">
                  <a:moveTo>
                    <a:pt x="67122" y="0"/>
                  </a:moveTo>
                  <a:lnTo>
                    <a:pt x="231271" y="0"/>
                  </a:lnTo>
                  <a:cubicBezTo>
                    <a:pt x="249073" y="0"/>
                    <a:pt x="266146" y="7072"/>
                    <a:pt x="278734" y="19659"/>
                  </a:cubicBezTo>
                  <a:cubicBezTo>
                    <a:pt x="291321" y="32247"/>
                    <a:pt x="298393" y="49320"/>
                    <a:pt x="298393" y="67122"/>
                  </a:cubicBezTo>
                  <a:lnTo>
                    <a:pt x="298393" y="67122"/>
                  </a:lnTo>
                  <a:cubicBezTo>
                    <a:pt x="298393" y="104192"/>
                    <a:pt x="268342" y="134243"/>
                    <a:pt x="231271" y="134243"/>
                  </a:cubicBezTo>
                  <a:lnTo>
                    <a:pt x="67122" y="134243"/>
                  </a:lnTo>
                  <a:cubicBezTo>
                    <a:pt x="49320" y="134243"/>
                    <a:pt x="32247" y="127172"/>
                    <a:pt x="19659" y="114584"/>
                  </a:cubicBezTo>
                  <a:cubicBezTo>
                    <a:pt x="7072" y="101996"/>
                    <a:pt x="0" y="84923"/>
                    <a:pt x="0" y="67122"/>
                  </a:cubicBezTo>
                  <a:lnTo>
                    <a:pt x="0" y="67122"/>
                  </a:lnTo>
                  <a:cubicBezTo>
                    <a:pt x="0" y="49320"/>
                    <a:pt x="7072" y="32247"/>
                    <a:pt x="19659" y="19659"/>
                  </a:cubicBezTo>
                  <a:cubicBezTo>
                    <a:pt x="32247" y="7072"/>
                    <a:pt x="49320" y="0"/>
                    <a:pt x="67122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298393" cy="153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  <a:r>
                <a:rPr lang="en-US" b="true" sz="2000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RX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1090873" y="2751250"/>
            <a:ext cx="5050863" cy="5050863"/>
          </a:xfrm>
          <a:custGeom>
            <a:avLst/>
            <a:gdLst/>
            <a:ahLst/>
            <a:cxnLst/>
            <a:rect r="r" b="b" t="t" l="l"/>
            <a:pathLst>
              <a:path h="5050863" w="5050863">
                <a:moveTo>
                  <a:pt x="0" y="0"/>
                </a:moveTo>
                <a:lnTo>
                  <a:pt x="5050863" y="0"/>
                </a:lnTo>
                <a:lnTo>
                  <a:pt x="5050863" y="5050863"/>
                </a:lnTo>
                <a:lnTo>
                  <a:pt x="0" y="50508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3006654" y="7775079"/>
            <a:ext cx="1219302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CP2102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415681" y="8179665"/>
            <a:ext cx="1129159" cy="32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MASTER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995402" y="7736979"/>
            <a:ext cx="2309236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STM32F446RE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185224" y="8124329"/>
            <a:ext cx="862161" cy="32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SLAVE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3205410" y="529553"/>
            <a:ext cx="3253330" cy="1029535"/>
          </a:xfrm>
          <a:custGeom>
            <a:avLst/>
            <a:gdLst/>
            <a:ahLst/>
            <a:cxnLst/>
            <a:rect r="r" b="b" t="t" l="l"/>
            <a:pathLst>
              <a:path h="1029535" w="3253330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DAG14uYFpro</dc:identifier>
  <dcterms:modified xsi:type="dcterms:W3CDTF">2011-08-01T06:04:30Z</dcterms:modified>
  <cp:revision>1</cp:revision>
  <dc:title>Blue and White Minimalist Corporate Sustainable Business Presentation</dc:title>
</cp:coreProperties>
</file>