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401" r:id="rId3"/>
    <p:sldId id="400" r:id="rId4"/>
    <p:sldId id="385" r:id="rId5"/>
    <p:sldId id="386" r:id="rId6"/>
    <p:sldId id="406" r:id="rId7"/>
    <p:sldId id="424" r:id="rId8"/>
    <p:sldId id="429" r:id="rId9"/>
    <p:sldId id="426" r:id="rId10"/>
    <p:sldId id="431" r:id="rId11"/>
    <p:sldId id="433" r:id="rId12"/>
    <p:sldId id="427" r:id="rId13"/>
    <p:sldId id="428" r:id="rId14"/>
    <p:sldId id="432" r:id="rId15"/>
    <p:sldId id="425" r:id="rId16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Quicksand Light" panose="020B0604020202020204" charset="0"/>
      <p:regular r:id="rId23"/>
    </p:embeddedFont>
    <p:embeddedFont>
      <p:font typeface="Malgun Gothic" panose="020B0503020000020004" pitchFamily="34" charset="-127"/>
      <p:regular r:id="rId24"/>
      <p:bold r:id="rId25"/>
    </p:embeddedFont>
    <p:embeddedFont>
      <p:font typeface="Quicksand SemiBold" charset="0"/>
      <p:bold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32F"/>
    <a:srgbClr val="0592A0"/>
    <a:srgbClr val="ECEFF2"/>
    <a:srgbClr val="FF6C63"/>
    <a:srgbClr val="F7C14A"/>
    <a:srgbClr val="1B172C"/>
    <a:srgbClr val="7A86F4"/>
    <a:srgbClr val="FDEEEA"/>
    <a:srgbClr val="55382E"/>
    <a:srgbClr val="FF9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EB154FEE-55CB-4C35-9078-57E2E3C61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00F4D6-7EF5-4054-90C1-E5863F2576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40" y="651797"/>
            <a:ext cx="7916120" cy="5554406"/>
          </a:xfrm>
          <a:prstGeom prst="rect">
            <a:avLst/>
          </a:prstGeom>
        </p:spPr>
      </p:pic>
      <p:pic>
        <p:nvPicPr>
          <p:cNvPr id="16" name="Graphic 3">
            <a:hlinkClick r:id="rId4"/>
            <a:extLst>
              <a:ext uri="{FF2B5EF4-FFF2-40B4-BE49-F238E27FC236}">
                <a16:creationId xmlns:a16="http://schemas.microsoft.com/office/drawing/2014/main" id="{A0C7E413-783A-4220-BB23-A12A9044AD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7" name="TextBox 16">
            <a:hlinkClick r:id="rId7"/>
            <a:extLst>
              <a:ext uri="{FF2B5EF4-FFF2-40B4-BE49-F238E27FC236}">
                <a16:creationId xmlns:a16="http://schemas.microsoft.com/office/drawing/2014/main" id="{CA3192B6-FE3F-4A27-8078-90EE3F185B8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6BA321-1426-4711-AD0C-18AB3F1F9D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1" y="256405"/>
            <a:ext cx="2249714" cy="1265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A2E31-CD11-4C4E-BA5D-8A1B2EB7270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84" y="494311"/>
            <a:ext cx="1013022" cy="699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4D9C7D-5E9D-437B-8A12-C1D49FFE76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5" y="1434174"/>
            <a:ext cx="902698" cy="1265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9B607C-5743-4C22-915F-098CB2AF54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0" y="1156846"/>
            <a:ext cx="1139782" cy="1910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03387F-98D2-4C5D-8CB5-53A13526E4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41" y="2699638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72D1EE-599A-4D09-8B3D-CF427065E4F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74" y="5325382"/>
            <a:ext cx="1683067" cy="12654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3EDCB5-9951-451B-B850-F7ABCC18457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1" y="297817"/>
            <a:ext cx="936882" cy="13278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7D22D9-4C2A-4130-B7FB-7A8D064272E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1" y="690419"/>
            <a:ext cx="2165350" cy="12654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76E977D-2C0F-44CC-8BFE-E903C76F872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735" y="3364152"/>
            <a:ext cx="534809" cy="12654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79CACF5-726E-448C-80ED-58896665515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63" y="4460761"/>
            <a:ext cx="1513321" cy="12654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56FF5FE-0F0F-4414-9CBD-318B712887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A105186-8781-4B61-9426-A4604E869A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016" y="4947750"/>
            <a:ext cx="1939965" cy="19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82C917-1F4C-4F5D-AAD4-57D84EDF4E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662989" y="1020202"/>
            <a:ext cx="6866022" cy="4817596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602D68-E854-4DF6-B44E-FBFD9C294C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135" y="5309068"/>
            <a:ext cx="534809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1E9D75-65A1-4C46-A4FD-C85941CC2DF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5" y="1265570"/>
            <a:ext cx="1513321" cy="1265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392839-B027-4610-85AF-F51A19B961E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96" y="5086310"/>
            <a:ext cx="2249714" cy="1265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81749-206A-417A-BF50-05D98C2573F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39" y="4603767"/>
            <a:ext cx="1139782" cy="1910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59371C-ACDC-4000-BA68-A35ECEA09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51" y="494311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62E52E-8647-41DC-A4F1-9ACFA896EB5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3" y="632838"/>
            <a:ext cx="2165350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7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D618D-9E1C-4F01-A34D-69EF4C1AF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F2664548-38DC-42BC-A12D-72E6E11CF0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6783" y="986971"/>
            <a:ext cx="4179418" cy="4884058"/>
          </a:xfrm>
          <a:prstGeom prst="roundRect">
            <a:avLst>
              <a:gd name="adj" fmla="val 607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9860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0CF29A-7D92-467B-9393-EA2F79352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CE8A9D22-601B-4689-9224-807649D94B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55649" y="2042209"/>
            <a:ext cx="3601176" cy="3601172"/>
          </a:xfrm>
          <a:prstGeom prst="roundRect">
            <a:avLst>
              <a:gd name="adj" fmla="val 571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15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2D1DAC-ED87-46BE-B708-085EFB576F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7D05BED2-5C29-4B40-A3BB-49744D485F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268DF14C-FC05-4327-B9EE-B407E7E340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46656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72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776372-43DD-46DA-8C38-39B3A1C4AA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A0D3C262-849B-4FED-B280-67D6832DD3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65544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A9571FF9-64E6-4CF1-87AB-01E10BA6F0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61560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8DC33EA-F8AA-4587-895E-E849C62E5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57576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560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B76CC4-F012-4376-B62F-E025AB9373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F2202D93-A981-46C3-ABC7-BD7374725B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10150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619D045C-30EC-4461-80B1-3D5E8CF3D6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7675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047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5161F1-0542-4530-B74C-628574AD11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5D48045A-CACA-41F8-9C32-5AB6253B0F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02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959ED1-77AA-4D50-8860-D50389F60A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  <p:sp>
        <p:nvSpPr>
          <p:cNvPr id="9" name="그림 개체 틀 5">
            <a:extLst>
              <a:ext uri="{FF2B5EF4-FFF2-40B4-BE49-F238E27FC236}">
                <a16:creationId xmlns:a16="http://schemas.microsoft.com/office/drawing/2014/main" id="{993DF9FA-B09D-4B74-B2F3-6B3A1C9405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83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D6DCA9-23F3-44F1-BEA0-AEF2458B7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107444A6-C0A7-413C-A462-CFE910BB13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62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hlinkClick r:id="rId2"/>
            <a:extLst>
              <a:ext uri="{FF2B5EF4-FFF2-40B4-BE49-F238E27FC236}">
                <a16:creationId xmlns:a16="http://schemas.microsoft.com/office/drawing/2014/main" id="{4B71DA68-978E-4094-A3F9-3DB7C8E6F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id="{37F9A854-45C9-4708-8FCA-D2099B62CAA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93CA7C-9EE9-47C7-BF4E-1662A08477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148D15-A41F-4E34-BB36-17FF81EB60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8" y="4956732"/>
            <a:ext cx="1234024" cy="17299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FC9D45BE-F779-496B-8BF2-1C8ECE471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BE220F30-BAF1-455F-9E2A-3667C9DD9B3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E76FD8-15DE-407A-A307-81721227F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11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A4A9B-1E9F-45CA-9843-237B9EA89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990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7CE23E-4D1A-4F9E-938A-2317F00AE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2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C6B8FC-4047-4433-9EE1-EF94C99E23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4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557938-337C-43DE-828C-8BD93754F9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6"/>
          <a:stretch/>
        </p:blipFill>
        <p:spPr>
          <a:xfrm flipH="1">
            <a:off x="0" y="5631543"/>
            <a:ext cx="1454662" cy="12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3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1099A-8858-419A-B791-C27543481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1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9369D4-2CAE-49B8-9B22-E1D1BD3240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1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57769-2026-4D8F-8C2D-96888BD85AE2}"/>
              </a:ext>
            </a:extLst>
          </p:cNvPr>
          <p:cNvSpPr txBox="1"/>
          <p:nvPr/>
        </p:nvSpPr>
        <p:spPr>
          <a:xfrm>
            <a:off x="2272553" y="2192428"/>
            <a:ext cx="7646894" cy="1107996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66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Миссия «Луна-17»</a:t>
            </a:r>
            <a:endParaRPr lang="en-US" altLang="ko-KR" sz="66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395C8-FC9B-4956-82AA-9A7FCC70EBB4}"/>
              </a:ext>
            </a:extLst>
          </p:cNvPr>
          <p:cNvSpPr txBox="1"/>
          <p:nvPr/>
        </p:nvSpPr>
        <p:spPr>
          <a:xfrm>
            <a:off x="2272553" y="3195591"/>
            <a:ext cx="7646894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Проектная работа по дисциплине: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+mj-lt"/>
                <a:cs typeface="Times New Roman" panose="02020603050405020304" pitchFamily="18" charset="0"/>
              </a:rPr>
              <a:t>«Введение в авиационную и ракетно-космическую технику</a:t>
            </a:r>
            <a:r>
              <a:rPr lang="ru-RU" sz="2000" dirty="0">
                <a:latin typeface="+mj-lt"/>
              </a:rPr>
              <a:t>»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3D884F-8989-4B54-AC48-26C02D68F9C0}"/>
              </a:ext>
            </a:extLst>
          </p:cNvPr>
          <p:cNvSpPr/>
          <p:nvPr/>
        </p:nvSpPr>
        <p:spPr>
          <a:xfrm>
            <a:off x="4383316" y="4109752"/>
            <a:ext cx="3425370" cy="601987"/>
          </a:xfrm>
          <a:prstGeom prst="roundRect">
            <a:avLst>
              <a:gd name="adj" fmla="val 50000"/>
            </a:avLst>
          </a:prstGeom>
          <a:solidFill>
            <a:srgbClr val="0C0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</a:rPr>
              <a:t>Команда: «</a:t>
            </a:r>
            <a:r>
              <a:rPr lang="en-US" altLang="ko-KR" dirty="0" smtClean="0">
                <a:solidFill>
                  <a:schemeClr val="bg1"/>
                </a:solidFill>
              </a:rPr>
              <a:t>TAIYO</a:t>
            </a:r>
            <a:r>
              <a:rPr lang="ru-RU" altLang="ko-KR" dirty="0" smtClean="0">
                <a:solidFill>
                  <a:schemeClr val="bg1"/>
                </a:solidFill>
              </a:rPr>
              <a:t>»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155" y="483092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М8О-111БВ-24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8640" y="788353"/>
            <a:ext cx="4920343" cy="47643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matplotlib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pyplot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as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plt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numpy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as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from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scipy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integrate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odeint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json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 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stages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{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only_stage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47554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'fuel'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108_389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burn_time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2_664_700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},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{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only_stage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14769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'fuel'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18633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burn_time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117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510_630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}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/>
            </a:r>
            <a:b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rocket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210292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масса тела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g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kerb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9.81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ускорение свободного падения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8.31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универсальная газовая постоянная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0.029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молярная масса воздуха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_0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101_325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давление над уровнем моря в Па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start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300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rho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_0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1.225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плотность воздуха на уровне моря (кг/м³)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G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6.67430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-11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Гравитационная постоянная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kerbin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5.2915793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22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Масса </a:t>
            </a:r>
            <a:r>
              <a:rPr lang="ru-RU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Кербина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в кг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kerbin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600000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Радиус </a:t>
            </a:r>
            <a:r>
              <a:rPr lang="ru-RU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Кербина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в метрах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13.56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площадь поперечного сечения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0.57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коэффициент лобового </a:t>
            </a:r>
            <a:r>
              <a:rPr lang="ru-RU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спортивления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smtClean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</a:t>
            </a:r>
            <a:r>
              <a:rPr lang="en-US" sz="800" dirty="0" smtClean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smtClean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300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800" dirty="0">
              <a:solidFill>
                <a:srgbClr val="B5CEA8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def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if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&lt;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80000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return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90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80000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return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def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return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64776" y="859141"/>
            <a:ext cx="6096000" cy="46228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 </a:t>
            </a:r>
            <a:r>
              <a:rPr lang="en-US" sz="800" dirty="0" err="1" smtClean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def</a:t>
            </a:r>
            <a:r>
              <a:rPr lang="en-US" sz="800" dirty="0" smtClean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for_odeint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time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stage_ind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global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cur_stage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stages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stage_ind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fuel_mass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cur_stage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'fuel'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cur_stage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burn_time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cur_stage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burn_time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k_i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fuel_mass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burn_time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if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&gt;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30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start_temp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6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//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1000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температура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от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высоты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new_mass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M_rocket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k_i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time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velocity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**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**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corner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p_0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exp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((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g_kerb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))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давление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от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высоты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RHO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temperature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плотность от высоты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F_grav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G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M_kerbin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new_mass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R_kerbin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**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сила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гравитации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F_resist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velocity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RHO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сила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сопротивления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F_traction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F_resist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radians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corner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new_mass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ускорение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по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оси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Ох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F_traction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F_resist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sin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radians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corner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F_grav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new_mass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ускорение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по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оси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Оу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np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sqrt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**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**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dx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dx_speed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x_acceleration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dy_speed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y_acceleration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return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dx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dx_speed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dy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dy_speed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81545" y="4900051"/>
            <a:ext cx="3287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ru-RU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константы и библиотеки</a:t>
            </a:r>
          </a:p>
          <a:p>
            <a:pPr algn="ctr"/>
            <a:r>
              <a:rPr lang="ru-RU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для реализации мат. модели)</a:t>
            </a:r>
            <a:endParaRPr lang="ru-RU" altLang="ko-K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427472" y="4835614"/>
            <a:ext cx="2233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ru-RU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основная функция</a:t>
            </a:r>
          </a:p>
          <a:p>
            <a:pPr algn="ctr"/>
            <a:r>
              <a:rPr lang="ru-RU" altLang="ko-KR" dirty="0" smtClean="0">
                <a:solidFill>
                  <a:schemeClr val="bg1"/>
                </a:solidFill>
                <a:cs typeface="Arial" panose="020B0604020202020204" pitchFamily="34" charset="0"/>
              </a:rPr>
              <a:t>мат. модели)</a:t>
            </a:r>
            <a:endParaRPr lang="ru-RU" altLang="ko-K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6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ГРАФИКИ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900" y="1305016"/>
            <a:ext cx="3085375" cy="2274207"/>
          </a:xfrm>
          <a:prstGeom prst="rect">
            <a:avLst/>
          </a:prstGeom>
        </p:spPr>
      </p:pic>
      <p:pic>
        <p:nvPicPr>
          <p:cNvPr id="8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373" y="1305016"/>
            <a:ext cx="2974793" cy="2274207"/>
          </a:xfrm>
          <a:prstGeom prst="rect">
            <a:avLst/>
          </a:prstGeom>
        </p:spPr>
      </p:pic>
      <p:pic>
        <p:nvPicPr>
          <p:cNvPr id="9" name="Picture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7264" y="1305016"/>
            <a:ext cx="2968852" cy="2274811"/>
          </a:xfrm>
          <a:prstGeom prst="rect">
            <a:avLst/>
          </a:prstGeom>
        </p:spPr>
      </p:pic>
      <p:pic>
        <p:nvPicPr>
          <p:cNvPr id="10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900" y="3658244"/>
            <a:ext cx="3085375" cy="2406771"/>
          </a:xfrm>
          <a:prstGeom prst="rect">
            <a:avLst/>
          </a:prstGeom>
        </p:spPr>
      </p:pic>
      <p:pic>
        <p:nvPicPr>
          <p:cNvPr id="11" name="Picture 7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0373" y="3658244"/>
            <a:ext cx="2974793" cy="2406771"/>
          </a:xfrm>
          <a:prstGeom prst="rect">
            <a:avLst/>
          </a:prstGeom>
        </p:spPr>
      </p:pic>
      <p:pic>
        <p:nvPicPr>
          <p:cNvPr id="12" name="Picture 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7264" y="3658243"/>
            <a:ext cx="2968852" cy="24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9818" y="1103388"/>
            <a:ext cx="6772365" cy="49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СИМУЛЯЦИЯ В 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KSP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2"/>
          <a:stretch>
            <a:fillRect/>
          </a:stretch>
        </p:blipFill>
        <p:spPr>
          <a:xfrm>
            <a:off x="716507" y="1498120"/>
            <a:ext cx="3272020" cy="3814883"/>
          </a:xfrm>
          <a:prstGeom prst="rect">
            <a:avLst/>
          </a:prstGeom>
        </p:spPr>
      </p:pic>
      <p:pic>
        <p:nvPicPr>
          <p:cNvPr id="36" name="Рисунок 35"/>
          <p:cNvPicPr/>
          <p:nvPr/>
        </p:nvPicPr>
        <p:blipFill>
          <a:blip r:embed="rId3"/>
          <a:stretch>
            <a:fillRect/>
          </a:stretch>
        </p:blipFill>
        <p:spPr>
          <a:xfrm>
            <a:off x="4274380" y="1961835"/>
            <a:ext cx="3500792" cy="2887454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4"/>
          <a:stretch>
            <a:fillRect/>
          </a:stretch>
        </p:blipFill>
        <p:spPr>
          <a:xfrm>
            <a:off x="8061025" y="2494735"/>
            <a:ext cx="3540018" cy="18216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970653" y="5313003"/>
            <a:ext cx="27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Взлёт ракеты</a:t>
            </a:r>
            <a:endParaRPr lang="ru-RU" altLang="ko-KR" sz="20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3988527" y="4849289"/>
            <a:ext cx="407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Отсоединение первой ступени</a:t>
            </a:r>
            <a:endParaRPr lang="ru-RU" altLang="ko-KR" sz="20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7794785" y="4316386"/>
            <a:ext cx="407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Отсоединение второй ступени</a:t>
            </a:r>
            <a:endParaRPr lang="ru-RU" altLang="ko-KR" sz="20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1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4394717" y="702775"/>
            <a:ext cx="345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НАШИ МАТЕРИАЛЫ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766013" y="5384312"/>
            <a:ext cx="215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GitHub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7312212" y="5384312"/>
            <a:ext cx="277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Google-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диск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qr-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69" y="1574844"/>
            <a:ext cx="3460618" cy="346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15" descr="C:\Users\Artyom\Downloads\qr-code (1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0" y="1574844"/>
            <a:ext cx="3460618" cy="3460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45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72252" y="4093030"/>
            <a:ext cx="2159726" cy="2159726"/>
          </a:xfrm>
          <a:prstGeom prst="ellipse">
            <a:avLst/>
          </a:prstGeom>
          <a:solidFill>
            <a:srgbClr val="0592A0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4394717" y="702775"/>
            <a:ext cx="345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ЗАКЛЮЧЕНИЕ</a:t>
            </a:r>
            <a:endParaRPr lang="ru-RU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714103" y="1384396"/>
            <a:ext cx="10415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Сравнение </a:t>
            </a:r>
            <a:r>
              <a:rPr lang="ru-RU" dirty="0"/>
              <a:t>полученных данных из виртуального полёта с расчётными данными математической модели показало, что некоторые параметры не совпали. Это указывает на необходимость </a:t>
            </a:r>
            <a:r>
              <a:rPr lang="ru-RU" dirty="0" smtClean="0"/>
              <a:t>даль</a:t>
            </a:r>
            <a:r>
              <a:rPr lang="en-US" dirty="0" smtClean="0"/>
              <a:t>-</a:t>
            </a:r>
          </a:p>
          <a:p>
            <a:r>
              <a:rPr lang="ru-RU" dirty="0" err="1" smtClean="0"/>
              <a:t>нейшего</a:t>
            </a:r>
            <a:r>
              <a:rPr lang="ru-RU" dirty="0" smtClean="0"/>
              <a:t> </a:t>
            </a:r>
            <a:r>
              <a:rPr lang="ru-RU" dirty="0"/>
              <a:t>совершенствования наших моделей и методов моделирования. Тем не менее, </a:t>
            </a:r>
            <a:r>
              <a:rPr lang="ru-RU" dirty="0" smtClean="0"/>
              <a:t>получен</a:t>
            </a:r>
            <a:r>
              <a:rPr lang="en-US" dirty="0" smtClean="0"/>
              <a:t>-</a:t>
            </a:r>
          </a:p>
          <a:p>
            <a:r>
              <a:rPr lang="ru-RU" dirty="0" err="1" smtClean="0"/>
              <a:t>ные</a:t>
            </a:r>
            <a:r>
              <a:rPr lang="ru-RU" dirty="0" smtClean="0"/>
              <a:t> </a:t>
            </a:r>
            <a:r>
              <a:rPr lang="ru-RU" dirty="0"/>
              <a:t>результаты предоставили ценную информацию о возможных источниках ошибок и путях </a:t>
            </a:r>
            <a:endParaRPr lang="en-US" dirty="0" smtClean="0"/>
          </a:p>
          <a:p>
            <a:r>
              <a:rPr lang="ru-RU" dirty="0" smtClean="0"/>
              <a:t>их </a:t>
            </a:r>
            <a:r>
              <a:rPr lang="ru-RU" dirty="0"/>
              <a:t>устранения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Проект </a:t>
            </a:r>
            <a:r>
              <a:rPr lang="ru-RU" dirty="0"/>
              <a:t>не только позволил нам глубже понять историческую миссию «Луна-17», но и </a:t>
            </a:r>
            <a:r>
              <a:rPr lang="ru-RU" dirty="0" err="1" smtClean="0"/>
              <a:t>продемон</a:t>
            </a:r>
            <a:r>
              <a:rPr lang="en-US" dirty="0" smtClean="0"/>
              <a:t>-</a:t>
            </a:r>
            <a:r>
              <a:rPr lang="ru-RU" dirty="0" err="1" smtClean="0"/>
              <a:t>стрировал</a:t>
            </a:r>
            <a:r>
              <a:rPr lang="ru-RU" dirty="0" smtClean="0"/>
              <a:t> </a:t>
            </a:r>
            <a:r>
              <a:rPr lang="ru-RU" dirty="0"/>
              <a:t>возможности использования игры KSP для моделирования и симуляции космических миссий. Мы уверены, что полученные знания и опыт будут полезны для дальнейших </a:t>
            </a:r>
            <a:r>
              <a:rPr lang="ru-RU" dirty="0" err="1" smtClean="0"/>
              <a:t>исследо</a:t>
            </a:r>
            <a:r>
              <a:rPr lang="en-US" dirty="0" smtClean="0"/>
              <a:t>-</a:t>
            </a:r>
          </a:p>
          <a:p>
            <a:r>
              <a:rPr lang="ru-RU" dirty="0" err="1" smtClean="0"/>
              <a:t>ваний</a:t>
            </a:r>
            <a:r>
              <a:rPr lang="ru-RU" dirty="0" smtClean="0"/>
              <a:t> </a:t>
            </a:r>
            <a:r>
              <a:rPr lang="ru-RU" dirty="0"/>
              <a:t>и разработок в области космонавтики.</a:t>
            </a:r>
          </a:p>
        </p:txBody>
      </p:sp>
      <p:pic>
        <p:nvPicPr>
          <p:cNvPr id="13" name="그래픽 513">
            <a:extLst>
              <a:ext uri="{FF2B5EF4-FFF2-40B4-BE49-F238E27FC236}">
                <a16:creationId xmlns:a16="http://schemas.microsoft.com/office/drawing/2014/main" id="{7B2AC21B-A1CC-4857-8B05-34B02E6B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22624" y="4553165"/>
            <a:ext cx="1391835" cy="12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4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ВВЕДЕНИЕ</a:t>
            </a:r>
            <a:endParaRPr lang="ko-KR" altLang="en-US" sz="44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8D262-6D9A-409E-A962-FFE1609E95B4}"/>
              </a:ext>
            </a:extLst>
          </p:cNvPr>
          <p:cNvSpPr txBox="1"/>
          <p:nvPr/>
        </p:nvSpPr>
        <p:spPr>
          <a:xfrm>
            <a:off x="1684791" y="1915835"/>
            <a:ext cx="3984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0C032F"/>
                </a:solidFill>
              </a:rPr>
              <a:t>Изучение и моделирование миссии по запуску, полёту и приземлению советской автоматической </a:t>
            </a:r>
            <a:r>
              <a:rPr lang="ru-RU" dirty="0" err="1" smtClean="0">
                <a:solidFill>
                  <a:srgbClr val="0C032F"/>
                </a:solidFill>
              </a:rPr>
              <a:t>межпла-нетной</a:t>
            </a:r>
            <a:r>
              <a:rPr lang="ru-RU" dirty="0" smtClean="0">
                <a:solidFill>
                  <a:srgbClr val="0C032F"/>
                </a:solidFill>
              </a:rPr>
              <a:t> станции "Луна-17".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E15130-5D55-4683-BD48-C10FF55B0313}"/>
              </a:ext>
            </a:extLst>
          </p:cNvPr>
          <p:cNvSpPr/>
          <p:nvPr/>
        </p:nvSpPr>
        <p:spPr>
          <a:xfrm>
            <a:off x="998439" y="1472216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01.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AC7DC2-DBB9-42EE-ADAB-EADA9A580D42}"/>
              </a:ext>
            </a:extLst>
          </p:cNvPr>
          <p:cNvSpPr/>
          <p:nvPr/>
        </p:nvSpPr>
        <p:spPr>
          <a:xfrm>
            <a:off x="1664796" y="1472216"/>
            <a:ext cx="3763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</a:rPr>
              <a:t>Цель</a:t>
            </a:r>
            <a:endParaRPr lang="ko-KR" altLang="en-US" sz="2000" dirty="0">
              <a:solidFill>
                <a:srgbClr val="0C032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1FE2D-1B7E-47D4-986D-BE48CACDCEC9}"/>
              </a:ext>
            </a:extLst>
          </p:cNvPr>
          <p:cNvSpPr txBox="1"/>
          <p:nvPr/>
        </p:nvSpPr>
        <p:spPr>
          <a:xfrm>
            <a:off x="1684791" y="3753877"/>
            <a:ext cx="373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err="1" smtClean="0">
                <a:solidFill>
                  <a:srgbClr val="0C032F"/>
                </a:solidFill>
              </a:rPr>
              <a:t>Бахшалиев</a:t>
            </a:r>
            <a:r>
              <a:rPr lang="ru-RU" altLang="ko-KR" sz="1600" dirty="0" smtClean="0">
                <a:solidFill>
                  <a:srgbClr val="0C032F"/>
                </a:solidFill>
              </a:rPr>
              <a:t> М.А. – физик</a:t>
            </a:r>
            <a:r>
              <a:rPr lang="en-US" altLang="ko-KR" sz="1600" dirty="0" smtClean="0">
                <a:solidFill>
                  <a:srgbClr val="0C032F"/>
                </a:solidFill>
              </a:rPr>
              <a:t>;</a:t>
            </a:r>
          </a:p>
          <a:p>
            <a:r>
              <a:rPr lang="ru-RU" altLang="ko-KR" sz="1600" dirty="0" smtClean="0">
                <a:solidFill>
                  <a:srgbClr val="0C032F"/>
                </a:solidFill>
              </a:rPr>
              <a:t>Захарченко М.А. – программист</a:t>
            </a:r>
            <a:r>
              <a:rPr lang="en-US" altLang="ko-KR" sz="1600" dirty="0" smtClean="0">
                <a:solidFill>
                  <a:srgbClr val="0C032F"/>
                </a:solidFill>
              </a:rPr>
              <a:t>;</a:t>
            </a:r>
            <a:endParaRPr lang="ru-RU" altLang="ko-KR" sz="1600" dirty="0" smtClean="0">
              <a:solidFill>
                <a:srgbClr val="0C032F"/>
              </a:solidFill>
            </a:endParaRPr>
          </a:p>
          <a:p>
            <a:r>
              <a:rPr lang="ru-RU" altLang="ko-KR" sz="1600" dirty="0" err="1" smtClean="0">
                <a:solidFill>
                  <a:srgbClr val="0C032F"/>
                </a:solidFill>
              </a:rPr>
              <a:t>Кукава</a:t>
            </a:r>
            <a:r>
              <a:rPr lang="ru-RU" altLang="ko-KR" sz="1600" dirty="0" smtClean="0">
                <a:solidFill>
                  <a:srgbClr val="0C032F"/>
                </a:solidFill>
              </a:rPr>
              <a:t> И.Г. – математик</a:t>
            </a:r>
            <a:r>
              <a:rPr lang="en-US" altLang="ko-KR" sz="1600" dirty="0" smtClean="0">
                <a:solidFill>
                  <a:srgbClr val="0C032F"/>
                </a:solidFill>
              </a:rPr>
              <a:t>;</a:t>
            </a:r>
            <a:endParaRPr lang="ru-RU" altLang="ko-KR" sz="1600" dirty="0" smtClean="0">
              <a:solidFill>
                <a:srgbClr val="0C032F"/>
              </a:solidFill>
            </a:endParaRPr>
          </a:p>
          <a:p>
            <a:r>
              <a:rPr lang="ru-RU" altLang="ko-KR" sz="1600" dirty="0" smtClean="0">
                <a:solidFill>
                  <a:srgbClr val="0C032F"/>
                </a:solidFill>
              </a:rPr>
              <a:t>Мицкевич А.А. – лидер.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2AA5-35E4-4018-B1FA-1AF40DF5C1EB}"/>
              </a:ext>
            </a:extLst>
          </p:cNvPr>
          <p:cNvSpPr/>
          <p:nvPr/>
        </p:nvSpPr>
        <p:spPr>
          <a:xfrm>
            <a:off x="998439" y="3339116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02.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746F20-7095-41EE-A8A7-3829A1D5AA87}"/>
              </a:ext>
            </a:extLst>
          </p:cNvPr>
          <p:cNvSpPr/>
          <p:nvPr/>
        </p:nvSpPr>
        <p:spPr>
          <a:xfrm>
            <a:off x="1664796" y="3339116"/>
            <a:ext cx="3763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</a:rPr>
              <a:t>Участники</a:t>
            </a:r>
            <a:endParaRPr lang="ko-KR" altLang="en-US" sz="2000" dirty="0">
              <a:solidFill>
                <a:srgbClr val="0C032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6355631" y="1886977"/>
            <a:ext cx="5078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тщательное исследование </a:t>
            </a:r>
            <a:r>
              <a:rPr lang="ru-RU" dirty="0" err="1" smtClean="0"/>
              <a:t>истори-ческих</a:t>
            </a:r>
            <a:r>
              <a:rPr lang="ru-RU" dirty="0" smtClean="0"/>
              <a:t> </a:t>
            </a:r>
            <a:r>
              <a:rPr lang="ru-RU" dirty="0"/>
              <a:t>данных и технической документации миссии "Луна-17".</a:t>
            </a:r>
          </a:p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/>
              <a:t>Создать математическую модель, </a:t>
            </a:r>
            <a:r>
              <a:rPr lang="ru-RU" dirty="0" err="1" smtClean="0"/>
              <a:t>описыва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ющую</a:t>
            </a:r>
            <a:r>
              <a:rPr lang="ru-RU" dirty="0" smtClean="0"/>
              <a:t> запуск и подъём до высоты 80 кило-</a:t>
            </a:r>
          </a:p>
          <a:p>
            <a:r>
              <a:rPr lang="ru-RU" dirty="0" smtClean="0"/>
              <a:t>метров станции </a:t>
            </a:r>
            <a:r>
              <a:rPr lang="ru-RU" dirty="0"/>
              <a:t>"Луна-17".</a:t>
            </a:r>
          </a:p>
          <a:p>
            <a:r>
              <a:rPr lang="ru-RU" dirty="0" smtClean="0"/>
              <a:t>3. </a:t>
            </a:r>
            <a:r>
              <a:rPr lang="ru-RU" dirty="0"/>
              <a:t>Использовать язык программирования </a:t>
            </a:r>
            <a:r>
              <a:rPr lang="ru-RU" dirty="0" err="1" smtClean="0"/>
              <a:t>Pyt-hon</a:t>
            </a:r>
            <a:r>
              <a:rPr lang="ru-RU" dirty="0" smtClean="0"/>
              <a:t> </a:t>
            </a:r>
            <a:r>
              <a:rPr lang="ru-RU" dirty="0"/>
              <a:t>для расчёта необходимых данных на </a:t>
            </a:r>
            <a:r>
              <a:rPr lang="ru-RU" dirty="0" smtClean="0"/>
              <a:t>ос-</a:t>
            </a:r>
          </a:p>
          <a:p>
            <a:r>
              <a:rPr lang="ru-RU" dirty="0" err="1" smtClean="0"/>
              <a:t>нове</a:t>
            </a:r>
            <a:r>
              <a:rPr lang="ru-RU" dirty="0" smtClean="0"/>
              <a:t> </a:t>
            </a:r>
            <a:r>
              <a:rPr lang="ru-RU" dirty="0"/>
              <a:t>математической модели.</a:t>
            </a:r>
          </a:p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/>
              <a:t>Провести виртуальный запуск корабля на </a:t>
            </a:r>
            <a:endParaRPr lang="ru-RU" dirty="0" smtClean="0"/>
          </a:p>
          <a:p>
            <a:r>
              <a:rPr lang="ru-RU" dirty="0" smtClean="0"/>
              <a:t>Муну </a:t>
            </a:r>
            <a:r>
              <a:rPr lang="ru-RU" dirty="0"/>
              <a:t>(аналог Луны в KSP) и выполнить </a:t>
            </a:r>
            <a:r>
              <a:rPr lang="ru-RU" dirty="0" smtClean="0"/>
              <a:t>вы-</a:t>
            </a:r>
          </a:p>
          <a:p>
            <a:r>
              <a:rPr lang="ru-RU" dirty="0" smtClean="0"/>
              <a:t>ход на орбиту.</a:t>
            </a:r>
            <a:endParaRPr lang="ru-RU" dirty="0"/>
          </a:p>
          <a:p>
            <a:r>
              <a:rPr lang="ru-RU" dirty="0" smtClean="0"/>
              <a:t>5. </a:t>
            </a:r>
            <a:r>
              <a:rPr lang="ru-RU" dirty="0"/>
              <a:t>Сравнить полученные данные из </a:t>
            </a:r>
            <a:r>
              <a:rPr lang="ru-RU" dirty="0" err="1" smtClean="0"/>
              <a:t>виртуаль-ного</a:t>
            </a:r>
            <a:r>
              <a:rPr lang="ru-RU" dirty="0" smtClean="0"/>
              <a:t> </a:t>
            </a:r>
            <a:r>
              <a:rPr lang="ru-RU" dirty="0"/>
              <a:t>полёта с расчётными данными </a:t>
            </a:r>
            <a:r>
              <a:rPr lang="ru-RU" dirty="0" err="1" smtClean="0"/>
              <a:t>матема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тической</a:t>
            </a:r>
            <a:r>
              <a:rPr lang="ru-RU" dirty="0" smtClean="0"/>
              <a:t> </a:t>
            </a:r>
            <a:r>
              <a:rPr lang="ru-RU" dirty="0"/>
              <a:t>модели.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FC4CA6-7EA9-4BD9-AF0F-B1AB83D00DFC}"/>
              </a:ext>
            </a:extLst>
          </p:cNvPr>
          <p:cNvSpPr/>
          <p:nvPr/>
        </p:nvSpPr>
        <p:spPr>
          <a:xfrm>
            <a:off x="5689275" y="1472216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03.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19CC7-CB0E-4C09-B053-B0A8212BDC50}"/>
              </a:ext>
            </a:extLst>
          </p:cNvPr>
          <p:cNvSpPr/>
          <p:nvPr/>
        </p:nvSpPr>
        <p:spPr>
          <a:xfrm>
            <a:off x="6355632" y="1472216"/>
            <a:ext cx="3763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</a:rPr>
              <a:t>Основные задачи</a:t>
            </a:r>
            <a:endParaRPr lang="ko-KR" altLang="en-US" sz="2000" dirty="0">
              <a:solidFill>
                <a:srgbClr val="0C03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4627450" y="702775"/>
            <a:ext cx="6845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4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ОПИСАНИЕ МИССИИ</a:t>
            </a:r>
            <a:endParaRPr lang="ko-KR" altLang="en-US" sz="44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4979748" y="1612605"/>
            <a:ext cx="6141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Миссия "Луна-17" была запущена </a:t>
            </a:r>
            <a:r>
              <a:rPr lang="ru-RU" sz="2400" dirty="0" smtClean="0"/>
              <a:t>Совет-</a:t>
            </a:r>
          </a:p>
          <a:p>
            <a:pPr algn="just"/>
            <a:r>
              <a:rPr lang="ru-RU" sz="2400" dirty="0" err="1" smtClean="0"/>
              <a:t>ским</a:t>
            </a:r>
            <a:r>
              <a:rPr lang="ru-RU" sz="2400" dirty="0" smtClean="0"/>
              <a:t> </a:t>
            </a:r>
            <a:r>
              <a:rPr lang="ru-RU" sz="2400" dirty="0"/>
              <a:t>Союзом 10 ноября 1970 года с целью доставки на поверхность Луны первого в мире планетохода — "Лунохода-1". </a:t>
            </a:r>
            <a:r>
              <a:rPr lang="ru-RU" sz="2400" dirty="0" smtClean="0"/>
              <a:t>Основ-ной </a:t>
            </a:r>
            <a:r>
              <a:rPr lang="ru-RU" sz="2400" dirty="0"/>
              <a:t>задачей миссии было исследование </a:t>
            </a:r>
            <a:endParaRPr lang="ru-RU" sz="2400" dirty="0" smtClean="0"/>
          </a:p>
          <a:p>
            <a:pPr algn="just"/>
            <a:r>
              <a:rPr lang="ru-RU" sz="2400" dirty="0" smtClean="0"/>
              <a:t>лунной </a:t>
            </a:r>
            <a:r>
              <a:rPr lang="ru-RU" sz="2400" dirty="0"/>
              <a:t>поверхности, сбор данных о </a:t>
            </a:r>
            <a:r>
              <a:rPr lang="ru-RU" sz="2400" dirty="0" err="1" smtClean="0"/>
              <a:t>сос</a:t>
            </a:r>
            <a:r>
              <a:rPr lang="ru-RU" sz="2400" dirty="0" smtClean="0"/>
              <a:t>-</a:t>
            </a:r>
          </a:p>
          <a:p>
            <a:pPr algn="just"/>
            <a:r>
              <a:rPr lang="ru-RU" sz="2400" dirty="0" err="1" smtClean="0"/>
              <a:t>таве</a:t>
            </a:r>
            <a:r>
              <a:rPr lang="ru-RU" sz="2400" dirty="0" smtClean="0"/>
              <a:t> </a:t>
            </a:r>
            <a:r>
              <a:rPr lang="ru-RU" sz="2400" dirty="0"/>
              <a:t>грунта и изучение условий для </a:t>
            </a:r>
            <a:r>
              <a:rPr lang="ru-RU" sz="2400" dirty="0" err="1" smtClean="0"/>
              <a:t>бу</a:t>
            </a:r>
            <a:r>
              <a:rPr lang="ru-RU" sz="2400" dirty="0" smtClean="0"/>
              <a:t>-</a:t>
            </a:r>
          </a:p>
          <a:p>
            <a:pPr algn="just"/>
            <a:r>
              <a:rPr lang="ru-RU" sz="2400" dirty="0" err="1" smtClean="0"/>
              <a:t>дущих</a:t>
            </a:r>
            <a:r>
              <a:rPr lang="ru-RU" sz="2400" dirty="0" smtClean="0"/>
              <a:t> </a:t>
            </a:r>
            <a:r>
              <a:rPr lang="ru-RU" sz="2400" dirty="0"/>
              <a:t>пилотируемых экспедиций. </a:t>
            </a:r>
            <a:endParaRPr lang="ru-RU" sz="2400" dirty="0" smtClean="0"/>
          </a:p>
          <a:p>
            <a:pPr algn="just"/>
            <a:r>
              <a:rPr lang="ru-RU" sz="2400" dirty="0" smtClean="0"/>
              <a:t>"</a:t>
            </a:r>
            <a:r>
              <a:rPr lang="ru-RU" sz="2400" dirty="0"/>
              <a:t>Луна-17" успешно доставила "Луноход-1" на поверхность Луны 17 ноября 1970 года, что стало важным шагом в освоении </a:t>
            </a:r>
            <a:r>
              <a:rPr lang="ru-RU" sz="2400" dirty="0" smtClean="0"/>
              <a:t>кос-</a:t>
            </a:r>
            <a:r>
              <a:rPr lang="ru-RU" sz="2400" dirty="0" err="1" smtClean="0"/>
              <a:t>моса</a:t>
            </a:r>
            <a:r>
              <a:rPr lang="ru-RU" sz="2400" dirty="0"/>
              <a:t>.</a:t>
            </a:r>
          </a:p>
        </p:txBody>
      </p:sp>
      <p:pic>
        <p:nvPicPr>
          <p:cNvPr id="2054" name="Picture 6" descr="Ракета-носитель Протон-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9" y="1472216"/>
            <a:ext cx="2674710" cy="4805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659232"/>
            <a:ext cx="6845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4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ЛУНОХОД</a:t>
            </a:r>
            <a:endParaRPr lang="ko-KR" altLang="en-US" sz="44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8" name="Picture 6" descr="Луна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43" y="3422392"/>
            <a:ext cx="4616054" cy="2730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714103" y="1384396"/>
            <a:ext cx="10415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"Луноход-1" представлял собой </a:t>
            </a:r>
            <a:r>
              <a:rPr lang="ru-RU" sz="2000" dirty="0" err="1"/>
              <a:t>восьмиколёсный</a:t>
            </a:r>
            <a:r>
              <a:rPr lang="ru-RU" sz="2000" dirty="0"/>
              <a:t> самоходный аппарат, оснащённый </a:t>
            </a:r>
            <a:r>
              <a:rPr lang="ru-RU" sz="2000" dirty="0" smtClean="0"/>
              <a:t>на-</a:t>
            </a:r>
            <a:r>
              <a:rPr lang="ru-RU" sz="2000" dirty="0" err="1" smtClean="0"/>
              <a:t>учными</a:t>
            </a:r>
            <a:r>
              <a:rPr lang="ru-RU" sz="2000" dirty="0" smtClean="0"/>
              <a:t> </a:t>
            </a:r>
            <a:r>
              <a:rPr lang="ru-RU" sz="2000" dirty="0"/>
              <a:t>приборами для анализа лунного грунта, измерения радиационного фона </a:t>
            </a:r>
            <a:r>
              <a:rPr lang="ru-RU" sz="2000" dirty="0" smtClean="0"/>
              <a:t>и</a:t>
            </a:r>
          </a:p>
          <a:p>
            <a:pPr algn="just"/>
            <a:r>
              <a:rPr lang="ru-RU" sz="2000" dirty="0" smtClean="0"/>
              <a:t>фотографирования </a:t>
            </a:r>
            <a:r>
              <a:rPr lang="ru-RU" sz="2000" dirty="0"/>
              <a:t>поверхности. Аппарат был оборудован системой управления, </a:t>
            </a:r>
            <a:r>
              <a:rPr lang="ru-RU" sz="2000" dirty="0" smtClean="0"/>
              <a:t>по-</a:t>
            </a:r>
          </a:p>
          <a:p>
            <a:pPr algn="just"/>
            <a:r>
              <a:rPr lang="ru-RU" sz="2000" dirty="0" err="1" smtClean="0"/>
              <a:t>зволявшей</a:t>
            </a:r>
            <a:r>
              <a:rPr lang="ru-RU" sz="2000" dirty="0" smtClean="0"/>
              <a:t> </a:t>
            </a:r>
            <a:r>
              <a:rPr lang="ru-RU" sz="2000" dirty="0"/>
              <a:t>операторам на Земле управлять его движением и работой научных </a:t>
            </a:r>
            <a:r>
              <a:rPr lang="ru-RU" sz="2000" dirty="0" err="1" smtClean="0"/>
              <a:t>инст</a:t>
            </a:r>
            <a:r>
              <a:rPr lang="ru-RU" sz="2000" dirty="0" smtClean="0"/>
              <a:t>-</a:t>
            </a:r>
          </a:p>
          <a:p>
            <a:pPr algn="just"/>
            <a:r>
              <a:rPr lang="ru-RU" sz="2000" dirty="0" err="1" smtClean="0"/>
              <a:t>рументов</a:t>
            </a:r>
            <a:r>
              <a:rPr lang="ru-RU" sz="2000" dirty="0"/>
              <a:t>. "Луноход-1" мог перемещаться по лунной поверхности, преодолевая </a:t>
            </a:r>
            <a:r>
              <a:rPr lang="ru-RU" sz="2000" dirty="0" err="1" smtClean="0"/>
              <a:t>препят-ствия</a:t>
            </a:r>
            <a:r>
              <a:rPr lang="ru-RU" sz="2000" dirty="0" smtClean="0"/>
              <a:t> </a:t>
            </a:r>
            <a:r>
              <a:rPr lang="ru-RU" sz="2000" dirty="0"/>
              <a:t>и склоны, что делало его уникальным инструментом для исследования Луны.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5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63814FE-2178-4C79-A11F-CDF8D8335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" y="3918857"/>
            <a:ext cx="1974375" cy="2767815"/>
          </a:xfrm>
          <a:prstGeom prst="rect">
            <a:avLst/>
          </a:prstGeom>
        </p:spPr>
      </p:pic>
      <p:pic>
        <p:nvPicPr>
          <p:cNvPr id="1026" name="Picture 2" descr="Чем опасна «Охотничья Луна» 17 октября | REGIONS.RU / Серпухов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1" r="17901"/>
          <a:stretch>
            <a:fillRect/>
          </a:stretch>
        </p:blipFill>
        <p:spPr bwMode="auto">
          <a:xfrm>
            <a:off x="948651" y="1248802"/>
            <a:ext cx="4179418" cy="4884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5067234" y="659232"/>
            <a:ext cx="6845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4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ИТОГ</a:t>
            </a:r>
            <a:endParaRPr lang="ko-KR" altLang="en-US" sz="44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5336801" y="1428673"/>
            <a:ext cx="6306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"</a:t>
            </a:r>
            <a:r>
              <a:rPr lang="ru-RU" sz="2400" dirty="0"/>
              <a:t>Луноход-1" проработал на Луне около 11 </a:t>
            </a:r>
            <a:endParaRPr lang="ru-RU" sz="2400" dirty="0" smtClean="0"/>
          </a:p>
          <a:p>
            <a:pPr algn="just"/>
            <a:r>
              <a:rPr lang="ru-RU" sz="2400" dirty="0" smtClean="0"/>
              <a:t>лунных </a:t>
            </a:r>
            <a:r>
              <a:rPr lang="ru-RU" sz="2400" dirty="0"/>
              <a:t>дней, пройдя более 10 километров и передав на Землю тысячи фотографий и научных данных. Эти результаты </a:t>
            </a:r>
            <a:r>
              <a:rPr lang="ru-RU" sz="2400" dirty="0" smtClean="0"/>
              <a:t>значите-</a:t>
            </a:r>
            <a:r>
              <a:rPr lang="ru-RU" sz="2400" dirty="0" err="1" smtClean="0"/>
              <a:t>льно</a:t>
            </a:r>
            <a:r>
              <a:rPr lang="ru-RU" sz="2400" dirty="0" smtClean="0"/>
              <a:t> </a:t>
            </a:r>
            <a:r>
              <a:rPr lang="ru-RU" sz="2400" dirty="0"/>
              <a:t>расширили знания о Луне и </a:t>
            </a:r>
            <a:r>
              <a:rPr lang="ru-RU" sz="2400" dirty="0" smtClean="0"/>
              <a:t>способ-</a:t>
            </a:r>
          </a:p>
          <a:p>
            <a:pPr algn="just"/>
            <a:r>
              <a:rPr lang="ru-RU" sz="2400" dirty="0" err="1" smtClean="0"/>
              <a:t>ствовали</a:t>
            </a:r>
            <a:r>
              <a:rPr lang="ru-RU" sz="2400" dirty="0" smtClean="0"/>
              <a:t> </a:t>
            </a:r>
            <a:r>
              <a:rPr lang="ru-RU" sz="2400" dirty="0"/>
              <a:t>развитию технологий для </a:t>
            </a:r>
            <a:r>
              <a:rPr lang="ru-RU" sz="2400" dirty="0" smtClean="0"/>
              <a:t>буду-</a:t>
            </a:r>
          </a:p>
          <a:p>
            <a:pPr algn="just"/>
            <a:r>
              <a:rPr lang="ru-RU" sz="2400" dirty="0" err="1" smtClean="0"/>
              <a:t>щих</a:t>
            </a:r>
            <a:r>
              <a:rPr lang="ru-RU" sz="2400" dirty="0" smtClean="0"/>
              <a:t> </a:t>
            </a:r>
            <a:r>
              <a:rPr lang="ru-RU" sz="2400" dirty="0"/>
              <a:t>космических миссий. Миссия "Луна-17" стала важным этапом в истории </a:t>
            </a:r>
            <a:r>
              <a:rPr lang="ru-RU" sz="2400" dirty="0" err="1" smtClean="0"/>
              <a:t>космонав</a:t>
            </a:r>
            <a:r>
              <a:rPr lang="ru-RU" sz="2400" dirty="0" smtClean="0"/>
              <a:t>-тики</a:t>
            </a:r>
            <a:r>
              <a:rPr lang="ru-RU" sz="2400" dirty="0"/>
              <a:t>, продемонстрировав возможности </a:t>
            </a:r>
            <a:r>
              <a:rPr lang="ru-RU" sz="2400" dirty="0" err="1" smtClean="0"/>
              <a:t>ди</a:t>
            </a:r>
            <a:r>
              <a:rPr lang="ru-RU" sz="2400" dirty="0" smtClean="0"/>
              <a:t>-станционного </a:t>
            </a:r>
            <a:r>
              <a:rPr lang="ru-RU" sz="2400" dirty="0"/>
              <a:t>управления планетоходами и подготовив почву для последующих </a:t>
            </a:r>
            <a:r>
              <a:rPr lang="ru-RU" sz="2400" dirty="0" err="1" smtClean="0"/>
              <a:t>ис</a:t>
            </a:r>
            <a:r>
              <a:rPr lang="ru-RU" sz="2400" dirty="0" smtClean="0"/>
              <a:t>-</a:t>
            </a:r>
          </a:p>
          <a:p>
            <a:pPr algn="just"/>
            <a:r>
              <a:rPr lang="ru-RU" sz="2400" dirty="0" smtClean="0"/>
              <a:t>следований </a:t>
            </a:r>
            <a:r>
              <a:rPr lang="ru-RU" sz="2400" dirty="0"/>
              <a:t>Луны и других небесных тел.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361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ФИЗИЧЕСКАЯ и МАТЕМАТИЧЕСКАЯ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73153" y="1110882"/>
            <a:ext cx="684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МОДЕЛИ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697023" y="1801890"/>
            <a:ext cx="34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Второй закон Ньютона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617508" y="2199481"/>
                <a:ext cx="1426223" cy="847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08" y="2199481"/>
                <a:ext cx="1426223" cy="847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134171" y="3046508"/>
                <a:ext cx="2530756" cy="43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гр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тяг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71" y="3046508"/>
                <a:ext cx="2530756" cy="434158"/>
              </a:xfrm>
              <a:prstGeom prst="rect">
                <a:avLst/>
              </a:prstGeom>
              <a:blipFill>
                <a:blip r:embed="rId3"/>
                <a:stretch>
                  <a:fillRect t="-19718" r="-1446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543095" y="4242026"/>
                <a:ext cx="157504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тяг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95" y="4242026"/>
                <a:ext cx="1575047" cy="402931"/>
              </a:xfrm>
              <a:prstGeom prst="rect">
                <a:avLst/>
              </a:prstGeom>
              <a:blipFill>
                <a:blip r:embed="rId4"/>
                <a:stretch>
                  <a:fillRect t="-2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697023" y="3768960"/>
            <a:ext cx="34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Сила тяги двигателей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697023" y="5047626"/>
            <a:ext cx="34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Линейный закон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24124" y="5523513"/>
                <a:ext cx="2012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124" y="5523513"/>
                <a:ext cx="201298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4393474" y="1809070"/>
            <a:ext cx="34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Расход массы топлива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233840" y="2331297"/>
                <a:ext cx="1724318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40" y="2331297"/>
                <a:ext cx="172431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3933399" y="3206519"/>
            <a:ext cx="432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Закон Менделеева-</a:t>
            </a:r>
            <a:r>
              <a:rPr lang="ru-RU" altLang="ko-KR"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Клапейрона</a:t>
            </a:r>
            <a:endParaRPr lang="ru-RU" altLang="ko-K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5564218" y="3726698"/>
                <a:ext cx="106356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18" y="3726698"/>
                <a:ext cx="1063561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006386" y="5297501"/>
                <a:ext cx="2228367" cy="785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86" y="5297501"/>
                <a:ext cx="2228367" cy="785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4102075" y="4624069"/>
            <a:ext cx="415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Зависимость плотности воздуха</a:t>
            </a:r>
          </a:p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от высоты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7731983" y="1801890"/>
            <a:ext cx="432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Сила сопротивления воздуха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934289" y="2299828"/>
                <a:ext cx="19205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89" y="2299828"/>
                <a:ext cx="192058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8952262" y="3709280"/>
                <a:ext cx="1683474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гр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62" y="3709280"/>
                <a:ext cx="1683474" cy="651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7631398" y="3206519"/>
            <a:ext cx="432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Сила гравитации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8598653" y="4647516"/>
            <a:ext cx="259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Изменение угла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8952262" y="5154181"/>
                <a:ext cx="174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62" y="5154181"/>
                <a:ext cx="174163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67486" y="1560091"/>
                <a:ext cx="7624460" cy="4332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тяг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тяг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86" y="1560091"/>
                <a:ext cx="7624460" cy="43328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СИСТЕМА УРАВНЕНИЙ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47008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97723" y="702775"/>
            <a:ext cx="68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НОРМАЛЬНАЯ ФОРМА КОШИ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545759" y="1425124"/>
                <a:ext cx="9149621" cy="4476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тяг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𝑆𝑀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0 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ctrlP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ru-RU" sz="24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𝑔h𝑀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𝑅𝑇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𝑅𝑇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den>
                                  </m:f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  </m:t>
                                  </m:r>
                                </m: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тяг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𝑆𝑀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0 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ctrlP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ru-RU" sz="24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𝑔h𝑀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𝑅𝑇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𝑅𝑇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к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d>
                                                    <m:dPr>
                                                      <m:endChr m:val=""/>
                                                      <m:ctrlP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a:rPr lang="ru-RU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4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ru-RU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</m:t>
                                  </m:r>
                                </m:e>
                              </m:eqAr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##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59" y="1425124"/>
                <a:ext cx="9149621" cy="4476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4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45472" y="589563"/>
            <a:ext cx="684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ПРОГРАММНАЯ РЕАЛИЗАЦИЯ</a:t>
            </a:r>
            <a:endParaRPr lang="en-US" altLang="ko-KR" sz="28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ru-RU" altLang="ko-KR" sz="20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считывание данных)</a:t>
            </a:r>
            <a:endParaRPr lang="ru-RU" altLang="ko-KR" sz="2000" dirty="0" smtClean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27316" y="1813654"/>
            <a:ext cx="4328159" cy="40468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krpc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time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import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json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 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conn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krpc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connect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name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'Luna-17'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conn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space_center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active_vessel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st_time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conn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space_center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ut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[{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"pastime"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"height"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"velocity"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ox_velocity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oy_velocity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ox_ac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[],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oy_ac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[]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}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 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prev_Oxs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prev_Oys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while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True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cur_time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conn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space_center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ut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текущее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время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past_time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cur_time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st_time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прошедшее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время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с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начала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полета</a:t>
            </a:r>
            <a:endParaRPr lang="ru-RU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320936" y="1491836"/>
            <a:ext cx="6096000" cy="469051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</a:t>
            </a:r>
            <a:r>
              <a:rPr lang="en-US" sz="800" dirty="0" smtClean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</a:t>
            </a:r>
            <a:r>
              <a:rPr lang="en-US" sz="800" dirty="0" smtClean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 smtClean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 smtClean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flight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().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mean_altitude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берем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высоту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if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 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&gt;= 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80000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проверка выхода на орбиту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   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break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flight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orbit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body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reference_frame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скорость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КА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acceleration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0.1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ускорение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КА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flight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orbit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body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reference_frame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horizontal_speed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скорость относительно оси Ох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Oxs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0.1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ускорение относительно оси Ох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prev_Oxs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Oy_speed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flight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vessel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orbit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body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reference_frame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).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vertical_speed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скорость относительно оси </a:t>
            </a:r>
            <a:r>
              <a:rPr lang="ru-RU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Оу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-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</a:t>
            </a:r>
            <a:r>
              <a:rPr lang="ru-RU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_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Oys</a:t>
            </a: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ru-RU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</a:t>
            </a:r>
            <a:r>
              <a:rPr lang="ru-RU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0.1</a:t>
            </a:r>
            <a:r>
              <a:rPr lang="ru-RU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ускорение относительно оси </a:t>
            </a:r>
            <a:r>
              <a:rPr lang="ru-RU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Оу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prev_Oys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Oy_speed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"pastime"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past_time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"height"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altitude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"velocity"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ox_velocity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oy_velocity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Oy_speed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acceleration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ox_ac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ox_acc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][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oy_ac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+= 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[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oy_acc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]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time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sleep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0.1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  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with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open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data_for_ksp.json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'w'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encoding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"UTF-8"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) </a:t>
            </a:r>
            <a:r>
              <a:rPr lang="en-US" sz="800" dirty="0" err="1">
                <a:solidFill>
                  <a:srgbClr val="C586C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as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file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: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#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запись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данных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в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файл</a:t>
            </a:r>
            <a:endParaRPr lang="ru-RU" sz="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dump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ensure_ascii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2127813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 SemiBold - Quicksand Light">
      <a:majorFont>
        <a:latin typeface="Quicksand SemiBold"/>
        <a:ea typeface="Arial Unicode MS"/>
        <a:cs typeface=""/>
      </a:majorFont>
      <a:minorFont>
        <a:latin typeface="Quicksand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592A0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2260</Words>
  <Application>Microsoft Office PowerPoint</Application>
  <PresentationFormat>Широкоэкранный</PresentationFormat>
  <Paragraphs>212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 Unicode MS</vt:lpstr>
      <vt:lpstr>Consolas</vt:lpstr>
      <vt:lpstr>Arial</vt:lpstr>
      <vt:lpstr>Quicksand Light</vt:lpstr>
      <vt:lpstr>Malgun Gothic</vt:lpstr>
      <vt:lpstr>Quicksand SemiBold</vt:lpstr>
      <vt:lpstr>Times New Roman</vt:lpstr>
      <vt:lpstr>Cambria Math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Massakazu</cp:lastModifiedBy>
  <cp:revision>255</cp:revision>
  <dcterms:created xsi:type="dcterms:W3CDTF">2019-04-06T05:20:47Z</dcterms:created>
  <dcterms:modified xsi:type="dcterms:W3CDTF">2024-12-19T11:06:17Z</dcterms:modified>
</cp:coreProperties>
</file>