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5D5D-AFB4-404B-A491-62337D361022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F474-915D-455C-A74C-938BD4D5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18B2-2D64-4EFF-A842-E7DE21738092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F0F-B302-411D-8956-0589A62D5647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1832-B199-483B-9BD2-AF5A144D02C9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9FF-F9CF-40FA-AE7C-C0471291F085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279-5F28-455C-B793-44D2BFC99027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007C-046B-4BC3-9FFC-A89406DA7E8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B16-2E38-4ED7-BBFC-CF871519E042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B26-E5CF-4398-A64D-195D0261755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C85F-3417-41F8-AA80-EE75C1CB0845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404F-7398-41BC-95A1-563D5FED95DB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E82DCF-C979-451A-ABAE-31A5EC521DD4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ECFE85-5EB4-43E0-A80D-B4620B9D0FE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95B6F-6870-AB6C-3117-428C336DA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YS Text"/>
              </a:rPr>
              <a:t>Рынок заведений общественного питания Москвы</a:t>
            </a:r>
            <a:br>
              <a:rPr lang="ru-RU" b="1" i="0" dirty="0">
                <a:solidFill>
                  <a:srgbClr val="D6D6D6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6A17E-E417-6D29-F6AC-86AA6BB51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0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YS Text"/>
              </a:rPr>
              <a:t>Проектная работа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3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91BE8-2165-D675-9791-969882AD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9050"/>
            <a:ext cx="7729728" cy="1188720"/>
          </a:xfrm>
        </p:spPr>
        <p:txBody>
          <a:bodyPr/>
          <a:lstStyle/>
          <a:p>
            <a:r>
              <a:rPr lang="ru-RU" dirty="0"/>
              <a:t>Средний чек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1E30AE-ECA0-8988-7542-9A0C0D4C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91E7F-5550-F8C8-4A76-88B27682F7CE}"/>
              </a:ext>
            </a:extLst>
          </p:cNvPr>
          <p:cNvSpPr txBox="1"/>
          <p:nvPr/>
        </p:nvSpPr>
        <p:spPr>
          <a:xfrm>
            <a:off x="200068" y="5546937"/>
            <a:ext cx="37698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Юго-Западное и Центральное направление наиболее перспективное в плане выручки.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41A14E-2EE0-BD4B-5CAD-7930C20B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8" y="1800437"/>
            <a:ext cx="4443686" cy="34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32711AD-2D9B-B2DC-E92D-E286EF9D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85" y="1800436"/>
            <a:ext cx="7215007" cy="39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24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8BB20-9B12-19E6-1B13-6B013F25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место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AD5538-8194-3A6E-EB60-8066BA31B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2750058"/>
            <a:ext cx="56102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22FB9-179F-42B5-3968-A04B41CE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FEC61-2B22-BF1E-352E-7962D145FFD2}"/>
              </a:ext>
            </a:extLst>
          </p:cNvPr>
          <p:cNvSpPr txBox="1"/>
          <p:nvPr/>
        </p:nvSpPr>
        <p:spPr>
          <a:xfrm>
            <a:off x="4662922" y="6217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55.653587, 37.500448</a:t>
            </a:r>
          </a:p>
        </p:txBody>
      </p:sp>
    </p:spTree>
    <p:extLst>
      <p:ext uri="{BB962C8B-B14F-4D97-AF65-F5344CB8AC3E}">
        <p14:creationId xmlns:p14="http://schemas.microsoft.com/office/powerpoint/2010/main" val="205195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BF21-DC12-B67E-250C-7BE64BC5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425"/>
            <a:ext cx="7729728" cy="1188720"/>
          </a:xfrm>
        </p:spPr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3ED8FA-1763-ECF3-546F-F9A30AE7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7F2F5-21A3-E74B-DE70-8B8DA6FDFB58}"/>
              </a:ext>
            </a:extLst>
          </p:cNvPr>
          <p:cNvSpPr txBox="1"/>
          <p:nvPr/>
        </p:nvSpPr>
        <p:spPr>
          <a:xfrm>
            <a:off x="2231135" y="1664676"/>
            <a:ext cx="772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https://code.s3.yandex.net/datasets/moscow_places.csv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8CEF2-E857-B9CB-F9B9-22E73BF24D0A}"/>
              </a:ext>
            </a:extLst>
          </p:cNvPr>
          <p:cNvSpPr txBox="1"/>
          <p:nvPr/>
        </p:nvSpPr>
        <p:spPr>
          <a:xfrm>
            <a:off x="2231136" y="2701204"/>
            <a:ext cx="7522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YS Text"/>
              </a:rPr>
              <a:t>Д</a:t>
            </a:r>
            <a:r>
              <a:rPr lang="ru-RU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YS Text"/>
              </a:rPr>
              <a:t>атасет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YS Text"/>
              </a:rPr>
              <a:t> с заведениями общественного питания Москвы, составленный на основе данных сервисов Яндекс Карты и Яндекс Бизнес на лето 2022 года. Информация, размещённая в сервисе Яндекс Бизнес, могла быть добавлена пользователями или найдена в общедоступных источниках. Она носит исключительно справочный характер.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8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BF21-DC12-B67E-250C-7BE64BC5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425"/>
            <a:ext cx="7729728" cy="1188720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3ED8FA-1763-ECF3-546F-F9A30AE7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2C9DB-11EA-7558-08AC-27874421583D}"/>
              </a:ext>
            </a:extLst>
          </p:cNvPr>
          <p:cNvSpPr txBox="1"/>
          <p:nvPr/>
        </p:nvSpPr>
        <p:spPr>
          <a:xfrm>
            <a:off x="2231135" y="1821933"/>
            <a:ext cx="772972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Вывод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0" i="0" dirty="0">
                <a:effectLst/>
              </a:rPr>
              <a:t>Цели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Распределение по категориям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Сетевые и несетевые заведения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Заведения по районам по категориям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Рейтинг заведений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Средний чек по районам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Детализация исследования</a:t>
            </a:r>
            <a:r>
              <a:rPr lang="en-US" sz="2400" dirty="0"/>
              <a:t>:</a:t>
            </a:r>
            <a:r>
              <a:rPr lang="ru-RU" sz="2400" dirty="0"/>
              <a:t> Количество кофеен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Средний чек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Перспективное место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Источник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EEDE3-F349-F1D4-E464-D6E347A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6692"/>
            <a:ext cx="7729728" cy="118872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78D26-5098-0BDD-F39F-A57062D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/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2198-C238-37EA-15D3-30AF1A8F3121}"/>
              </a:ext>
            </a:extLst>
          </p:cNvPr>
          <p:cNvSpPr txBox="1"/>
          <p:nvPr/>
        </p:nvSpPr>
        <p:spPr>
          <a:xfrm>
            <a:off x="1290998" y="2459504"/>
            <a:ext cx="9851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  <a:latin typeface="Söhne"/>
              </a:rPr>
              <a:t>После детализации анализа выяснилось, что в Москве всего 1408 кофеен, с наибольшей концентрацией в Центральном округе и на севере города. Юго-Западный округ имеет самые высокие цены на кофе. Исходя из этого, рекомендуется рассмотреть точку в ЮЗАО напротив  Университета РУДН, где конкуренция ниже, рейтинг конкретный, хорошая проходимость, а цены на кофе высокие.</a:t>
            </a:r>
          </a:p>
        </p:txBody>
      </p:sp>
    </p:spTree>
    <p:extLst>
      <p:ext uri="{BB962C8B-B14F-4D97-AF65-F5344CB8AC3E}">
        <p14:creationId xmlns:p14="http://schemas.microsoft.com/office/powerpoint/2010/main" val="146116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EEDE3-F349-F1D4-E464-D6E347A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6692"/>
            <a:ext cx="7729728" cy="1188720"/>
          </a:xfrm>
        </p:spPr>
        <p:txBody>
          <a:bodyPr/>
          <a:lstStyle/>
          <a:p>
            <a:r>
              <a:rPr lang="ru-RU" sz="2800" b="0" i="0" dirty="0">
                <a:effectLst/>
                <a:latin typeface="Söhne"/>
              </a:rPr>
              <a:t>Цели исследования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78D26-5098-0BDD-F39F-A57062D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2198-C238-37EA-15D3-30AF1A8F3121}"/>
              </a:ext>
            </a:extLst>
          </p:cNvPr>
          <p:cNvSpPr txBox="1"/>
          <p:nvPr/>
        </p:nvSpPr>
        <p:spPr>
          <a:xfrm>
            <a:off x="1290998" y="2459504"/>
            <a:ext cx="98511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  <a:latin typeface="Söhne"/>
              </a:rPr>
              <a:t>1. Исследовать рынок города Москва.</a:t>
            </a:r>
          </a:p>
          <a:p>
            <a:pPr marL="457200" indent="-457200" algn="l">
              <a:buAutoNum type="arabicPeriod"/>
            </a:pPr>
            <a:endParaRPr lang="ru-RU" sz="2400" b="0" i="0" dirty="0">
              <a:effectLst/>
              <a:latin typeface="Söhne"/>
            </a:endParaRPr>
          </a:p>
          <a:p>
            <a:pPr algn="l"/>
            <a:r>
              <a:rPr lang="ru-RU" sz="2400" b="0" i="0" dirty="0">
                <a:effectLst/>
                <a:latin typeface="Söhne"/>
              </a:rPr>
              <a:t>2. Выявить определенные закономерности и особенности.</a:t>
            </a:r>
          </a:p>
          <a:p>
            <a:pPr algn="l"/>
            <a:endParaRPr lang="ru-RU" sz="2400" b="0" i="0" dirty="0">
              <a:effectLst/>
              <a:latin typeface="Söhne"/>
            </a:endParaRPr>
          </a:p>
          <a:p>
            <a:pPr algn="l"/>
            <a:r>
              <a:rPr lang="ru-RU" sz="2400" b="0" i="0" dirty="0">
                <a:effectLst/>
                <a:latin typeface="Söhne"/>
              </a:rPr>
              <a:t>3. Предоставить рекомендации для будущего заведения.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205594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08C8-955B-66B7-1F87-2AF95CA2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ru-RU" dirty="0"/>
              <a:t>Распределение по категориям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437A84-A807-AA38-165E-0C51CC1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54347-A8AB-2F2A-5B9B-BF378DD30479}"/>
              </a:ext>
            </a:extLst>
          </p:cNvPr>
          <p:cNvSpPr txBox="1"/>
          <p:nvPr/>
        </p:nvSpPr>
        <p:spPr>
          <a:xfrm>
            <a:off x="7632909" y="2716624"/>
            <a:ext cx="43495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Больше всего в Москве кафе, их 2378, далее идут рестораны, со значением 2042. Третье место занимают кофейни - 1413. Остальных категорий заметно меньше.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D9F62-85FB-E372-0B46-E94842EB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52612"/>
            <a:ext cx="7195538" cy="46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7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393D1-8DAA-FA9C-5083-FC5F138D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806" y="370333"/>
            <a:ext cx="7729728" cy="1188720"/>
          </a:xfrm>
        </p:spPr>
        <p:txBody>
          <a:bodyPr>
            <a:normAutofit/>
          </a:bodyPr>
          <a:lstStyle/>
          <a:p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ru-RU" sz="3100" dirty="0"/>
              <a:t>Сетевые и несетевые заведения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8E06FF-BA6A-1915-D430-4E1EA82D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5" y="2494788"/>
            <a:ext cx="3662197" cy="339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A683A-8DDB-A14E-E406-900C466F6E3D}"/>
              </a:ext>
            </a:extLst>
          </p:cNvPr>
          <p:cNvSpPr txBox="1"/>
          <p:nvPr/>
        </p:nvSpPr>
        <p:spPr>
          <a:xfrm>
            <a:off x="6298670" y="3429000"/>
            <a:ext cx="5213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Сетевых заведений 2849, а несетевых 1915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0B788A-705A-F285-9B1B-4C89953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6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36BC7-45A8-A6B2-8D8B-855F3306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31" y="523613"/>
            <a:ext cx="7729728" cy="1188720"/>
          </a:xfrm>
        </p:spPr>
        <p:txBody>
          <a:bodyPr/>
          <a:lstStyle/>
          <a:p>
            <a:r>
              <a:rPr lang="ru-RU" dirty="0"/>
              <a:t>Заведения по районам</a:t>
            </a:r>
            <a:br>
              <a:rPr lang="ru-RU" dirty="0"/>
            </a:br>
            <a:r>
              <a:rPr lang="ru-RU" dirty="0"/>
              <a:t>по категориям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33436E-81C0-6171-C411-4AF2E22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5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644A54-787A-4A4E-F3CA-F091CB9B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1929342"/>
            <a:ext cx="7692921" cy="46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E200D-A801-6773-084E-13F914DE9F9E}"/>
              </a:ext>
            </a:extLst>
          </p:cNvPr>
          <p:cNvSpPr txBox="1"/>
          <p:nvPr/>
        </p:nvSpPr>
        <p:spPr>
          <a:xfrm>
            <a:off x="8135409" y="2197384"/>
            <a:ext cx="37422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распределении по районам видно, что в центральном районе наибольшее количество заведений, в особенности ресторанов, кафе, кофеен и баров.</a:t>
            </a:r>
          </a:p>
          <a:p>
            <a:r>
              <a:rPr lang="ru-RU" dirty="0"/>
              <a:t>В остальных районах кафе и ресторанов.</a:t>
            </a:r>
          </a:p>
          <a:p>
            <a:r>
              <a:rPr lang="ru-RU" dirty="0"/>
              <a:t>Также большое количество кофеен в северном, северо-восточном, южном и западном районах.</a:t>
            </a:r>
          </a:p>
        </p:txBody>
      </p:sp>
    </p:spTree>
    <p:extLst>
      <p:ext uri="{BB962C8B-B14F-4D97-AF65-F5344CB8AC3E}">
        <p14:creationId xmlns:p14="http://schemas.microsoft.com/office/powerpoint/2010/main" val="228780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96B25-E7C4-6F72-E47D-878A8338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6755"/>
            <a:ext cx="7729728" cy="1188720"/>
          </a:xfrm>
        </p:spPr>
        <p:txBody>
          <a:bodyPr/>
          <a:lstStyle/>
          <a:p>
            <a:r>
              <a:rPr lang="ru-RU" dirty="0"/>
              <a:t>Рейтинг заведений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ECA82F-79C2-7C61-2D90-0E8F543E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4BDE9-6D62-CD82-3EBB-EB96937A9CFC}"/>
              </a:ext>
            </a:extLst>
          </p:cNvPr>
          <p:cNvSpPr txBox="1"/>
          <p:nvPr/>
        </p:nvSpPr>
        <p:spPr>
          <a:xfrm>
            <a:off x="8085327" y="1859339"/>
            <a:ext cx="38228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графику можно сказать, что в целом, чем выше значение среднего чека у заведения, тем выше рейтинг. Однако на рейтинге 3 виден скачок. Возможно это говорит о завышении цены или предоставлении услуг не соответствующих цене, поэтому оценка занижена. Также, видно что люди неохотно ставят наивысшую оценку 5. </a:t>
            </a:r>
          </a:p>
          <a:p>
            <a:r>
              <a:rPr lang="ru-RU" dirty="0"/>
              <a:t>Много низких оценок у кафе.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B1AC0F-0A7B-8954-8D57-CCC08AB3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517378"/>
            <a:ext cx="7145867" cy="5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88A05-0DAD-AFE0-0920-DB6E2654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134"/>
            <a:ext cx="7729728" cy="1188720"/>
          </a:xfrm>
        </p:spPr>
        <p:txBody>
          <a:bodyPr/>
          <a:lstStyle/>
          <a:p>
            <a:r>
              <a:rPr lang="ru-RU" dirty="0"/>
              <a:t>Средний чек по районам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B6C027-2974-AEBF-BCC1-9EB78CA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88E8-E972-A051-1DF8-761D7B11A842}"/>
              </a:ext>
            </a:extLst>
          </p:cNvPr>
          <p:cNvSpPr txBox="1"/>
          <p:nvPr/>
        </p:nvSpPr>
        <p:spPr>
          <a:xfrm>
            <a:off x="8436863" y="2075694"/>
            <a:ext cx="3518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среднего чека в районах: центральный, западный и северо-западный.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4B747A-85D3-D72A-AA65-47CBE1CD7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5" y="1685925"/>
            <a:ext cx="8001568" cy="48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1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1CE83-F8DA-16A3-8733-BBB53458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387"/>
            <a:ext cx="7729728" cy="1188720"/>
          </a:xfrm>
        </p:spPr>
        <p:txBody>
          <a:bodyPr/>
          <a:lstStyle/>
          <a:p>
            <a:r>
              <a:rPr lang="ru-RU" dirty="0"/>
              <a:t>Детализация исследования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Количество кофеен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2BEBC-5350-674D-6257-8DA4C39648C7}"/>
              </a:ext>
            </a:extLst>
          </p:cNvPr>
          <p:cNvSpPr txBox="1"/>
          <p:nvPr/>
        </p:nvSpPr>
        <p:spPr>
          <a:xfrm>
            <a:off x="753978" y="5651597"/>
            <a:ext cx="459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Всего 1408 кофеен в Москве. Больше всего кофеен в центральном административном округе - 428.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E5E7C7-0723-4295-005A-954DA36B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5A76BB-0E18-277A-6264-352763BE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8" y="1909012"/>
            <a:ext cx="4595916" cy="34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97667EE-F17D-ECF7-A153-4C875D6A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55" y="1909012"/>
            <a:ext cx="58197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414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422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Helvetica Neue</vt:lpstr>
      <vt:lpstr>Söhne</vt:lpstr>
      <vt:lpstr>YS Text</vt:lpstr>
      <vt:lpstr>Посылка</vt:lpstr>
      <vt:lpstr>Рынок заведений общественного питания Москвы </vt:lpstr>
      <vt:lpstr>Вывод</vt:lpstr>
      <vt:lpstr>Цели исследования</vt:lpstr>
      <vt:lpstr>Распределение по категориям</vt:lpstr>
      <vt:lpstr>  Сетевые и несетевые заведения</vt:lpstr>
      <vt:lpstr>Заведения по районам по категориям</vt:lpstr>
      <vt:lpstr>Рейтинг заведений</vt:lpstr>
      <vt:lpstr>Средний чек по районам</vt:lpstr>
      <vt:lpstr>Детализация исследования: Количество кофеен</vt:lpstr>
      <vt:lpstr>Средний чек </vt:lpstr>
      <vt:lpstr>Перспективное место</vt:lpstr>
      <vt:lpstr>Источник данных</vt:lpstr>
      <vt:lpstr>оглавление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 </dc:title>
  <dc:creator>Пользователь</dc:creator>
  <cp:lastModifiedBy>Пользователь</cp:lastModifiedBy>
  <cp:revision>4</cp:revision>
  <dcterms:created xsi:type="dcterms:W3CDTF">2023-06-01T19:06:58Z</dcterms:created>
  <dcterms:modified xsi:type="dcterms:W3CDTF">2023-06-05T13:15:55Z</dcterms:modified>
</cp:coreProperties>
</file>