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9" r:id="rId6"/>
    <p:sldId id="259" r:id="rId7"/>
    <p:sldId id="261" r:id="rId8"/>
    <p:sldId id="273" r:id="rId9"/>
    <p:sldId id="267" r:id="rId10"/>
    <p:sldId id="271" r:id="rId11"/>
    <p:sldId id="262" r:id="rId12"/>
    <p:sldId id="268" r:id="rId13"/>
    <p:sldId id="274" r:id="rId14"/>
    <p:sldId id="264" r:id="rId15"/>
    <p:sldId id="275"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BC40-D4C3-4200-94BC-BFF251BE3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8AF3FE-4516-4854-960B-A4B22D9E0D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273F6F-5DED-41AC-8CD7-908977FD2E4F}"/>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5" name="Footer Placeholder 4">
            <a:extLst>
              <a:ext uri="{FF2B5EF4-FFF2-40B4-BE49-F238E27FC236}">
                <a16:creationId xmlns:a16="http://schemas.microsoft.com/office/drawing/2014/main" id="{1885B29F-9A7F-4848-8454-45DE217A0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CFF76-2B02-4F02-9FD8-83299C7CFD81}"/>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270149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218A-D9F4-4775-A314-1889A956EE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2CB85-CCCC-45F0-9393-F90E1A4E0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7932F-8CB1-49F4-A7F0-74B3EE2DBC72}"/>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5" name="Footer Placeholder 4">
            <a:extLst>
              <a:ext uri="{FF2B5EF4-FFF2-40B4-BE49-F238E27FC236}">
                <a16:creationId xmlns:a16="http://schemas.microsoft.com/office/drawing/2014/main" id="{3136C35C-E17A-429A-8BD6-6509D53BA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E234F-A16D-42E9-BCD3-CA01A8BC38CF}"/>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349624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E48BDA-BAB5-472D-B67C-E15EFB35DF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A6D15B-7204-4A43-BC3E-A80191B8E2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5F891-4E9B-43A1-8225-A4A5DD78288C}"/>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5" name="Footer Placeholder 4">
            <a:extLst>
              <a:ext uri="{FF2B5EF4-FFF2-40B4-BE49-F238E27FC236}">
                <a16:creationId xmlns:a16="http://schemas.microsoft.com/office/drawing/2014/main" id="{5D7617E0-AACC-43D4-A2F3-A7A9B9BFC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FBD8A-7753-4847-8F00-50E24F89888D}"/>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420803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4780-BC0D-4E4B-A6FF-4B5E59EC47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91C33A-9CD4-4892-A59A-C628700BF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8BD7B-72C6-4C48-8BB3-F27646CAF890}"/>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5" name="Footer Placeholder 4">
            <a:extLst>
              <a:ext uri="{FF2B5EF4-FFF2-40B4-BE49-F238E27FC236}">
                <a16:creationId xmlns:a16="http://schemas.microsoft.com/office/drawing/2014/main" id="{FCE68E26-A687-4EC6-BB09-2B92637BF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578E9-315A-4068-ADDE-F3A21B585BB5}"/>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41502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71DA-C619-4B20-AD70-B97790659D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A9E470-5C14-41B7-9E5B-4762ABC43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FD4C5-BB83-4B71-AFD4-B8E3A01DA7E5}"/>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5" name="Footer Placeholder 4">
            <a:extLst>
              <a:ext uri="{FF2B5EF4-FFF2-40B4-BE49-F238E27FC236}">
                <a16:creationId xmlns:a16="http://schemas.microsoft.com/office/drawing/2014/main" id="{E6C72D8B-1FB5-4AFB-9247-7A8BB9585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69390-710C-4B22-8131-561B05F2A2E2}"/>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269619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0D7E-0848-42F1-8492-D5FB3421D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3160E-B2AB-45A0-A9F5-D111D2A62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E52A50-A616-4CA5-9A79-2A8C48E686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517BC-E1B2-4702-A8B5-8D143B716988}"/>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6" name="Footer Placeholder 5">
            <a:extLst>
              <a:ext uri="{FF2B5EF4-FFF2-40B4-BE49-F238E27FC236}">
                <a16:creationId xmlns:a16="http://schemas.microsoft.com/office/drawing/2014/main" id="{12BD9E85-B06D-49A8-AD74-A479754BE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A3E64-D338-4A15-B523-D5EE190A7A54}"/>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324286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3A52-66DA-463A-8143-EAD60DC02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7C10E-939B-45B7-93EE-B09C264EA9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BD920-300F-463C-B387-6E0664D3F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DD23D7-2921-4520-8A88-B18D1EB53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B81F6-CD8B-494A-A328-EF67F3DBA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E2DE07-B723-4935-A082-E34425DAF381}"/>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8" name="Footer Placeholder 7">
            <a:extLst>
              <a:ext uri="{FF2B5EF4-FFF2-40B4-BE49-F238E27FC236}">
                <a16:creationId xmlns:a16="http://schemas.microsoft.com/office/drawing/2014/main" id="{0161F119-88B9-4D4B-83E8-D37100AF20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3D449A-3895-48B0-B7F9-4D6BA1761C19}"/>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277734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6E0C-B402-4F7F-8CBD-008642250B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02D64B-77C4-4117-85C5-A438CF00CFB5}"/>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4" name="Footer Placeholder 3">
            <a:extLst>
              <a:ext uri="{FF2B5EF4-FFF2-40B4-BE49-F238E27FC236}">
                <a16:creationId xmlns:a16="http://schemas.microsoft.com/office/drawing/2014/main" id="{B26E9416-D3A6-48D1-B518-00B23E760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6DADF6-915F-4046-AA38-C431AAC5EF1E}"/>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162919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CC846-871D-4EAC-B758-2EEB9AA6D382}"/>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3" name="Footer Placeholder 2">
            <a:extLst>
              <a:ext uri="{FF2B5EF4-FFF2-40B4-BE49-F238E27FC236}">
                <a16:creationId xmlns:a16="http://schemas.microsoft.com/office/drawing/2014/main" id="{02E5E9D2-BCE7-40D5-BC02-27E4C651CE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7478A-E106-418C-950F-2EB087600F2D}"/>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345026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8A3C-609C-47C6-8C53-34B078DB2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43F280-0EB2-420D-97EC-190BBA60F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BAD736-F69A-4EB1-8F07-8449587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22262-78BC-44B8-A78A-BF11F7B6F932}"/>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6" name="Footer Placeholder 5">
            <a:extLst>
              <a:ext uri="{FF2B5EF4-FFF2-40B4-BE49-F238E27FC236}">
                <a16:creationId xmlns:a16="http://schemas.microsoft.com/office/drawing/2014/main" id="{4E4990CB-F6BE-4A6C-9EAD-68170A090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08125-6F7F-4C81-A593-DE4E3A38BA98}"/>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162897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7E0F-830A-4DE0-88BA-2A75F12B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28FF5D-24F6-44BF-866F-83D04258D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F8FA-6503-4DF8-8471-3D31E193A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503BB-E6E5-45DE-B30A-231DEA0F5971}"/>
              </a:ext>
            </a:extLst>
          </p:cNvPr>
          <p:cNvSpPr>
            <a:spLocks noGrp="1"/>
          </p:cNvSpPr>
          <p:nvPr>
            <p:ph type="dt" sz="half" idx="10"/>
          </p:nvPr>
        </p:nvSpPr>
        <p:spPr/>
        <p:txBody>
          <a:bodyPr/>
          <a:lstStyle/>
          <a:p>
            <a:fld id="{234E6497-337D-4D29-80CF-C5820FF4695A}" type="datetimeFigureOut">
              <a:rPr lang="en-US" smtClean="0"/>
              <a:t>11/7/2019</a:t>
            </a:fld>
            <a:endParaRPr lang="en-US"/>
          </a:p>
        </p:txBody>
      </p:sp>
      <p:sp>
        <p:nvSpPr>
          <p:cNvPr id="6" name="Footer Placeholder 5">
            <a:extLst>
              <a:ext uri="{FF2B5EF4-FFF2-40B4-BE49-F238E27FC236}">
                <a16:creationId xmlns:a16="http://schemas.microsoft.com/office/drawing/2014/main" id="{E1B6AC4A-465F-4A19-B97D-76C05FDF2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5F35E-E226-4BFE-A657-67457BF7AA4F}"/>
              </a:ext>
            </a:extLst>
          </p:cNvPr>
          <p:cNvSpPr>
            <a:spLocks noGrp="1"/>
          </p:cNvSpPr>
          <p:nvPr>
            <p:ph type="sldNum" sz="quarter" idx="12"/>
          </p:nvPr>
        </p:nvSpPr>
        <p:spPr/>
        <p:txBody>
          <a:bodyPr/>
          <a:lstStyle/>
          <a:p>
            <a:fld id="{58D3FA01-B859-49FE-A03C-30702F8CC0B3}" type="slidenum">
              <a:rPr lang="en-US" smtClean="0"/>
              <a:t>‹#›</a:t>
            </a:fld>
            <a:endParaRPr lang="en-US"/>
          </a:p>
        </p:txBody>
      </p:sp>
    </p:spTree>
    <p:extLst>
      <p:ext uri="{BB962C8B-B14F-4D97-AF65-F5344CB8AC3E}">
        <p14:creationId xmlns:p14="http://schemas.microsoft.com/office/powerpoint/2010/main" val="344018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E16FD-AA98-4993-B127-3BAA4022C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F3213D-57DB-41ED-90DA-A5B369AF3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8DAC6-ED41-44A6-B00B-C9F10EE64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E6497-337D-4D29-80CF-C5820FF4695A}" type="datetimeFigureOut">
              <a:rPr lang="en-US" smtClean="0"/>
              <a:t>11/7/2019</a:t>
            </a:fld>
            <a:endParaRPr lang="en-US"/>
          </a:p>
        </p:txBody>
      </p:sp>
      <p:sp>
        <p:nvSpPr>
          <p:cNvPr id="5" name="Footer Placeholder 4">
            <a:extLst>
              <a:ext uri="{FF2B5EF4-FFF2-40B4-BE49-F238E27FC236}">
                <a16:creationId xmlns:a16="http://schemas.microsoft.com/office/drawing/2014/main" id="{512AE16C-F72B-49EA-9DFC-67BB36888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EB9A1A-C49E-41FE-900C-AF7BC19BC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3FA01-B859-49FE-A03C-30702F8CC0B3}" type="slidenum">
              <a:rPr lang="en-US" smtClean="0"/>
              <a:t>‹#›</a:t>
            </a:fld>
            <a:endParaRPr lang="en-US"/>
          </a:p>
        </p:txBody>
      </p:sp>
    </p:spTree>
    <p:extLst>
      <p:ext uri="{BB962C8B-B14F-4D97-AF65-F5344CB8AC3E}">
        <p14:creationId xmlns:p14="http://schemas.microsoft.com/office/powerpoint/2010/main" val="392082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363E-19C5-469F-813D-11FAB5D1B029}"/>
              </a:ext>
            </a:extLst>
          </p:cNvPr>
          <p:cNvSpPr>
            <a:spLocks noGrp="1"/>
          </p:cNvSpPr>
          <p:nvPr>
            <p:ph type="ctrTitle"/>
          </p:nvPr>
        </p:nvSpPr>
        <p:spPr>
          <a:xfrm>
            <a:off x="1524000" y="1794715"/>
            <a:ext cx="9144000" cy="2387600"/>
          </a:xfrm>
        </p:spPr>
        <p:txBody>
          <a:bodyPr>
            <a:normAutofit fontScale="90000"/>
          </a:bodyPr>
          <a:lstStyle/>
          <a:p>
            <a:r>
              <a:rPr lang="en-US" dirty="0"/>
              <a:t>COMP4953: Thesis C</a:t>
            </a:r>
            <a:br>
              <a:rPr lang="en-US" dirty="0"/>
            </a:br>
            <a:br>
              <a:rPr lang="en-US" dirty="0"/>
            </a:br>
            <a:r>
              <a:rPr lang="en-US" dirty="0"/>
              <a:t>A Computer Model of</a:t>
            </a:r>
            <a:br>
              <a:rPr lang="en-US" dirty="0"/>
            </a:br>
            <a:r>
              <a:rPr lang="en-US" dirty="0"/>
              <a:t>Electrocardiogram Signals</a:t>
            </a:r>
          </a:p>
        </p:txBody>
      </p:sp>
      <p:sp>
        <p:nvSpPr>
          <p:cNvPr id="3" name="Subtitle 2">
            <a:extLst>
              <a:ext uri="{FF2B5EF4-FFF2-40B4-BE49-F238E27FC236}">
                <a16:creationId xmlns:a16="http://schemas.microsoft.com/office/drawing/2014/main" id="{5E59BD17-0429-4330-9165-3CF365569E76}"/>
              </a:ext>
            </a:extLst>
          </p:cNvPr>
          <p:cNvSpPr>
            <a:spLocks noGrp="1"/>
          </p:cNvSpPr>
          <p:nvPr>
            <p:ph type="subTitle" idx="1"/>
          </p:nvPr>
        </p:nvSpPr>
        <p:spPr>
          <a:xfrm>
            <a:off x="1524000" y="4632980"/>
            <a:ext cx="9144000" cy="1655762"/>
          </a:xfrm>
        </p:spPr>
        <p:txBody>
          <a:bodyPr/>
          <a:lstStyle/>
          <a:p>
            <a:r>
              <a:rPr lang="en-US" dirty="0"/>
              <a:t>By Andrew Au (z5020593)</a:t>
            </a:r>
          </a:p>
          <a:p>
            <a:r>
              <a:rPr lang="en-US" dirty="0"/>
              <a:t>Supervisor: Socrates </a:t>
            </a:r>
            <a:r>
              <a:rPr lang="en-US" dirty="0" err="1"/>
              <a:t>Dokos</a:t>
            </a:r>
            <a:endParaRPr lang="en-US" dirty="0"/>
          </a:p>
          <a:p>
            <a:r>
              <a:rPr lang="en-US" dirty="0"/>
              <a:t>Assessor: Bruno Gaeta</a:t>
            </a:r>
          </a:p>
        </p:txBody>
      </p:sp>
    </p:spTree>
    <p:extLst>
      <p:ext uri="{BB962C8B-B14F-4D97-AF65-F5344CB8AC3E}">
        <p14:creationId xmlns:p14="http://schemas.microsoft.com/office/powerpoint/2010/main" val="391194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0064-9CA9-4526-BD17-1BA628ECCF68}"/>
              </a:ext>
            </a:extLst>
          </p:cNvPr>
          <p:cNvSpPr>
            <a:spLocks noGrp="1"/>
          </p:cNvSpPr>
          <p:nvPr>
            <p:ph type="title"/>
          </p:nvPr>
        </p:nvSpPr>
        <p:spPr/>
        <p:txBody>
          <a:bodyPr/>
          <a:lstStyle/>
          <a:p>
            <a:r>
              <a:rPr lang="en-AU" dirty="0"/>
              <a:t>Implementation: Graphing</a:t>
            </a:r>
            <a:endParaRPr lang="en-US" dirty="0"/>
          </a:p>
        </p:txBody>
      </p:sp>
      <p:pic>
        <p:nvPicPr>
          <p:cNvPr id="5" name="Picture 4" descr="A close up of a map&#10;&#10;Description automatically generated">
            <a:extLst>
              <a:ext uri="{FF2B5EF4-FFF2-40B4-BE49-F238E27FC236}">
                <a16:creationId xmlns:a16="http://schemas.microsoft.com/office/drawing/2014/main" id="{EEB82114-469F-41DA-A23D-C7A3CBC0A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725" y="1500304"/>
            <a:ext cx="6286150" cy="4992571"/>
          </a:xfrm>
          <a:prstGeom prst="rect">
            <a:avLst/>
          </a:prstGeom>
        </p:spPr>
      </p:pic>
    </p:spTree>
    <p:extLst>
      <p:ext uri="{BB962C8B-B14F-4D97-AF65-F5344CB8AC3E}">
        <p14:creationId xmlns:p14="http://schemas.microsoft.com/office/powerpoint/2010/main" val="16824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C9A2-A58B-4D19-84AF-67B7A4311ABF}"/>
              </a:ext>
            </a:extLst>
          </p:cNvPr>
          <p:cNvSpPr>
            <a:spLocks noGrp="1"/>
          </p:cNvSpPr>
          <p:nvPr>
            <p:ph type="title"/>
          </p:nvPr>
        </p:nvSpPr>
        <p:spPr/>
        <p:txBody>
          <a:bodyPr/>
          <a:lstStyle/>
          <a:p>
            <a:r>
              <a:rPr lang="en-AU" dirty="0"/>
              <a:t>Implementation: Parameter Estimation</a:t>
            </a:r>
            <a:endParaRPr lang="en-US" dirty="0"/>
          </a:p>
        </p:txBody>
      </p:sp>
      <p:sp>
        <p:nvSpPr>
          <p:cNvPr id="3" name="Content Placeholder 2">
            <a:extLst>
              <a:ext uri="{FF2B5EF4-FFF2-40B4-BE49-F238E27FC236}">
                <a16:creationId xmlns:a16="http://schemas.microsoft.com/office/drawing/2014/main" id="{7E6DE408-8506-4884-AB04-84FFE8D0A624}"/>
              </a:ext>
            </a:extLst>
          </p:cNvPr>
          <p:cNvSpPr>
            <a:spLocks noGrp="1"/>
          </p:cNvSpPr>
          <p:nvPr>
            <p:ph idx="1"/>
          </p:nvPr>
        </p:nvSpPr>
        <p:spPr>
          <a:xfrm>
            <a:off x="838200" y="1825625"/>
            <a:ext cx="10515600" cy="4351338"/>
          </a:xfrm>
        </p:spPr>
        <p:txBody>
          <a:bodyPr>
            <a:normAutofit lnSpcReduction="10000"/>
          </a:bodyPr>
          <a:lstStyle/>
          <a:p>
            <a:pPr marL="0" indent="0">
              <a:lnSpc>
                <a:spcPct val="110000"/>
              </a:lnSpc>
              <a:buNone/>
            </a:pPr>
            <a:r>
              <a:rPr lang="en-AU" dirty="0"/>
              <a:t>Parameter estimation can be performed with a Kalman Filter, which performs a prediction with a model and then updates it with a series of measurements. </a:t>
            </a:r>
          </a:p>
          <a:p>
            <a:pPr marL="0" indent="0">
              <a:lnSpc>
                <a:spcPct val="110000"/>
              </a:lnSpc>
              <a:buNone/>
            </a:pPr>
            <a:r>
              <a:rPr lang="en-AU" dirty="0"/>
              <a:t>For non-linear equations such as the </a:t>
            </a:r>
            <a:r>
              <a:rPr lang="en-AU" dirty="0" err="1"/>
              <a:t>McSharry</a:t>
            </a:r>
            <a:r>
              <a:rPr lang="en-AU" dirty="0"/>
              <a:t> model, an Extended Kalman Filter (EKF) must be implemented.</a:t>
            </a:r>
          </a:p>
          <a:p>
            <a:pPr marL="0" indent="0">
              <a:lnSpc>
                <a:spcPct val="110000"/>
              </a:lnSpc>
              <a:buNone/>
            </a:pPr>
            <a:endParaRPr lang="en-AU" dirty="0"/>
          </a:p>
          <a:p>
            <a:pPr marL="0" indent="0">
              <a:lnSpc>
                <a:spcPct val="110000"/>
              </a:lnSpc>
              <a:buNone/>
            </a:pPr>
            <a:r>
              <a:rPr lang="en-AU" dirty="0"/>
              <a:t>The prediction step of the EKF can be implement with </a:t>
            </a:r>
            <a:r>
              <a:rPr lang="en-AU" dirty="0" err="1"/>
              <a:t>scipy.solve_ivp</a:t>
            </a:r>
            <a:r>
              <a:rPr lang="en-AU" dirty="0"/>
              <a:t>(), but it is rather difficult to modify the base code to perform Kalman Filtering.</a:t>
            </a:r>
          </a:p>
        </p:txBody>
      </p:sp>
    </p:spTree>
    <p:extLst>
      <p:ext uri="{BB962C8B-B14F-4D97-AF65-F5344CB8AC3E}">
        <p14:creationId xmlns:p14="http://schemas.microsoft.com/office/powerpoint/2010/main" val="206661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F754-D93F-4788-B662-3B509E01EA40}"/>
              </a:ext>
            </a:extLst>
          </p:cNvPr>
          <p:cNvSpPr>
            <a:spLocks noGrp="1"/>
          </p:cNvSpPr>
          <p:nvPr>
            <p:ph type="title"/>
          </p:nvPr>
        </p:nvSpPr>
        <p:spPr/>
        <p:txBody>
          <a:bodyPr/>
          <a:lstStyle/>
          <a:p>
            <a:r>
              <a:rPr lang="en-AU" dirty="0"/>
              <a:t>Implementation: Parameter Estimation</a:t>
            </a:r>
            <a:endParaRPr lang="en-US" dirty="0"/>
          </a:p>
        </p:txBody>
      </p:sp>
      <p:sp>
        <p:nvSpPr>
          <p:cNvPr id="3" name="Content Placeholder 2">
            <a:extLst>
              <a:ext uri="{FF2B5EF4-FFF2-40B4-BE49-F238E27FC236}">
                <a16:creationId xmlns:a16="http://schemas.microsoft.com/office/drawing/2014/main" id="{57FE9C1B-75DA-4797-B51F-6496FCFDF941}"/>
              </a:ext>
            </a:extLst>
          </p:cNvPr>
          <p:cNvSpPr>
            <a:spLocks noGrp="1"/>
          </p:cNvSpPr>
          <p:nvPr>
            <p:ph idx="1"/>
          </p:nvPr>
        </p:nvSpPr>
        <p:spPr/>
        <p:txBody>
          <a:bodyPr>
            <a:normAutofit/>
          </a:bodyPr>
          <a:lstStyle/>
          <a:p>
            <a:pPr marL="0" indent="0">
              <a:lnSpc>
                <a:spcPct val="100000"/>
              </a:lnSpc>
              <a:buNone/>
            </a:pPr>
            <a:r>
              <a:rPr lang="en-AU" dirty="0"/>
              <a:t>The predict step of EKF was instead implemented with a discrete version of the </a:t>
            </a:r>
            <a:r>
              <a:rPr lang="en-AU" dirty="0" err="1"/>
              <a:t>McSharry</a:t>
            </a:r>
            <a:r>
              <a:rPr lang="en-AU" dirty="0"/>
              <a:t> model where </a:t>
            </a:r>
            <a:r>
              <a:rPr lang="en-AU" i="1" dirty="0"/>
              <a:t>h</a:t>
            </a:r>
            <a:r>
              <a:rPr lang="en-AU" dirty="0"/>
              <a:t> is the change in time (effectively Euler’s method).</a:t>
            </a:r>
          </a:p>
          <a:p>
            <a:pPr marL="0" indent="0">
              <a:lnSpc>
                <a:spcPct val="100000"/>
              </a:lnSpc>
              <a:buNone/>
            </a:pPr>
            <a:endParaRPr lang="en-AU" dirty="0"/>
          </a:p>
          <a:p>
            <a:pPr marL="0" indent="0">
              <a:lnSpc>
                <a:spcPct val="100000"/>
              </a:lnSpc>
              <a:buNone/>
            </a:pPr>
            <a:endParaRPr lang="en-AU" dirty="0"/>
          </a:p>
          <a:p>
            <a:pPr marL="0" indent="0">
              <a:lnSpc>
                <a:spcPct val="100000"/>
              </a:lnSpc>
              <a:buNone/>
            </a:pPr>
            <a:endParaRPr lang="en-AU" dirty="0"/>
          </a:p>
          <a:p>
            <a:pPr marL="0" indent="0">
              <a:lnSpc>
                <a:spcPct val="100000"/>
              </a:lnSpc>
              <a:buNone/>
            </a:pPr>
            <a:br>
              <a:rPr lang="en-AU" dirty="0"/>
            </a:br>
            <a:endParaRPr lang="en-AU" dirty="0"/>
          </a:p>
        </p:txBody>
      </p:sp>
      <p:pic>
        <p:nvPicPr>
          <p:cNvPr id="5" name="Picture 4" descr="A picture containing knife&#10;&#10;Description automatically generated">
            <a:extLst>
              <a:ext uri="{FF2B5EF4-FFF2-40B4-BE49-F238E27FC236}">
                <a16:creationId xmlns:a16="http://schemas.microsoft.com/office/drawing/2014/main" id="{C820B20C-1F37-4B0E-808C-B7C2BFC24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446" y="3358237"/>
            <a:ext cx="5333999" cy="1877786"/>
          </a:xfrm>
          <a:prstGeom prst="rect">
            <a:avLst/>
          </a:prstGeom>
        </p:spPr>
      </p:pic>
    </p:spTree>
    <p:extLst>
      <p:ext uri="{BB962C8B-B14F-4D97-AF65-F5344CB8AC3E}">
        <p14:creationId xmlns:p14="http://schemas.microsoft.com/office/powerpoint/2010/main" val="5615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232E-9E66-4A76-BC62-A518A4EE2D73}"/>
              </a:ext>
            </a:extLst>
          </p:cNvPr>
          <p:cNvSpPr>
            <a:spLocks noGrp="1"/>
          </p:cNvSpPr>
          <p:nvPr>
            <p:ph type="title"/>
          </p:nvPr>
        </p:nvSpPr>
        <p:spPr/>
        <p:txBody>
          <a:bodyPr/>
          <a:lstStyle/>
          <a:p>
            <a:r>
              <a:rPr lang="en-AU" dirty="0"/>
              <a:t>Implementation: Parameter Estimation</a:t>
            </a:r>
            <a:endParaRPr lang="en-US" dirty="0"/>
          </a:p>
        </p:txBody>
      </p:sp>
      <p:sp>
        <p:nvSpPr>
          <p:cNvPr id="5" name="Content Placeholder 4">
            <a:extLst>
              <a:ext uri="{FF2B5EF4-FFF2-40B4-BE49-F238E27FC236}">
                <a16:creationId xmlns:a16="http://schemas.microsoft.com/office/drawing/2014/main" id="{6FE15504-61B9-46C7-B751-7E69EFD35DDF}"/>
              </a:ext>
            </a:extLst>
          </p:cNvPr>
          <p:cNvSpPr>
            <a:spLocks noGrp="1"/>
          </p:cNvSpPr>
          <p:nvPr>
            <p:ph idx="1"/>
          </p:nvPr>
        </p:nvSpPr>
        <p:spPr/>
        <p:txBody>
          <a:bodyPr>
            <a:normAutofit fontScale="92500" lnSpcReduction="10000"/>
          </a:bodyPr>
          <a:lstStyle/>
          <a:p>
            <a:pPr marL="0" indent="0">
              <a:lnSpc>
                <a:spcPct val="100000"/>
              </a:lnSpc>
              <a:buNone/>
            </a:pPr>
            <a:r>
              <a:rPr lang="en-AU" dirty="0"/>
              <a:t>The predict step of the EKF also requires the Jacobian matrix of the discrete model. Rather than computing the Jacobian manually, the Jacobian matrix was computed with </a:t>
            </a:r>
            <a:r>
              <a:rPr lang="en-AU" dirty="0" err="1"/>
              <a:t>SymPy</a:t>
            </a:r>
            <a:r>
              <a:rPr lang="en-AU" dirty="0"/>
              <a:t> by symbolically defining the discrete model and returning a function which returns the Jacobian matrix.</a:t>
            </a:r>
          </a:p>
          <a:p>
            <a:pPr marL="0" indent="0">
              <a:lnSpc>
                <a:spcPct val="100000"/>
              </a:lnSpc>
              <a:buNone/>
            </a:pPr>
            <a:endParaRPr lang="en-AU" dirty="0"/>
          </a:p>
          <a:p>
            <a:pPr marL="0" indent="0">
              <a:lnSpc>
                <a:spcPct val="100000"/>
              </a:lnSpc>
              <a:buNone/>
            </a:pPr>
            <a:r>
              <a:rPr lang="en-AU" dirty="0"/>
              <a:t>The EKF uses the parameters in the form and fixed values x=-1, y=0, z=0 as the initial state. The initial uncertainty of the initial state can be customized when running parameter estimation via a short form.</a:t>
            </a:r>
          </a:p>
          <a:p>
            <a:pPr marL="0" indent="0">
              <a:lnSpc>
                <a:spcPct val="100000"/>
              </a:lnSpc>
              <a:buNone/>
            </a:pPr>
            <a:endParaRPr lang="en-AU" dirty="0"/>
          </a:p>
          <a:p>
            <a:pPr marL="0" indent="0">
              <a:lnSpc>
                <a:spcPct val="100000"/>
              </a:lnSpc>
              <a:buNone/>
            </a:pPr>
            <a:r>
              <a:rPr lang="en-AU" dirty="0"/>
              <a:t>After the EKF finishes the main application form is updated with the result.</a:t>
            </a:r>
            <a:endParaRPr lang="en-US" dirty="0"/>
          </a:p>
        </p:txBody>
      </p:sp>
    </p:spTree>
    <p:extLst>
      <p:ext uri="{BB962C8B-B14F-4D97-AF65-F5344CB8AC3E}">
        <p14:creationId xmlns:p14="http://schemas.microsoft.com/office/powerpoint/2010/main" val="97062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F6A0-2AAF-4AFD-9B38-E9AED6967F7B}"/>
              </a:ext>
            </a:extLst>
          </p:cNvPr>
          <p:cNvSpPr>
            <a:spLocks noGrp="1"/>
          </p:cNvSpPr>
          <p:nvPr>
            <p:ph type="title"/>
          </p:nvPr>
        </p:nvSpPr>
        <p:spPr/>
        <p:txBody>
          <a:bodyPr/>
          <a:lstStyle/>
          <a:p>
            <a:r>
              <a:rPr lang="en-AU" dirty="0"/>
              <a:t>Results and Discussion</a:t>
            </a:r>
            <a:endParaRPr lang="en-US" dirty="0"/>
          </a:p>
        </p:txBody>
      </p:sp>
      <p:sp>
        <p:nvSpPr>
          <p:cNvPr id="3" name="Content Placeholder 2">
            <a:extLst>
              <a:ext uri="{FF2B5EF4-FFF2-40B4-BE49-F238E27FC236}">
                <a16:creationId xmlns:a16="http://schemas.microsoft.com/office/drawing/2014/main" id="{4510C053-54A9-49C2-A22E-AB7F0812729A}"/>
              </a:ext>
            </a:extLst>
          </p:cNvPr>
          <p:cNvSpPr>
            <a:spLocks noGrp="1"/>
          </p:cNvSpPr>
          <p:nvPr>
            <p:ph idx="1"/>
          </p:nvPr>
        </p:nvSpPr>
        <p:spPr>
          <a:xfrm>
            <a:off x="838200" y="1825625"/>
            <a:ext cx="10515600" cy="4351338"/>
          </a:xfrm>
        </p:spPr>
        <p:txBody>
          <a:bodyPr>
            <a:normAutofit fontScale="92500" lnSpcReduction="10000"/>
          </a:bodyPr>
          <a:lstStyle/>
          <a:p>
            <a:pPr marL="0" indent="0">
              <a:lnSpc>
                <a:spcPct val="100000"/>
              </a:lnSpc>
              <a:buNone/>
            </a:pPr>
            <a:r>
              <a:rPr lang="en-AU" dirty="0"/>
              <a:t>Parameter estimation was tested against generated ECG samples.</a:t>
            </a:r>
          </a:p>
          <a:p>
            <a:pPr marL="0" indent="0">
              <a:lnSpc>
                <a:spcPct val="100000"/>
              </a:lnSpc>
              <a:buNone/>
            </a:pPr>
            <a:r>
              <a:rPr lang="en-AU" dirty="0"/>
              <a:t>The Kalman Filter is able to produce an estimate of the parameters of the ECGs, but is highly reliant on the provided initial state. Longer samples would provide a better parameter estimate, but would not be as effective as providing a proper initial estimate.</a:t>
            </a:r>
          </a:p>
          <a:p>
            <a:pPr marL="0" indent="0">
              <a:lnSpc>
                <a:spcPct val="100000"/>
              </a:lnSpc>
              <a:buNone/>
            </a:pPr>
            <a:r>
              <a:rPr lang="en-AU" dirty="0"/>
              <a:t>Another point to note is that a certain ECG may have more than one solution for the dynamic parameters.</a:t>
            </a:r>
          </a:p>
          <a:p>
            <a:pPr marL="0" indent="0">
              <a:lnSpc>
                <a:spcPct val="100000"/>
              </a:lnSpc>
              <a:buNone/>
            </a:pPr>
            <a:r>
              <a:rPr lang="en-AU" dirty="0"/>
              <a:t>It should also be noted that Euler’s method is reliant on sampling rate to predict the next step of the filter. Small sampling rates would produce a smooth plot, whereas a large sampling time will produce a sharper plot.</a:t>
            </a:r>
          </a:p>
          <a:p>
            <a:pPr marL="0" indent="0">
              <a:lnSpc>
                <a:spcPct val="100000"/>
              </a:lnSpc>
              <a:buNone/>
            </a:pPr>
            <a:endParaRPr lang="en-AU" dirty="0"/>
          </a:p>
          <a:p>
            <a:pPr marL="0" indent="0">
              <a:lnSpc>
                <a:spcPct val="100000"/>
              </a:lnSpc>
              <a:buNone/>
            </a:pPr>
            <a:endParaRPr lang="en-AU" dirty="0"/>
          </a:p>
        </p:txBody>
      </p:sp>
    </p:spTree>
    <p:extLst>
      <p:ext uri="{BB962C8B-B14F-4D97-AF65-F5344CB8AC3E}">
        <p14:creationId xmlns:p14="http://schemas.microsoft.com/office/powerpoint/2010/main" val="269025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9AF8-D82E-42C6-B1CC-8234C9145AC8}"/>
              </a:ext>
            </a:extLst>
          </p:cNvPr>
          <p:cNvSpPr>
            <a:spLocks noGrp="1"/>
          </p:cNvSpPr>
          <p:nvPr>
            <p:ph type="title"/>
          </p:nvPr>
        </p:nvSpPr>
        <p:spPr/>
        <p:txBody>
          <a:bodyPr/>
          <a:lstStyle/>
          <a:p>
            <a:r>
              <a:rPr lang="en-AU" dirty="0"/>
              <a:t>Results and Discussion</a:t>
            </a:r>
            <a:endParaRPr lang="en-US" dirty="0"/>
          </a:p>
        </p:txBody>
      </p:sp>
      <p:sp>
        <p:nvSpPr>
          <p:cNvPr id="3" name="Content Placeholder 2">
            <a:extLst>
              <a:ext uri="{FF2B5EF4-FFF2-40B4-BE49-F238E27FC236}">
                <a16:creationId xmlns:a16="http://schemas.microsoft.com/office/drawing/2014/main" id="{3ED7C497-B7AB-4E98-8F3F-8AA0795AC5C1}"/>
              </a:ext>
            </a:extLst>
          </p:cNvPr>
          <p:cNvSpPr>
            <a:spLocks noGrp="1"/>
          </p:cNvSpPr>
          <p:nvPr>
            <p:ph idx="1"/>
          </p:nvPr>
        </p:nvSpPr>
        <p:spPr/>
        <p:txBody>
          <a:bodyPr/>
          <a:lstStyle/>
          <a:p>
            <a:pPr marL="0" indent="0">
              <a:buNone/>
            </a:pPr>
            <a:r>
              <a:rPr lang="en-AU" dirty="0"/>
              <a:t>Future work for parameter estimation with EKF could be improved by estimating the initial state of the imported sample before running the Kalman Filter. </a:t>
            </a:r>
          </a:p>
          <a:p>
            <a:pPr marL="0" indent="0">
              <a:buNone/>
            </a:pPr>
            <a:r>
              <a:rPr lang="en-AU" dirty="0"/>
              <a:t>This would lead to the Kalman Filter converging quickly and producing a better parameter estimate.</a:t>
            </a:r>
          </a:p>
          <a:p>
            <a:pPr marL="0" indent="0">
              <a:buNone/>
            </a:pPr>
            <a:endParaRPr lang="en-US" dirty="0"/>
          </a:p>
        </p:txBody>
      </p:sp>
    </p:spTree>
    <p:extLst>
      <p:ext uri="{BB962C8B-B14F-4D97-AF65-F5344CB8AC3E}">
        <p14:creationId xmlns:p14="http://schemas.microsoft.com/office/powerpoint/2010/main" val="194048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8A2E6B-B161-47E9-99E6-C2E1D198B1B0}"/>
              </a:ext>
            </a:extLst>
          </p:cNvPr>
          <p:cNvSpPr>
            <a:spLocks noGrp="1"/>
          </p:cNvSpPr>
          <p:nvPr>
            <p:ph type="ctrTitle"/>
          </p:nvPr>
        </p:nvSpPr>
        <p:spPr/>
        <p:txBody>
          <a:bodyPr/>
          <a:lstStyle/>
          <a:p>
            <a:r>
              <a:rPr lang="en-AU" dirty="0"/>
              <a:t>End of Presentation</a:t>
            </a:r>
            <a:endParaRPr lang="en-US" dirty="0"/>
          </a:p>
        </p:txBody>
      </p:sp>
    </p:spTree>
    <p:extLst>
      <p:ext uri="{BB962C8B-B14F-4D97-AF65-F5344CB8AC3E}">
        <p14:creationId xmlns:p14="http://schemas.microsoft.com/office/powerpoint/2010/main" val="94090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488A-0D7D-4DEA-B520-61085601F52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03B4E2F2-EDBF-42ED-A8E2-FCFBCF2AEC90}"/>
              </a:ext>
            </a:extLst>
          </p:cNvPr>
          <p:cNvSpPr>
            <a:spLocks noGrp="1"/>
          </p:cNvSpPr>
          <p:nvPr>
            <p:ph sz="half" idx="1"/>
          </p:nvPr>
        </p:nvSpPr>
        <p:spPr>
          <a:xfrm>
            <a:off x="822157" y="1825625"/>
            <a:ext cx="6557683" cy="4351338"/>
          </a:xfrm>
        </p:spPr>
        <p:txBody>
          <a:bodyPr>
            <a:normAutofit fontScale="92500" lnSpcReduction="10000"/>
          </a:bodyPr>
          <a:lstStyle/>
          <a:p>
            <a:pPr marL="0" indent="0">
              <a:lnSpc>
                <a:spcPct val="120000"/>
              </a:lnSpc>
              <a:buNone/>
            </a:pPr>
            <a:r>
              <a:rPr lang="en-US" dirty="0"/>
              <a:t>Electrocardiogram signals </a:t>
            </a:r>
            <a:r>
              <a:rPr lang="en-US" b="1" dirty="0"/>
              <a:t>(ECGs) </a:t>
            </a:r>
            <a:r>
              <a:rPr lang="en-US" dirty="0"/>
              <a:t>are generated by electric activity in the heart. These signals are captured by ECG machines and used to diagnose heart conditions such as arrhythmia.</a:t>
            </a:r>
          </a:p>
          <a:p>
            <a:pPr marL="0" indent="0">
              <a:lnSpc>
                <a:spcPct val="120000"/>
              </a:lnSpc>
              <a:buNone/>
            </a:pPr>
            <a:r>
              <a:rPr lang="en-US" dirty="0"/>
              <a:t>ECGs can be described with a mathematical model and generated with a computer model. </a:t>
            </a:r>
          </a:p>
          <a:p>
            <a:pPr marL="0" indent="0">
              <a:lnSpc>
                <a:spcPct val="120000"/>
              </a:lnSpc>
              <a:buNone/>
            </a:pPr>
            <a:r>
              <a:rPr lang="en-US" dirty="0"/>
              <a:t>One method to dynamically generate ECGs was introduced by </a:t>
            </a:r>
            <a:r>
              <a:rPr lang="en-US" dirty="0" err="1"/>
              <a:t>McSharry</a:t>
            </a:r>
            <a:r>
              <a:rPr lang="en-US" dirty="0"/>
              <a:t> et.al which utilizes a system of differential equations in a 3D space.</a:t>
            </a:r>
          </a:p>
        </p:txBody>
      </p:sp>
      <p:pic>
        <p:nvPicPr>
          <p:cNvPr id="5" name="Picture 4">
            <a:extLst>
              <a:ext uri="{FF2B5EF4-FFF2-40B4-BE49-F238E27FC236}">
                <a16:creationId xmlns:a16="http://schemas.microsoft.com/office/drawing/2014/main" id="{FC78B3C3-8C24-46FE-B094-FDF402225982}"/>
              </a:ext>
            </a:extLst>
          </p:cNvPr>
          <p:cNvPicPr>
            <a:picLocks noChangeAspect="1"/>
          </p:cNvPicPr>
          <p:nvPr/>
        </p:nvPicPr>
        <p:blipFill>
          <a:blip r:embed="rId2"/>
          <a:stretch>
            <a:fillRect/>
          </a:stretch>
        </p:blipFill>
        <p:spPr>
          <a:xfrm>
            <a:off x="7211621" y="1627870"/>
            <a:ext cx="4980379" cy="3948176"/>
          </a:xfrm>
          <a:prstGeom prst="rect">
            <a:avLst/>
          </a:prstGeom>
        </p:spPr>
      </p:pic>
      <p:sp>
        <p:nvSpPr>
          <p:cNvPr id="6" name="TextBox 5">
            <a:extLst>
              <a:ext uri="{FF2B5EF4-FFF2-40B4-BE49-F238E27FC236}">
                <a16:creationId xmlns:a16="http://schemas.microsoft.com/office/drawing/2014/main" id="{1345AEC3-618A-4475-8408-6B16C1B160F6}"/>
              </a:ext>
            </a:extLst>
          </p:cNvPr>
          <p:cNvSpPr txBox="1"/>
          <p:nvPr/>
        </p:nvSpPr>
        <p:spPr>
          <a:xfrm>
            <a:off x="7624357" y="5405717"/>
            <a:ext cx="4154905" cy="523220"/>
          </a:xfrm>
          <a:prstGeom prst="rect">
            <a:avLst/>
          </a:prstGeom>
          <a:noFill/>
        </p:spPr>
        <p:txBody>
          <a:bodyPr wrap="square" rtlCol="0">
            <a:spAutoFit/>
          </a:bodyPr>
          <a:lstStyle/>
          <a:p>
            <a:r>
              <a:rPr lang="en-US" sz="1400" dirty="0"/>
              <a:t>Trajectory generated by </a:t>
            </a:r>
            <a:r>
              <a:rPr lang="en-US" sz="1400" dirty="0" err="1"/>
              <a:t>McSharry</a:t>
            </a:r>
            <a:r>
              <a:rPr lang="en-US" sz="1400" dirty="0"/>
              <a:t> model in 3-D space (</a:t>
            </a:r>
            <a:r>
              <a:rPr lang="en-US" sz="1400" i="1" dirty="0"/>
              <a:t>x, y, z</a:t>
            </a:r>
            <a:r>
              <a:rPr lang="en-US" sz="1400" dirty="0"/>
              <a:t>).</a:t>
            </a:r>
          </a:p>
        </p:txBody>
      </p:sp>
    </p:spTree>
    <p:extLst>
      <p:ext uri="{BB962C8B-B14F-4D97-AF65-F5344CB8AC3E}">
        <p14:creationId xmlns:p14="http://schemas.microsoft.com/office/powerpoint/2010/main" val="368368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63C4-605E-41F9-8197-16BF255EE8BB}"/>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D4F77C87-103F-4FE8-9E40-251321C7E5D7}"/>
              </a:ext>
            </a:extLst>
          </p:cNvPr>
          <p:cNvSpPr>
            <a:spLocks noGrp="1"/>
          </p:cNvSpPr>
          <p:nvPr>
            <p:ph idx="1"/>
          </p:nvPr>
        </p:nvSpPr>
        <p:spPr>
          <a:xfrm>
            <a:off x="838200" y="1825625"/>
            <a:ext cx="10515600" cy="4351338"/>
          </a:xfrm>
        </p:spPr>
        <p:txBody>
          <a:bodyPr>
            <a:normAutofit fontScale="85000" lnSpcReduction="10000"/>
          </a:bodyPr>
          <a:lstStyle/>
          <a:p>
            <a:pPr marL="0" indent="0">
              <a:lnSpc>
                <a:spcPct val="110000"/>
              </a:lnSpc>
              <a:buNone/>
            </a:pPr>
            <a:r>
              <a:rPr lang="en-US" dirty="0"/>
              <a:t>Computer models are useful for testing signal processing algorithms against generated regular and irregular ECG signals without having to record data from patients.</a:t>
            </a:r>
          </a:p>
          <a:p>
            <a:pPr marL="0" indent="0">
              <a:lnSpc>
                <a:spcPct val="110000"/>
              </a:lnSpc>
              <a:buNone/>
            </a:pPr>
            <a:r>
              <a:rPr lang="en-US" dirty="0"/>
              <a:t>Other uses of computer models include noise filtering and parameter estimation of ECGs. Implementations of these features exist with Extended Kalman Filters, which can be used to filter noisy signals and estimate the state of the computer model.</a:t>
            </a:r>
          </a:p>
          <a:p>
            <a:pPr marL="0" indent="0">
              <a:lnSpc>
                <a:spcPct val="110000"/>
              </a:lnSpc>
              <a:buNone/>
            </a:pPr>
            <a:endParaRPr lang="en-US" dirty="0"/>
          </a:p>
          <a:p>
            <a:pPr marL="0" indent="0">
              <a:lnSpc>
                <a:spcPct val="110000"/>
              </a:lnSpc>
              <a:buNone/>
            </a:pPr>
            <a:r>
              <a:rPr lang="en-US" dirty="0"/>
              <a:t>An open source implementation exists for generating ECGs, but extensions with noise filtering and parameter estimation are mostly only available in proprietary software such as MATLAB.</a:t>
            </a:r>
          </a:p>
        </p:txBody>
      </p:sp>
    </p:spTree>
    <p:extLst>
      <p:ext uri="{BB962C8B-B14F-4D97-AF65-F5344CB8AC3E}">
        <p14:creationId xmlns:p14="http://schemas.microsoft.com/office/powerpoint/2010/main" val="33766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E2EB-EDE0-4267-A374-090F0E179EB2}"/>
              </a:ext>
            </a:extLst>
          </p:cNvPr>
          <p:cNvSpPr>
            <a:spLocks noGrp="1"/>
          </p:cNvSpPr>
          <p:nvPr>
            <p:ph type="title"/>
          </p:nvPr>
        </p:nvSpPr>
        <p:spPr/>
        <p:txBody>
          <a:bodyPr/>
          <a:lstStyle/>
          <a:p>
            <a:r>
              <a:rPr lang="en-AU" dirty="0"/>
              <a:t>Project Description</a:t>
            </a:r>
            <a:endParaRPr lang="en-US" dirty="0"/>
          </a:p>
        </p:txBody>
      </p:sp>
      <p:sp>
        <p:nvSpPr>
          <p:cNvPr id="3" name="Content Placeholder 2">
            <a:extLst>
              <a:ext uri="{FF2B5EF4-FFF2-40B4-BE49-F238E27FC236}">
                <a16:creationId xmlns:a16="http://schemas.microsoft.com/office/drawing/2014/main" id="{75B4721E-139B-4A47-89F9-AF762632A059}"/>
              </a:ext>
            </a:extLst>
          </p:cNvPr>
          <p:cNvSpPr>
            <a:spLocks noGrp="1"/>
          </p:cNvSpPr>
          <p:nvPr>
            <p:ph idx="1"/>
          </p:nvPr>
        </p:nvSpPr>
        <p:spPr/>
        <p:txBody>
          <a:bodyPr>
            <a:normAutofit/>
          </a:bodyPr>
          <a:lstStyle/>
          <a:p>
            <a:pPr marL="0" indent="0">
              <a:lnSpc>
                <a:spcPct val="100000"/>
              </a:lnSpc>
              <a:buNone/>
            </a:pPr>
            <a:endParaRPr lang="en-AU" dirty="0"/>
          </a:p>
          <a:p>
            <a:pPr marL="0" indent="0">
              <a:lnSpc>
                <a:spcPct val="100000"/>
              </a:lnSpc>
              <a:buNone/>
            </a:pPr>
            <a:r>
              <a:rPr lang="en-AU" dirty="0"/>
              <a:t>The aim of this project is to create an open-source implementation of a computer model of ECG signals that can generate regular and irregular heart signals as well as</a:t>
            </a:r>
            <a:r>
              <a:rPr lang="zh-CN" altLang="en-US" dirty="0"/>
              <a:t> </a:t>
            </a:r>
            <a:r>
              <a:rPr lang="en-AU" dirty="0"/>
              <a:t>perform parameter estimation on imported ECG samples.</a:t>
            </a:r>
          </a:p>
        </p:txBody>
      </p:sp>
    </p:spTree>
    <p:extLst>
      <p:ext uri="{BB962C8B-B14F-4D97-AF65-F5344CB8AC3E}">
        <p14:creationId xmlns:p14="http://schemas.microsoft.com/office/powerpoint/2010/main" val="341617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98B9-978C-43BF-B881-CCF8CF047AA2}"/>
              </a:ext>
            </a:extLst>
          </p:cNvPr>
          <p:cNvSpPr>
            <a:spLocks noGrp="1"/>
          </p:cNvSpPr>
          <p:nvPr>
            <p:ph type="title"/>
          </p:nvPr>
        </p:nvSpPr>
        <p:spPr/>
        <p:txBody>
          <a:bodyPr/>
          <a:lstStyle/>
          <a:p>
            <a:r>
              <a:rPr lang="en-AU" dirty="0"/>
              <a:t>Implementation: Software</a:t>
            </a:r>
            <a:endParaRPr lang="en-US" dirty="0"/>
          </a:p>
        </p:txBody>
      </p:sp>
      <p:sp>
        <p:nvSpPr>
          <p:cNvPr id="3" name="Content Placeholder 2">
            <a:extLst>
              <a:ext uri="{FF2B5EF4-FFF2-40B4-BE49-F238E27FC236}">
                <a16:creationId xmlns:a16="http://schemas.microsoft.com/office/drawing/2014/main" id="{07369A87-0795-4C3F-AE76-43703C922341}"/>
              </a:ext>
            </a:extLst>
          </p:cNvPr>
          <p:cNvSpPr>
            <a:spLocks noGrp="1"/>
          </p:cNvSpPr>
          <p:nvPr>
            <p:ph idx="1"/>
          </p:nvPr>
        </p:nvSpPr>
        <p:spPr/>
        <p:txBody>
          <a:bodyPr/>
          <a:lstStyle/>
          <a:p>
            <a:pPr marL="0" indent="0" algn="just">
              <a:lnSpc>
                <a:spcPct val="100000"/>
              </a:lnSpc>
              <a:buNone/>
            </a:pPr>
            <a:endParaRPr lang="en-AU" dirty="0"/>
          </a:p>
          <a:p>
            <a:pPr algn="just">
              <a:lnSpc>
                <a:spcPct val="100000"/>
              </a:lnSpc>
            </a:pPr>
            <a:r>
              <a:rPr lang="en-AU" dirty="0"/>
              <a:t>Python3</a:t>
            </a:r>
          </a:p>
          <a:p>
            <a:pPr algn="just">
              <a:lnSpc>
                <a:spcPct val="100000"/>
              </a:lnSpc>
            </a:pPr>
            <a:r>
              <a:rPr lang="en-AU" dirty="0"/>
              <a:t>PyQt5</a:t>
            </a:r>
          </a:p>
          <a:p>
            <a:pPr algn="just">
              <a:lnSpc>
                <a:spcPct val="100000"/>
              </a:lnSpc>
            </a:pPr>
            <a:r>
              <a:rPr lang="en-AU" dirty="0"/>
              <a:t>SciPy (NumPy, matplotlib, </a:t>
            </a:r>
            <a:r>
              <a:rPr lang="en-AU" dirty="0" err="1"/>
              <a:t>SymPy</a:t>
            </a:r>
            <a:r>
              <a:rPr lang="en-AU" dirty="0"/>
              <a:t>)</a:t>
            </a:r>
          </a:p>
          <a:p>
            <a:pPr algn="just">
              <a:lnSpc>
                <a:spcPct val="100000"/>
              </a:lnSpc>
            </a:pPr>
            <a:r>
              <a:rPr lang="en-AU" dirty="0" err="1"/>
              <a:t>Numexpr</a:t>
            </a:r>
            <a:r>
              <a:rPr lang="en-AU" dirty="0"/>
              <a:t> (evaluate strings to numbers)</a:t>
            </a:r>
          </a:p>
        </p:txBody>
      </p:sp>
    </p:spTree>
    <p:extLst>
      <p:ext uri="{BB962C8B-B14F-4D97-AF65-F5344CB8AC3E}">
        <p14:creationId xmlns:p14="http://schemas.microsoft.com/office/powerpoint/2010/main" val="305234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CDB8-BBA6-42FF-97AD-7E2D4B3F8595}"/>
              </a:ext>
            </a:extLst>
          </p:cNvPr>
          <p:cNvSpPr>
            <a:spLocks noGrp="1"/>
          </p:cNvSpPr>
          <p:nvPr>
            <p:ph type="title"/>
          </p:nvPr>
        </p:nvSpPr>
        <p:spPr/>
        <p:txBody>
          <a:bodyPr/>
          <a:lstStyle/>
          <a:p>
            <a:r>
              <a:rPr lang="en-AU" dirty="0"/>
              <a:t>Implementation: ECG Model</a:t>
            </a:r>
            <a:endParaRPr lang="en-US" dirty="0"/>
          </a:p>
        </p:txBody>
      </p:sp>
      <p:sp>
        <p:nvSpPr>
          <p:cNvPr id="3" name="Content Placeholder 2">
            <a:extLst>
              <a:ext uri="{FF2B5EF4-FFF2-40B4-BE49-F238E27FC236}">
                <a16:creationId xmlns:a16="http://schemas.microsoft.com/office/drawing/2014/main" id="{3D9E711F-20B4-49B0-AD8A-529CE107A9BB}"/>
              </a:ext>
            </a:extLst>
          </p:cNvPr>
          <p:cNvSpPr>
            <a:spLocks noGrp="1"/>
          </p:cNvSpPr>
          <p:nvPr>
            <p:ph idx="1"/>
          </p:nvPr>
        </p:nvSpPr>
        <p:spPr/>
        <p:txBody>
          <a:bodyPr>
            <a:normAutofit/>
          </a:bodyPr>
          <a:lstStyle/>
          <a:p>
            <a:pPr marL="0" indent="0">
              <a:lnSpc>
                <a:spcPct val="100000"/>
              </a:lnSpc>
              <a:buNone/>
            </a:pPr>
            <a:r>
              <a:rPr lang="en-AU" dirty="0"/>
              <a:t>The method to generate ECG signals follows the </a:t>
            </a:r>
            <a:r>
              <a:rPr lang="en-AU" dirty="0" err="1"/>
              <a:t>McSharry</a:t>
            </a:r>
            <a:r>
              <a:rPr lang="en-AU" dirty="0"/>
              <a:t> model which utilizes three differential equations with 16 parameters </a:t>
            </a:r>
            <a:br>
              <a:rPr lang="en-AU" dirty="0"/>
            </a:br>
            <a:r>
              <a:rPr lang="en-AU" dirty="0"/>
              <a:t>a1, .., b1, .., </a:t>
            </a:r>
            <a:r>
              <a:rPr lang="el-GR" dirty="0"/>
              <a:t>Θ</a:t>
            </a:r>
            <a:r>
              <a:rPr lang="en-AU" dirty="0"/>
              <a:t>1,</a:t>
            </a:r>
            <a:r>
              <a:rPr lang="el-GR" dirty="0"/>
              <a:t> </a:t>
            </a:r>
            <a:r>
              <a:rPr lang="en-AU" dirty="0"/>
              <a:t> .., </a:t>
            </a:r>
            <a:r>
              <a:rPr lang="el-GR" dirty="0"/>
              <a:t>Θ</a:t>
            </a:r>
            <a:r>
              <a:rPr lang="en-AU" dirty="0"/>
              <a:t>5, </a:t>
            </a:r>
            <a:r>
              <a:rPr lang="el-GR" dirty="0"/>
              <a:t>ω</a:t>
            </a:r>
            <a:r>
              <a:rPr lang="en-AU" dirty="0"/>
              <a:t>.</a:t>
            </a:r>
          </a:p>
          <a:p>
            <a:pPr marL="0" indent="0">
              <a:lnSpc>
                <a:spcPct val="100000"/>
              </a:lnSpc>
              <a:buNone/>
            </a:pPr>
            <a:r>
              <a:rPr lang="en-AU" dirty="0"/>
              <a:t>These equations were written with NumPy and solved with the ODE solver </a:t>
            </a:r>
            <a:r>
              <a:rPr lang="en-AU" dirty="0" err="1"/>
              <a:t>scipy.solve_ivp</a:t>
            </a:r>
            <a:r>
              <a:rPr lang="en-AU" dirty="0"/>
              <a:t>().</a:t>
            </a:r>
          </a:p>
          <a:p>
            <a:pPr marL="0" indent="0">
              <a:buNone/>
            </a:pPr>
            <a:endParaRPr lang="en-US" dirty="0"/>
          </a:p>
        </p:txBody>
      </p:sp>
      <p:pic>
        <p:nvPicPr>
          <p:cNvPr id="5" name="Picture 4">
            <a:extLst>
              <a:ext uri="{FF2B5EF4-FFF2-40B4-BE49-F238E27FC236}">
                <a16:creationId xmlns:a16="http://schemas.microsoft.com/office/drawing/2014/main" id="{FA6085E3-F96F-434C-86CE-67B4D5BA85D8}"/>
              </a:ext>
            </a:extLst>
          </p:cNvPr>
          <p:cNvPicPr>
            <a:picLocks noChangeAspect="1"/>
          </p:cNvPicPr>
          <p:nvPr/>
        </p:nvPicPr>
        <p:blipFill>
          <a:blip r:embed="rId2"/>
          <a:stretch>
            <a:fillRect/>
          </a:stretch>
        </p:blipFill>
        <p:spPr>
          <a:xfrm>
            <a:off x="1468378" y="4215659"/>
            <a:ext cx="8702794" cy="2446232"/>
          </a:xfrm>
          <a:prstGeom prst="rect">
            <a:avLst/>
          </a:prstGeom>
        </p:spPr>
      </p:pic>
    </p:spTree>
    <p:extLst>
      <p:ext uri="{BB962C8B-B14F-4D97-AF65-F5344CB8AC3E}">
        <p14:creationId xmlns:p14="http://schemas.microsoft.com/office/powerpoint/2010/main" val="6697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A892-90EC-4FF9-9D40-232CA92F7BD2}"/>
              </a:ext>
            </a:extLst>
          </p:cNvPr>
          <p:cNvSpPr>
            <a:spLocks noGrp="1"/>
          </p:cNvSpPr>
          <p:nvPr>
            <p:ph type="title"/>
          </p:nvPr>
        </p:nvSpPr>
        <p:spPr/>
        <p:txBody>
          <a:bodyPr/>
          <a:lstStyle/>
          <a:p>
            <a:r>
              <a:rPr lang="en-AU" dirty="0"/>
              <a:t>Implementation: Graphical User Interface</a:t>
            </a:r>
            <a:endParaRPr lang="en-US" dirty="0"/>
          </a:p>
        </p:txBody>
      </p:sp>
      <p:sp>
        <p:nvSpPr>
          <p:cNvPr id="3" name="Content Placeholder 2">
            <a:extLst>
              <a:ext uri="{FF2B5EF4-FFF2-40B4-BE49-F238E27FC236}">
                <a16:creationId xmlns:a16="http://schemas.microsoft.com/office/drawing/2014/main" id="{1F12EB77-8861-4B1A-938B-0180633C0B68}"/>
              </a:ext>
            </a:extLst>
          </p:cNvPr>
          <p:cNvSpPr>
            <a:spLocks noGrp="1"/>
          </p:cNvSpPr>
          <p:nvPr>
            <p:ph idx="1"/>
          </p:nvPr>
        </p:nvSpPr>
        <p:spPr/>
        <p:txBody>
          <a:bodyPr>
            <a:normAutofit lnSpcReduction="10000"/>
          </a:bodyPr>
          <a:lstStyle/>
          <a:p>
            <a:pPr marL="0" indent="0">
              <a:lnSpc>
                <a:spcPct val="100000"/>
              </a:lnSpc>
              <a:buNone/>
            </a:pPr>
            <a:r>
              <a:rPr lang="en-AU" dirty="0"/>
              <a:t>PyQt5 was used to implement a graphical user interface (GUI) for user interaction. A number of features were implemented with </a:t>
            </a:r>
            <a:r>
              <a:rPr lang="en-AU" dirty="0" err="1"/>
              <a:t>PyQt</a:t>
            </a:r>
            <a:r>
              <a:rPr lang="en-AU" dirty="0"/>
              <a:t>:</a:t>
            </a:r>
          </a:p>
          <a:p>
            <a:pPr>
              <a:lnSpc>
                <a:spcPct val="100000"/>
              </a:lnSpc>
            </a:pPr>
            <a:r>
              <a:rPr lang="en-AU" dirty="0"/>
              <a:t>Import/export parameters used to generate ECG</a:t>
            </a:r>
          </a:p>
          <a:p>
            <a:pPr>
              <a:lnSpc>
                <a:spcPct val="100000"/>
              </a:lnSpc>
            </a:pPr>
            <a:r>
              <a:rPr lang="en-AU" dirty="0"/>
              <a:t>Import/export csv samples</a:t>
            </a:r>
          </a:p>
          <a:p>
            <a:pPr>
              <a:lnSpc>
                <a:spcPct val="100000"/>
              </a:lnSpc>
            </a:pPr>
            <a:r>
              <a:rPr lang="en-AU" dirty="0"/>
              <a:t>Plotting/Removing graphs</a:t>
            </a:r>
          </a:p>
          <a:p>
            <a:pPr>
              <a:lnSpc>
                <a:spcPct val="100000"/>
              </a:lnSpc>
            </a:pPr>
            <a:r>
              <a:rPr lang="en-AU" dirty="0"/>
              <a:t>Forms</a:t>
            </a:r>
          </a:p>
          <a:p>
            <a:pPr lvl="1">
              <a:lnSpc>
                <a:spcPct val="100000"/>
              </a:lnSpc>
            </a:pPr>
            <a:r>
              <a:rPr lang="en-AU" dirty="0"/>
              <a:t>Form for inputting 16 variables to generate ECG</a:t>
            </a:r>
          </a:p>
          <a:p>
            <a:pPr lvl="1">
              <a:lnSpc>
                <a:spcPct val="100000"/>
              </a:lnSpc>
            </a:pPr>
            <a:r>
              <a:rPr lang="en-AU" dirty="0"/>
              <a:t>Form for importing timeframe of sample</a:t>
            </a:r>
          </a:p>
          <a:p>
            <a:pPr lvl="1">
              <a:lnSpc>
                <a:spcPct val="100000"/>
              </a:lnSpc>
            </a:pPr>
            <a:r>
              <a:rPr lang="en-AU" dirty="0"/>
              <a:t>Form for specifying initial covariance in Extended Kalman Filter</a:t>
            </a:r>
          </a:p>
        </p:txBody>
      </p:sp>
    </p:spTree>
    <p:extLst>
      <p:ext uri="{BB962C8B-B14F-4D97-AF65-F5344CB8AC3E}">
        <p14:creationId xmlns:p14="http://schemas.microsoft.com/office/powerpoint/2010/main" val="213488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582C-C98A-4A9A-9538-27238D694BBE}"/>
              </a:ext>
            </a:extLst>
          </p:cNvPr>
          <p:cNvSpPr>
            <a:spLocks noGrp="1"/>
          </p:cNvSpPr>
          <p:nvPr>
            <p:ph type="title"/>
          </p:nvPr>
        </p:nvSpPr>
        <p:spPr/>
        <p:txBody>
          <a:bodyPr/>
          <a:lstStyle/>
          <a:p>
            <a:r>
              <a:rPr lang="en-AU" dirty="0"/>
              <a:t>Implementation: Graphical User Interface</a:t>
            </a:r>
            <a:endParaRPr lang="en-US" dirty="0"/>
          </a:p>
        </p:txBody>
      </p:sp>
      <p:pic>
        <p:nvPicPr>
          <p:cNvPr id="5" name="Picture 4" descr="A screenshot of a computer&#10;&#10;Description automatically generated">
            <a:extLst>
              <a:ext uri="{FF2B5EF4-FFF2-40B4-BE49-F238E27FC236}">
                <a16:creationId xmlns:a16="http://schemas.microsoft.com/office/drawing/2014/main" id="{F023DCB7-FA67-422F-9449-79991A435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61" y="1404566"/>
            <a:ext cx="10813677" cy="5088309"/>
          </a:xfrm>
          <a:prstGeom prst="rect">
            <a:avLst/>
          </a:prstGeom>
        </p:spPr>
      </p:pic>
    </p:spTree>
    <p:extLst>
      <p:ext uri="{BB962C8B-B14F-4D97-AF65-F5344CB8AC3E}">
        <p14:creationId xmlns:p14="http://schemas.microsoft.com/office/powerpoint/2010/main" val="162353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39C4-3C14-4B51-A8F7-E58B904A593B}"/>
              </a:ext>
            </a:extLst>
          </p:cNvPr>
          <p:cNvSpPr>
            <a:spLocks noGrp="1"/>
          </p:cNvSpPr>
          <p:nvPr>
            <p:ph type="title"/>
          </p:nvPr>
        </p:nvSpPr>
        <p:spPr/>
        <p:txBody>
          <a:bodyPr/>
          <a:lstStyle/>
          <a:p>
            <a:r>
              <a:rPr lang="en-AU" dirty="0"/>
              <a:t>Implementation: Graphing</a:t>
            </a:r>
            <a:endParaRPr lang="en-US" dirty="0"/>
          </a:p>
        </p:txBody>
      </p:sp>
      <p:sp>
        <p:nvSpPr>
          <p:cNvPr id="3" name="Content Placeholder 2">
            <a:extLst>
              <a:ext uri="{FF2B5EF4-FFF2-40B4-BE49-F238E27FC236}">
                <a16:creationId xmlns:a16="http://schemas.microsoft.com/office/drawing/2014/main" id="{9E01D0BC-0059-4AE3-B37D-F8153BDF7B99}"/>
              </a:ext>
            </a:extLst>
          </p:cNvPr>
          <p:cNvSpPr>
            <a:spLocks noGrp="1"/>
          </p:cNvSpPr>
          <p:nvPr>
            <p:ph idx="1"/>
          </p:nvPr>
        </p:nvSpPr>
        <p:spPr/>
        <p:txBody>
          <a:bodyPr>
            <a:normAutofit/>
          </a:bodyPr>
          <a:lstStyle/>
          <a:p>
            <a:pPr marL="0" indent="0">
              <a:lnSpc>
                <a:spcPct val="100000"/>
              </a:lnSpc>
              <a:buNone/>
            </a:pPr>
            <a:r>
              <a:rPr lang="en-AU" dirty="0"/>
              <a:t>Matplotlib is a plotting library from SciPy that is used to plot ECGs. It has bindings for many GUI toolkits including PyQt5.</a:t>
            </a:r>
          </a:p>
          <a:p>
            <a:pPr marL="0" indent="0">
              <a:lnSpc>
                <a:spcPct val="100000"/>
              </a:lnSpc>
              <a:buNone/>
            </a:pPr>
            <a:r>
              <a:rPr lang="en-AU" dirty="0"/>
              <a:t>Using matplotlib, it was possible to plot and attach legends to multiple plots in a single canvas.</a:t>
            </a:r>
          </a:p>
          <a:p>
            <a:pPr marL="0" indent="0">
              <a:lnSpc>
                <a:spcPct val="100000"/>
              </a:lnSpc>
              <a:buNone/>
            </a:pPr>
            <a:endParaRPr lang="en-AU" dirty="0"/>
          </a:p>
          <a:p>
            <a:pPr marL="0" indent="0">
              <a:lnSpc>
                <a:spcPct val="100000"/>
              </a:lnSpc>
              <a:buNone/>
            </a:pPr>
            <a:r>
              <a:rPr lang="en-AU" dirty="0"/>
              <a:t>The previous implementation of plotting used duplicated axes objects on a single canvas. This was over complicated and was rewritten so that interactions with plots were handled by their labels.</a:t>
            </a:r>
          </a:p>
        </p:txBody>
      </p:sp>
    </p:spTree>
    <p:extLst>
      <p:ext uri="{BB962C8B-B14F-4D97-AF65-F5344CB8AC3E}">
        <p14:creationId xmlns:p14="http://schemas.microsoft.com/office/powerpoint/2010/main" val="3523883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876</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COMP4953: Thesis C  A Computer Model of Electrocardiogram Signals</vt:lpstr>
      <vt:lpstr>Project Description</vt:lpstr>
      <vt:lpstr>Project Description</vt:lpstr>
      <vt:lpstr>Project Description</vt:lpstr>
      <vt:lpstr>Implementation: Software</vt:lpstr>
      <vt:lpstr>Implementation: ECG Model</vt:lpstr>
      <vt:lpstr>Implementation: Graphical User Interface</vt:lpstr>
      <vt:lpstr>Implementation: Graphical User Interface</vt:lpstr>
      <vt:lpstr>Implementation: Graphing</vt:lpstr>
      <vt:lpstr>Implementation: Graphing</vt:lpstr>
      <vt:lpstr>Implementation: Parameter Estimation</vt:lpstr>
      <vt:lpstr>Implementation: Parameter Estimation</vt:lpstr>
      <vt:lpstr>Implementation: Parameter Estimation</vt:lpstr>
      <vt:lpstr>Results and Discussion</vt:lpstr>
      <vt:lpstr>Results and Discussion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COMP4953: Thesis C  A Computer Model of Electrocardiogram Signals</dc:title>
  <dc:creator>Andrew Au</dc:creator>
  <cp:lastModifiedBy>Andrew Au</cp:lastModifiedBy>
  <cp:revision>81</cp:revision>
  <dcterms:created xsi:type="dcterms:W3CDTF">2019-11-06T02:18:17Z</dcterms:created>
  <dcterms:modified xsi:type="dcterms:W3CDTF">2019-11-07T01:34:40Z</dcterms:modified>
</cp:coreProperties>
</file>