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93" r:id="rId17"/>
    <p:sldId id="272" r:id="rId18"/>
    <p:sldId id="294" r:id="rId19"/>
    <p:sldId id="275" r:id="rId20"/>
    <p:sldId id="276" r:id="rId21"/>
    <p:sldId id="277" r:id="rId22"/>
    <p:sldId id="295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2" r:id="rId33"/>
    <p:sldId id="289" r:id="rId34"/>
    <p:sldId id="290" r:id="rId35"/>
    <p:sldId id="291" r:id="rId36"/>
  </p:sldIdLst>
  <p:sldSz cx="9144000" cy="6858000" type="screen4x3"/>
  <p:notesSz cx="6884988" cy="100187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465">
          <p15:clr>
            <a:srgbClr val="A4A3A4"/>
          </p15:clr>
        </p15:guide>
        <p15:guide id="3" pos="431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6600"/>
    <a:srgbClr val="FCFBD9"/>
    <a:srgbClr val="229A7D"/>
    <a:srgbClr val="FF9933"/>
    <a:srgbClr val="00CC00"/>
    <a:srgbClr val="FFFFCC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12" autoAdjust="0"/>
  </p:normalViewPr>
  <p:slideViewPr>
    <p:cSldViewPr showGuides="1">
      <p:cViewPr>
        <p:scale>
          <a:sx n="75" d="100"/>
          <a:sy n="75" d="100"/>
        </p:scale>
        <p:origin x="2634" y="1284"/>
      </p:cViewPr>
      <p:guideLst>
        <p:guide orient="horz" pos="3294"/>
        <p:guide pos="5465"/>
        <p:guide pos="431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267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267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ED8573FC-B1B7-449E-94FD-2BED2B511D1C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3495" cy="50267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9900" y="9516039"/>
            <a:ext cx="2983495" cy="50267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7F80B5FC-91DC-4074-8AAB-60AB67F02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96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868BD5B1-5FCB-DE41-8FF4-A2661529DEA6}" type="datetimeFigureOut">
              <a:rPr lang="de-DE" smtClean="0"/>
              <a:pPr/>
              <a:t>16.02.2015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6501CEFE-DE82-244F-A447-0C560DC9C5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67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5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34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47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45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647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958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385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37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00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58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108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68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65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328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4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506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571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472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999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284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8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714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931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617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123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29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6270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52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35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6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2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0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18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83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5284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6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 baseline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05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2060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74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20911"/>
          <a:stretch/>
        </p:blipFill>
        <p:spPr bwMode="auto">
          <a:xfrm>
            <a:off x="-1" y="0"/>
            <a:ext cx="9142997" cy="39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2" y="1162570"/>
            <a:ext cx="8246020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45754" y="1170874"/>
            <a:ext cx="4074718" cy="477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9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716587" y="1170874"/>
            <a:ext cx="3959101" cy="4778406"/>
          </a:xfrm>
          <a:prstGeom prst="rect">
            <a:avLst/>
          </a:prstGeom>
          <a:solidFill>
            <a:srgbClr val="FCF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21299" y="1404125"/>
            <a:ext cx="3384377" cy="4329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2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1"/>
          </p:nvPr>
        </p:nvSpPr>
        <p:spPr>
          <a:xfrm>
            <a:off x="4750916" y="1162570"/>
            <a:ext cx="4069556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357158" y="285728"/>
            <a:ext cx="831853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685800" y="609600"/>
            <a:ext cx="798988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pic>
        <p:nvPicPr>
          <p:cNvPr id="2051" name="Picture 14" descr="logtxt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633051" y="6157913"/>
            <a:ext cx="175846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9" r:id="rId2"/>
    <p:sldLayoutId id="2147483798" r:id="rId3"/>
    <p:sldLayoutId id="2147483788" r:id="rId4"/>
    <p:sldLayoutId id="2147483791" r:id="rId5"/>
    <p:sldLayoutId id="2147483800" r:id="rId6"/>
    <p:sldLayoutId id="2147483786" r:id="rId7"/>
    <p:sldLayoutId id="2147483797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"/><Relationship Id="rId7" Type="http://schemas.openxmlformats.org/officeDocument/2006/relationships/image" Target="../media/image24.t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tif"/><Relationship Id="rId5" Type="http://schemas.openxmlformats.org/officeDocument/2006/relationships/image" Target="../media/image22.tif"/><Relationship Id="rId4" Type="http://schemas.openxmlformats.org/officeDocument/2006/relationships/image" Target="../media/image21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tiff"/><Relationship Id="rId3" Type="http://schemas.openxmlformats.org/officeDocument/2006/relationships/image" Target="../media/image44.tiff"/><Relationship Id="rId7" Type="http://schemas.openxmlformats.org/officeDocument/2006/relationships/image" Target="../media/image48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tiff"/><Relationship Id="rId5" Type="http://schemas.openxmlformats.org/officeDocument/2006/relationships/image" Target="../media/image46.tiff"/><Relationship Id="rId4" Type="http://schemas.openxmlformats.org/officeDocument/2006/relationships/image" Target="../media/image45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png"/><Relationship Id="rId7" Type="http://schemas.openxmlformats.org/officeDocument/2006/relationships/image" Target="../media/image6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Positionsregelung eines </a:t>
            </a:r>
            <a:r>
              <a:rPr lang="de-DE" dirty="0" err="1" smtClean="0"/>
              <a:t>Quadrocopters</a:t>
            </a:r>
            <a:r>
              <a:rPr lang="de-DE" dirty="0" smtClean="0"/>
              <a:t>, basierend auf einem 2D-Laserscanner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5765" y="5085184"/>
            <a:ext cx="8136455" cy="432048"/>
          </a:xfrm>
        </p:spPr>
        <p:txBody>
          <a:bodyPr/>
          <a:lstStyle/>
          <a:p>
            <a:r>
              <a:rPr lang="de-DE" sz="1050" dirty="0" err="1"/>
              <a:t>B.Eng</a:t>
            </a:r>
            <a:r>
              <a:rPr lang="de-DE" sz="1050" dirty="0"/>
              <a:t>. Matthias Welter</a:t>
            </a:r>
            <a:br>
              <a:rPr lang="de-DE" sz="1050" dirty="0"/>
            </a:br>
            <a:r>
              <a:rPr lang="de-DE" sz="1050" dirty="0"/>
              <a:t/>
            </a:r>
            <a:br>
              <a:rPr lang="de-DE" sz="1050" dirty="0"/>
            </a:br>
            <a:r>
              <a:rPr lang="de-DE" sz="1050" dirty="0"/>
              <a:t>Professor	: Prof. Dr.-Ing. Jörn </a:t>
            </a:r>
            <a:r>
              <a:rPr lang="de-DE" sz="1050" dirty="0" err="1"/>
              <a:t>Thielecke</a:t>
            </a:r>
            <a:r>
              <a:rPr lang="de-DE" sz="1050" dirty="0"/>
              <a:t/>
            </a:r>
            <a:br>
              <a:rPr lang="de-DE" sz="1050" dirty="0"/>
            </a:br>
            <a:r>
              <a:rPr lang="de-DE" sz="1050" dirty="0"/>
              <a:t>Betreuer	: Dipl.-Inf. Manuel Stahl</a:t>
            </a:r>
            <a:br>
              <a:rPr lang="de-DE" sz="1050" dirty="0"/>
            </a:br>
            <a:r>
              <a:rPr lang="de-DE" sz="1050" dirty="0"/>
              <a:t>Zeitraum	: 01. August 2014 – 31. Januar 2015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Modellbildung: Funktionsprinzip </a:t>
            </a:r>
            <a:r>
              <a:rPr lang="de-DE" dirty="0" err="1" smtClean="0"/>
              <a:t>Quadrocopter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 rot="2064000">
            <a:off x="1999918" y="3036910"/>
            <a:ext cx="4302664" cy="1980788"/>
            <a:chOff x="2411760" y="2672348"/>
            <a:chExt cx="4302664" cy="1980788"/>
          </a:xfrm>
        </p:grpSpPr>
        <p:cxnSp>
          <p:nvCxnSpPr>
            <p:cNvPr id="57" name="Gerade Verbindung 14"/>
            <p:cNvCxnSpPr/>
            <p:nvPr/>
          </p:nvCxnSpPr>
          <p:spPr bwMode="auto">
            <a:xfrm>
              <a:off x="3419872" y="3212976"/>
              <a:ext cx="194421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15"/>
            <p:cNvCxnSpPr/>
            <p:nvPr/>
          </p:nvCxnSpPr>
          <p:spPr bwMode="auto">
            <a:xfrm>
              <a:off x="3131840" y="2924944"/>
              <a:ext cx="2880000" cy="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16"/>
            <p:cNvCxnSpPr/>
            <p:nvPr/>
          </p:nvCxnSpPr>
          <p:spPr bwMode="auto">
            <a:xfrm flipV="1">
              <a:off x="3123517" y="2701265"/>
              <a:ext cx="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18"/>
            <p:cNvCxnSpPr/>
            <p:nvPr/>
          </p:nvCxnSpPr>
          <p:spPr bwMode="auto">
            <a:xfrm>
              <a:off x="2411760" y="2675012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21"/>
            <p:cNvCxnSpPr/>
            <p:nvPr/>
          </p:nvCxnSpPr>
          <p:spPr bwMode="auto">
            <a:xfrm flipV="1">
              <a:off x="6013340" y="2701265"/>
              <a:ext cx="150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22"/>
            <p:cNvCxnSpPr/>
            <p:nvPr/>
          </p:nvCxnSpPr>
          <p:spPr bwMode="auto">
            <a:xfrm>
              <a:off x="5274424" y="2672348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mit Pfeil 62"/>
            <p:cNvCxnSpPr/>
            <p:nvPr/>
          </p:nvCxnSpPr>
          <p:spPr bwMode="auto">
            <a:xfrm>
              <a:off x="4571840" y="2960465"/>
              <a:ext cx="0" cy="1692671"/>
            </a:xfrm>
            <a:prstGeom prst="straightConnector1">
              <a:avLst/>
            </a:prstGeom>
            <a:noFill/>
            <a:ln w="7620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feld 63"/>
            <p:cNvSpPr txBox="1"/>
            <p:nvPr/>
          </p:nvSpPr>
          <p:spPr>
            <a:xfrm rot="19536000">
              <a:off x="4184474" y="36586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FFC000"/>
                  </a:solidFill>
                </a:rPr>
                <a:t>T</a:t>
              </a:r>
            </a:p>
          </p:txBody>
        </p:sp>
      </p:grpSp>
      <p:cxnSp>
        <p:nvCxnSpPr>
          <p:cNvPr id="65" name="Gerade Verbindung mit Pfeil 64"/>
          <p:cNvCxnSpPr/>
          <p:nvPr/>
        </p:nvCxnSpPr>
        <p:spPr bwMode="auto">
          <a:xfrm>
            <a:off x="4555232" y="3452788"/>
            <a:ext cx="20068" cy="1396647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rade Verbindung mit Pfeil 65"/>
          <p:cNvCxnSpPr/>
          <p:nvPr/>
        </p:nvCxnSpPr>
        <p:spPr bwMode="auto">
          <a:xfrm>
            <a:off x="3598928" y="4836604"/>
            <a:ext cx="966338" cy="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Gerade Verbindung mit Pfeil 66"/>
          <p:cNvCxnSpPr/>
          <p:nvPr/>
        </p:nvCxnSpPr>
        <p:spPr bwMode="auto">
          <a:xfrm flipH="1">
            <a:off x="4555232" y="3452788"/>
            <a:ext cx="10034" cy="1396647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uppieren 67"/>
          <p:cNvGrpSpPr/>
          <p:nvPr/>
        </p:nvGrpSpPr>
        <p:grpSpPr>
          <a:xfrm>
            <a:off x="683568" y="4581128"/>
            <a:ext cx="1728192" cy="1305436"/>
            <a:chOff x="683568" y="4581128"/>
            <a:chExt cx="1728192" cy="1305436"/>
          </a:xfrm>
        </p:grpSpPr>
        <p:cxnSp>
          <p:nvCxnSpPr>
            <p:cNvPr id="69" name="Gerade Verbindung 25"/>
            <p:cNvCxnSpPr/>
            <p:nvPr/>
          </p:nvCxnSpPr>
          <p:spPr bwMode="auto">
            <a:xfrm>
              <a:off x="971600" y="4849435"/>
              <a:ext cx="0" cy="739805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30"/>
            <p:cNvCxnSpPr/>
            <p:nvPr/>
          </p:nvCxnSpPr>
          <p:spPr bwMode="auto">
            <a:xfrm flipH="1">
              <a:off x="971600" y="5589240"/>
              <a:ext cx="693440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Textfeld 70"/>
            <p:cNvSpPr txBox="1"/>
            <p:nvPr/>
          </p:nvSpPr>
          <p:spPr>
            <a:xfrm>
              <a:off x="1475656" y="551723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rgbClr val="00B050"/>
                  </a:solidFill>
                </a:rPr>
                <a:t>x</a:t>
              </a:r>
              <a:r>
                <a:rPr lang="de-DE" baseline="30000" dirty="0" err="1">
                  <a:solidFill>
                    <a:srgbClr val="00B050"/>
                  </a:solidFill>
                </a:rPr>
                <a:t>n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683568" y="45811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0070C0"/>
                  </a:solidFill>
                </a:rPr>
                <a:t>z</a:t>
              </a:r>
              <a:r>
                <a:rPr lang="de-DE" baseline="30000" dirty="0" err="1" smtClean="0">
                  <a:solidFill>
                    <a:srgbClr val="0070C0"/>
                  </a:solidFill>
                </a:rPr>
                <a:t>n</a:t>
              </a:r>
              <a:endParaRPr lang="de-DE" dirty="0">
                <a:solidFill>
                  <a:srgbClr val="0070C0"/>
                </a:solidFill>
              </a:endParaRPr>
            </a:p>
          </p:txBody>
        </p:sp>
      </p:grpSp>
      <p:sp>
        <p:nvSpPr>
          <p:cNvPr id="73" name="Textfeld 72"/>
          <p:cNvSpPr txBox="1"/>
          <p:nvPr/>
        </p:nvSpPr>
        <p:spPr>
          <a:xfrm>
            <a:off x="3851920" y="479715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B050"/>
                </a:solidFill>
              </a:rPr>
              <a:t>F</a:t>
            </a:r>
            <a:r>
              <a:rPr lang="de-DE" sz="2000" baseline="-25000" dirty="0" err="1" smtClean="0">
                <a:solidFill>
                  <a:srgbClr val="00B050"/>
                </a:solidFill>
              </a:rPr>
              <a:t>x</a:t>
            </a:r>
            <a:r>
              <a:rPr lang="de-DE" sz="2000" baseline="30000" dirty="0" err="1" smtClean="0">
                <a:solidFill>
                  <a:srgbClr val="00B050"/>
                </a:solidFill>
              </a:rPr>
              <a:t>n</a:t>
            </a:r>
            <a:endParaRPr lang="de-DE" sz="2000" baseline="300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499992" y="407707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70C0"/>
                </a:solidFill>
              </a:rPr>
              <a:t>F</a:t>
            </a:r>
            <a:r>
              <a:rPr lang="de-DE" sz="2000" baseline="-25000" dirty="0" err="1">
                <a:solidFill>
                  <a:srgbClr val="0070C0"/>
                </a:solidFill>
              </a:rPr>
              <a:t>z</a:t>
            </a:r>
            <a:r>
              <a:rPr lang="de-DE" sz="2000" baseline="30000" dirty="0" err="1" smtClean="0">
                <a:solidFill>
                  <a:srgbClr val="0070C0"/>
                </a:solidFill>
              </a:rPr>
              <a:t>n</a:t>
            </a:r>
            <a:endParaRPr lang="de-DE" sz="2000" baseline="30000" dirty="0">
              <a:solidFill>
                <a:srgbClr val="0070C0"/>
              </a:solidFill>
            </a:endParaRPr>
          </a:p>
        </p:txBody>
      </p:sp>
      <p:cxnSp>
        <p:nvCxnSpPr>
          <p:cNvPr id="75" name="Gerade Verbindung 41"/>
          <p:cNvCxnSpPr/>
          <p:nvPr/>
        </p:nvCxnSpPr>
        <p:spPr bwMode="auto">
          <a:xfrm>
            <a:off x="4563542" y="3417958"/>
            <a:ext cx="10968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rade Verbindung 43"/>
          <p:cNvCxnSpPr/>
          <p:nvPr/>
        </p:nvCxnSpPr>
        <p:spPr bwMode="auto">
          <a:xfrm>
            <a:off x="4555232" y="3423479"/>
            <a:ext cx="914400" cy="914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Bogen 76"/>
          <p:cNvSpPr/>
          <p:nvPr/>
        </p:nvSpPr>
        <p:spPr bwMode="auto">
          <a:xfrm>
            <a:off x="5012432" y="3452787"/>
            <a:ext cx="99554" cy="192237"/>
          </a:xfrm>
          <a:prstGeom prst="arc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78" name="Bogen 77"/>
          <p:cNvSpPr/>
          <p:nvPr/>
        </p:nvSpPr>
        <p:spPr bwMode="auto">
          <a:xfrm>
            <a:off x="4976854" y="3432591"/>
            <a:ext cx="178823" cy="349181"/>
          </a:xfrm>
          <a:prstGeom prst="arc">
            <a:avLst>
              <a:gd name="adj1" fmla="val 16200000"/>
              <a:gd name="adj2" fmla="val 5559523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4846185" y="337485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Symbol"/>
              </a:rPr>
              <a:t></a:t>
            </a:r>
            <a:endParaRPr lang="de-DE" dirty="0"/>
          </a:p>
        </p:txBody>
      </p:sp>
      <p:cxnSp>
        <p:nvCxnSpPr>
          <p:cNvPr id="80" name="Gerade Verbindung 18"/>
          <p:cNvCxnSpPr/>
          <p:nvPr/>
        </p:nvCxnSpPr>
        <p:spPr bwMode="auto">
          <a:xfrm rot="2064000">
            <a:off x="2808275" y="2410075"/>
            <a:ext cx="1440000" cy="0"/>
          </a:xfrm>
          <a:prstGeom prst="line">
            <a:avLst/>
          </a:prstGeom>
          <a:noFill/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22"/>
          <p:cNvCxnSpPr/>
          <p:nvPr/>
        </p:nvCxnSpPr>
        <p:spPr bwMode="auto">
          <a:xfrm rot="2064000">
            <a:off x="5169076" y="4042244"/>
            <a:ext cx="1440000" cy="0"/>
          </a:xfrm>
          <a:prstGeom prst="line">
            <a:avLst/>
          </a:prstGeom>
          <a:noFill/>
          <a:ln w="762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933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 </a:t>
            </a:r>
            <a:br>
              <a:rPr lang="de-DE" dirty="0" smtClean="0"/>
            </a:br>
            <a:r>
              <a:rPr lang="de-DE" dirty="0" smtClean="0"/>
              <a:t>Modellbildung: Translationsmodell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12424" y="2276872"/>
            <a:ext cx="4843151" cy="2664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580112" y="2420888"/>
                <a:ext cx="3312368" cy="33123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)∙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𝑔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580112" y="2420888"/>
                <a:ext cx="3312368" cy="331236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07505" y="1628800"/>
            <a:ext cx="4393058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Strukturbild kinematisches Modell</a:t>
            </a:r>
            <a:endParaRPr lang="de-DE" kern="0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364088" y="1628800"/>
            <a:ext cx="4393058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Zustandsdifferenzialgleichung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90872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Inversion: Aufbau und Stellgesetz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115617" y="1340768"/>
            <a:ext cx="6552728" cy="2440684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1037711" y="4399377"/>
                <a:ext cx="3600400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11" y="4399377"/>
                <a:ext cx="3600400" cy="6560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5364089" y="4370043"/>
                <a:ext cx="230425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9" y="4370043"/>
                <a:ext cx="2304256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5364089" y="5162589"/>
                <a:ext cx="257912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9" y="5162589"/>
                <a:ext cx="2579129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Inhaltsplatzhalter 2"/>
          <p:cNvSpPr txBox="1">
            <a:spLocks/>
          </p:cNvSpPr>
          <p:nvPr/>
        </p:nvSpPr>
        <p:spPr>
          <a:xfrm>
            <a:off x="1006500" y="3933056"/>
            <a:ext cx="3709516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Schubvektor</a:t>
            </a:r>
            <a:endParaRPr lang="de-DE" kern="0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220072" y="3861047"/>
            <a:ext cx="3709516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Neigungswinkel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43414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Inversion: Simulation des Stellgesetzes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1556792"/>
            <a:ext cx="2967730" cy="208781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3644603"/>
            <a:ext cx="2998073" cy="20162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22536"/>
            <a:ext cx="2909000" cy="195632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2" y="3644602"/>
            <a:ext cx="2875567" cy="19338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53" y="2724407"/>
            <a:ext cx="2953744" cy="19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7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556792"/>
            <a:ext cx="3926111" cy="4392488"/>
          </a:xfrm>
        </p:spPr>
        <p:txBody>
          <a:bodyPr/>
          <a:lstStyle/>
          <a:p>
            <a:r>
              <a:rPr lang="de-DE" dirty="0" smtClean="0"/>
              <a:t>Eingang Inversion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71054" y="1556792"/>
            <a:ext cx="4049417" cy="4392488"/>
          </a:xfrm>
        </p:spPr>
        <p:txBody>
          <a:bodyPr/>
          <a:lstStyle/>
          <a:p>
            <a:r>
              <a:rPr lang="de-DE" dirty="0" smtClean="0"/>
              <a:t>Beschleunigungswerte des Modells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2" y="2204864"/>
            <a:ext cx="4196604" cy="29523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01" y="2204864"/>
            <a:ext cx="428296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Inversion: </a:t>
            </a:r>
            <a:r>
              <a:rPr lang="de-DE" dirty="0" err="1" smtClean="0"/>
              <a:t>Zustandslinearisierte</a:t>
            </a:r>
            <a:r>
              <a:rPr lang="de-DE" dirty="0" smtClean="0"/>
              <a:t> Translationsmodell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932637" y="1431360"/>
            <a:ext cx="5529551" cy="424928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4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uppieren 18"/>
          <p:cNvGrpSpPr/>
          <p:nvPr/>
        </p:nvGrpSpPr>
        <p:grpSpPr>
          <a:xfrm>
            <a:off x="1547664" y="1574500"/>
            <a:ext cx="1224136" cy="1782492"/>
            <a:chOff x="6876256" y="703388"/>
            <a:chExt cx="1440160" cy="4032026"/>
          </a:xfrm>
        </p:grpSpPr>
        <p:sp>
          <p:nvSpPr>
            <p:cNvPr id="20" name="Rechteck 1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940952" y="724054"/>
              <a:ext cx="373256" cy="10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1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Vorsteuerung: Referenzmodell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81770" y="1561950"/>
            <a:ext cx="3744416" cy="2836911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4702250" y="1484784"/>
            <a:ext cx="4035902" cy="2847079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/>
              <p:cNvSpPr txBox="1">
                <a:spLocks/>
              </p:cNvSpPr>
              <p:nvPr/>
            </p:nvSpPr>
            <p:spPr>
              <a:xfrm>
                <a:off x="2014611" y="5224042"/>
                <a:ext cx="4933653" cy="57606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▪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𝑐𝑚𝑑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DE" kern="0" dirty="0"/>
              </a:p>
            </p:txBody>
          </p:sp>
        </mc:Choice>
        <mc:Fallback>
          <p:sp>
            <p:nvSpPr>
              <p:cNvPr id="8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11" y="5224042"/>
                <a:ext cx="4933653" cy="5760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3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3491880" y="1941390"/>
            <a:ext cx="1512168" cy="1191756"/>
            <a:chOff x="6876256" y="703388"/>
            <a:chExt cx="1440160" cy="4032026"/>
          </a:xfrm>
        </p:grpSpPr>
        <p:sp>
          <p:nvSpPr>
            <p:cNvPr id="7" name="Rechteck 6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940952" y="724053"/>
              <a:ext cx="373256" cy="177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>
                  <a:solidFill>
                    <a:srgbClr val="FF0000"/>
                  </a:solidFill>
                </a:rPr>
                <a:t>3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9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Zu korrigierende Fehler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628800"/>
            <a:ext cx="3926111" cy="4320480"/>
          </a:xfrm>
        </p:spPr>
        <p:txBody>
          <a:bodyPr/>
          <a:lstStyle/>
          <a:p>
            <a:r>
              <a:rPr lang="de-DE" dirty="0" smtClean="0"/>
              <a:t>Inkonsistente Anfangsbedingungen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50916" y="1628800"/>
            <a:ext cx="4069556" cy="4320480"/>
          </a:xfrm>
        </p:spPr>
        <p:txBody>
          <a:bodyPr/>
          <a:lstStyle/>
          <a:p>
            <a:r>
              <a:rPr lang="de-DE" dirty="0" smtClean="0"/>
              <a:t>Modellunsicherheiten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3" y="2276872"/>
            <a:ext cx="3423214" cy="2592288"/>
          </a:xfrm>
          <a:prstGeom prst="rect">
            <a:avLst/>
          </a:prstGeom>
        </p:spPr>
      </p:pic>
      <p:pic>
        <p:nvPicPr>
          <p:cNvPr id="8" name="Inhaltsplatzhalt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87" y="2276872"/>
            <a:ext cx="342321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8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Komponenten und Architektur des </a:t>
            </a:r>
            <a:r>
              <a:rPr lang="de-DE" dirty="0" err="1"/>
              <a:t>Quadrocopters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2D-Positionsbestimmung in einer unbekannten Umgebung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Aufbau und Funktionsweise der Positionsregelung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Auswertung eines Flugversuches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Fazit und Ausblick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Flugdemonstration 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Stabilisierung Fehlermodell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364088" y="1916832"/>
                <a:ext cx="3456384" cy="403244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0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de-DE" dirty="0"/>
                        <m:t> 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364088" y="1916832"/>
                <a:ext cx="3456384" cy="40324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827584" y="1569259"/>
            <a:ext cx="4248472" cy="24718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/>
              <p:cNvSpPr txBox="1">
                <a:spLocks/>
              </p:cNvSpPr>
              <p:nvPr/>
            </p:nvSpPr>
            <p:spPr>
              <a:xfrm>
                <a:off x="1473659" y="4996198"/>
                <a:ext cx="6445821" cy="57606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▪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de-DE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de-DE" kern="0" dirty="0"/>
                        <m:t>         </m:t>
                      </m:r>
                      <m:r>
                        <a:rPr lang="de-DE" i="1" kern="0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kern="0" dirty="0"/>
              </a:p>
              <a:p>
                <a:pPr marL="0" indent="0">
                  <a:buFont typeface="Wingdings" pitchFamily="2" charset="2"/>
                  <a:buNone/>
                </a:pPr>
                <a:endParaRPr lang="de-DE" kern="0" dirty="0"/>
              </a:p>
            </p:txBody>
          </p:sp>
        </mc:Choice>
        <mc:Fallback>
          <p:sp>
            <p:nvSpPr>
              <p:cNvPr id="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59" y="4996198"/>
                <a:ext cx="6445821" cy="5760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eschweifte Klammer links 7"/>
          <p:cNvSpPr/>
          <p:nvPr/>
        </p:nvSpPr>
        <p:spPr bwMode="auto">
          <a:xfrm rot="16200000">
            <a:off x="2998777" y="5108218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9" name="Geschweifte Klammer links 8"/>
          <p:cNvSpPr/>
          <p:nvPr/>
        </p:nvSpPr>
        <p:spPr bwMode="auto">
          <a:xfrm rot="16200000">
            <a:off x="5773276" y="3777364"/>
            <a:ext cx="261743" cy="33843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2319006" y="5563300"/>
            <a:ext cx="1621284" cy="350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kern="0" dirty="0" smtClean="0"/>
              <a:t>Vorsteuerung</a:t>
            </a:r>
            <a:endParaRPr lang="de-DE" kern="0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>
          <a:xfrm>
            <a:off x="5093505" y="5585696"/>
            <a:ext cx="1621284" cy="3501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kern="0" dirty="0" smtClean="0"/>
              <a:t>Folgeregler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425635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Folgeregler: Simulationsergebnis Folgeregler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74451" y="1628800"/>
            <a:ext cx="3926111" cy="4320480"/>
          </a:xfrm>
        </p:spPr>
        <p:txBody>
          <a:bodyPr/>
          <a:lstStyle/>
          <a:p>
            <a:r>
              <a:rPr lang="de-DE" dirty="0"/>
              <a:t>Inkonsistente Anfangsbedingungen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4750916" y="1916832"/>
            <a:ext cx="4069556" cy="4032448"/>
          </a:xfrm>
        </p:spPr>
        <p:txBody>
          <a:bodyPr/>
          <a:lstStyle/>
          <a:p>
            <a:r>
              <a:rPr lang="de-DE" dirty="0"/>
              <a:t>Modellunsicherheiten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2" y="2350997"/>
            <a:ext cx="4065395" cy="27340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1" y="2304376"/>
            <a:ext cx="4094090" cy="27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0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3526010" y="4869160"/>
            <a:ext cx="1334022" cy="958354"/>
            <a:chOff x="6876256" y="703388"/>
            <a:chExt cx="1440160" cy="4032026"/>
          </a:xfrm>
        </p:grpSpPr>
        <p:sp>
          <p:nvSpPr>
            <p:cNvPr id="13" name="Rechteck 12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940952" y="724054"/>
              <a:ext cx="373255" cy="220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75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Zustandsschätzung: Eingangswerte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742608" y="2276872"/>
            <a:ext cx="4068762" cy="3193283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582982" y="2272055"/>
            <a:ext cx="3925888" cy="3202915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574451" y="1628800"/>
            <a:ext cx="3926111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smtClean="0"/>
              <a:t>Beschleunigungsdaten</a:t>
            </a:r>
            <a:endParaRPr lang="de-DE" kern="0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4750916" y="1628800"/>
            <a:ext cx="4069556" cy="4320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Positionsdaten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312526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/>
              <a:t>Zustandsschätzung: </a:t>
            </a:r>
            <a:r>
              <a:rPr lang="de-DE" dirty="0" err="1" smtClean="0"/>
              <a:t>Luenberger</a:t>
            </a:r>
            <a:r>
              <a:rPr lang="de-DE" dirty="0" smtClean="0"/>
              <a:t> Beobachter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74675" y="1192389"/>
            <a:ext cx="8245475" cy="47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36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 </a:t>
            </a:r>
            <a:br>
              <a:rPr lang="de-DE" dirty="0" smtClean="0"/>
            </a:br>
            <a:r>
              <a:rPr lang="de-DE" dirty="0" smtClean="0"/>
              <a:t>Zustandsschätzer: Simulationsergebnis Beobachter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32" y="3406985"/>
            <a:ext cx="4961603" cy="259659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61285"/>
            <a:ext cx="4961595" cy="259658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153" y="1005516"/>
            <a:ext cx="4946562" cy="258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26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/>
              <a:t>Positionsverschiebung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036278" y="1431360"/>
            <a:ext cx="5322269" cy="424928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6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/>
              <a:t>Positionsverschiebung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68789" y="2323664"/>
            <a:ext cx="1872208" cy="756939"/>
          </a:xfrm>
        </p:spPr>
        <p:txBody>
          <a:bodyPr/>
          <a:lstStyle/>
          <a:p>
            <a:pPr marL="0" indent="0">
              <a:buNone/>
            </a:pPr>
            <a:r>
              <a:rPr lang="de-DE" sz="4000" dirty="0"/>
              <a:t>X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6" y="3770394"/>
            <a:ext cx="2300642" cy="183555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47" y="1844824"/>
            <a:ext cx="2227815" cy="17774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07" y="3770394"/>
            <a:ext cx="2215828" cy="17678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07" y="1856055"/>
            <a:ext cx="2199658" cy="175498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11" y="3770394"/>
            <a:ext cx="2161071" cy="176788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94" y="1882846"/>
            <a:ext cx="2207088" cy="1728192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368789" y="4243334"/>
            <a:ext cx="1872208" cy="6565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▪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4000" kern="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43411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  <a:p>
            <a:pPr lvl="1"/>
            <a:r>
              <a:rPr lang="de-DE" dirty="0"/>
              <a:t>Positionsregelung von </a:t>
            </a:r>
            <a:r>
              <a:rPr lang="de-DE" dirty="0" err="1"/>
              <a:t>AscTec</a:t>
            </a:r>
            <a:r>
              <a:rPr lang="de-DE" dirty="0"/>
              <a:t> funktioniert in Verbindung mit einem Laserscanner</a:t>
            </a:r>
          </a:p>
          <a:p>
            <a:pPr lvl="1"/>
            <a:r>
              <a:rPr lang="de-DE" dirty="0"/>
              <a:t>Hohe Neigungswinkel können dazu führen das Position nicht bestimmt werden kann</a:t>
            </a:r>
          </a:p>
          <a:p>
            <a:endParaRPr lang="de-DE" dirty="0"/>
          </a:p>
          <a:p>
            <a:r>
              <a:rPr lang="de-DE" dirty="0"/>
              <a:t>Ausblick </a:t>
            </a:r>
          </a:p>
          <a:p>
            <a:pPr lvl="1"/>
            <a:r>
              <a:rPr lang="de-DE" dirty="0"/>
              <a:t>Entwicklung eines Notfallmodus bei ausbleibenden Positionsdaten</a:t>
            </a:r>
          </a:p>
          <a:p>
            <a:pPr lvl="1"/>
            <a:r>
              <a:rPr lang="de-DE" smtClean="0"/>
              <a:t>Integration </a:t>
            </a:r>
            <a:r>
              <a:rPr lang="de-DE" dirty="0"/>
              <a:t>der Höhenschätzung</a:t>
            </a:r>
          </a:p>
          <a:p>
            <a:pPr lvl="1"/>
            <a:r>
              <a:rPr lang="de-DE" dirty="0"/>
              <a:t>Integration eines </a:t>
            </a:r>
            <a:r>
              <a:rPr lang="de-DE" dirty="0" err="1"/>
              <a:t>Waypoint</a:t>
            </a:r>
            <a:r>
              <a:rPr lang="de-DE" dirty="0"/>
              <a:t>-Servers, über denn sich mehrere Positionen im Raum nacheinander anfliegen lassen</a:t>
            </a:r>
          </a:p>
          <a:p>
            <a:pPr lvl="1"/>
            <a:r>
              <a:rPr lang="de-DE" dirty="0"/>
              <a:t>Autonomes Starten und Landen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200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Koordinatentransformation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96" y="2076773"/>
            <a:ext cx="3518592" cy="303843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28797" y="1707441"/>
            <a:ext cx="320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  <a:latin typeface="+mn-lt"/>
              </a:rPr>
              <a:t>z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y‘x‘‘-Konvention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/>
              <p:cNvSpPr txBox="1">
                <a:spLocks/>
              </p:cNvSpPr>
              <p:nvPr/>
            </p:nvSpPr>
            <p:spPr>
              <a:xfrm>
                <a:off x="3491880" y="4590370"/>
                <a:ext cx="4462764" cy="34564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Transformationsmatrix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de-DE" sz="1800" i="1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sz="1800" kern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−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sz="1800" i="1" ker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1800" i="1" kern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kern="0" dirty="0"/>
              </a:p>
            </p:txBody>
          </p:sp>
        </mc:Choice>
        <mc:Fallback>
          <p:sp>
            <p:nvSpPr>
              <p:cNvPr id="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590370"/>
                <a:ext cx="4462764" cy="3456484"/>
              </a:xfrm>
              <a:prstGeom prst="rect">
                <a:avLst/>
              </a:prstGeom>
              <a:blipFill rotWithShape="0">
                <a:blip r:embed="rId4"/>
                <a:stretch>
                  <a:fillRect l="-1230" t="-882" r="-143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43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und Architektur </a:t>
            </a:r>
            <a:br>
              <a:rPr lang="de-DE" dirty="0"/>
            </a:br>
            <a:r>
              <a:rPr lang="de-DE" dirty="0"/>
              <a:t>Softwarearchitektur und Kommunikationsstruktur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601368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err="1" smtClean="0"/>
              <a:t>Scanmatching</a:t>
            </a:r>
            <a:r>
              <a:rPr lang="de-DE" dirty="0" smtClean="0"/>
              <a:t> (ICP-Algorithmus)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699792" y="1162570"/>
            <a:ext cx="6120679" cy="4786710"/>
          </a:xfrm>
        </p:spPr>
        <p:txBody>
          <a:bodyPr/>
          <a:lstStyle/>
          <a:p>
            <a:r>
              <a:rPr lang="de-DE" dirty="0" smtClean="0"/>
              <a:t>Punktetransformation 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Berechnung Rotation und Translation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Gewichtungsgleichung  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ICP -&gt; Iterative </a:t>
            </a:r>
            <a:r>
              <a:rPr lang="de-DE" dirty="0" err="1" smtClean="0"/>
              <a:t>Closest</a:t>
            </a:r>
            <a:r>
              <a:rPr lang="de-DE" dirty="0" smtClean="0"/>
              <a:t> 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9" y="1359631"/>
            <a:ext cx="1879533" cy="43925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28" y="1489974"/>
            <a:ext cx="4393179" cy="5760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324" y="4641282"/>
            <a:ext cx="5367086" cy="67173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28" y="2471809"/>
            <a:ext cx="4338099" cy="9911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2311" y="3449630"/>
            <a:ext cx="2775522" cy="5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Stellgesetz Inversion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30" y="1962680"/>
            <a:ext cx="3483869" cy="393720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462" y="1556792"/>
            <a:ext cx="1656206" cy="136433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819" y="1670459"/>
            <a:ext cx="1430302" cy="116176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153" y="3981116"/>
            <a:ext cx="2815030" cy="10125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4852" y="4976111"/>
            <a:ext cx="1976850" cy="111503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381" y="5057073"/>
            <a:ext cx="1629699" cy="105075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41030" y="1556792"/>
            <a:ext cx="348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  <a:latin typeface="+mn-lt"/>
              </a:rPr>
              <a:t>Zstd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.-Dgl.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22380" y="809620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  <a:latin typeface="+mn-lt"/>
              </a:rPr>
              <a:t>Zstd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. </a:t>
            </a:r>
            <a:r>
              <a:rPr lang="de-DE" dirty="0">
                <a:solidFill>
                  <a:srgbClr val="002060"/>
                </a:solidFill>
                <a:latin typeface="+mn-lt"/>
              </a:rPr>
              <a:t>a</a:t>
            </a:r>
            <a:r>
              <a:rPr lang="de-DE" dirty="0" smtClean="0">
                <a:solidFill>
                  <a:srgbClr val="002060"/>
                </a:solidFill>
                <a:latin typeface="+mn-lt"/>
              </a:rPr>
              <a:t>bhängig des flachen Ausgangs und dessen Ableitungen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2381" y="3081768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2060"/>
                </a:solidFill>
                <a:latin typeface="+mn-lt"/>
              </a:rPr>
              <a:t>Eingänge abhängig des flachen Ausgangs und dessen Ableitungen</a:t>
            </a:r>
            <a:endParaRPr lang="de-DE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689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Folgeregler mit I-Anteil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484784"/>
            <a:ext cx="3243366" cy="3082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b="0" dirty="0" smtClean="0"/>
                  <a:t>        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blipFill rotWithShape="0">
                <a:blip r:embed="rId4"/>
                <a:stretch>
                  <a:fillRect t="-127143" b="-18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/>
          <p:cNvSpPr/>
          <p:nvPr/>
        </p:nvSpPr>
        <p:spPr bwMode="auto">
          <a:xfrm rot="16200000">
            <a:off x="1847567" y="5032311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8" name="Geschweifte Klammer links 7"/>
          <p:cNvSpPr/>
          <p:nvPr/>
        </p:nvSpPr>
        <p:spPr bwMode="auto">
          <a:xfrm rot="16200000">
            <a:off x="5341228" y="2908074"/>
            <a:ext cx="261743" cy="496855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49708" y="5472282"/>
            <a:ext cx="16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Vorsteuerung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25586" y="5486943"/>
            <a:ext cx="349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2060"/>
                </a:solidFill>
              </a:rPr>
              <a:t>Folgeregler inklusive I-Anteil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56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/>
              <a:t>Polstellen/-vorgabe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2"/>
              <p:cNvSpPr txBox="1">
                <a:spLocks/>
              </p:cNvSpPr>
              <p:nvPr/>
            </p:nvSpPr>
            <p:spPr>
              <a:xfrm>
                <a:off x="467544" y="1773238"/>
                <a:ext cx="4104456" cy="42481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Übertragungsfunktion</a:t>
                </a:r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num>
                        <m:den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den>
                      </m:f>
                    </m:oMath>
                  </m:oMathPara>
                </a14:m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Polstellen berechnen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sz="18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180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sz="1800" i="1" ker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sz="1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:endParaRPr lang="de-DE" sz="1800" kern="0" dirty="0" smtClean="0"/>
              </a:p>
              <a:p>
                <a:pPr marL="0" indent="0">
                  <a:buNone/>
                </a:pPr>
                <a:endParaRPr lang="de-DE" sz="1800" kern="0" dirty="0" smtClean="0"/>
              </a:p>
            </p:txBody>
          </p:sp>
        </mc:Choice>
        <mc:Fallback>
          <p:sp>
            <p:nvSpPr>
              <p:cNvPr id="9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3238"/>
                <a:ext cx="4104456" cy="4248150"/>
              </a:xfrm>
              <a:prstGeom prst="rect">
                <a:avLst/>
              </a:prstGeom>
              <a:blipFill rotWithShape="0">
                <a:blip r:embed="rId3"/>
                <a:stretch>
                  <a:fillRect l="-1337" t="-8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2"/>
              <p:cNvSpPr txBox="1">
                <a:spLocks/>
              </p:cNvSpPr>
              <p:nvPr/>
            </p:nvSpPr>
            <p:spPr bwMode="auto">
              <a:xfrm>
                <a:off x="4796584" y="1773238"/>
                <a:ext cx="4094164" cy="424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kern="0" dirty="0" smtClean="0">
                    <a:solidFill>
                      <a:srgbClr val="002060"/>
                    </a:solidFill>
                  </a:rPr>
                  <a:t>Zustandsdifferenzialgleichung</a:t>
                </a:r>
              </a:p>
              <a:p>
                <a:endParaRPr lang="de-DE" kern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𝐵𝐾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r>
                  <a:rPr lang="de-DE" dirty="0" smtClean="0">
                    <a:solidFill>
                      <a:srgbClr val="002060"/>
                    </a:solidFill>
                  </a:rPr>
                  <a:t>Polstellen berechnen</a:t>
                </a:r>
                <a:endParaRPr lang="de-DE" kern="0" dirty="0" smtClean="0">
                  <a:solidFill>
                    <a:srgbClr val="00206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𝐵𝐾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0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6584" y="1773238"/>
                <a:ext cx="4094164" cy="4248150"/>
              </a:xfrm>
              <a:prstGeom prst="rect">
                <a:avLst/>
              </a:prstGeom>
              <a:blipFill rotWithShape="0">
                <a:blip r:embed="rId4"/>
                <a:stretch>
                  <a:fillRect l="-3577" t="-1865" r="-10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2481735" y="4863571"/>
                <a:ext cx="4176464" cy="115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Polstellen vorgeben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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35" y="4863571"/>
                <a:ext cx="4176464" cy="1157817"/>
              </a:xfrm>
              <a:prstGeom prst="rect">
                <a:avLst/>
              </a:prstGeom>
              <a:blipFill rotWithShape="0">
                <a:blip r:embed="rId5"/>
                <a:stretch>
                  <a:fillRect l="-1168" t="-31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r Verbinder 11"/>
          <p:cNvCxnSpPr/>
          <p:nvPr/>
        </p:nvCxnSpPr>
        <p:spPr bwMode="auto">
          <a:xfrm flipH="1">
            <a:off x="4644007" y="1628800"/>
            <a:ext cx="0" cy="30963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148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 </a:t>
            </a:r>
            <a:br>
              <a:rPr lang="de-DE" dirty="0" smtClean="0"/>
            </a:br>
            <a:r>
              <a:rPr lang="de-DE" dirty="0" smtClean="0"/>
              <a:t>Stabilitätsgebiet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641494" y="1242125"/>
            <a:ext cx="6111836" cy="46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38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Zusatzfolie </a:t>
            </a:r>
            <a:br>
              <a:rPr lang="de-DE" dirty="0" smtClean="0"/>
            </a:br>
            <a:r>
              <a:rPr lang="de-DE" dirty="0" smtClean="0"/>
              <a:t>Beobachter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/>
              <p:cNvSpPr txBox="1">
                <a:spLocks/>
              </p:cNvSpPr>
              <p:nvPr/>
            </p:nvSpPr>
            <p:spPr>
              <a:xfrm>
                <a:off x="466725" y="1773238"/>
                <a:ext cx="3889251" cy="42481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kern="0" dirty="0" smtClean="0">
                    <a:solidFill>
                      <a:srgbClr val="002060"/>
                    </a:solidFill>
                  </a:rPr>
                  <a:t>Zstd.-Dgl. </a:t>
                </a:r>
                <a:r>
                  <a:rPr lang="de-DE" sz="1800" kern="0" dirty="0">
                    <a:solidFill>
                      <a:srgbClr val="002060"/>
                    </a:solidFill>
                  </a:rPr>
                  <a:t>e</a:t>
                </a:r>
                <a:r>
                  <a:rPr lang="de-DE" sz="1800" kern="0" dirty="0" smtClean="0">
                    <a:solidFill>
                      <a:srgbClr val="002060"/>
                    </a:solidFill>
                  </a:rPr>
                  <a:t>rweitertes </a:t>
                </a:r>
                <a:r>
                  <a:rPr lang="de-DE" sz="1800" kern="0" dirty="0" smtClean="0">
                    <a:solidFill>
                      <a:srgbClr val="002060"/>
                    </a:solidFill>
                  </a:rPr>
                  <a:t>Modell</a:t>
                </a:r>
              </a:p>
              <a:p>
                <a:pPr marL="0" indent="0">
                  <a:buNone/>
                </a:pPr>
                <a:endParaRPr lang="de-DE" sz="18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80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800" i="1" kern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8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sz="1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80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de-DE" sz="18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de-DE" sz="180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sz="18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1800" kern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800" kern="0" dirty="0"/>
              </a:p>
            </p:txBody>
          </p:sp>
        </mc:Choice>
        <mc:Fallback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1773238"/>
                <a:ext cx="3889251" cy="4248150"/>
              </a:xfrm>
              <a:prstGeom prst="rect">
                <a:avLst/>
              </a:prstGeom>
              <a:blipFill rotWithShape="0">
                <a:blip r:embed="rId3"/>
                <a:stretch>
                  <a:fillRect l="-1411" t="-8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2"/>
              <p:cNvSpPr txBox="1">
                <a:spLocks/>
              </p:cNvSpPr>
              <p:nvPr/>
            </p:nvSpPr>
            <p:spPr bwMode="auto">
              <a:xfrm>
                <a:off x="4395432" y="1781176"/>
                <a:ext cx="4660994" cy="4036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dirty="0" smtClean="0">
                    <a:solidFill>
                      <a:srgbClr val="002060"/>
                    </a:solidFill>
                  </a:rPr>
                  <a:t>Zstd</a:t>
                </a:r>
                <a:r>
                  <a:rPr lang="de-DE" dirty="0">
                    <a:solidFill>
                      <a:srgbClr val="002060"/>
                    </a:solidFill>
                  </a:rPr>
                  <a:t>.-Dgl. </a:t>
                </a:r>
                <a:r>
                  <a:rPr lang="de-DE" dirty="0" smtClean="0">
                    <a:solidFill>
                      <a:srgbClr val="002060"/>
                    </a:solidFill>
                  </a:rPr>
                  <a:t>Beobachter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endParaRPr lang="de-DE" kern="0" dirty="0"/>
              </a:p>
            </p:txBody>
          </p:sp>
        </mc:Choice>
        <mc:Fallback>
          <p:sp>
            <p:nvSpPr>
              <p:cNvPr id="6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5432" y="1781176"/>
                <a:ext cx="4660994" cy="4036788"/>
              </a:xfrm>
              <a:prstGeom prst="rect">
                <a:avLst/>
              </a:prstGeom>
              <a:blipFill rotWithShape="0">
                <a:blip r:embed="rId4"/>
                <a:stretch>
                  <a:fillRect l="-3007" t="-19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2319395" y="4731450"/>
                <a:ext cx="4217179" cy="9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2060"/>
                    </a:solidFill>
                  </a:rPr>
                  <a:t>Einschwingdynamik der </a:t>
                </a:r>
                <a:r>
                  <a:rPr lang="de-DE" dirty="0" err="1" smtClean="0">
                    <a:solidFill>
                      <a:srgbClr val="002060"/>
                    </a:solidFill>
                  </a:rPr>
                  <a:t>Zstd</a:t>
                </a:r>
                <a:r>
                  <a:rPr lang="de-DE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 smtClean="0"/>
              </a:p>
              <a:p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95" y="4731450"/>
                <a:ext cx="4217179" cy="955903"/>
              </a:xfrm>
              <a:prstGeom prst="rect">
                <a:avLst/>
              </a:prstGeom>
              <a:blipFill rotWithShape="0">
                <a:blip r:embed="rId5"/>
                <a:stretch>
                  <a:fillRect l="-1156" t="-3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80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und Architektur </a:t>
            </a:r>
            <a:br>
              <a:rPr lang="de-DE" dirty="0"/>
            </a:br>
            <a:r>
              <a:rPr lang="de-DE" dirty="0"/>
              <a:t>Koordinatensysteme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" t="27990" b="13877"/>
          <a:stretch/>
        </p:blipFill>
        <p:spPr>
          <a:xfrm>
            <a:off x="-108520" y="1700808"/>
            <a:ext cx="914501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/>
              <a:t>Integration in die Architektur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91" y="1773238"/>
            <a:ext cx="69070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0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 smtClean="0"/>
              <a:t>Orthogonale Projektion der Laserdaten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99992" y="5517232"/>
            <a:ext cx="4286850" cy="432048"/>
          </a:xfrm>
        </p:spPr>
        <p:txBody>
          <a:bodyPr/>
          <a:lstStyle/>
          <a:p>
            <a:r>
              <a:rPr lang="de-DE" sz="1050" dirty="0" smtClean="0"/>
              <a:t>Quelle: 3D </a:t>
            </a:r>
            <a:r>
              <a:rPr lang="en-US" sz="1050" dirty="0" smtClean="0"/>
              <a:t>indoor </a:t>
            </a:r>
            <a:r>
              <a:rPr lang="en-US" sz="1050" dirty="0"/>
              <a:t>mapping for micro-</a:t>
            </a:r>
            <a:r>
              <a:rPr lang="en-US" sz="1050" dirty="0" err="1"/>
              <a:t>uavs</a:t>
            </a:r>
            <a:r>
              <a:rPr lang="en-US" sz="1050" dirty="0"/>
              <a:t> using hybrid range finders and multi-volume </a:t>
            </a:r>
            <a:r>
              <a:rPr lang="en-US" sz="1050" dirty="0" smtClean="0"/>
              <a:t>occupancy</a:t>
            </a:r>
            <a:r>
              <a:rPr lang="de-DE" sz="1050" dirty="0" err="1" smtClean="0"/>
              <a:t>grids</a:t>
            </a:r>
            <a:r>
              <a:rPr lang="de-DE" sz="1050" dirty="0"/>
              <a:t>.</a:t>
            </a:r>
            <a:r>
              <a:rPr lang="de-DE" sz="1050" dirty="0" smtClean="0"/>
              <a:t> (Morris; </a:t>
            </a:r>
            <a:r>
              <a:rPr lang="de-DE" sz="1050" dirty="0" err="1" smtClean="0"/>
              <a:t>Dryanovski</a:t>
            </a:r>
            <a:r>
              <a:rPr lang="de-DE" sz="1050" dirty="0"/>
              <a:t>;</a:t>
            </a:r>
            <a:r>
              <a:rPr lang="de-DE" sz="1050" dirty="0" smtClean="0"/>
              <a:t> Xiao)</a:t>
            </a:r>
            <a:endParaRPr lang="de-DE" sz="105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6" y="1442949"/>
            <a:ext cx="3311140" cy="424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35232"/>
            <a:ext cx="3969973" cy="365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87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2D-Positionsbestimmung</a:t>
            </a:r>
            <a:br>
              <a:rPr lang="de-DE" dirty="0" smtClean="0"/>
            </a:br>
            <a:r>
              <a:rPr lang="de-DE" dirty="0" err="1" smtClean="0"/>
              <a:t>Scanmatching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/>
              <p:cNvSpPr txBox="1">
                <a:spLocks/>
              </p:cNvSpPr>
              <p:nvPr/>
            </p:nvSpPr>
            <p:spPr>
              <a:xfrm>
                <a:off x="2555366" y="5276800"/>
                <a:ext cx="4030717" cy="936204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800" b="0">
                    <a:solidFill>
                      <a:srgbClr val="002060"/>
                    </a:solidFill>
                    <a:latin typeface="+mn-lt"/>
                    <a:ea typeface="ＭＳ Ｐゴシック" pitchFamily="-106" charset="-128"/>
                    <a:cs typeface="ＭＳ Ｐゴシック" pitchFamily="-110" charset="-128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ＭＳ Ｐゴシック"/>
                  </a:defRPr>
                </a:lvl5pPr>
                <a:lvl6pPr marL="22860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7432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2004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6576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𝑛𝑒𝑢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 kern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𝑛𝑒𝑢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i="1" kern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𝑟𝑒𝑓</m:t>
                          </m:r>
                        </m:sub>
                      </m:sSub>
                      <m:r>
                        <a:rPr lang="de-DE" i="1" kern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de-DE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∆</m:t>
                      </m:r>
                    </m:oMath>
                  </m:oMathPara>
                </a14:m>
                <a:endParaRPr lang="de-DE" kern="0" dirty="0" smtClean="0"/>
              </a:p>
              <a:p>
                <a:endParaRPr lang="de-DE" kern="0" dirty="0"/>
              </a:p>
            </p:txBody>
          </p:sp>
        </mc:Choice>
        <mc:Fallback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66" y="5276800"/>
                <a:ext cx="4030717" cy="936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41696"/>
          <a:stretch/>
        </p:blipFill>
        <p:spPr>
          <a:xfrm>
            <a:off x="469897" y="1818177"/>
            <a:ext cx="3312368" cy="35350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l="40560" t="20947"/>
          <a:stretch/>
        </p:blipFill>
        <p:spPr>
          <a:xfrm>
            <a:off x="5017222" y="1628800"/>
            <a:ext cx="3657503" cy="37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Integration in die Architektur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58" y="1425274"/>
            <a:ext cx="6899417" cy="45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78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/>
              <a:t>Aufbau der Regelung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3491880" y="1941390"/>
            <a:ext cx="1512168" cy="1191756"/>
            <a:chOff x="6876256" y="703388"/>
            <a:chExt cx="1440160" cy="4032026"/>
          </a:xfrm>
        </p:grpSpPr>
        <p:sp>
          <p:nvSpPr>
            <p:cNvPr id="7" name="Rechteck 6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940952" y="724053"/>
              <a:ext cx="373256" cy="177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>
                  <a:solidFill>
                    <a:srgbClr val="FF0000"/>
                  </a:solidFill>
                </a:rPr>
                <a:t>3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5508104" y="1864494"/>
            <a:ext cx="2016224" cy="3940770"/>
            <a:chOff x="6876256" y="703388"/>
            <a:chExt cx="1440160" cy="4032026"/>
          </a:xfrm>
        </p:grpSpPr>
        <p:sp>
          <p:nvSpPr>
            <p:cNvPr id="10" name="Rechteck 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940952" y="724054"/>
              <a:ext cx="373256" cy="513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1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526010" y="4869160"/>
            <a:ext cx="1334022" cy="958354"/>
            <a:chOff x="6876256" y="703388"/>
            <a:chExt cx="1440160" cy="4032026"/>
          </a:xfrm>
        </p:grpSpPr>
        <p:sp>
          <p:nvSpPr>
            <p:cNvPr id="13" name="Rechteck 12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940952" y="724054"/>
              <a:ext cx="373255" cy="2201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1547664" y="1574500"/>
            <a:ext cx="1224136" cy="1782492"/>
            <a:chOff x="6876256" y="703388"/>
            <a:chExt cx="1440160" cy="4032026"/>
          </a:xfrm>
        </p:grpSpPr>
        <p:sp>
          <p:nvSpPr>
            <p:cNvPr id="20" name="Rechteck 19"/>
            <p:cNvSpPr/>
            <p:nvPr/>
          </p:nvSpPr>
          <p:spPr bwMode="auto">
            <a:xfrm>
              <a:off x="6876256" y="703388"/>
              <a:ext cx="1440160" cy="403202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 LT Com 55 Roman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940952" y="724054"/>
              <a:ext cx="373256" cy="1084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800" dirty="0" smtClean="0">
                  <a:solidFill>
                    <a:srgbClr val="FF0000"/>
                  </a:solidFill>
                </a:rPr>
                <a:t>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047501"/>
      </p:ext>
    </p:extLst>
  </p:cSld>
  <p:clrMapOvr>
    <a:masterClrMapping/>
  </p:clrMapOvr>
</p:sld>
</file>

<file path=ppt/theme/theme1.xml><?xml version="1.0" encoding="utf-8"?>
<a:theme xmlns:a="http://schemas.openxmlformats.org/drawingml/2006/main" name="mituni-2">
  <a:themeElements>
    <a:clrScheme name="mituni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uni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uni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uni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</Words>
  <Application>Microsoft Office PowerPoint</Application>
  <PresentationFormat>Bildschirmpräsentation (4:3)</PresentationFormat>
  <Paragraphs>184</Paragraphs>
  <Slides>35</Slides>
  <Notes>35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4" baseType="lpstr">
      <vt:lpstr>ＭＳ Ｐゴシック</vt:lpstr>
      <vt:lpstr>Arial</vt:lpstr>
      <vt:lpstr>Calibri</vt:lpstr>
      <vt:lpstr>Cambria Math</vt:lpstr>
      <vt:lpstr>Frutiger LT Com 55 Roman</vt:lpstr>
      <vt:lpstr>Symbol</vt:lpstr>
      <vt:lpstr>Times New Roman</vt:lpstr>
      <vt:lpstr>Wingdings</vt:lpstr>
      <vt:lpstr>mituni-2</vt:lpstr>
      <vt:lpstr>B.Eng. Matthias Welter  Professor : Prof. Dr.-Ing. Jörn Thielecke Betreuer : Dipl.-Inf. Manuel Stahl Zeitraum : 01. August 2014 – 31. Januar 2015 </vt:lpstr>
      <vt:lpstr>Agenda</vt:lpstr>
      <vt:lpstr>Komponenten und Architektur  Softwarearchitektur und Kommunikationsstruktur</vt:lpstr>
      <vt:lpstr>Komponenten und Architektur  Koordinatensysteme</vt:lpstr>
      <vt:lpstr>2D-Positionsbestimmung Integration in die Architektur</vt:lpstr>
      <vt:lpstr>2D-Positionsbestimmung Orthogonale Projektion der Laserdaten</vt:lpstr>
      <vt:lpstr>2D-Positionsbestimmung Scanmatching</vt:lpstr>
      <vt:lpstr>Positionsregelung Integration in die Architektur</vt:lpstr>
      <vt:lpstr>Positionsregelung Aufbau der Regelung</vt:lpstr>
      <vt:lpstr>Positionsregelung Modellbildung: Funktionsprinzip Quadrocopter</vt:lpstr>
      <vt:lpstr>Positionsregelung  Modellbildung: Translationsmodell</vt:lpstr>
      <vt:lpstr>Positionsregelung Inversion: Aufbau und Stellgesetz</vt:lpstr>
      <vt:lpstr>Positionsregelung Inversion: Simulation des Stellgesetzes</vt:lpstr>
      <vt:lpstr>PowerPoint-Präsentation</vt:lpstr>
      <vt:lpstr>Positionsregelung Inversion: Zustandslinearisierte Translationsmodell</vt:lpstr>
      <vt:lpstr>Positionsregelung Aufbau der Regelung</vt:lpstr>
      <vt:lpstr>Positionsregelung Vorsteuerung: Referenzmodell</vt:lpstr>
      <vt:lpstr>Positionsregelung Aufbau der Regelung</vt:lpstr>
      <vt:lpstr>Positionsregelung Folgeregler: Zu korrigierende Fehler</vt:lpstr>
      <vt:lpstr>Positionsregelung Folgeregler: Stabilisierung Fehlermodell</vt:lpstr>
      <vt:lpstr>Positionsregelung Folgeregler: Simulationsergebnis Folgeregler</vt:lpstr>
      <vt:lpstr>Positionsregelung Aufbau der Regelung</vt:lpstr>
      <vt:lpstr>Positionsregelung Zustandsschätzung: Eingangswerte</vt:lpstr>
      <vt:lpstr>Positionsregelung Zustandsschätzung: Luenberger Beobachter</vt:lpstr>
      <vt:lpstr>Positionsregelung  Zustandsschätzer: Simulationsergebnis Beobachter</vt:lpstr>
      <vt:lpstr>Flugversuch Positionsverschiebung</vt:lpstr>
      <vt:lpstr>Flugversuch Positionsverschiebung</vt:lpstr>
      <vt:lpstr>Fazit und Ausblick</vt:lpstr>
      <vt:lpstr>Zusatzfolie Koordinatentransformation</vt:lpstr>
      <vt:lpstr>Zusatzfolie Scanmatching (ICP-Algorithmus)</vt:lpstr>
      <vt:lpstr>Zusatzfolie Stellgesetz Inversion </vt:lpstr>
      <vt:lpstr>Zusatzfolie Folgeregler mit I-Anteil</vt:lpstr>
      <vt:lpstr>Zusatzfolie Polstellen/-vorgabe</vt:lpstr>
      <vt:lpstr>Zusatzfolie  Stabilitätsgebiet</vt:lpstr>
      <vt:lpstr>Zusatzfolie  Beobachter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Matthias Welter</cp:lastModifiedBy>
  <cp:revision>287</cp:revision>
  <cp:lastPrinted>2015-02-16T21:08:06Z</cp:lastPrinted>
  <dcterms:created xsi:type="dcterms:W3CDTF">2010-03-22T21:43:25Z</dcterms:created>
  <dcterms:modified xsi:type="dcterms:W3CDTF">2015-02-16T21:09:02Z</dcterms:modified>
</cp:coreProperties>
</file>