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93" r:id="rId17"/>
    <p:sldId id="272" r:id="rId18"/>
    <p:sldId id="294" r:id="rId19"/>
    <p:sldId id="275" r:id="rId20"/>
    <p:sldId id="276" r:id="rId21"/>
    <p:sldId id="277" r:id="rId22"/>
    <p:sldId id="295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2" r:id="rId33"/>
    <p:sldId id="289" r:id="rId34"/>
    <p:sldId id="290" r:id="rId35"/>
    <p:sldId id="291" r:id="rId36"/>
  </p:sldIdLst>
  <p:sldSz cx="9144000" cy="6858000" type="screen4x3"/>
  <p:notesSz cx="6884988" cy="100187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94">
          <p15:clr>
            <a:srgbClr val="A4A3A4"/>
          </p15:clr>
        </p15:guide>
        <p15:guide id="2" pos="5465">
          <p15:clr>
            <a:srgbClr val="A4A3A4"/>
          </p15:clr>
        </p15:guide>
        <p15:guide id="3" pos="431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6600"/>
    <a:srgbClr val="FCFBD9"/>
    <a:srgbClr val="229A7D"/>
    <a:srgbClr val="FF9933"/>
    <a:srgbClr val="00CC00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12" autoAdjust="0"/>
  </p:normalViewPr>
  <p:slideViewPr>
    <p:cSldViewPr showGuides="1">
      <p:cViewPr>
        <p:scale>
          <a:sx n="75" d="100"/>
          <a:sy n="75" d="100"/>
        </p:scale>
        <p:origin x="-930" y="-834"/>
      </p:cViewPr>
      <p:guideLst>
        <p:guide orient="horz" pos="3294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ED8573FC-B1B7-449E-94FD-2BED2B511D1C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990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7F80B5FC-91DC-4074-8AAB-60AB67F02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9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8BD5B1-5FCB-DE41-8FF4-A2661529DEA6}" type="datetimeFigureOut">
              <a:rPr lang="de-DE" smtClean="0"/>
              <a:pPr/>
              <a:t>17.02.2015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5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34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47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45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64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5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85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37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0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58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08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68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5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328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0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71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72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99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84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8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14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31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17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123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29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27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52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5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2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0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18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3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 descr="logtxt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33051" y="6157913"/>
            <a:ext cx="17584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798" r:id="rId3"/>
    <p:sldLayoutId id="2147483788" r:id="rId4"/>
    <p:sldLayoutId id="2147483791" r:id="rId5"/>
    <p:sldLayoutId id="2147483800" r:id="rId6"/>
    <p:sldLayoutId id="2147483786" r:id="rId7"/>
    <p:sldLayoutId id="214748379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7" Type="http://schemas.openxmlformats.org/officeDocument/2006/relationships/image" Target="../media/image19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tiff"/><Relationship Id="rId3" Type="http://schemas.openxmlformats.org/officeDocument/2006/relationships/image" Target="../media/image38.tiff"/><Relationship Id="rId7" Type="http://schemas.openxmlformats.org/officeDocument/2006/relationships/image" Target="../media/image42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tiff"/><Relationship Id="rId5" Type="http://schemas.openxmlformats.org/officeDocument/2006/relationships/image" Target="../media/image40.tiff"/><Relationship Id="rId4" Type="http://schemas.openxmlformats.org/officeDocument/2006/relationships/image" Target="../media/image39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png"/><Relationship Id="rId7" Type="http://schemas.openxmlformats.org/officeDocument/2006/relationships/image" Target="../media/image5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Positionsregelung eines </a:t>
            </a:r>
            <a:r>
              <a:rPr lang="de-DE" dirty="0" err="1" smtClean="0"/>
              <a:t>Quadrocopters</a:t>
            </a:r>
            <a:r>
              <a:rPr lang="de-DE" dirty="0" smtClean="0"/>
              <a:t> </a:t>
            </a:r>
            <a:r>
              <a:rPr lang="de-DE" dirty="0" smtClean="0"/>
              <a:t>basierend auf einem 2D-Laserscanner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5765" y="5085184"/>
            <a:ext cx="8136455" cy="432048"/>
          </a:xfrm>
        </p:spPr>
        <p:txBody>
          <a:bodyPr/>
          <a:lstStyle/>
          <a:p>
            <a:r>
              <a:rPr lang="de-DE" sz="1050" dirty="0" err="1"/>
              <a:t>B.Eng</a:t>
            </a:r>
            <a:r>
              <a:rPr lang="de-DE" sz="1050" dirty="0"/>
              <a:t>. Matthias Welter</a:t>
            </a:r>
            <a:br>
              <a:rPr lang="de-DE" sz="1050" dirty="0"/>
            </a:b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Professor	: Prof. Dr.-Ing. Jörn </a:t>
            </a:r>
            <a:r>
              <a:rPr lang="de-DE" sz="1050" dirty="0" err="1"/>
              <a:t>Thielecke</a:t>
            </a: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Betreuer	: Dipl.-Inf. Manuel Stahl</a:t>
            </a:r>
            <a:br>
              <a:rPr lang="de-DE" sz="1050" dirty="0"/>
            </a:br>
            <a:r>
              <a:rPr lang="de-DE" sz="1050" dirty="0"/>
              <a:t>Zeitraum	: 01. August 2014 – 31. Januar 2015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Modellbildung: Funktionsprinzip </a:t>
            </a:r>
            <a:r>
              <a:rPr lang="de-DE" dirty="0" err="1" smtClean="0"/>
              <a:t>Quadrocopter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 rot="2064000">
            <a:off x="1999918" y="3036910"/>
            <a:ext cx="4302664" cy="1980788"/>
            <a:chOff x="2411760" y="2672348"/>
            <a:chExt cx="4302664" cy="1980788"/>
          </a:xfrm>
        </p:grpSpPr>
        <p:cxnSp>
          <p:nvCxnSpPr>
            <p:cNvPr id="57" name="Gerade Verbindung 14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15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16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18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21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22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mit Pfeil 62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feld 63"/>
            <p:cNvSpPr txBox="1"/>
            <p:nvPr/>
          </p:nvSpPr>
          <p:spPr>
            <a:xfrm rot="19536000">
              <a:off x="4184474" y="36586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cxnSp>
        <p:nvCxnSpPr>
          <p:cNvPr id="65" name="Gerade Verbindung mit Pfeil 64"/>
          <p:cNvCxnSpPr/>
          <p:nvPr/>
        </p:nvCxnSpPr>
        <p:spPr bwMode="auto">
          <a:xfrm>
            <a:off x="4555232" y="3452788"/>
            <a:ext cx="20068" cy="1396647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65"/>
          <p:cNvCxnSpPr/>
          <p:nvPr/>
        </p:nvCxnSpPr>
        <p:spPr bwMode="auto">
          <a:xfrm>
            <a:off x="3598928" y="4836604"/>
            <a:ext cx="966338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mit Pfeil 66"/>
          <p:cNvCxnSpPr/>
          <p:nvPr/>
        </p:nvCxnSpPr>
        <p:spPr bwMode="auto">
          <a:xfrm flipH="1">
            <a:off x="4555232" y="3452788"/>
            <a:ext cx="10034" cy="139664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uppieren 67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69" name="Gerade Verbindung 25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30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feld 70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  <p:sp>
        <p:nvSpPr>
          <p:cNvPr id="73" name="Textfeld 72"/>
          <p:cNvSpPr txBox="1"/>
          <p:nvPr/>
        </p:nvSpPr>
        <p:spPr>
          <a:xfrm>
            <a:off x="3851920" y="47971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B05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B050"/>
                </a:solidFill>
              </a:rPr>
              <a:t>x</a:t>
            </a:r>
            <a:r>
              <a:rPr lang="de-DE" sz="2000" baseline="30000" dirty="0" err="1" smtClean="0">
                <a:solidFill>
                  <a:srgbClr val="00B050"/>
                </a:solidFill>
              </a:rPr>
              <a:t>n</a:t>
            </a:r>
            <a:endParaRPr lang="de-DE" sz="2000" baseline="300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499992" y="40770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70C0"/>
                </a:solidFill>
              </a:rPr>
              <a:t>F</a:t>
            </a:r>
            <a:r>
              <a:rPr lang="de-DE" sz="2000" baseline="-25000" dirty="0" err="1">
                <a:solidFill>
                  <a:srgbClr val="0070C0"/>
                </a:solidFill>
              </a:rPr>
              <a:t>z</a:t>
            </a:r>
            <a:r>
              <a:rPr lang="de-DE" sz="2000" baseline="30000" dirty="0" err="1" smtClean="0">
                <a:solidFill>
                  <a:srgbClr val="0070C0"/>
                </a:solidFill>
              </a:rPr>
              <a:t>n</a:t>
            </a:r>
            <a:endParaRPr lang="de-DE" sz="2000" baseline="30000" dirty="0">
              <a:solidFill>
                <a:srgbClr val="0070C0"/>
              </a:solidFill>
            </a:endParaRPr>
          </a:p>
        </p:txBody>
      </p:sp>
      <p:cxnSp>
        <p:nvCxnSpPr>
          <p:cNvPr id="75" name="Gerade Verbindung 41"/>
          <p:cNvCxnSpPr/>
          <p:nvPr/>
        </p:nvCxnSpPr>
        <p:spPr bwMode="auto">
          <a:xfrm>
            <a:off x="4563542" y="3417958"/>
            <a:ext cx="10968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rade Verbindung 43"/>
          <p:cNvCxnSpPr/>
          <p:nvPr/>
        </p:nvCxnSpPr>
        <p:spPr bwMode="auto">
          <a:xfrm>
            <a:off x="4555232" y="3423479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Bogen 76"/>
          <p:cNvSpPr/>
          <p:nvPr/>
        </p:nvSpPr>
        <p:spPr bwMode="auto">
          <a:xfrm>
            <a:off x="5012432" y="3452787"/>
            <a:ext cx="99554" cy="192237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8" name="Bogen 77"/>
          <p:cNvSpPr/>
          <p:nvPr/>
        </p:nvSpPr>
        <p:spPr bwMode="auto">
          <a:xfrm>
            <a:off x="4976854" y="3432591"/>
            <a:ext cx="178823" cy="349181"/>
          </a:xfrm>
          <a:prstGeom prst="arc">
            <a:avLst>
              <a:gd name="adj1" fmla="val 16200000"/>
              <a:gd name="adj2" fmla="val 555952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4846185" y="3374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Symbol"/>
              </a:rPr>
              <a:t></a:t>
            </a:r>
            <a:endParaRPr lang="de-DE" dirty="0"/>
          </a:p>
        </p:txBody>
      </p:sp>
      <p:cxnSp>
        <p:nvCxnSpPr>
          <p:cNvPr id="80" name="Gerade Verbindung 18"/>
          <p:cNvCxnSpPr/>
          <p:nvPr/>
        </p:nvCxnSpPr>
        <p:spPr bwMode="auto">
          <a:xfrm rot="2064000">
            <a:off x="2808275" y="2410075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22"/>
          <p:cNvCxnSpPr/>
          <p:nvPr/>
        </p:nvCxnSpPr>
        <p:spPr bwMode="auto">
          <a:xfrm rot="2064000">
            <a:off x="5169076" y="4042244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93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Modellbildung: Translationsmodell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12424" y="2276872"/>
            <a:ext cx="4843151" cy="2664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)∙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07505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Strukturbild kinematisches Modell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364088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Zustandsdifferenzialgleichung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9087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Aufbau und Stellgesetz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nhaltsplatzhalter 2"/>
          <p:cNvSpPr txBox="1">
            <a:spLocks/>
          </p:cNvSpPr>
          <p:nvPr/>
        </p:nvSpPr>
        <p:spPr>
          <a:xfrm>
            <a:off x="1006500" y="3933056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Schubvektor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220072" y="3933056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Neigungswinkel</a:t>
            </a:r>
            <a:endParaRPr lang="de-DE" kern="0" dirty="0"/>
          </a:p>
        </p:txBody>
      </p:sp>
      <p:sp>
        <p:nvSpPr>
          <p:cNvPr id="11" name="Rechteck 10"/>
          <p:cNvSpPr/>
          <p:nvPr/>
        </p:nvSpPr>
        <p:spPr>
          <a:xfrm>
            <a:off x="1037711" y="3933056"/>
            <a:ext cx="6905507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79964" y="5498068"/>
            <a:ext cx="363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05507" cy="251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1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Inversion: Simulation des Stellgesetzes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1556792"/>
            <a:ext cx="2967730" cy="20878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3644603"/>
            <a:ext cx="2998073" cy="20162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2536"/>
            <a:ext cx="2909000" cy="19563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2" y="3644602"/>
            <a:ext cx="2875567" cy="19338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53" y="2724407"/>
            <a:ext cx="2953744" cy="19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Inversion: Simulationsergebnis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556792"/>
            <a:ext cx="3926111" cy="4392488"/>
          </a:xfrm>
        </p:spPr>
        <p:txBody>
          <a:bodyPr/>
          <a:lstStyle/>
          <a:p>
            <a:r>
              <a:rPr lang="de-DE" dirty="0" smtClean="0"/>
              <a:t>Eingang Inversion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71054" y="1556792"/>
            <a:ext cx="4049417" cy="4392488"/>
          </a:xfrm>
        </p:spPr>
        <p:txBody>
          <a:bodyPr/>
          <a:lstStyle/>
          <a:p>
            <a:r>
              <a:rPr lang="de-DE" dirty="0" smtClean="0"/>
              <a:t>Beschleunigungswerte des Modells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2" y="2204864"/>
            <a:ext cx="4196604" cy="29523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01" y="2204864"/>
            <a:ext cx="42829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</a:t>
            </a:r>
            <a:r>
              <a:rPr lang="de-DE" dirty="0" err="1" smtClean="0"/>
              <a:t>Zustandslinearisierte</a:t>
            </a:r>
            <a:r>
              <a:rPr lang="de-DE" dirty="0" smtClean="0"/>
              <a:t> Translationsmodell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932637" y="1431360"/>
            <a:ext cx="5529551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Vorsteuerung: Referenzmodell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1770" y="1561950"/>
            <a:ext cx="3744416" cy="2836911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702250" y="1484784"/>
            <a:ext cx="4035902" cy="2847079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/>
              <p:cNvSpPr txBox="1">
                <a:spLocks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𝑐𝑚𝑑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DE" kern="0" dirty="0"/>
              </a:p>
            </p:txBody>
          </p:sp>
        </mc:Choice>
        <mc:Fallback xmlns="">
          <p:sp>
            <p:nvSpPr>
              <p:cNvPr id="8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2195736" y="5085184"/>
            <a:ext cx="4873951" cy="872932"/>
            <a:chOff x="2195736" y="5085184"/>
            <a:chExt cx="5258568" cy="872932"/>
          </a:xfrm>
        </p:grpSpPr>
        <p:sp>
          <p:nvSpPr>
            <p:cNvPr id="10" name="Rechteck 9"/>
            <p:cNvSpPr/>
            <p:nvPr/>
          </p:nvSpPr>
          <p:spPr>
            <a:xfrm>
              <a:off x="2195736" y="5085184"/>
              <a:ext cx="5256584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062385" y="5434896"/>
              <a:ext cx="391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 8"/>
          <p:cNvSpPr/>
          <p:nvPr/>
        </p:nvSpPr>
        <p:spPr bwMode="auto">
          <a:xfrm>
            <a:off x="3491880" y="2309252"/>
            <a:ext cx="1512168" cy="10477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09810" y="2852936"/>
            <a:ext cx="39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3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Zu korrigierende Fehler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 smtClean="0"/>
              <a:t>Inkonsistente Anfangsbedingungen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628800"/>
            <a:ext cx="4069556" cy="4320480"/>
          </a:xfrm>
        </p:spPr>
        <p:txBody>
          <a:bodyPr/>
          <a:lstStyle/>
          <a:p>
            <a:r>
              <a:rPr lang="de-DE" dirty="0" smtClean="0"/>
              <a:t>Modellunsicherheiten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3" y="2276872"/>
            <a:ext cx="3423214" cy="2592288"/>
          </a:xfrm>
          <a:prstGeom prst="rect">
            <a:avLst/>
          </a:prstGeom>
        </p:spPr>
      </p:pic>
      <p:pic>
        <p:nvPicPr>
          <p:cNvPr id="8" name="Inhaltsplatzhalt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87" y="2276872"/>
            <a:ext cx="342321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Komponenten und Architektur des </a:t>
            </a:r>
            <a:r>
              <a:rPr lang="de-DE" dirty="0" err="1"/>
              <a:t>Quadrocopters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2D-Positionsbestimmung in einer unbekannten Umgebung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Aufbau und Funktionsweise der Positionsregelung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Auswertung eines Flugversuches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Fazit und Ausblick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Flugdemonstration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Stabilisierung Fehlermodell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sSubSup>
                        <m:sSubSupPr>
                          <m:ctrlPr>
                            <a:rPr lang="de-DE" i="1" dirty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827584" y="1569259"/>
            <a:ext cx="4248472" cy="2471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de-DE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de-DE" kern="0" dirty="0"/>
                        <m:t>         </m:t>
                      </m:r>
                      <m:r>
                        <a:rPr lang="de-DE" i="1" kern="0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i="1" ker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 ker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ker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ker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de-DE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0" indent="0">
                  <a:buFont typeface="Wingdings" pitchFamily="2" charset="2"/>
                  <a:buNone/>
                </a:pPr>
                <a:endParaRPr lang="de-DE" kern="0" dirty="0"/>
              </a:p>
            </p:txBody>
          </p:sp>
        </mc:Choice>
        <mc:Fallback xmlns=""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links 7"/>
          <p:cNvSpPr/>
          <p:nvPr/>
        </p:nvSpPr>
        <p:spPr bwMode="auto">
          <a:xfrm rot="16200000">
            <a:off x="2998777" y="5108218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5773276" y="3777364"/>
            <a:ext cx="261743" cy="33843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2319006" y="5563300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Vorsteuerung</a:t>
            </a:r>
            <a:endParaRPr lang="de-DE" kern="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093505" y="5585696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Folgeregler</a:t>
            </a:r>
            <a:endParaRPr lang="de-DE" kern="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1473659" y="4869160"/>
            <a:ext cx="6641780" cy="1224136"/>
            <a:chOff x="1473659" y="4869160"/>
            <a:chExt cx="6641780" cy="1224136"/>
          </a:xfrm>
        </p:grpSpPr>
        <p:sp>
          <p:nvSpPr>
            <p:cNvPr id="3" name="Rechteck 2"/>
            <p:cNvSpPr/>
            <p:nvPr/>
          </p:nvSpPr>
          <p:spPr>
            <a:xfrm>
              <a:off x="1473659" y="4869160"/>
              <a:ext cx="6626733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23520" y="5558736"/>
              <a:ext cx="391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6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Simulationsergebnis Folgeregler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/>
              <a:t>Inkonsistente Anfangsbedingungen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916832"/>
            <a:ext cx="4069556" cy="4032448"/>
          </a:xfrm>
        </p:spPr>
        <p:txBody>
          <a:bodyPr/>
          <a:lstStyle/>
          <a:p>
            <a:r>
              <a:rPr lang="de-DE" dirty="0"/>
              <a:t>Modellunsicherheiten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2" y="2350997"/>
            <a:ext cx="4065395" cy="27340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1" y="2304376"/>
            <a:ext cx="4094090" cy="2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Zustandsschätzung: Eingangswerte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42608" y="2276872"/>
            <a:ext cx="4068762" cy="3193283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82982" y="2272055"/>
            <a:ext cx="3925888" cy="3202915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574451" y="1628800"/>
            <a:ext cx="3926111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smtClean="0"/>
              <a:t>Beschleunigungsdaten</a:t>
            </a:r>
            <a:endParaRPr lang="de-DE" kern="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4750916" y="1628800"/>
            <a:ext cx="4069556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Positionsdaten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3125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Zustandsschätzung: </a:t>
            </a:r>
            <a:r>
              <a:rPr lang="de-DE" dirty="0" err="1" smtClean="0"/>
              <a:t>Luenberger</a:t>
            </a:r>
            <a:r>
              <a:rPr lang="de-DE" dirty="0" smtClean="0"/>
              <a:t> 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-9128" y="1014236"/>
            <a:ext cx="5105790" cy="2927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4528567" y="4005064"/>
                <a:ext cx="4572000" cy="20926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67" y="4005064"/>
                <a:ext cx="4572000" cy="20926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4528567" y="3933057"/>
            <a:ext cx="4457357" cy="2056798"/>
            <a:chOff x="1473659" y="4869160"/>
            <a:chExt cx="6626733" cy="1227200"/>
          </a:xfrm>
        </p:grpSpPr>
        <p:sp>
          <p:nvSpPr>
            <p:cNvPr id="8" name="Rechteck 7"/>
            <p:cNvSpPr/>
            <p:nvPr/>
          </p:nvSpPr>
          <p:spPr>
            <a:xfrm>
              <a:off x="1473659" y="4869160"/>
              <a:ext cx="6626733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917201" y="5754255"/>
              <a:ext cx="1031696" cy="34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7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Zustandsschätzer: Simulationsergebnis Beobachter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32" y="3406985"/>
            <a:ext cx="4961603" cy="25965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1285"/>
            <a:ext cx="4961595" cy="25965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153" y="1005516"/>
            <a:ext cx="4946562" cy="25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036278" y="1431360"/>
            <a:ext cx="5322269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68789" y="2323664"/>
            <a:ext cx="1872208" cy="75693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/>
              <a:t>X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6" y="3770394"/>
            <a:ext cx="2300642" cy="183555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7" y="1844824"/>
            <a:ext cx="2227815" cy="17774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3770394"/>
            <a:ext cx="2215828" cy="17678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1856055"/>
            <a:ext cx="2199658" cy="17549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11" y="3770394"/>
            <a:ext cx="2161071" cy="176788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94" y="1882846"/>
            <a:ext cx="2207088" cy="1728192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368789" y="4243334"/>
            <a:ext cx="1872208" cy="6565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4000" kern="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434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  <a:p>
            <a:pPr lvl="1"/>
            <a:r>
              <a:rPr lang="de-DE" dirty="0"/>
              <a:t>Positionsregelung von </a:t>
            </a:r>
            <a:r>
              <a:rPr lang="de-DE" dirty="0" err="1"/>
              <a:t>AscTec</a:t>
            </a:r>
            <a:r>
              <a:rPr lang="de-DE" dirty="0"/>
              <a:t> funktioniert in Verbindung mit einem Laserscanner</a:t>
            </a:r>
          </a:p>
          <a:p>
            <a:pPr lvl="1"/>
            <a:r>
              <a:rPr lang="de-DE" dirty="0"/>
              <a:t>Hohe Neigungswinkel können dazu </a:t>
            </a:r>
            <a:r>
              <a:rPr lang="de-DE" dirty="0" smtClean="0"/>
              <a:t>führen, dass die </a:t>
            </a:r>
            <a:r>
              <a:rPr lang="de-DE" dirty="0"/>
              <a:t>Position nicht bestimmt werden </a:t>
            </a:r>
            <a:r>
              <a:rPr lang="de-DE" dirty="0" smtClean="0"/>
              <a:t>kann</a:t>
            </a:r>
          </a:p>
          <a:p>
            <a:pPr lvl="1"/>
            <a:r>
              <a:rPr lang="de-DE" dirty="0" smtClean="0"/>
              <a:t>Auf ausbleibende Positionsdaten reagiert Regelung nicht optimal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Ausblick </a:t>
            </a:r>
          </a:p>
          <a:p>
            <a:pPr lvl="1"/>
            <a:r>
              <a:rPr lang="de-DE" dirty="0"/>
              <a:t>Entwicklung eines Notfallmodus bei ausbleibenden Positionsdaten</a:t>
            </a:r>
          </a:p>
          <a:p>
            <a:pPr lvl="1"/>
            <a:r>
              <a:rPr lang="de-DE" dirty="0" smtClean="0"/>
              <a:t>Integration </a:t>
            </a:r>
            <a:r>
              <a:rPr lang="de-DE" dirty="0"/>
              <a:t>der Höhenschätzung</a:t>
            </a:r>
          </a:p>
          <a:p>
            <a:pPr lvl="1"/>
            <a:r>
              <a:rPr lang="de-DE" dirty="0"/>
              <a:t>Integration eines </a:t>
            </a:r>
            <a:r>
              <a:rPr lang="de-DE" dirty="0" err="1"/>
              <a:t>Waypoint</a:t>
            </a:r>
            <a:r>
              <a:rPr lang="de-DE" dirty="0"/>
              <a:t>-Servers, über denn sich mehrere Positionen im Raum nacheinander anfliegen lassen</a:t>
            </a:r>
          </a:p>
          <a:p>
            <a:pPr lvl="1"/>
            <a:r>
              <a:rPr lang="de-DE" dirty="0"/>
              <a:t>Autonomes Starten und Landen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2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Koordinatentransformation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6" y="2076773"/>
            <a:ext cx="3518592" cy="303843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28797" y="1707441"/>
            <a:ext cx="32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  <a:latin typeface="+mn-lt"/>
              </a:rPr>
              <a:t>z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y‘x‘‘-Konvention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Transformationsmatrix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1800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kern="0" dirty="0"/>
              </a:p>
            </p:txBody>
          </p:sp>
        </mc:Choice>
        <mc:Fallback xmlns=""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  <a:blipFill rotWithShape="0">
                <a:blip r:embed="rId4"/>
                <a:stretch>
                  <a:fillRect l="-1230" t="-882" r="-143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Softwarearchitektur und Kommunikationsstruktur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601368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r>
              <a:rPr lang="de-DE" dirty="0" smtClean="0"/>
              <a:t> (ICP-Algorithmus)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699792" y="1162570"/>
            <a:ext cx="6120679" cy="4786710"/>
          </a:xfrm>
        </p:spPr>
        <p:txBody>
          <a:bodyPr/>
          <a:lstStyle/>
          <a:p>
            <a:r>
              <a:rPr lang="de-DE" dirty="0" smtClean="0"/>
              <a:t>Punktetransformation 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Berechnung Rotation und Translation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Kostenfunktion 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ICP -&gt; Iterative </a:t>
            </a:r>
            <a:r>
              <a:rPr lang="de-DE" dirty="0" err="1" smtClean="0"/>
              <a:t>Closest</a:t>
            </a:r>
            <a:r>
              <a:rPr lang="de-DE" dirty="0" smtClean="0"/>
              <a:t>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9" y="1359631"/>
            <a:ext cx="1879533" cy="43925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28" y="1489974"/>
            <a:ext cx="4393179" cy="5760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324" y="4641282"/>
            <a:ext cx="5367086" cy="67173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28" y="2471809"/>
            <a:ext cx="4338099" cy="9911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787" y="3449630"/>
            <a:ext cx="2775522" cy="5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Stellgesetz Inversion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0" y="1962680"/>
            <a:ext cx="3483869" cy="39372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462" y="1556792"/>
            <a:ext cx="1656206" cy="13643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819" y="1670459"/>
            <a:ext cx="1430302" cy="116176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153" y="3981116"/>
            <a:ext cx="2815030" cy="10125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852" y="4976111"/>
            <a:ext cx="1976850" cy="111503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381" y="5057073"/>
            <a:ext cx="1629699" cy="105075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41030" y="1556792"/>
            <a:ext cx="34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.-Dgl.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22380" y="809620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 </a:t>
            </a:r>
            <a:r>
              <a:rPr lang="de-DE" dirty="0">
                <a:solidFill>
                  <a:srgbClr val="002060"/>
                </a:solidFill>
                <a:latin typeface="+mn-lt"/>
              </a:rPr>
              <a:t>a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2381" y="3081768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  <a:latin typeface="+mn-lt"/>
              </a:rPr>
              <a:t>Eingänge abhängig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Folgeregler mit I-Anteil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484784"/>
            <a:ext cx="3243366" cy="3082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blipFill rotWithShape="0">
                <a:blip r:embed="rId4"/>
                <a:stretch>
                  <a:fillRect t="-127143" b="-18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 bwMode="auto">
          <a:xfrm rot="16200000">
            <a:off x="1847567" y="5032311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8" name="Geschweifte Klammer links 7"/>
          <p:cNvSpPr/>
          <p:nvPr/>
        </p:nvSpPr>
        <p:spPr bwMode="auto">
          <a:xfrm rot="16200000">
            <a:off x="5341228" y="2908074"/>
            <a:ext cx="261743" cy="496855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49708" y="5472282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Vorsteuerung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25586" y="5486943"/>
            <a:ext cx="349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Folgeregler inklusive I-Anteil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Polstellen/-vorgabe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Übertragungsfunktion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den>
                      </m:f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Polstellen berechnen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sz="1800" i="1" ker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80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sz="1800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</p:txBody>
          </p:sp>
        </mc:Choice>
        <mc:Fallback xmlns="">
          <p:sp>
            <p:nvSpPr>
              <p:cNvPr id="9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1337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 smtClean="0">
                    <a:solidFill>
                      <a:srgbClr val="002060"/>
                    </a:solidFill>
                  </a:rPr>
                  <a:t>Zustandsdifferenzialgleichung</a:t>
                </a:r>
              </a:p>
              <a:p>
                <a:endParaRPr lang="de-DE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kern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𝐵𝐾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r>
                  <a:rPr lang="de-DE" dirty="0" smtClean="0">
                    <a:solidFill>
                      <a:srgbClr val="002060"/>
                    </a:solidFill>
                  </a:rPr>
                  <a:t>Polstellen berechnen</a:t>
                </a:r>
                <a:endParaRPr lang="de-DE" kern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blipFill rotWithShape="0">
                <a:blip r:embed="rId4"/>
                <a:stretch>
                  <a:fillRect l="-3577" t="-1865" r="-1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Polstellen vorgeben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blipFill rotWithShape="0">
                <a:blip r:embed="rId5"/>
                <a:stretch>
                  <a:fillRect l="-1168" t="-31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/>
          <p:cNvCxnSpPr/>
          <p:nvPr/>
        </p:nvCxnSpPr>
        <p:spPr bwMode="auto">
          <a:xfrm flipH="1">
            <a:off x="4644007" y="1628800"/>
            <a:ext cx="0" cy="309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1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Stabilitätsgebiet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641494" y="1242125"/>
            <a:ext cx="6111836" cy="46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Zstd.-Dgl. </a:t>
                </a:r>
                <a:r>
                  <a:rPr lang="de-DE" sz="1800" kern="0" dirty="0">
                    <a:solidFill>
                      <a:srgbClr val="002060"/>
                    </a:solidFill>
                  </a:rPr>
                  <a:t>e</a:t>
                </a:r>
                <a:r>
                  <a:rPr lang="de-DE" sz="1800" kern="0" dirty="0" smtClean="0">
                    <a:solidFill>
                      <a:srgbClr val="002060"/>
                    </a:solidFill>
                  </a:rPr>
                  <a:t>rweitertes Modell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i="1" kern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kern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de-DE" sz="180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kern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1411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dirty="0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>
                    <a:solidFill>
                      <a:srgbClr val="002060"/>
                    </a:solidFill>
                  </a:rPr>
                  <a:t>.-Dgl. 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Beobachter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blipFill rotWithShape="0">
                <a:blip r:embed="rId4"/>
                <a:stretch>
                  <a:fillRect l="-3007" t="-19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2060"/>
                    </a:solidFill>
                  </a:rPr>
                  <a:t>Einschwingdynamik der </a:t>
                </a:r>
                <a:r>
                  <a:rPr lang="de-DE" dirty="0" err="1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blipFill rotWithShape="0">
                <a:blip r:embed="rId5"/>
                <a:stretch>
                  <a:fillRect l="-1156" t="-3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8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Koordinatensysteme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27990" b="13877"/>
          <a:stretch/>
        </p:blipFill>
        <p:spPr>
          <a:xfrm>
            <a:off x="-108520" y="1700808"/>
            <a:ext cx="91450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/>
              <a:t>Integration in die Architektur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1" y="1773238"/>
            <a:ext cx="69070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smtClean="0"/>
              <a:t>Orthogonale Projektion der Laserdaten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9992" y="5517232"/>
            <a:ext cx="4286850" cy="432048"/>
          </a:xfrm>
        </p:spPr>
        <p:txBody>
          <a:bodyPr/>
          <a:lstStyle/>
          <a:p>
            <a:r>
              <a:rPr lang="de-DE" sz="1050" dirty="0" smtClean="0"/>
              <a:t>Quelle: 3D </a:t>
            </a:r>
            <a:r>
              <a:rPr lang="en-US" sz="1050" dirty="0" smtClean="0"/>
              <a:t>indoor </a:t>
            </a:r>
            <a:r>
              <a:rPr lang="en-US" sz="1050" dirty="0"/>
              <a:t>mapping for micro-</a:t>
            </a:r>
            <a:r>
              <a:rPr lang="en-US" sz="1050" dirty="0" err="1"/>
              <a:t>uavs</a:t>
            </a:r>
            <a:r>
              <a:rPr lang="en-US" sz="1050" dirty="0"/>
              <a:t> using hybrid range finders and multi-volume </a:t>
            </a:r>
            <a:r>
              <a:rPr lang="en-US" sz="1050" dirty="0" smtClean="0"/>
              <a:t>occupancy</a:t>
            </a:r>
            <a:r>
              <a:rPr lang="de-DE" sz="1050" dirty="0" err="1" smtClean="0"/>
              <a:t>grids</a:t>
            </a:r>
            <a:r>
              <a:rPr lang="de-DE" sz="1050" dirty="0"/>
              <a:t>.</a:t>
            </a:r>
            <a:r>
              <a:rPr lang="de-DE" sz="1050" dirty="0" smtClean="0"/>
              <a:t> (Morris; </a:t>
            </a:r>
            <a:r>
              <a:rPr lang="de-DE" sz="1050" dirty="0" err="1" smtClean="0"/>
              <a:t>Dryanovski</a:t>
            </a:r>
            <a:r>
              <a:rPr lang="de-DE" sz="1050" dirty="0"/>
              <a:t>;</a:t>
            </a:r>
            <a:r>
              <a:rPr lang="de-DE" sz="1050" dirty="0" smtClean="0"/>
              <a:t> Xiao)</a:t>
            </a:r>
            <a:endParaRPr lang="de-DE" sz="105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6" y="1442949"/>
            <a:ext cx="3311140" cy="42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35232"/>
            <a:ext cx="3969973" cy="36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8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800" b="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2860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b>
                        <m:sSubPr>
                          <m:ctrlPr>
                            <a:rPr lang="de-DE" i="1" kern="0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∆</m:t>
                      </m:r>
                    </m:oMath>
                  </m:oMathPara>
                </a14:m>
                <a:endParaRPr lang="de-DE" kern="0" dirty="0" smtClean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41696"/>
          <a:stretch/>
        </p:blipFill>
        <p:spPr>
          <a:xfrm>
            <a:off x="469897" y="1818177"/>
            <a:ext cx="3312368" cy="35350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40560" t="20947"/>
          <a:stretch/>
        </p:blipFill>
        <p:spPr>
          <a:xfrm>
            <a:off x="5017222" y="1628800"/>
            <a:ext cx="3657503" cy="3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Integration in die Architektur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58" y="1425274"/>
            <a:ext cx="6899417" cy="45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3491880" y="2309252"/>
            <a:ext cx="1512168" cy="10477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09810" y="2852936"/>
            <a:ext cx="39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5508104" y="1864494"/>
            <a:ext cx="2016224" cy="3940770"/>
            <a:chOff x="6876256" y="703388"/>
            <a:chExt cx="1440160" cy="4032026"/>
          </a:xfrm>
        </p:grpSpPr>
        <p:sp>
          <p:nvSpPr>
            <p:cNvPr id="10" name="Rechteck 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940952" y="724054"/>
              <a:ext cx="373256" cy="513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1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0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uni-2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936</Words>
  <Application>Microsoft Office PowerPoint</Application>
  <PresentationFormat>Bildschirmpräsentation (4:3)</PresentationFormat>
  <Paragraphs>192</Paragraphs>
  <Slides>35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mituni-2</vt:lpstr>
      <vt:lpstr>B.Eng. Matthias Welter  Professor : Prof. Dr.-Ing. Jörn Thielecke Betreuer : Dipl.-Inf. Manuel Stahl Zeitraum : 01. August 2014 – 31. Januar 2015 </vt:lpstr>
      <vt:lpstr>Agenda</vt:lpstr>
      <vt:lpstr>Komponenten und Architektur  Softwarearchitektur und Kommunikationsstruktur</vt:lpstr>
      <vt:lpstr>Komponenten und Architektur  Koordinatensysteme</vt:lpstr>
      <vt:lpstr>2D-Positionsbestimmung Integration in die Architektur</vt:lpstr>
      <vt:lpstr>2D-Positionsbestimmung Orthogonale Projektion der Laserdaten</vt:lpstr>
      <vt:lpstr>2D-Positionsbestimmung Scanmatching</vt:lpstr>
      <vt:lpstr>Positionsregelung Integration in die Architektur</vt:lpstr>
      <vt:lpstr>Positionsregelung Aufbau der Regelung</vt:lpstr>
      <vt:lpstr>Positionsregelung Modellbildung: Funktionsprinzip Quadrocopter</vt:lpstr>
      <vt:lpstr>Positionsregelung  Modellbildung: Translationsmodell</vt:lpstr>
      <vt:lpstr>Positionsregelung Inversion: Aufbau und Stellgesetz</vt:lpstr>
      <vt:lpstr>Positionsregelung Inversion: Simulation des Stellgesetzes</vt:lpstr>
      <vt:lpstr>Positionsregelung Inversion: Simulationsergebnis</vt:lpstr>
      <vt:lpstr>Positionsregelung Inversion: Zustandslinearisierte Translationsmodell</vt:lpstr>
      <vt:lpstr>Positionsregelung Aufbau der Regelung</vt:lpstr>
      <vt:lpstr>Positionsregelung Vorsteuerung: Referenzmodell</vt:lpstr>
      <vt:lpstr>Positionsregelung Aufbau der Regelung</vt:lpstr>
      <vt:lpstr>Positionsregelung Folgeregler: Zu korrigierende Fehler</vt:lpstr>
      <vt:lpstr>Positionsregelung Folgeregler: Stabilisierung Fehlermodell</vt:lpstr>
      <vt:lpstr>Positionsregelung Folgeregler: Simulationsergebnis Folgeregler</vt:lpstr>
      <vt:lpstr>Positionsregelung Aufbau der Regelung</vt:lpstr>
      <vt:lpstr>Positionsregelung Zustandsschätzung: Eingangswerte</vt:lpstr>
      <vt:lpstr>Positionsregelung Zustandsschätzung: Luenberger Beobachter</vt:lpstr>
      <vt:lpstr>Positionsregelung  Zustandsschätzer: Simulationsergebnis Beobachter</vt:lpstr>
      <vt:lpstr>Flugversuch Positionsverschiebung</vt:lpstr>
      <vt:lpstr>Flugversuch Positionsverschiebung</vt:lpstr>
      <vt:lpstr>Fazit und Ausblick</vt:lpstr>
      <vt:lpstr>Zusatzfolie Koordinatentransformation</vt:lpstr>
      <vt:lpstr>Zusatzfolie Scanmatching (ICP-Algorithmus)</vt:lpstr>
      <vt:lpstr>Zusatzfolie Stellgesetz Inversion </vt:lpstr>
      <vt:lpstr>Zusatzfolie Folgeregler mit I-Anteil</vt:lpstr>
      <vt:lpstr>Zusatzfolie Polstellen/-vorgabe</vt:lpstr>
      <vt:lpstr>Zusatzfolie  Stabilitätsgebiet</vt:lpstr>
      <vt:lpstr>Zusatzfolie  Beobachter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Matthias Welter</cp:lastModifiedBy>
  <cp:revision>295</cp:revision>
  <cp:lastPrinted>2015-02-16T21:08:06Z</cp:lastPrinted>
  <dcterms:created xsi:type="dcterms:W3CDTF">2010-03-22T21:43:25Z</dcterms:created>
  <dcterms:modified xsi:type="dcterms:W3CDTF">2015-02-17T10:43:38Z</dcterms:modified>
</cp:coreProperties>
</file>