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40"/>
  </p:notesMasterIdLst>
  <p:handoutMasterIdLst>
    <p:handoutMasterId r:id="rId41"/>
  </p:handoutMasterIdLst>
  <p:sldIdLst>
    <p:sldId id="305" r:id="rId2"/>
    <p:sldId id="308" r:id="rId3"/>
    <p:sldId id="309" r:id="rId4"/>
    <p:sldId id="310" r:id="rId5"/>
    <p:sldId id="311" r:id="rId6"/>
    <p:sldId id="312" r:id="rId7"/>
    <p:sldId id="320" r:id="rId8"/>
    <p:sldId id="313" r:id="rId9"/>
    <p:sldId id="314" r:id="rId10"/>
    <p:sldId id="315" r:id="rId11"/>
    <p:sldId id="316" r:id="rId12"/>
    <p:sldId id="317" r:id="rId13"/>
    <p:sldId id="318" r:id="rId14"/>
    <p:sldId id="335" r:id="rId15"/>
    <p:sldId id="319" r:id="rId16"/>
    <p:sldId id="328" r:id="rId17"/>
    <p:sldId id="329" r:id="rId18"/>
    <p:sldId id="321" r:id="rId19"/>
    <p:sldId id="336" r:id="rId20"/>
    <p:sldId id="322" r:id="rId21"/>
    <p:sldId id="330" r:id="rId22"/>
    <p:sldId id="337" r:id="rId23"/>
    <p:sldId id="324" r:id="rId24"/>
    <p:sldId id="325" r:id="rId25"/>
    <p:sldId id="326" r:id="rId26"/>
    <p:sldId id="338" r:id="rId27"/>
    <p:sldId id="327" r:id="rId28"/>
    <p:sldId id="331" r:id="rId29"/>
    <p:sldId id="332" r:id="rId30"/>
    <p:sldId id="333" r:id="rId31"/>
    <p:sldId id="334" r:id="rId32"/>
    <p:sldId id="339" r:id="rId33"/>
    <p:sldId id="344" r:id="rId34"/>
    <p:sldId id="343" r:id="rId35"/>
    <p:sldId id="345" r:id="rId36"/>
    <p:sldId id="340" r:id="rId37"/>
    <p:sldId id="341" r:id="rId38"/>
    <p:sldId id="342" r:id="rId39"/>
  </p:sldIdLst>
  <p:sldSz cx="9144000" cy="6858000" type="screen4x3"/>
  <p:notesSz cx="6731000" cy="98679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704">
          <p15:clr>
            <a:srgbClr val="A4A3A4"/>
          </p15:clr>
        </p15:guide>
        <p15:guide id="4" pos="5466">
          <p15:clr>
            <a:srgbClr val="A4A3A4"/>
          </p15:clr>
        </p15:guide>
        <p15:guide id="5" pos="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6">
          <p15:clr>
            <a:srgbClr val="A4A3A4"/>
          </p15:clr>
        </p15:guide>
        <p15:guide id="2" orient="horz" pos="5830">
          <p15:clr>
            <a:srgbClr val="A4A3A4"/>
          </p15:clr>
        </p15:guide>
        <p15:guide id="3" orient="horz" pos="2201">
          <p15:clr>
            <a:srgbClr val="A4A3A4"/>
          </p15:clr>
        </p15:guide>
        <p15:guide id="4" orient="horz" pos="2065">
          <p15:clr>
            <a:srgbClr val="A4A3A4"/>
          </p15:clr>
        </p15:guide>
        <p15:guide id="5" pos="306">
          <p15:clr>
            <a:srgbClr val="A4A3A4"/>
          </p15:clr>
        </p15:guide>
        <p15:guide id="6" pos="39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BAA4"/>
    <a:srgbClr val="D4E6F4"/>
    <a:srgbClr val="A2D7CB"/>
    <a:srgbClr val="4C99B2"/>
    <a:srgbClr val="99C5D3"/>
    <a:srgbClr val="66A8BE"/>
    <a:srgbClr val="B2D3DE"/>
    <a:srgbClr val="006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276" autoAdjust="0"/>
  </p:normalViewPr>
  <p:slideViewPr>
    <p:cSldViewPr snapToObjects="1">
      <p:cViewPr varScale="1">
        <p:scale>
          <a:sx n="75" d="100"/>
          <a:sy n="75" d="100"/>
        </p:scale>
        <p:origin x="1014" y="78"/>
      </p:cViewPr>
      <p:guideLst>
        <p:guide orient="horz" pos="3793"/>
        <p:guide orient="horz" pos="255"/>
        <p:guide orient="horz" pos="1704"/>
        <p:guide pos="5466"/>
        <p:guide pos="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82" d="100"/>
          <a:sy n="82" d="100"/>
        </p:scale>
        <p:origin x="-3930" y="-390"/>
      </p:cViewPr>
      <p:guideLst>
        <p:guide orient="horz" pos="386"/>
        <p:guide orient="horz" pos="5830"/>
        <p:guide orient="horz" pos="2201"/>
        <p:guide orient="horz" pos="2065"/>
        <p:guide pos="306"/>
        <p:guide pos="39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 smtClean="0"/>
            </a:lvl1pPr>
          </a:lstStyle>
          <a:p>
            <a:pPr>
              <a:defRPr/>
            </a:pPr>
            <a:fld id="{2B966B19-A8D0-47EA-86E3-907ED7A38E09}" type="datetimeFigureOut">
              <a:rPr lang="de-DE"/>
              <a:pPr>
                <a:defRPr/>
              </a:pPr>
              <a:t>16.02.2015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3175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 smtClean="0"/>
            </a:lvl1pPr>
          </a:lstStyle>
          <a:p>
            <a:pPr>
              <a:defRPr/>
            </a:pPr>
            <a:fld id="{82069AA5-3D94-4ABE-9E0F-6090FEBC0EC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1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85775" y="0"/>
            <a:ext cx="3600450" cy="493713"/>
          </a:xfrm>
          <a:prstGeom prst="rect">
            <a:avLst/>
          </a:prstGeom>
        </p:spPr>
        <p:txBody>
          <a:bodyPr vert="horz" lIns="0" tIns="90000" rIns="91440" bIns="45720" rtlCol="0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 dirty="0">
                <a:latin typeface="Frutiger LT Com 55 Roman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805363" y="0"/>
            <a:ext cx="1439862" cy="493713"/>
          </a:xfrm>
          <a:prstGeom prst="rect">
            <a:avLst/>
          </a:prstGeom>
        </p:spPr>
        <p:txBody>
          <a:bodyPr vert="horz" lIns="91440" tIns="90000" rIns="0" bIns="45720" rtlCol="0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 smtClean="0">
                <a:latin typeface="Frutiger LT Com 55 Roman" pitchFamily="34" charset="0"/>
              </a:defRPr>
            </a:lvl1pPr>
          </a:lstStyle>
          <a:p>
            <a:pPr>
              <a:defRPr/>
            </a:pPr>
            <a:fld id="{19112890-B7FB-4A25-A5FA-2D0E555943E0}" type="datetimeFigureOut">
              <a:rPr lang="de-DE"/>
              <a:pPr>
                <a:defRPr/>
              </a:pPr>
              <a:t>16.02.2015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5775" y="612775"/>
            <a:ext cx="3552825" cy="2665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85775" y="3494088"/>
            <a:ext cx="5759450" cy="57610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85775" y="9372600"/>
            <a:ext cx="3600450" cy="493713"/>
          </a:xfrm>
          <a:prstGeom prst="rect">
            <a:avLst/>
          </a:prstGeom>
        </p:spPr>
        <p:txBody>
          <a:bodyPr vert="horz" lIns="0" tIns="45720" rIns="91440" bIns="180000" rtlCol="0" anchor="b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 dirty="0">
                <a:latin typeface="Frutiger LT Com 55 Roman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805363" y="9372600"/>
            <a:ext cx="1439862" cy="493713"/>
          </a:xfrm>
          <a:prstGeom prst="rect">
            <a:avLst/>
          </a:prstGeom>
        </p:spPr>
        <p:txBody>
          <a:bodyPr vert="horz" lIns="91440" tIns="45720" rIns="0" bIns="180000" rtlCol="0" anchor="b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 smtClean="0">
                <a:latin typeface="Frutiger LT Com 55 Roman" pitchFamily="34" charset="0"/>
              </a:defRPr>
            </a:lvl1pPr>
          </a:lstStyle>
          <a:p>
            <a:pPr>
              <a:defRPr/>
            </a:pPr>
            <a:fld id="{607B7180-10CF-4A66-80B3-37387CFFB0E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37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fontAlgn="base">
      <a:spcBef>
        <a:spcPct val="30000"/>
      </a:spcBef>
      <a:spcAft>
        <a:spcPct val="0"/>
      </a:spcAft>
      <a:buClr>
        <a:srgbClr val="179C7D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360363" indent="-184150" algn="l" rtl="0" fontAlgn="base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536575" indent="-176213" algn="l" rtl="0" fontAlgn="base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715963" indent="-174625" algn="l" rtl="0" fontAlgn="base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896938" indent="-180975" algn="l" rtl="0" fontAlgn="base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</a:t>
            </a:r>
            <a:r>
              <a:rPr lang="de-DE" baseline="0" dirty="0" smtClean="0"/>
              <a:t> noch die Zu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7B7180-10CF-4A66-80B3-37387CFFB0EB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232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endParaRPr lang="de-DE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737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69275" y="2636890"/>
            <a:ext cx="8208000" cy="338447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9" name="Datumsplatzhalter 2"/>
          <p:cNvSpPr>
            <a:spLocks noGrp="1"/>
          </p:cNvSpPr>
          <p:nvPr>
            <p:ph type="dt" sz="half" idx="2"/>
          </p:nvPr>
        </p:nvSpPr>
        <p:spPr>
          <a:xfrm>
            <a:off x="183569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-468560" y="63176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1464-E29C-4E31-8D40-E8CC0C45CD3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 userDrawn="1"/>
        </p:nvSpPr>
        <p:spPr bwMode="auto">
          <a:xfrm flipV="1">
            <a:off x="466725" y="406400"/>
            <a:ext cx="820737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endParaRPr lang="de-DE"/>
          </a:p>
        </p:txBody>
      </p:sp>
      <p:sp>
        <p:nvSpPr>
          <p:cNvPr id="5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endParaRPr lang="de-DE"/>
          </a:p>
        </p:txBody>
      </p:sp>
      <p:sp>
        <p:nvSpPr>
          <p:cNvPr id="6" name="Text Box 19"/>
          <p:cNvSpPr txBox="1">
            <a:spLocks noChangeArrowheads="1"/>
          </p:cNvSpPr>
          <p:nvPr userDrawn="1"/>
        </p:nvSpPr>
        <p:spPr bwMode="auto">
          <a:xfrm>
            <a:off x="455613" y="6432550"/>
            <a:ext cx="900112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>
                <a:solidFill>
                  <a:schemeClr val="bg2"/>
                </a:solidFill>
              </a:rPr>
              <a:t>© Fraunhofer </a:t>
            </a:r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 flipV="1">
            <a:off x="469900" y="6165850"/>
            <a:ext cx="8207375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endParaRPr lang="de-DE"/>
          </a:p>
        </p:txBody>
      </p:sp>
      <p:pic>
        <p:nvPicPr>
          <p:cNvPr id="8" name="Grafik 1" descr="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3429000"/>
            <a:ext cx="4321175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 userDrawn="1"/>
        </p:nvSpPr>
        <p:spPr bwMode="auto">
          <a:xfrm flipV="1">
            <a:off x="466725" y="406400"/>
            <a:ext cx="820737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endParaRPr lang="de-DE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68313" y="1558925"/>
            <a:ext cx="82073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endParaRPr lang="de-DE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773238"/>
            <a:ext cx="8209275" cy="4248150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/>
            </a:lvl1pPr>
            <a:lvl2pPr marL="720000" indent="-360000">
              <a:buFont typeface="Wingdings" pitchFamily="2" charset="2"/>
              <a:buChar char="n"/>
              <a:defRPr/>
            </a:lvl2pPr>
            <a:lvl3pPr marL="1080000">
              <a:defRPr/>
            </a:lvl3pPr>
            <a:lvl4pPr marL="1440000">
              <a:defRPr/>
            </a:lvl4pPr>
            <a:lvl5pPr marL="1800000" indent="-360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2"/>
          </p:nvPr>
        </p:nvSpPr>
        <p:spPr>
          <a:xfrm>
            <a:off x="183569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-468560" y="63176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1464-E29C-4E31-8D40-E8CC0C45CD3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1224000"/>
          </a:xfrm>
        </p:spPr>
        <p:txBody>
          <a:bodyPr>
            <a:spAutoFit/>
          </a:bodyPr>
          <a:lstStyle>
            <a:lvl1pPr marL="0" indent="0" defTabSz="50400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6725" y="1773238"/>
            <a:ext cx="8208000" cy="42481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183569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-468560" y="63176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1464-E29C-4E31-8D40-E8CC0C45CD3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4963"/>
            <a:ext cx="8207375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774825"/>
            <a:ext cx="82073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55613" y="6432550"/>
            <a:ext cx="900112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>
                <a:solidFill>
                  <a:schemeClr val="bg2"/>
                </a:solidFill>
              </a:rPr>
              <a:t>© Fraunhofer 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69900" y="6165850"/>
            <a:ext cx="8207375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endParaRPr lang="de-DE"/>
          </a:p>
        </p:txBody>
      </p:sp>
      <p:pic>
        <p:nvPicPr>
          <p:cNvPr id="1030" name="Grafik 1" descr="Logo_ausgetauscht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7269163" y="6300788"/>
            <a:ext cx="141763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1835696" y="63038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9667-B4A8-4B7E-9ECB-6AC6BAAAF423}" type="datetime1">
              <a:rPr lang="de-DE" smtClean="0"/>
              <a:pPr/>
              <a:t>16.02.2015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-468560" y="631212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1464-E29C-4E31-8D40-E8CC0C45CD3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5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503238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58775" indent="-358775" algn="l" defTabSz="358775" rtl="0" fontAlgn="base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19138" indent="-358775" algn="l" defTabSz="358775" rtl="0" fontAlgn="base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079500" indent="-358775" algn="l" defTabSz="358775" rtl="0" fontAlgn="base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439863" indent="-358775" algn="l" defTabSz="358775" rtl="0" fontAlgn="base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798638" indent="-358775" algn="l" defTabSz="358775" rtl="0" fontAlgn="base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tif"/><Relationship Id="rId5" Type="http://schemas.openxmlformats.org/officeDocument/2006/relationships/image" Target="../media/image19.tif"/><Relationship Id="rId4" Type="http://schemas.openxmlformats.org/officeDocument/2006/relationships/image" Target="../media/image18.t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"/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"/><Relationship Id="rId2" Type="http://schemas.openxmlformats.org/officeDocument/2006/relationships/image" Target="../media/image29.t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i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iff"/><Relationship Id="rId7" Type="http://schemas.openxmlformats.org/officeDocument/2006/relationships/image" Target="../media/image42.tiff"/><Relationship Id="rId2" Type="http://schemas.openxmlformats.org/officeDocument/2006/relationships/image" Target="../media/image37.tif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tiff"/><Relationship Id="rId5" Type="http://schemas.openxmlformats.org/officeDocument/2006/relationships/image" Target="../media/image40.tiff"/><Relationship Id="rId4" Type="http://schemas.openxmlformats.org/officeDocument/2006/relationships/image" Target="../media/image39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75444" y="854790"/>
            <a:ext cx="72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latin typeface="Frutiger LT Com 45 Light" panose="020B0303030504020204" pitchFamily="34" charset="0"/>
              </a:rPr>
              <a:t>Positionsregelung eines </a:t>
            </a:r>
            <a:r>
              <a:rPr lang="de-DE" sz="3200" b="1" dirty="0" err="1" smtClean="0">
                <a:latin typeface="Frutiger LT Com 45 Light" panose="020B0303030504020204" pitchFamily="34" charset="0"/>
              </a:rPr>
              <a:t>Quadrocopters</a:t>
            </a:r>
            <a:r>
              <a:rPr lang="de-DE" sz="3200" b="1" dirty="0" smtClean="0">
                <a:latin typeface="Frutiger LT Com 45 Light" panose="020B0303030504020204" pitchFamily="34" charset="0"/>
              </a:rPr>
              <a:t>, </a:t>
            </a:r>
            <a:r>
              <a:rPr lang="de-DE" sz="3200" b="1" dirty="0" smtClean="0">
                <a:latin typeface="Frutiger LT Com 45 Light" panose="020B0303030504020204" pitchFamily="34" charset="0"/>
              </a:rPr>
              <a:t>basierend auf </a:t>
            </a:r>
            <a:r>
              <a:rPr lang="de-DE" sz="3200" b="1" smtClean="0">
                <a:latin typeface="Frutiger LT Com 45 Light" panose="020B0303030504020204" pitchFamily="34" charset="0"/>
              </a:rPr>
              <a:t>einem </a:t>
            </a:r>
            <a:r>
              <a:rPr lang="de-DE" sz="3200" b="1" smtClean="0">
                <a:latin typeface="Frutiger LT Com 45 Light" panose="020B0303030504020204" pitchFamily="34" charset="0"/>
              </a:rPr>
              <a:t>2D-Laserscanner</a:t>
            </a:r>
            <a:endParaRPr lang="de-DE" sz="3200" b="1" dirty="0">
              <a:latin typeface="Frutiger LT Com 45 Light" panose="020B0303030504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50379" y="4725144"/>
            <a:ext cx="5256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B.Eng</a:t>
            </a:r>
            <a:r>
              <a:rPr lang="de-DE" sz="1400" dirty="0" smtClean="0"/>
              <a:t>. Matthias Welter</a:t>
            </a:r>
          </a:p>
          <a:p>
            <a:endParaRPr lang="de-DE" sz="1400" dirty="0" smtClean="0"/>
          </a:p>
          <a:p>
            <a:r>
              <a:rPr lang="de-DE" sz="1400" dirty="0" smtClean="0"/>
              <a:t>Professor	: Prof. </a:t>
            </a:r>
            <a:r>
              <a:rPr lang="de-DE" sz="1400" dirty="0"/>
              <a:t>Dr.-Ing. Jörn </a:t>
            </a:r>
            <a:r>
              <a:rPr lang="de-DE" sz="1400" dirty="0" err="1" smtClean="0"/>
              <a:t>Thielecke</a:t>
            </a:r>
            <a:endParaRPr lang="de-DE" sz="1400" dirty="0" smtClean="0"/>
          </a:p>
          <a:p>
            <a:r>
              <a:rPr lang="de-DE" sz="1400" dirty="0" smtClean="0"/>
              <a:t>Betreuer	: Dipl.-</a:t>
            </a:r>
            <a:r>
              <a:rPr lang="de-DE" sz="1400" dirty="0"/>
              <a:t>I</a:t>
            </a:r>
            <a:r>
              <a:rPr lang="de-DE" sz="1400" dirty="0" smtClean="0"/>
              <a:t>nf. Manuel Stahl</a:t>
            </a:r>
          </a:p>
          <a:p>
            <a:r>
              <a:rPr lang="de-DE" sz="1400" dirty="0"/>
              <a:t>Zeitraum	: 01. August 2014 – 31. Januar 2015</a:t>
            </a:r>
          </a:p>
          <a:p>
            <a:r>
              <a:rPr lang="de-DE" dirty="0" smtClean="0"/>
              <a:t>	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 smtClean="0">
                <a:solidFill>
                  <a:schemeClr val="tx2"/>
                </a:solidFill>
              </a:rPr>
              <a:t>Modellbildung: Funktionsprinzip des </a:t>
            </a:r>
            <a:r>
              <a:rPr lang="de-DE" dirty="0" err="1" smtClean="0">
                <a:solidFill>
                  <a:schemeClr val="tx2"/>
                </a:solidFill>
              </a:rPr>
              <a:t>Quadrocopters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10</a:t>
            </a:fld>
            <a:endParaRPr lang="de-DE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2411760" y="3146787"/>
            <a:ext cx="4302664" cy="2082413"/>
            <a:chOff x="2411760" y="2672348"/>
            <a:chExt cx="4302664" cy="2082413"/>
          </a:xfrm>
        </p:grpSpPr>
        <p:cxnSp>
          <p:nvCxnSpPr>
            <p:cNvPr id="7" name="Gerade Verbindung 6"/>
            <p:cNvCxnSpPr/>
            <p:nvPr/>
          </p:nvCxnSpPr>
          <p:spPr bwMode="auto">
            <a:xfrm>
              <a:off x="3419872" y="3212976"/>
              <a:ext cx="194421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Gerade Verbindung 8"/>
            <p:cNvCxnSpPr/>
            <p:nvPr/>
          </p:nvCxnSpPr>
          <p:spPr bwMode="auto">
            <a:xfrm>
              <a:off x="3131840" y="2924944"/>
              <a:ext cx="2880000" cy="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/>
          </p:nvCxnSpPr>
          <p:spPr bwMode="auto">
            <a:xfrm flipV="1">
              <a:off x="3123517" y="2701265"/>
              <a:ext cx="0" cy="259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/>
          </p:nvCxnSpPr>
          <p:spPr bwMode="auto">
            <a:xfrm>
              <a:off x="2411760" y="2675012"/>
              <a:ext cx="1440000" cy="0"/>
            </a:xfrm>
            <a:prstGeom prst="line">
              <a:avLst/>
            </a:prstGeom>
            <a:noFill/>
            <a:ln w="762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/>
          </p:nvCxnSpPr>
          <p:spPr bwMode="auto">
            <a:xfrm flipV="1">
              <a:off x="6013340" y="2701265"/>
              <a:ext cx="1500" cy="259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/>
          </p:nvCxnSpPr>
          <p:spPr bwMode="auto">
            <a:xfrm>
              <a:off x="5274424" y="2672348"/>
              <a:ext cx="1440000" cy="0"/>
            </a:xfrm>
            <a:prstGeom prst="line">
              <a:avLst/>
            </a:prstGeom>
            <a:noFill/>
            <a:ln w="762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mit Pfeil 26"/>
            <p:cNvCxnSpPr/>
            <p:nvPr/>
          </p:nvCxnSpPr>
          <p:spPr bwMode="auto">
            <a:xfrm>
              <a:off x="4571840" y="2960465"/>
              <a:ext cx="0" cy="1692671"/>
            </a:xfrm>
            <a:prstGeom prst="straightConnector1">
              <a:avLst/>
            </a:prstGeom>
            <a:noFill/>
            <a:ln w="76200" cap="flat" cmpd="sng" algn="ctr">
              <a:solidFill>
                <a:srgbClr val="FFC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feld 27"/>
            <p:cNvSpPr txBox="1"/>
            <p:nvPr/>
          </p:nvSpPr>
          <p:spPr>
            <a:xfrm>
              <a:off x="4709362" y="429309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solidFill>
                    <a:srgbClr val="FFC000"/>
                  </a:solidFill>
                </a:rPr>
                <a:t>T</a:t>
              </a:r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683568" y="4581128"/>
            <a:ext cx="1728192" cy="1305436"/>
            <a:chOff x="683568" y="4581128"/>
            <a:chExt cx="1728192" cy="1305436"/>
          </a:xfrm>
        </p:grpSpPr>
        <p:cxnSp>
          <p:nvCxnSpPr>
            <p:cNvPr id="32" name="Gerade Verbindung 31"/>
            <p:cNvCxnSpPr/>
            <p:nvPr/>
          </p:nvCxnSpPr>
          <p:spPr bwMode="auto">
            <a:xfrm>
              <a:off x="971600" y="4849435"/>
              <a:ext cx="0" cy="739805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Gerade Verbindung 32"/>
            <p:cNvCxnSpPr/>
            <p:nvPr/>
          </p:nvCxnSpPr>
          <p:spPr bwMode="auto">
            <a:xfrm flipH="1">
              <a:off x="971600" y="5589240"/>
              <a:ext cx="693440" cy="0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feld 33"/>
            <p:cNvSpPr txBox="1"/>
            <p:nvPr/>
          </p:nvSpPr>
          <p:spPr>
            <a:xfrm>
              <a:off x="1475656" y="551723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rgbClr val="00B050"/>
                  </a:solidFill>
                </a:rPr>
                <a:t>x</a:t>
              </a:r>
              <a:r>
                <a:rPr lang="de-DE" baseline="30000" dirty="0" err="1">
                  <a:solidFill>
                    <a:srgbClr val="00B050"/>
                  </a:solidFill>
                </a:rPr>
                <a:t>n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683568" y="458112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rgbClr val="0070C0"/>
                  </a:solidFill>
                </a:rPr>
                <a:t>z</a:t>
              </a:r>
              <a:r>
                <a:rPr lang="de-DE" baseline="30000" dirty="0" err="1" smtClean="0">
                  <a:solidFill>
                    <a:srgbClr val="0070C0"/>
                  </a:solidFill>
                </a:rPr>
                <a:t>n</a:t>
              </a:r>
              <a:endParaRPr lang="de-D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0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 smtClean="0">
                <a:solidFill>
                  <a:schemeClr val="tx2"/>
                </a:solidFill>
              </a:rPr>
              <a:t>Modellbildung: Funktionsprinzip des </a:t>
            </a:r>
            <a:r>
              <a:rPr lang="de-DE" dirty="0" err="1" smtClean="0">
                <a:solidFill>
                  <a:schemeClr val="tx2"/>
                </a:solidFill>
              </a:rPr>
              <a:t>Quadrocopters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11</a:t>
            </a:fld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 rot="2064000">
            <a:off x="1999918" y="3036910"/>
            <a:ext cx="4302664" cy="1980788"/>
            <a:chOff x="2411760" y="2672348"/>
            <a:chExt cx="4302664" cy="1980788"/>
          </a:xfrm>
        </p:grpSpPr>
        <p:cxnSp>
          <p:nvCxnSpPr>
            <p:cNvPr id="15" name="Gerade Verbindung 14"/>
            <p:cNvCxnSpPr/>
            <p:nvPr/>
          </p:nvCxnSpPr>
          <p:spPr bwMode="auto">
            <a:xfrm>
              <a:off x="3419872" y="3212976"/>
              <a:ext cx="194421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/>
          </p:nvCxnSpPr>
          <p:spPr bwMode="auto">
            <a:xfrm>
              <a:off x="3131840" y="2924944"/>
              <a:ext cx="2880000" cy="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/>
          </p:nvCxnSpPr>
          <p:spPr bwMode="auto">
            <a:xfrm flipV="1">
              <a:off x="3123517" y="2701265"/>
              <a:ext cx="0" cy="259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/>
          </p:nvCxnSpPr>
          <p:spPr bwMode="auto">
            <a:xfrm>
              <a:off x="2411760" y="2675012"/>
              <a:ext cx="1440000" cy="0"/>
            </a:xfrm>
            <a:prstGeom prst="line">
              <a:avLst/>
            </a:prstGeom>
            <a:noFill/>
            <a:ln w="762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/>
          </p:nvCxnSpPr>
          <p:spPr bwMode="auto">
            <a:xfrm flipV="1">
              <a:off x="6013340" y="2701265"/>
              <a:ext cx="1500" cy="259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/>
          </p:nvCxnSpPr>
          <p:spPr bwMode="auto">
            <a:xfrm>
              <a:off x="5274424" y="2672348"/>
              <a:ext cx="1440000" cy="0"/>
            </a:xfrm>
            <a:prstGeom prst="line">
              <a:avLst/>
            </a:prstGeom>
            <a:noFill/>
            <a:ln w="762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mit Pfeil 23"/>
            <p:cNvCxnSpPr/>
            <p:nvPr/>
          </p:nvCxnSpPr>
          <p:spPr bwMode="auto">
            <a:xfrm>
              <a:off x="4571840" y="2960465"/>
              <a:ext cx="0" cy="1692671"/>
            </a:xfrm>
            <a:prstGeom prst="straightConnector1">
              <a:avLst/>
            </a:prstGeom>
            <a:noFill/>
            <a:ln w="76200" cap="flat" cmpd="sng" algn="ctr">
              <a:solidFill>
                <a:srgbClr val="FFC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feld 24"/>
            <p:cNvSpPr txBox="1"/>
            <p:nvPr/>
          </p:nvSpPr>
          <p:spPr>
            <a:xfrm rot="19536000">
              <a:off x="4184474" y="36586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solidFill>
                    <a:srgbClr val="FFC000"/>
                  </a:solidFill>
                </a:rPr>
                <a:t>T</a:t>
              </a:r>
            </a:p>
          </p:txBody>
        </p:sp>
      </p:grpSp>
      <p:cxnSp>
        <p:nvCxnSpPr>
          <p:cNvPr id="6" name="Gerade Verbindung mit Pfeil 5"/>
          <p:cNvCxnSpPr/>
          <p:nvPr/>
        </p:nvCxnSpPr>
        <p:spPr bwMode="auto">
          <a:xfrm>
            <a:off x="4555232" y="3452788"/>
            <a:ext cx="20068" cy="1396647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/>
          <p:cNvCxnSpPr/>
          <p:nvPr/>
        </p:nvCxnSpPr>
        <p:spPr bwMode="auto">
          <a:xfrm>
            <a:off x="3598928" y="4836604"/>
            <a:ext cx="966338" cy="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mit Pfeil 28"/>
          <p:cNvCxnSpPr/>
          <p:nvPr/>
        </p:nvCxnSpPr>
        <p:spPr bwMode="auto">
          <a:xfrm flipH="1">
            <a:off x="4555232" y="3452788"/>
            <a:ext cx="10034" cy="1396647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" name="Gruppieren 39"/>
          <p:cNvGrpSpPr/>
          <p:nvPr/>
        </p:nvGrpSpPr>
        <p:grpSpPr>
          <a:xfrm>
            <a:off x="683568" y="4581128"/>
            <a:ext cx="1728192" cy="1305436"/>
            <a:chOff x="683568" y="4581128"/>
            <a:chExt cx="1728192" cy="1305436"/>
          </a:xfrm>
        </p:grpSpPr>
        <p:cxnSp>
          <p:nvCxnSpPr>
            <p:cNvPr id="26" name="Gerade Verbindung 25"/>
            <p:cNvCxnSpPr/>
            <p:nvPr/>
          </p:nvCxnSpPr>
          <p:spPr bwMode="auto">
            <a:xfrm>
              <a:off x="971600" y="4849435"/>
              <a:ext cx="0" cy="739805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Gerade Verbindung 30"/>
            <p:cNvCxnSpPr/>
            <p:nvPr/>
          </p:nvCxnSpPr>
          <p:spPr bwMode="auto">
            <a:xfrm flipH="1">
              <a:off x="971600" y="5589240"/>
              <a:ext cx="693440" cy="0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feld 33"/>
            <p:cNvSpPr txBox="1"/>
            <p:nvPr/>
          </p:nvSpPr>
          <p:spPr>
            <a:xfrm>
              <a:off x="1475656" y="551723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rgbClr val="00B050"/>
                  </a:solidFill>
                </a:rPr>
                <a:t>x</a:t>
              </a:r>
              <a:r>
                <a:rPr lang="de-DE" baseline="30000" dirty="0" err="1">
                  <a:solidFill>
                    <a:srgbClr val="00B050"/>
                  </a:solidFill>
                </a:rPr>
                <a:t>n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683568" y="458112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rgbClr val="0070C0"/>
                  </a:solidFill>
                </a:rPr>
                <a:t>z</a:t>
              </a:r>
              <a:r>
                <a:rPr lang="de-DE" baseline="30000" dirty="0" err="1" smtClean="0">
                  <a:solidFill>
                    <a:srgbClr val="0070C0"/>
                  </a:solidFill>
                </a:rPr>
                <a:t>n</a:t>
              </a:r>
              <a:endParaRPr lang="de-DE" dirty="0">
                <a:solidFill>
                  <a:srgbClr val="0070C0"/>
                </a:solidFill>
              </a:endParaRPr>
            </a:p>
          </p:txBody>
        </p:sp>
      </p:grpSp>
      <p:sp>
        <p:nvSpPr>
          <p:cNvPr id="36" name="Textfeld 35"/>
          <p:cNvSpPr txBox="1"/>
          <p:nvPr/>
        </p:nvSpPr>
        <p:spPr>
          <a:xfrm>
            <a:off x="3851920" y="479715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solidFill>
                  <a:srgbClr val="00B050"/>
                </a:solidFill>
              </a:rPr>
              <a:t>F</a:t>
            </a:r>
            <a:r>
              <a:rPr lang="de-DE" sz="2000" baseline="-25000" dirty="0" err="1" smtClean="0">
                <a:solidFill>
                  <a:srgbClr val="00B050"/>
                </a:solidFill>
              </a:rPr>
              <a:t>x</a:t>
            </a:r>
            <a:r>
              <a:rPr lang="de-DE" sz="2000" baseline="30000" dirty="0" err="1" smtClean="0">
                <a:solidFill>
                  <a:srgbClr val="00B050"/>
                </a:solidFill>
              </a:rPr>
              <a:t>n</a:t>
            </a:r>
            <a:endParaRPr lang="de-DE" sz="2000" baseline="30000" dirty="0">
              <a:solidFill>
                <a:srgbClr val="00B05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4499992" y="407707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solidFill>
                  <a:srgbClr val="0070C0"/>
                </a:solidFill>
              </a:rPr>
              <a:t>F</a:t>
            </a:r>
            <a:r>
              <a:rPr lang="de-DE" sz="2000" baseline="-25000" dirty="0" err="1" smtClean="0">
                <a:solidFill>
                  <a:srgbClr val="0070C0"/>
                </a:solidFill>
              </a:rPr>
              <a:t>y</a:t>
            </a:r>
            <a:r>
              <a:rPr lang="de-DE" sz="2000" baseline="30000" dirty="0" err="1" smtClean="0">
                <a:solidFill>
                  <a:srgbClr val="0070C0"/>
                </a:solidFill>
              </a:rPr>
              <a:t>n</a:t>
            </a:r>
            <a:endParaRPr lang="de-DE" sz="2000" baseline="30000" dirty="0">
              <a:solidFill>
                <a:srgbClr val="0070C0"/>
              </a:solidFill>
            </a:endParaRPr>
          </a:p>
        </p:txBody>
      </p:sp>
      <p:cxnSp>
        <p:nvCxnSpPr>
          <p:cNvPr id="42" name="Gerade Verbindung 41"/>
          <p:cNvCxnSpPr/>
          <p:nvPr/>
        </p:nvCxnSpPr>
        <p:spPr bwMode="auto">
          <a:xfrm>
            <a:off x="4563542" y="3417958"/>
            <a:ext cx="109688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Gerade Verbindung 43"/>
          <p:cNvCxnSpPr/>
          <p:nvPr/>
        </p:nvCxnSpPr>
        <p:spPr bwMode="auto">
          <a:xfrm>
            <a:off x="4555232" y="3423479"/>
            <a:ext cx="914400" cy="914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Bogen 44"/>
          <p:cNvSpPr/>
          <p:nvPr/>
        </p:nvSpPr>
        <p:spPr bwMode="auto">
          <a:xfrm>
            <a:off x="5012432" y="3452787"/>
            <a:ext cx="99554" cy="192237"/>
          </a:xfrm>
          <a:prstGeom prst="arc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46" name="Bogen 45"/>
          <p:cNvSpPr/>
          <p:nvPr/>
        </p:nvSpPr>
        <p:spPr bwMode="auto">
          <a:xfrm>
            <a:off x="4976854" y="3432591"/>
            <a:ext cx="178823" cy="349181"/>
          </a:xfrm>
          <a:prstGeom prst="arc">
            <a:avLst>
              <a:gd name="adj1" fmla="val 16200000"/>
              <a:gd name="adj2" fmla="val 5559523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846185" y="337485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ym typeface="Symbol"/>
              </a:rPr>
              <a:t>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3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Modellbildung: Vereinfachtes Modell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318875"/>
            <a:ext cx="8207375" cy="315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1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Modellbildung: Translationsmodell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68" y="2636912"/>
            <a:ext cx="523170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5724128" y="2276872"/>
                <a:ext cx="3419872" cy="3869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+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𝜑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)∙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</m:oMath>
                  </m:oMathPara>
                </a14:m>
                <a:endParaRPr lang="de-DE" dirty="0" smtClean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𝑔</m:t>
                      </m:r>
                    </m:oMath>
                  </m:oMathPara>
                </a14:m>
                <a:endParaRPr lang="de-DE" dirty="0" smtClean="0"/>
              </a:p>
              <a:p>
                <a:pPr/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/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276872"/>
                <a:ext cx="3419872" cy="38695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5724128" y="1860272"/>
            <a:ext cx="3096344" cy="33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None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/>
              <a:t> </a:t>
            </a:r>
            <a:r>
              <a:rPr lang="de-DE" kern="0" dirty="0" smtClean="0"/>
              <a:t>Zustandsdifferenzialgleichung</a:t>
            </a:r>
            <a:endParaRPr lang="de-DE" kern="0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323528" y="1860273"/>
            <a:ext cx="2350443" cy="33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None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Strukturbild Modell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5278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Aufbau der Regelung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3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Inversion: Aufbau und Stellgesetz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26833"/>
            <a:ext cx="7501991" cy="2794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2706371" y="4365104"/>
                <a:ext cx="3600400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371" y="4365104"/>
                <a:ext cx="3600400" cy="6560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115616" y="5307119"/>
                <a:ext cx="230425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307119"/>
                <a:ext cx="2304256" cy="714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953310" y="5307118"/>
                <a:ext cx="2579129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fName>
                        <m:e/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10" y="5307118"/>
                <a:ext cx="2579129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0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>
                <a:solidFill>
                  <a:schemeClr val="tx2"/>
                </a:solidFill>
              </a:rPr>
              <a:t>Inversion: </a:t>
            </a:r>
            <a:r>
              <a:rPr lang="de-DE" dirty="0" smtClean="0">
                <a:solidFill>
                  <a:schemeClr val="tx2"/>
                </a:solidFill>
              </a:rPr>
              <a:t>Ergebnisse des Stellgesetzes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5" y="1773238"/>
            <a:ext cx="2967730" cy="208781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5" y="3861049"/>
            <a:ext cx="2998073" cy="201622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838982"/>
            <a:ext cx="2909000" cy="195632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92" y="3861048"/>
            <a:ext cx="2875567" cy="193383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53" y="2940853"/>
            <a:ext cx="2953744" cy="19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>
                <a:solidFill>
                  <a:schemeClr val="tx2"/>
                </a:solidFill>
              </a:rPr>
              <a:t>Inversion: Ergebnisse des Stellgesetzes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64904"/>
            <a:ext cx="4196604" cy="2952328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81" y="2598739"/>
            <a:ext cx="4282962" cy="2880320"/>
          </a:xfrm>
          <a:prstGeom prst="rect">
            <a:avLst/>
          </a:prstGeom>
        </p:spPr>
      </p:pic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755576" y="2229408"/>
            <a:ext cx="2350443" cy="33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None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de-DE" kern="0" dirty="0" smtClean="0"/>
              <a:t>Eingang Inversion</a:t>
            </a:r>
            <a:endParaRPr lang="de-DE" kern="0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4957861" y="2214840"/>
            <a:ext cx="3358555" cy="33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None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de-DE" kern="0" dirty="0" smtClean="0"/>
              <a:t>Beschleunigungswerte Modell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5488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>
                <a:solidFill>
                  <a:schemeClr val="tx2"/>
                </a:solidFill>
              </a:rPr>
              <a:t>Inversion: </a:t>
            </a:r>
            <a:r>
              <a:rPr lang="de-DE" dirty="0" err="1" smtClean="0">
                <a:solidFill>
                  <a:schemeClr val="tx2"/>
                </a:solidFill>
              </a:rPr>
              <a:t>Zustandslinearisierte</a:t>
            </a:r>
            <a:r>
              <a:rPr lang="de-DE" dirty="0" smtClean="0">
                <a:solidFill>
                  <a:schemeClr val="tx2"/>
                </a:solidFill>
              </a:rPr>
              <a:t> Translationsmodell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160" y="1773238"/>
            <a:ext cx="5526504" cy="424815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15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Aufbau der Regelung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3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Komponenten und Architektur des </a:t>
            </a:r>
            <a:r>
              <a:rPr lang="de-DE" dirty="0" err="1" smtClean="0"/>
              <a:t>Quadrocopters</a:t>
            </a: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2D-Positionsbestimmung in einer unbekannten Umgebung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Aufbau und Funktionsweise der Positionsregelung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Auswertung eines Flugversuches 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Fazit und Ausblick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Flugdemonstration 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26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Positionsregelung 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Vorsteuerung: Referenzmodell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768" y="1643262"/>
            <a:ext cx="4032448" cy="284969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20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194461" y="5040688"/>
                <a:ext cx="4752528" cy="997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𝑐𝑚𝑑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461" y="5040688"/>
                <a:ext cx="4752528" cy="9979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96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Positionsregelung </a:t>
            </a:r>
            <a:br>
              <a:rPr lang="de-DE" dirty="0"/>
            </a:br>
            <a:r>
              <a:rPr lang="de-DE" dirty="0">
                <a:solidFill>
                  <a:schemeClr val="tx2"/>
                </a:solidFill>
              </a:rPr>
              <a:t>Vorsteuerung: </a:t>
            </a:r>
            <a:r>
              <a:rPr lang="de-DE" dirty="0" smtClean="0">
                <a:solidFill>
                  <a:schemeClr val="tx2"/>
                </a:solidFill>
              </a:rPr>
              <a:t>Steuerung des Modells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11" y="3826322"/>
            <a:ext cx="2880320" cy="218117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171" y="3826323"/>
            <a:ext cx="2880320" cy="218117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59501"/>
            <a:ext cx="2993423" cy="22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Aufbau der Regelung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0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Positionsregelung </a:t>
            </a:r>
            <a:br>
              <a:rPr lang="de-DE" dirty="0"/>
            </a:br>
            <a:r>
              <a:rPr lang="de-DE" dirty="0" smtClean="0">
                <a:solidFill>
                  <a:schemeClr val="tx2"/>
                </a:solidFill>
              </a:rPr>
              <a:t>Folgeregler: Stabilisierung Fehlermodell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789861"/>
            <a:ext cx="5119478" cy="32233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5868144" y="1965037"/>
                <a:ext cx="2592288" cy="3264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r>
                  <a:rPr lang="de-DE" i="1" dirty="0" smtClean="0">
                    <a:latin typeface="Cambria Math" panose="02040503050406030204" pitchFamily="18" charset="0"/>
                  </a:rPr>
                  <a:t>mit</a:t>
                </a:r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̈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965037"/>
                <a:ext cx="2592288" cy="3264163"/>
              </a:xfrm>
              <a:prstGeom prst="rect">
                <a:avLst/>
              </a:prstGeom>
              <a:blipFill rotWithShape="0"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2902496" y="5157192"/>
                <a:ext cx="5976664" cy="701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b="0" dirty="0" smtClean="0"/>
                  <a:t>        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 smtClean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496" y="5157192"/>
                <a:ext cx="5976664" cy="7011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eschweifte Klammer rechts 9"/>
          <p:cNvSpPr/>
          <p:nvPr/>
        </p:nvSpPr>
        <p:spPr bwMode="auto">
          <a:xfrm>
            <a:off x="1187624" y="5085184"/>
            <a:ext cx="45719" cy="720080"/>
          </a:xfrm>
          <a:prstGeom prst="rightBr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1" name="Geschweifte Klammer links 10"/>
          <p:cNvSpPr/>
          <p:nvPr/>
        </p:nvSpPr>
        <p:spPr bwMode="auto">
          <a:xfrm>
            <a:off x="1331640" y="5085184"/>
            <a:ext cx="144016" cy="648072"/>
          </a:xfrm>
          <a:prstGeom prst="leftBr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2" name="Geschweifte Klammer links 11"/>
          <p:cNvSpPr/>
          <p:nvPr/>
        </p:nvSpPr>
        <p:spPr bwMode="auto">
          <a:xfrm rot="16200000">
            <a:off x="4079814" y="5242344"/>
            <a:ext cx="261743" cy="72008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3" name="Geschweifte Klammer links 12"/>
          <p:cNvSpPr/>
          <p:nvPr/>
        </p:nvSpPr>
        <p:spPr bwMode="auto">
          <a:xfrm>
            <a:off x="1475656" y="5085184"/>
            <a:ext cx="72008" cy="720080"/>
          </a:xfrm>
          <a:prstGeom prst="leftBr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4" name="Geschweifte Klammer links 13"/>
          <p:cNvSpPr/>
          <p:nvPr/>
        </p:nvSpPr>
        <p:spPr bwMode="auto">
          <a:xfrm rot="16200000">
            <a:off x="6745384" y="3946199"/>
            <a:ext cx="261743" cy="3312369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81955" y="5682315"/>
            <a:ext cx="165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Vorsteuerung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047525" y="5673680"/>
            <a:ext cx="165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Folgeregler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9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Positionsregelung </a:t>
            </a:r>
            <a:br>
              <a:rPr lang="de-DE" dirty="0"/>
            </a:br>
            <a:r>
              <a:rPr lang="de-DE" dirty="0">
                <a:solidFill>
                  <a:schemeClr val="tx2"/>
                </a:solidFill>
              </a:rPr>
              <a:t>Folgeregler: </a:t>
            </a:r>
            <a:r>
              <a:rPr lang="de-DE" dirty="0" smtClean="0">
                <a:solidFill>
                  <a:schemeClr val="tx2"/>
                </a:solidFill>
              </a:rPr>
              <a:t>Implementierung mit I-Anteil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800" y="1484784"/>
            <a:ext cx="3243366" cy="3082725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24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683568" y="4854405"/>
                <a:ext cx="7344816" cy="424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b="0" dirty="0" smtClean="0"/>
                  <a:t>        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854405"/>
                <a:ext cx="7344816" cy="424155"/>
              </a:xfrm>
              <a:prstGeom prst="rect">
                <a:avLst/>
              </a:prstGeom>
              <a:blipFill rotWithShape="0">
                <a:blip r:embed="rId3"/>
                <a:stretch>
                  <a:fillRect t="-127143" b="-18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eschweifte Klammer links 7"/>
          <p:cNvSpPr/>
          <p:nvPr/>
        </p:nvSpPr>
        <p:spPr bwMode="auto">
          <a:xfrm rot="16200000">
            <a:off x="1847567" y="5032311"/>
            <a:ext cx="261743" cy="72008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9" name="Geschweifte Klammer links 8"/>
          <p:cNvSpPr/>
          <p:nvPr/>
        </p:nvSpPr>
        <p:spPr bwMode="auto">
          <a:xfrm rot="16200000">
            <a:off x="5341228" y="2908074"/>
            <a:ext cx="261743" cy="496855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149708" y="5472282"/>
            <a:ext cx="165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Vorsteuerung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725586" y="5486943"/>
            <a:ext cx="349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Folgeregler inklusive I-Anteil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99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Positionsregelung </a:t>
            </a:r>
            <a:br>
              <a:rPr lang="de-DE" dirty="0"/>
            </a:br>
            <a:r>
              <a:rPr lang="de-DE" dirty="0">
                <a:solidFill>
                  <a:schemeClr val="tx2"/>
                </a:solidFill>
              </a:rPr>
              <a:t>Folgeregler</a:t>
            </a:r>
            <a:r>
              <a:rPr lang="de-DE" dirty="0" smtClean="0">
                <a:solidFill>
                  <a:schemeClr val="tx2"/>
                </a:solidFill>
              </a:rPr>
              <a:t>: Simulationsergebnis Folgeregler 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5" y="2519164"/>
            <a:ext cx="4350975" cy="292606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92896"/>
            <a:ext cx="439003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Aufbau der Regelung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2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Positionsregelung </a:t>
            </a:r>
            <a:br>
              <a:rPr lang="de-DE" dirty="0"/>
            </a:br>
            <a:r>
              <a:rPr lang="de-DE" dirty="0" smtClean="0">
                <a:solidFill>
                  <a:schemeClr val="tx2"/>
                </a:solidFill>
              </a:rPr>
              <a:t>Zustandsschätzer: Erweitertes Modell 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190" y="2571253"/>
            <a:ext cx="6502444" cy="265212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824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Positionsregelung </a:t>
            </a:r>
            <a:br>
              <a:rPr lang="de-DE" dirty="0"/>
            </a:br>
            <a:r>
              <a:rPr lang="de-DE" dirty="0">
                <a:solidFill>
                  <a:schemeClr val="tx2"/>
                </a:solidFill>
              </a:rPr>
              <a:t>Zustandsschätzer: </a:t>
            </a:r>
            <a:r>
              <a:rPr lang="de-DE" dirty="0" smtClean="0">
                <a:solidFill>
                  <a:schemeClr val="tx2"/>
                </a:solidFill>
              </a:rPr>
              <a:t>Beobachter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486" y="1773238"/>
            <a:ext cx="7409852" cy="424815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3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1107996"/>
          </a:xfrm>
        </p:spPr>
        <p:txBody>
          <a:bodyPr/>
          <a:lstStyle/>
          <a:p>
            <a:r>
              <a:rPr lang="de-DE" dirty="0"/>
              <a:t>Positionsregelung </a:t>
            </a:r>
            <a:br>
              <a:rPr lang="de-DE" dirty="0"/>
            </a:br>
            <a:r>
              <a:rPr lang="de-DE" dirty="0">
                <a:solidFill>
                  <a:schemeClr val="tx2"/>
                </a:solidFill>
              </a:rPr>
              <a:t>Zustandsschätzer: </a:t>
            </a:r>
            <a:r>
              <a:rPr lang="de-DE" dirty="0" smtClean="0">
                <a:solidFill>
                  <a:schemeClr val="tx2"/>
                </a:solidFill>
              </a:rPr>
              <a:t>Simulationsergebnis Beobachter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84" y="1718432"/>
            <a:ext cx="4035297" cy="2107427"/>
          </a:xfr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4" y="3825859"/>
            <a:ext cx="4442865" cy="224050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05" y="3836823"/>
            <a:ext cx="4399384" cy="22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Komponenten und Architektur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Softwarearchitektur und Kommunikationsstruktur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89" y="1773238"/>
            <a:ext cx="5543446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9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Flugversuch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Positionsverschiebung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43" y="1773238"/>
            <a:ext cx="5324539" cy="4248150"/>
          </a:xfrm>
        </p:spPr>
      </p:pic>
    </p:spTree>
    <p:extLst>
      <p:ext uri="{BB962C8B-B14F-4D97-AF65-F5344CB8AC3E}">
        <p14:creationId xmlns:p14="http://schemas.microsoft.com/office/powerpoint/2010/main" val="224904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Flugversuch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Positionsverschiebung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31</a:t>
            </a:fld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1" y="3831171"/>
            <a:ext cx="2300642" cy="1835553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12" y="1905601"/>
            <a:ext cx="2227815" cy="177744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831171"/>
            <a:ext cx="2215828" cy="176788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916832"/>
            <a:ext cx="2199658" cy="17549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831171"/>
            <a:ext cx="2161071" cy="176788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159" y="1943623"/>
            <a:ext cx="220708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Fazit und 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Fazit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Positionsregelung von </a:t>
            </a:r>
            <a:r>
              <a:rPr lang="de-DE" dirty="0" err="1" smtClean="0"/>
              <a:t>AscTec</a:t>
            </a:r>
            <a:r>
              <a:rPr lang="de-DE" dirty="0" smtClean="0"/>
              <a:t> funktioniert in Verbindung mit einem Laserscanner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Hohe Neigungswinkel können dazu führen das Position nicht bestimmt werden kann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Ausblick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Entwicklung eines Notfallmodus bei ausbleibenden Positionsdaten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Implementierung der Höhenschätzung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Integration eines </a:t>
            </a:r>
            <a:r>
              <a:rPr lang="de-DE" dirty="0" err="1" smtClean="0"/>
              <a:t>Waypoint</a:t>
            </a:r>
            <a:r>
              <a:rPr lang="de-DE" dirty="0" smtClean="0"/>
              <a:t>-Servers, über denn </a:t>
            </a:r>
            <a:r>
              <a:rPr lang="de-DE" dirty="0" smtClean="0"/>
              <a:t>sich mehrere Positionen im </a:t>
            </a:r>
            <a:r>
              <a:rPr lang="de-DE" dirty="0" smtClean="0"/>
              <a:t>Raum nacheinander </a:t>
            </a:r>
            <a:r>
              <a:rPr lang="de-DE" dirty="0" smtClean="0"/>
              <a:t>anfliegen </a:t>
            </a:r>
            <a:r>
              <a:rPr lang="de-DE" dirty="0" smtClean="0"/>
              <a:t>lassen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Autonomes Starten und Landen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80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Koordinatentransformation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33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96" y="2076773"/>
            <a:ext cx="3518592" cy="303843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28797" y="1707441"/>
            <a:ext cx="320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  <a:r>
              <a:rPr lang="de-DE" dirty="0" smtClean="0"/>
              <a:t>y‘x‘‘-Konvention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631410" y="4540448"/>
                <a:ext cx="4462764" cy="3456484"/>
              </a:xfrm>
            </p:spPr>
            <p:txBody>
              <a:bodyPr/>
              <a:lstStyle/>
              <a:p>
                <a:r>
                  <a:rPr lang="de-DE" dirty="0" smtClean="0"/>
                  <a:t>Transformationsmatrix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1410" y="4540448"/>
                <a:ext cx="4462764" cy="3456484"/>
              </a:xfrm>
              <a:blipFill rotWithShape="0">
                <a:blip r:embed="rId3"/>
                <a:stretch>
                  <a:fillRect l="-3279" t="-2293" r="-122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14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err="1" smtClean="0">
                <a:solidFill>
                  <a:schemeClr val="tx2"/>
                </a:solidFill>
              </a:rPr>
              <a:t>Scanmatching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440" y="1628800"/>
            <a:ext cx="1879533" cy="439258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34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829" y="1001475"/>
            <a:ext cx="4393179" cy="57602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550" y="3637645"/>
            <a:ext cx="5367086" cy="67173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829" y="2077802"/>
            <a:ext cx="4338099" cy="99115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457" y="2951308"/>
            <a:ext cx="2775522" cy="5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Inversion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30" y="1962680"/>
            <a:ext cx="3483869" cy="393720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35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62" y="1556792"/>
            <a:ext cx="1656206" cy="136433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819" y="1670459"/>
            <a:ext cx="1430302" cy="116176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153" y="3981116"/>
            <a:ext cx="2815030" cy="101250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4852" y="4976111"/>
            <a:ext cx="1976850" cy="111503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2381" y="5057073"/>
            <a:ext cx="1629699" cy="1050758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241030" y="1556792"/>
            <a:ext cx="348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Zstd</a:t>
            </a:r>
            <a:r>
              <a:rPr lang="de-DE" dirty="0" smtClean="0"/>
              <a:t>.-Dgl.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722380" y="809620"/>
            <a:ext cx="3483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Zstd</a:t>
            </a:r>
            <a:r>
              <a:rPr lang="de-DE" dirty="0" smtClean="0"/>
              <a:t>. </a:t>
            </a:r>
            <a:r>
              <a:rPr lang="de-DE" dirty="0"/>
              <a:t>a</a:t>
            </a:r>
            <a:r>
              <a:rPr lang="de-DE" dirty="0" smtClean="0"/>
              <a:t>bhängig des flachen Ausgangs und dessen Ableitungen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4722381" y="3081768"/>
            <a:ext cx="3483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Eingänge abhängig des flachen Ausgangs und dessen Ableitungen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30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Polstellen/-vorgabe</a:t>
            </a:r>
            <a:endParaRPr lang="de-DE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66725" y="1773238"/>
                <a:ext cx="3889251" cy="4248150"/>
              </a:xfrm>
            </p:spPr>
            <p:txBody>
              <a:bodyPr/>
              <a:lstStyle/>
              <a:p>
                <a:r>
                  <a:rPr lang="de-DE" dirty="0" smtClean="0"/>
                  <a:t>Übertragungsfunktion</a:t>
                </a:r>
              </a:p>
              <a:p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_0</m:t>
                          </m:r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_0</m:t>
                          </m:r>
                        </m:den>
                      </m:f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Polstellen berechnen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725" y="1773238"/>
                <a:ext cx="3889251" cy="4248150"/>
              </a:xfrm>
              <a:blipFill rotWithShape="0">
                <a:blip r:embed="rId2"/>
                <a:stretch>
                  <a:fillRect l="-3762" t="-1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36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2"/>
              <p:cNvSpPr txBox="1">
                <a:spLocks/>
              </p:cNvSpPr>
              <p:nvPr/>
            </p:nvSpPr>
            <p:spPr bwMode="auto">
              <a:xfrm>
                <a:off x="4580561" y="1773238"/>
                <a:ext cx="4094164" cy="424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0" indent="0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None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kern="0" dirty="0" smtClean="0"/>
                  <a:t>Zustandsdifferenzialgleichung</a:t>
                </a:r>
              </a:p>
              <a:p>
                <a:endParaRPr lang="de-DE" kern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𝐵𝐾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b="0" kern="0" dirty="0" smtClean="0">
                  <a:ea typeface="Cambria Math" panose="02040503050406030204" pitchFamily="18" charset="0"/>
                </a:endParaRPr>
              </a:p>
              <a:p>
                <a:endParaRPr lang="de-DE" b="0" kern="0" dirty="0" smtClean="0">
                  <a:ea typeface="Cambria Math" panose="02040503050406030204" pitchFamily="18" charset="0"/>
                </a:endParaRPr>
              </a:p>
              <a:p>
                <a:r>
                  <a:rPr lang="de-DE" dirty="0" smtClean="0"/>
                  <a:t>Polstellen berechnen</a:t>
                </a:r>
                <a:endParaRPr lang="de-DE" kern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𝐵𝐾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0561" y="1773238"/>
                <a:ext cx="4094164" cy="4248150"/>
              </a:xfrm>
              <a:prstGeom prst="rect">
                <a:avLst/>
              </a:prstGeom>
              <a:blipFill rotWithShape="0">
                <a:blip r:embed="rId3"/>
                <a:stretch>
                  <a:fillRect l="-3423" t="-1865" r="-10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2265712" y="4863571"/>
                <a:ext cx="4176464" cy="1157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Polstellen vorgeben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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712" y="4863571"/>
                <a:ext cx="4176464" cy="1157817"/>
              </a:xfrm>
              <a:prstGeom prst="rect">
                <a:avLst/>
              </a:prstGeom>
              <a:blipFill rotWithShape="0">
                <a:blip r:embed="rId4"/>
                <a:stretch>
                  <a:fillRect l="-1314" t="-31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/>
          <p:cNvCxnSpPr/>
          <p:nvPr/>
        </p:nvCxnSpPr>
        <p:spPr bwMode="auto">
          <a:xfrm flipH="1">
            <a:off x="4427984" y="1628800"/>
            <a:ext cx="0" cy="30963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257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Stabilitätsgebiet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161" y="1773238"/>
            <a:ext cx="5610502" cy="424815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438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Beobachter</a:t>
            </a:r>
            <a:endParaRPr lang="de-DE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66725" y="1773238"/>
                <a:ext cx="3889251" cy="4248150"/>
              </a:xfrm>
            </p:spPr>
            <p:txBody>
              <a:bodyPr/>
              <a:lstStyle/>
              <a:p>
                <a:r>
                  <a:rPr lang="de-DE" dirty="0" smtClean="0"/>
                  <a:t>Zstd.-Dgl. </a:t>
                </a:r>
                <a:r>
                  <a:rPr lang="de-DE" dirty="0"/>
                  <a:t>e</a:t>
                </a:r>
                <a:r>
                  <a:rPr lang="de-DE" dirty="0" smtClean="0"/>
                  <a:t>rweitertes Modell</a:t>
                </a:r>
              </a:p>
              <a:p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b="0" dirty="0" smtClean="0">
                  <a:ea typeface="Cambria Math" panose="02040503050406030204" pitchFamily="18" charset="0"/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725" y="1773238"/>
                <a:ext cx="3889251" cy="4248150"/>
              </a:xfrm>
              <a:blipFill rotWithShape="0">
                <a:blip r:embed="rId2"/>
                <a:stretch>
                  <a:fillRect l="-3762" t="-1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38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2"/>
              <p:cNvSpPr txBox="1">
                <a:spLocks/>
              </p:cNvSpPr>
              <p:nvPr/>
            </p:nvSpPr>
            <p:spPr bwMode="auto">
              <a:xfrm>
                <a:off x="4303494" y="1768476"/>
                <a:ext cx="4660994" cy="4036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0" indent="0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None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dirty="0" smtClean="0"/>
                  <a:t>Zstd</a:t>
                </a:r>
                <a:r>
                  <a:rPr lang="de-DE" dirty="0"/>
                  <a:t>.-Dgl. </a:t>
                </a:r>
                <a:r>
                  <a:rPr lang="de-DE" dirty="0" smtClean="0"/>
                  <a:t>Beobachter</a:t>
                </a:r>
              </a:p>
              <a:p>
                <a:endParaRPr lang="de-DE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endParaRPr lang="de-DE" kern="0" dirty="0"/>
              </a:p>
            </p:txBody>
          </p:sp>
        </mc:Choice>
        <mc:Fallback>
          <p:sp>
            <p:nvSpPr>
              <p:cNvPr id="6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3494" y="1768476"/>
                <a:ext cx="4660994" cy="4036788"/>
              </a:xfrm>
              <a:prstGeom prst="rect">
                <a:avLst/>
              </a:prstGeom>
              <a:blipFill rotWithShape="0">
                <a:blip r:embed="rId3"/>
                <a:stretch>
                  <a:fillRect l="-3137" t="-19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1979712" y="4750752"/>
                <a:ext cx="4217179" cy="955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Einschwingdynamik der </a:t>
                </a:r>
                <a:r>
                  <a:rPr lang="de-DE" dirty="0" err="1" smtClean="0"/>
                  <a:t>Zstd</a:t>
                </a:r>
                <a:r>
                  <a:rPr lang="de-DE" dirty="0" smtClean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dirty="0" smtClean="0"/>
              </a:p>
              <a:p>
                <a:r>
                  <a:rPr lang="de-DE" dirty="0" smtClean="0"/>
                  <a:t> </a:t>
                </a:r>
                <a:endParaRPr lang="de-DE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750752"/>
                <a:ext cx="4217179" cy="955903"/>
              </a:xfrm>
              <a:prstGeom prst="rect">
                <a:avLst/>
              </a:prstGeom>
              <a:blipFill rotWithShape="0">
                <a:blip r:embed="rId4"/>
                <a:stretch>
                  <a:fillRect l="-1301" t="-31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97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Komponenten und Architektur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Koordinatensysteme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190330"/>
            <a:ext cx="8207375" cy="341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2D-Positionsbestimmung 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Integration in die Architektur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91" y="1773238"/>
            <a:ext cx="69070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9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2D-Positionsbestimmung </a:t>
            </a:r>
            <a:br>
              <a:rPr lang="de-DE" dirty="0"/>
            </a:br>
            <a:r>
              <a:rPr lang="de-DE" dirty="0" smtClean="0">
                <a:solidFill>
                  <a:schemeClr val="tx2"/>
                </a:solidFill>
              </a:rPr>
              <a:t>Orthogonale Laserprojektion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64324"/>
            <a:ext cx="3311140" cy="424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74975"/>
            <a:ext cx="3969973" cy="365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4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2D-Positionsbestimmung </a:t>
            </a:r>
            <a:br>
              <a:rPr lang="de-DE" dirty="0"/>
            </a:br>
            <a:r>
              <a:rPr lang="de-DE" dirty="0" err="1" smtClean="0">
                <a:solidFill>
                  <a:schemeClr val="tx2"/>
                </a:solidFill>
              </a:rPr>
              <a:t>Scanmatching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555366" y="5276800"/>
                <a:ext cx="4030717" cy="936204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𝑛𝑒𝑢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𝑛𝑒𝑢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𝑟𝑒𝑓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∆</m:t>
                      </m:r>
                    </m:oMath>
                  </m:oMathPara>
                </a14:m>
                <a:endParaRPr lang="de-DE" b="0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5366" y="5276800"/>
                <a:ext cx="4030717" cy="93620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41696"/>
          <a:stretch/>
        </p:blipFill>
        <p:spPr>
          <a:xfrm>
            <a:off x="469897" y="1818177"/>
            <a:ext cx="3312368" cy="353507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l="40560" t="20947"/>
          <a:stretch/>
        </p:blipFill>
        <p:spPr>
          <a:xfrm>
            <a:off x="5017222" y="1628800"/>
            <a:ext cx="3657503" cy="378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Implementierung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875" y="1773238"/>
            <a:ext cx="6377074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0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Aufbau der Regelung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7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10_110616_ppt_Master_Ins_de_4zu3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P10_110616_ppt_Master_Ins_de_4zu3</Template>
  <TotalTime>0</TotalTime>
  <Words>288</Words>
  <Application>Microsoft Office PowerPoint</Application>
  <PresentationFormat>Bildschirmpräsentation (4:3)</PresentationFormat>
  <Paragraphs>214</Paragraphs>
  <Slides>38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4" baseType="lpstr">
      <vt:lpstr>Cambria Math</vt:lpstr>
      <vt:lpstr>Frutiger LT Com 45 Light</vt:lpstr>
      <vt:lpstr>Frutiger LT Com 55 Roman</vt:lpstr>
      <vt:lpstr>Symbol</vt:lpstr>
      <vt:lpstr>Wingdings</vt:lpstr>
      <vt:lpstr>P10_110616_ppt_Master_Ins_de_4zu3</vt:lpstr>
      <vt:lpstr>PowerPoint-Präsentation</vt:lpstr>
      <vt:lpstr>Agenda</vt:lpstr>
      <vt:lpstr>Komponenten und Architektur  Softwarearchitektur und Kommunikationsstruktur</vt:lpstr>
      <vt:lpstr>Komponenten und Architektur  Koordinatensysteme</vt:lpstr>
      <vt:lpstr>2D-Positionsbestimmung  Integration in die Architektur</vt:lpstr>
      <vt:lpstr>2D-Positionsbestimmung  Orthogonale Laserprojektion</vt:lpstr>
      <vt:lpstr>2D-Positionsbestimmung  Scanmatching</vt:lpstr>
      <vt:lpstr>Positionsregelung Implementierung</vt:lpstr>
      <vt:lpstr>Positionsregelung Aufbau der Regelung</vt:lpstr>
      <vt:lpstr>Positionsregelung Modellbildung: Funktionsprinzip des Quadrocopters</vt:lpstr>
      <vt:lpstr>Positionsregelung Modellbildung: Funktionsprinzip des Quadrocopters</vt:lpstr>
      <vt:lpstr>Positionsregelung Modellbildung: Vereinfachtes Modell</vt:lpstr>
      <vt:lpstr>Positionsregelung Modellbildung: Translationsmodell</vt:lpstr>
      <vt:lpstr>Positionsregelung Aufbau der Regelung</vt:lpstr>
      <vt:lpstr>Positionsregelung Inversion: Aufbau und Stellgesetz</vt:lpstr>
      <vt:lpstr>Positionsregelung Inversion: Ergebnisse des Stellgesetzes</vt:lpstr>
      <vt:lpstr>Positionsregelung Inversion: Ergebnisse des Stellgesetzes</vt:lpstr>
      <vt:lpstr>Positionsregelung Inversion: Zustandslinearisierte Translationsmodell</vt:lpstr>
      <vt:lpstr>Positionsregelung Aufbau der Regelung</vt:lpstr>
      <vt:lpstr>Positionsregelung  Vorsteuerung: Referenzmodell</vt:lpstr>
      <vt:lpstr>Positionsregelung  Vorsteuerung: Steuerung des Modells</vt:lpstr>
      <vt:lpstr>Positionsregelung Aufbau der Regelung</vt:lpstr>
      <vt:lpstr>Positionsregelung  Folgeregler: Stabilisierung Fehlermodell</vt:lpstr>
      <vt:lpstr>Positionsregelung  Folgeregler: Implementierung mit I-Anteil</vt:lpstr>
      <vt:lpstr>Positionsregelung  Folgeregler: Simulationsergebnis Folgeregler </vt:lpstr>
      <vt:lpstr>Positionsregelung Aufbau der Regelung</vt:lpstr>
      <vt:lpstr>Positionsregelung  Zustandsschätzer: Erweitertes Modell </vt:lpstr>
      <vt:lpstr>Positionsregelung  Zustandsschätzer: Beobachter</vt:lpstr>
      <vt:lpstr>Positionsregelung  Zustandsschätzer: Simulationsergebnis Beobachter </vt:lpstr>
      <vt:lpstr>Flugversuch Positionsverschiebung</vt:lpstr>
      <vt:lpstr>Flugversuch Positionsverschiebung</vt:lpstr>
      <vt:lpstr>Fazit und Ausblick</vt:lpstr>
      <vt:lpstr>Zusatzfolie Koordinatentransformation</vt:lpstr>
      <vt:lpstr>Zusatzfolie Scanmatching</vt:lpstr>
      <vt:lpstr>Zusatzfolie Inversion</vt:lpstr>
      <vt:lpstr>Zusatzfolie Polstellen/-vorgabe</vt:lpstr>
      <vt:lpstr>Zusatzfolie Stabilitätsgebiet</vt:lpstr>
      <vt:lpstr>Zusatzfolie Beobachter</vt:lpstr>
    </vt:vector>
  </TitlesOfParts>
  <Company>Fraunhofer IIS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mit logo/Titel durch Klicken hinzufügen</dc:title>
  <dc:creator>Stefanie Fuchs</dc:creator>
  <cp:lastModifiedBy>Matthias Welter</cp:lastModifiedBy>
  <cp:revision>119</cp:revision>
  <cp:lastPrinted>2011-04-27T07:57:31Z</cp:lastPrinted>
  <dcterms:created xsi:type="dcterms:W3CDTF">2011-07-15T07:08:58Z</dcterms:created>
  <dcterms:modified xsi:type="dcterms:W3CDTF">2015-02-16T11:57:46Z</dcterms:modified>
</cp:coreProperties>
</file>