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3" r:id="rId17"/>
    <p:sldId id="272" r:id="rId18"/>
    <p:sldId id="294" r:id="rId19"/>
    <p:sldId id="275" r:id="rId20"/>
    <p:sldId id="276" r:id="rId21"/>
    <p:sldId id="277" r:id="rId22"/>
    <p:sldId id="295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465">
          <p15:clr>
            <a:srgbClr val="A4A3A4"/>
          </p15:clr>
        </p15:guide>
        <p15:guide id="3" pos="43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CFBD9"/>
    <a:srgbClr val="229A7D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12" autoAdjust="0"/>
  </p:normalViewPr>
  <p:slideViewPr>
    <p:cSldViewPr showGuides="1">
      <p:cViewPr>
        <p:scale>
          <a:sx n="75" d="100"/>
          <a:sy n="75" d="100"/>
        </p:scale>
        <p:origin x="2634" y="1284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16.02.2015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tif"/><Relationship Id="rId5" Type="http://schemas.openxmlformats.org/officeDocument/2006/relationships/image" Target="../media/image23.tif"/><Relationship Id="rId4" Type="http://schemas.openxmlformats.org/officeDocument/2006/relationships/image" Target="../media/image22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"/><Relationship Id="rId2" Type="http://schemas.openxmlformats.org/officeDocument/2006/relationships/image" Target="../media/image35.t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iff"/><Relationship Id="rId7" Type="http://schemas.openxmlformats.org/officeDocument/2006/relationships/image" Target="../media/image49.tiff"/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tiff"/><Relationship Id="rId5" Type="http://schemas.openxmlformats.org/officeDocument/2006/relationships/image" Target="../media/image47.tiff"/><Relationship Id="rId4" Type="http://schemas.openxmlformats.org/officeDocument/2006/relationships/image" Target="../media/image46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Positionsregelung eines </a:t>
            </a:r>
            <a:r>
              <a:rPr lang="de-DE" dirty="0" err="1" smtClean="0"/>
              <a:t>Quadrocopters</a:t>
            </a:r>
            <a:r>
              <a:rPr lang="de-DE" dirty="0" smtClean="0"/>
              <a:t>, basierend auf einem 2D-Laserscanner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5765" y="5085184"/>
            <a:ext cx="8136455" cy="432048"/>
          </a:xfrm>
        </p:spPr>
        <p:txBody>
          <a:bodyPr/>
          <a:lstStyle/>
          <a:p>
            <a:r>
              <a:rPr lang="de-DE" sz="1050" dirty="0" err="1"/>
              <a:t>B.Eng</a:t>
            </a:r>
            <a:r>
              <a:rPr lang="de-DE" sz="1050" dirty="0"/>
              <a:t>. Matthias Welter</a:t>
            </a:r>
            <a:br>
              <a:rPr lang="de-DE" sz="1050" dirty="0"/>
            </a:b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Professor	: Prof. Dr.-Ing. Jörn </a:t>
            </a:r>
            <a:r>
              <a:rPr lang="de-DE" sz="1050" dirty="0" err="1"/>
              <a:t>Thielecke</a:t>
            </a: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Betreuer	: Dipl.-Inf. Manuel Stahl</a:t>
            </a:r>
            <a:br>
              <a:rPr lang="de-DE" sz="1050" dirty="0"/>
            </a:br>
            <a:r>
              <a:rPr lang="de-DE" sz="1050" dirty="0"/>
              <a:t>Zeitraum	: 01. August 2014 – 31. Januar 2015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Modellbildung: Funktionsprinzip </a:t>
            </a:r>
            <a:r>
              <a:rPr lang="de-DE" dirty="0" err="1" smtClean="0"/>
              <a:t>Quadrocopter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57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feld 63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uppieren 67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69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feld 70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Textfeld 72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>
                <a:solidFill>
                  <a:srgbClr val="0070C0"/>
                </a:solidFill>
              </a:rPr>
              <a:t>z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75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Bogen 76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8" name="Bogen 77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  <p:cxnSp>
        <p:nvCxnSpPr>
          <p:cNvPr id="80" name="Gerade Verbindung 18"/>
          <p:cNvCxnSpPr/>
          <p:nvPr/>
        </p:nvCxnSpPr>
        <p:spPr bwMode="auto">
          <a:xfrm rot="2064000">
            <a:off x="2808275" y="2410075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22"/>
          <p:cNvCxnSpPr/>
          <p:nvPr/>
        </p:nvCxnSpPr>
        <p:spPr bwMode="auto">
          <a:xfrm rot="2064000">
            <a:off x="5169076" y="4042244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93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Modellbildung: Translationsmodell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2424" y="2276872"/>
            <a:ext cx="4843151" cy="2664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07505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kinematisches Modell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364088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Zustandsdifferenzialgleichung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90872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Aufbau und Stellgesetz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15617" y="1340768"/>
            <a:ext cx="6552728" cy="2440684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2"/>
          <p:cNvSpPr txBox="1">
            <a:spLocks/>
          </p:cNvSpPr>
          <p:nvPr/>
        </p:nvSpPr>
        <p:spPr>
          <a:xfrm>
            <a:off x="1006500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Schubvektor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0072" y="3861047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Neigungswinkel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3414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 des Stellgesetzes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556792"/>
            <a:ext cx="2967730" cy="20878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644603"/>
            <a:ext cx="2998073" cy="20162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2536"/>
            <a:ext cx="2909000" cy="19563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644602"/>
            <a:ext cx="2875567" cy="19338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724407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556792"/>
            <a:ext cx="3926111" cy="4392488"/>
          </a:xfrm>
        </p:spPr>
        <p:txBody>
          <a:bodyPr/>
          <a:lstStyle/>
          <a:p>
            <a:r>
              <a:rPr lang="de-DE" dirty="0" smtClean="0"/>
              <a:t>Eingang Inversion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71054" y="1556792"/>
            <a:ext cx="4049417" cy="4392488"/>
          </a:xfrm>
        </p:spPr>
        <p:txBody>
          <a:bodyPr/>
          <a:lstStyle/>
          <a:p>
            <a:r>
              <a:rPr lang="de-DE" dirty="0" smtClean="0"/>
              <a:t>Beschleunigungswerte des Modells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" y="2204864"/>
            <a:ext cx="4196604" cy="2952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01" y="2204864"/>
            <a:ext cx="42829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</a:t>
            </a:r>
            <a:r>
              <a:rPr lang="de-DE" dirty="0" err="1" smtClean="0"/>
              <a:t>Zustandslinearisierte</a:t>
            </a:r>
            <a:r>
              <a:rPr lang="de-DE" dirty="0" smtClean="0"/>
              <a:t> Translationsmodell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32637" y="1431360"/>
            <a:ext cx="5529551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4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Vorsteuerung: Referenzmodell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1770" y="1561950"/>
            <a:ext cx="3744416" cy="283691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02250" y="1484784"/>
            <a:ext cx="4035902" cy="2847079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kern="0" dirty="0"/>
              </a:p>
            </p:txBody>
          </p:sp>
        </mc:Choice>
        <mc:Fallback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491880" y="1941390"/>
            <a:ext cx="1512168" cy="1191756"/>
            <a:chOff x="6876256" y="703388"/>
            <a:chExt cx="1440160" cy="4032026"/>
          </a:xfrm>
        </p:grpSpPr>
        <p:sp>
          <p:nvSpPr>
            <p:cNvPr id="7" name="Rechteck 6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940952" y="724053"/>
              <a:ext cx="373256" cy="17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Zu korrigierende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 smtClean="0"/>
              <a:t>Inkonsistente Anfangsbedingungen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628800"/>
            <a:ext cx="4069556" cy="4320480"/>
          </a:xfrm>
        </p:spPr>
        <p:txBody>
          <a:bodyPr/>
          <a:lstStyle/>
          <a:p>
            <a:r>
              <a:rPr lang="de-DE" dirty="0" smtClean="0"/>
              <a:t>Modellunsicherheiten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3" y="2276872"/>
            <a:ext cx="3423214" cy="2592288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7" y="2276872"/>
            <a:ext cx="34232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Komponenten und Architektur des </a:t>
            </a:r>
            <a:r>
              <a:rPr lang="de-DE" dirty="0" err="1"/>
              <a:t>Quadrocopters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Flugdemonstration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Stabilisierung Fehlermodell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27584" y="1569259"/>
            <a:ext cx="4248472" cy="2471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de-DE" kern="0" dirty="0"/>
                        <m:t>         </m:t>
                      </m:r>
                      <m:r>
                        <a:rPr lang="de-DE" i="1" kern="0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0" indent="0">
                  <a:buFont typeface="Wingdings" pitchFamily="2" charset="2"/>
                  <a:buNone/>
                </a:pPr>
                <a:endParaRPr lang="de-DE" kern="0" dirty="0"/>
              </a:p>
            </p:txBody>
          </p:sp>
        </mc:Choice>
        <mc:Fallback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2998777" y="5108218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773276" y="3777364"/>
            <a:ext cx="261743" cy="33843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319006" y="5563300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Vorsteuerung</a:t>
            </a:r>
            <a:endParaRPr lang="de-DE" kern="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093505" y="5585696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Folgeregler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2563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Simulationsergebnis Folgeregler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/>
              <a:t>Inkonsistente Anfangsbedingungen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916832"/>
            <a:ext cx="4069556" cy="4032448"/>
          </a:xfrm>
        </p:spPr>
        <p:txBody>
          <a:bodyPr/>
          <a:lstStyle/>
          <a:p>
            <a:r>
              <a:rPr lang="de-DE" dirty="0"/>
              <a:t>Modellunsicherheiten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2" y="2350997"/>
            <a:ext cx="4065395" cy="2734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" y="2304376"/>
            <a:ext cx="4094090" cy="2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5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Zustandsschätzung: Eingangswerte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42608" y="2276872"/>
            <a:ext cx="4068762" cy="319328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2982" y="2272055"/>
            <a:ext cx="3925888" cy="3202915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74451" y="1628800"/>
            <a:ext cx="3926111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Beschleunigungsdaten</a:t>
            </a:r>
            <a:endParaRPr lang="de-DE" kern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4750916" y="1628800"/>
            <a:ext cx="4069556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Positionsdaten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252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Zustandsschätzung: </a:t>
            </a:r>
            <a:r>
              <a:rPr lang="de-DE" dirty="0" err="1" smtClean="0"/>
              <a:t>Luenberger</a:t>
            </a:r>
            <a:r>
              <a:rPr lang="de-DE" dirty="0" smtClean="0"/>
              <a:t> 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4675" y="1192389"/>
            <a:ext cx="8245475" cy="47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Zustandsschätzer: Simulationsergebnis Beobachter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32" y="3406985"/>
            <a:ext cx="4961603" cy="25965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1285"/>
            <a:ext cx="4961595" cy="25965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153" y="1005516"/>
            <a:ext cx="4946562" cy="25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36278" y="1431360"/>
            <a:ext cx="5322269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6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68789" y="2323664"/>
            <a:ext cx="1872208" cy="75693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/>
              <a:t>X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6" y="3770394"/>
            <a:ext cx="2300642" cy="1835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7" y="1844824"/>
            <a:ext cx="2227815" cy="17774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3770394"/>
            <a:ext cx="2215828" cy="17678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1856055"/>
            <a:ext cx="2199658" cy="17549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1" y="3770394"/>
            <a:ext cx="2161071" cy="17678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4" y="1882846"/>
            <a:ext cx="2207088" cy="1728192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68789" y="4243334"/>
            <a:ext cx="1872208" cy="656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4000" kern="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341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Positionsregelung von </a:t>
            </a:r>
            <a:r>
              <a:rPr lang="de-DE" dirty="0" err="1"/>
              <a:t>AscTec</a:t>
            </a:r>
            <a:r>
              <a:rPr lang="de-DE" dirty="0"/>
              <a:t> funktioniert in Verbindung mit einem Laserscanner</a:t>
            </a:r>
          </a:p>
          <a:p>
            <a:pPr lvl="1"/>
            <a:r>
              <a:rPr lang="de-DE" dirty="0"/>
              <a:t>Hohe Neigungswinkel können dazu führen das Position nicht bestimmt werden kann</a:t>
            </a:r>
          </a:p>
          <a:p>
            <a:endParaRPr lang="de-DE" dirty="0"/>
          </a:p>
          <a:p>
            <a:r>
              <a:rPr lang="de-DE" dirty="0"/>
              <a:t>Ausblick </a:t>
            </a:r>
          </a:p>
          <a:p>
            <a:pPr lvl="1"/>
            <a:r>
              <a:rPr lang="de-DE" dirty="0"/>
              <a:t>Entwicklung eines Notfallmodus bei ausbleibenden Positionsdaten</a:t>
            </a:r>
          </a:p>
          <a:p>
            <a:pPr lvl="1"/>
            <a:r>
              <a:rPr lang="de-DE" dirty="0"/>
              <a:t>Implementierung der Höhenschätzung</a:t>
            </a:r>
          </a:p>
          <a:p>
            <a:pPr lvl="1"/>
            <a:r>
              <a:rPr lang="de-DE" dirty="0"/>
              <a:t>Integration eines </a:t>
            </a:r>
            <a:r>
              <a:rPr lang="de-DE" dirty="0" err="1"/>
              <a:t>Waypoint</a:t>
            </a:r>
            <a:r>
              <a:rPr lang="de-DE" dirty="0"/>
              <a:t>-Servers, über denn sich mehrere Positionen im Raum nacheinander anfliegen lassen</a:t>
            </a:r>
          </a:p>
          <a:p>
            <a:pPr lvl="1"/>
            <a:r>
              <a:rPr lang="de-DE" dirty="0"/>
              <a:t>Autonomes Starten und Landen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Koordinatentransformation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  <a:latin typeface="+mn-lt"/>
              </a:rPr>
              <a:t>z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y‘x‘‘-Konvention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Transformationsmatrix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1800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kern="0" dirty="0"/>
              </a:p>
            </p:txBody>
          </p:sp>
        </mc:Choice>
        <mc:Fallback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  <a:blipFill rotWithShape="0">
                <a:blip r:embed="rId3"/>
                <a:stretch>
                  <a:fillRect l="-1230" t="-882" r="-14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3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Softwarearchitektur und Kommunikationsstruktur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136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r>
              <a:rPr lang="de-DE" dirty="0" smtClean="0"/>
              <a:t> (ICP-Algorithmus)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699792" y="1162570"/>
            <a:ext cx="6120679" cy="4786710"/>
          </a:xfrm>
        </p:spPr>
        <p:txBody>
          <a:bodyPr/>
          <a:lstStyle/>
          <a:p>
            <a:r>
              <a:rPr lang="de-DE" dirty="0" smtClean="0"/>
              <a:t>Punktetransformation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Rotation und Translation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Gewichtungsgleichung  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ICP -&gt; Iterative </a:t>
            </a:r>
            <a:r>
              <a:rPr lang="de-DE" dirty="0" err="1" smtClean="0"/>
              <a:t>Closest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9" y="1359631"/>
            <a:ext cx="1879533" cy="43925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28" y="1489974"/>
            <a:ext cx="4393179" cy="576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324" y="4641282"/>
            <a:ext cx="5367086" cy="67173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28" y="2471809"/>
            <a:ext cx="4338099" cy="9911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311" y="3449630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Stellgesetz Inversion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.-Dgl.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 </a:t>
            </a:r>
            <a:r>
              <a:rPr lang="de-DE" dirty="0">
                <a:solidFill>
                  <a:srgbClr val="002060"/>
                </a:solidFill>
                <a:latin typeface="+mn-lt"/>
              </a:rPr>
              <a:t>a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n-lt"/>
              </a:rPr>
              <a:t>Eingänge abhängig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8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Folgeregler mit I-Anteil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3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Vorsteuerung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Folgeregler inklusive I-Anteil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Polstellen/-vorgabe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Übertragungsfunktion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Polstellen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</p:txBody>
          </p:sp>
        </mc:Choice>
        <mc:Fallback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  <a:blipFill rotWithShape="0">
                <a:blip r:embed="rId2"/>
                <a:stretch>
                  <a:fillRect l="-1337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>
                    <a:solidFill>
                      <a:srgbClr val="002060"/>
                    </a:solidFill>
                  </a:rPr>
                  <a:t>Zustandsdifferenzialgleichung</a:t>
                </a:r>
              </a:p>
              <a:p>
                <a:endParaRPr lang="de-DE" kern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>
                    <a:solidFill>
                      <a:srgbClr val="002060"/>
                    </a:solidFill>
                  </a:rPr>
                  <a:t>Polstellen berechnen</a:t>
                </a:r>
                <a:endParaRPr lang="de-DE" kern="0" dirty="0" smtClean="0">
                  <a:solidFill>
                    <a:srgbClr val="00206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3577" t="-1865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blipFill rotWithShape="0">
                <a:blip r:embed="rId4"/>
                <a:stretch>
                  <a:fillRect l="-1168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 bwMode="auto">
          <a:xfrm flipH="1">
            <a:off x="4644007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14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Stabilitätsgebiet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41494" y="1242125"/>
            <a:ext cx="6111836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Zstd.-Dgl. </a:t>
                </a:r>
                <a:r>
                  <a:rPr lang="de-DE" sz="1800" kern="0" dirty="0">
                    <a:solidFill>
                      <a:srgbClr val="002060"/>
                    </a:solidFill>
                  </a:rPr>
                  <a:t>e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rweitertes 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Modell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sz="180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kern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  <a:blipFill rotWithShape="0">
                <a:blip r:embed="rId2"/>
                <a:stretch>
                  <a:fillRect l="-1411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>
                    <a:solidFill>
                      <a:srgbClr val="002060"/>
                    </a:solidFill>
                  </a:rPr>
                  <a:t>.-Dgl. 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Beobachter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blipFill rotWithShape="0">
                <a:blip r:embed="rId3"/>
                <a:stretch>
                  <a:fillRect l="-300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2060"/>
                    </a:solidFill>
                  </a:rPr>
                  <a:t>Einschwingdynamik der </a:t>
                </a:r>
                <a:r>
                  <a:rPr lang="de-DE" dirty="0" err="1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blipFill rotWithShape="0">
                <a:blip r:embed="rId4"/>
                <a:stretch>
                  <a:fillRect l="-1156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Koordinatensysteme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27990" b="13877"/>
          <a:stretch/>
        </p:blipFill>
        <p:spPr>
          <a:xfrm>
            <a:off x="-108520" y="1700808"/>
            <a:ext cx="91450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/>
              <a:t>Integration in die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0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smtClean="0"/>
              <a:t>Orthogonale Projektion der Laserdaten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9992" y="5517232"/>
            <a:ext cx="4286850" cy="432048"/>
          </a:xfrm>
        </p:spPr>
        <p:txBody>
          <a:bodyPr/>
          <a:lstStyle/>
          <a:p>
            <a:r>
              <a:rPr lang="de-DE" sz="1050" dirty="0" smtClean="0"/>
              <a:t>Quelle: 3D </a:t>
            </a:r>
            <a:r>
              <a:rPr lang="en-US" sz="1050" dirty="0" smtClean="0"/>
              <a:t>indoor </a:t>
            </a:r>
            <a:r>
              <a:rPr lang="en-US" sz="1050" dirty="0"/>
              <a:t>mapping for micro-</a:t>
            </a:r>
            <a:r>
              <a:rPr lang="en-US" sz="1050" dirty="0" err="1"/>
              <a:t>uavs</a:t>
            </a:r>
            <a:r>
              <a:rPr lang="en-US" sz="1050" dirty="0"/>
              <a:t> using hybrid range finders and multi-volume </a:t>
            </a:r>
            <a:r>
              <a:rPr lang="en-US" sz="1050" dirty="0" smtClean="0"/>
              <a:t>occupancy</a:t>
            </a:r>
            <a:r>
              <a:rPr lang="de-DE" sz="1050" dirty="0" err="1" smtClean="0"/>
              <a:t>grids</a:t>
            </a:r>
            <a:r>
              <a:rPr lang="de-DE" sz="1050" dirty="0"/>
              <a:t>.</a:t>
            </a:r>
            <a:r>
              <a:rPr lang="de-DE" sz="1050" dirty="0" smtClean="0"/>
              <a:t> (Morris; </a:t>
            </a:r>
            <a:r>
              <a:rPr lang="de-DE" sz="1050" dirty="0" err="1" smtClean="0"/>
              <a:t>Dryanovski</a:t>
            </a:r>
            <a:r>
              <a:rPr lang="de-DE" sz="1050" dirty="0"/>
              <a:t>;</a:t>
            </a:r>
            <a:r>
              <a:rPr lang="de-DE" sz="1050" dirty="0" smtClean="0"/>
              <a:t> Xiao)</a:t>
            </a:r>
            <a:endParaRPr lang="de-DE" sz="10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6" y="1442949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35232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7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kern="0" dirty="0" smtClean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Integration in die 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8" y="1425274"/>
            <a:ext cx="6899417" cy="45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8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491880" y="1941390"/>
            <a:ext cx="1512168" cy="1191756"/>
            <a:chOff x="6876256" y="703388"/>
            <a:chExt cx="1440160" cy="4032026"/>
          </a:xfrm>
        </p:grpSpPr>
        <p:sp>
          <p:nvSpPr>
            <p:cNvPr id="7" name="Rechteck 6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940952" y="724053"/>
              <a:ext cx="373256" cy="17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508104" y="1864494"/>
            <a:ext cx="2016224" cy="3940770"/>
            <a:chOff x="6876256" y="703388"/>
            <a:chExt cx="1440160" cy="4032026"/>
          </a:xfrm>
        </p:grpSpPr>
        <p:sp>
          <p:nvSpPr>
            <p:cNvPr id="10" name="Rechteck 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40952" y="724054"/>
              <a:ext cx="373256" cy="51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1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047501"/>
      </p:ext>
    </p:extLst>
  </p:cSld>
  <p:clrMapOvr>
    <a:masterClrMapping/>
  </p:clrMapOvr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Bildschirmpräsentation (4:3)</PresentationFormat>
  <Paragraphs>149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Frutiger LT Com 55 Roman</vt:lpstr>
      <vt:lpstr>Symbol</vt:lpstr>
      <vt:lpstr>Times New Roman</vt:lpstr>
      <vt:lpstr>Wingdings</vt:lpstr>
      <vt:lpstr>mituni-2</vt:lpstr>
      <vt:lpstr>B.Eng. Matthias Welter  Professor : Prof. Dr.-Ing. Jörn Thielecke Betreuer : Dipl.-Inf. Manuel Stahl Zeitraum : 01. August 2014 – 31. Januar 2015 </vt:lpstr>
      <vt:lpstr>Agenda</vt:lpstr>
      <vt:lpstr>Komponenten und Architektur  Softwarearchitektur und Kommunikationsstruktur</vt:lpstr>
      <vt:lpstr>Komponenten und Architektur  Koordinatensysteme</vt:lpstr>
      <vt:lpstr>2D-Positionsbestimmung Integration in die Architektur</vt:lpstr>
      <vt:lpstr>2D-Positionsbestimmung Orthogonale Projektion der Laserdaten</vt:lpstr>
      <vt:lpstr>2D-Positionsbestimmung Scanmatching</vt:lpstr>
      <vt:lpstr>Positionsregelung Integration in die Architektur</vt:lpstr>
      <vt:lpstr>Positionsregelung Aufbau der Regelung</vt:lpstr>
      <vt:lpstr>Positionsregelung Modellbildung: Funktionsprinzip Quadrocopter</vt:lpstr>
      <vt:lpstr>Positionsregelung  Modellbildung: Translationsmodell</vt:lpstr>
      <vt:lpstr>Positionsregelung Inversion: Aufbau und Stellgesetz</vt:lpstr>
      <vt:lpstr>Positionsregelung Inversion: Simulation des Stellgesetzes</vt:lpstr>
      <vt:lpstr>PowerPoint-Präsentation</vt:lpstr>
      <vt:lpstr>Positionsregelung Inversion: Zustandslinearisierte Translationsmodell</vt:lpstr>
      <vt:lpstr>Positionsregelung Aufbau der Regelung</vt:lpstr>
      <vt:lpstr>Positionsregelung Vorsteuerung: Referenzmodell</vt:lpstr>
      <vt:lpstr>Positionsregelung Aufbau der Regelung</vt:lpstr>
      <vt:lpstr>Positionsregelung Folgeregler: Zu korrigierende Fehler</vt:lpstr>
      <vt:lpstr>Positionsregelung Folgeregler: Stabilisierung Fehlermodell</vt:lpstr>
      <vt:lpstr>Positionsregelung Folgeregler: Simulationsergebnis Folgeregler</vt:lpstr>
      <vt:lpstr>Positionsregelung Aufbau der Regelung</vt:lpstr>
      <vt:lpstr>Positionsregelung Zustandsschätzung: Eingangswerte</vt:lpstr>
      <vt:lpstr>Positionsregelung Zustandsschätzung: Luenberger Beobachter</vt:lpstr>
      <vt:lpstr>Positionsregelung  Zustandsschätzer: Simulationsergebnis Beobachter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 (ICP-Algorithmus)</vt:lpstr>
      <vt:lpstr>Zusatzfolie Stellgesetz Inversion </vt:lpstr>
      <vt:lpstr>Zusatzfolie Folgeregler mit I-Anteil</vt:lpstr>
      <vt:lpstr>Zusatzfolie Polstellen/-vorgabe</vt:lpstr>
      <vt:lpstr>Zusatzfolie  Stabilitätsgebiet</vt:lpstr>
      <vt:lpstr>Zusatzfolie  Beobachter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Matthias Welter</cp:lastModifiedBy>
  <cp:revision>286</cp:revision>
  <dcterms:created xsi:type="dcterms:W3CDTF">2010-03-22T21:43:25Z</dcterms:created>
  <dcterms:modified xsi:type="dcterms:W3CDTF">2015-02-16T21:04:45Z</dcterms:modified>
</cp:coreProperties>
</file>