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5" r:id="rId2"/>
    <p:sldId id="361" r:id="rId3"/>
    <p:sldId id="362" r:id="rId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3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68" autoAdjust="0"/>
    <p:restoredTop sz="94660"/>
  </p:normalViewPr>
  <p:slideViewPr>
    <p:cSldViewPr snapToGrid="0">
      <p:cViewPr varScale="1">
        <p:scale>
          <a:sx n="68" d="100"/>
          <a:sy n="68" d="100"/>
        </p:scale>
        <p:origin x="1110" y="66"/>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1B451-61C2-4F40-8ABE-BF109263A5C0}" type="datetimeFigureOut">
              <a:rPr lang="pt-BR" smtClean="0"/>
              <a:t>13/03/2024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B51D4-8A0F-4428-BF40-EBA3F6C260AA}" type="slidenum">
              <a:rPr lang="pt-BR" smtClean="0"/>
              <a:t>‹nº›</a:t>
            </a:fld>
            <a:endParaRPr lang="pt-BR"/>
          </a:p>
        </p:txBody>
      </p:sp>
    </p:spTree>
    <p:extLst>
      <p:ext uri="{BB962C8B-B14F-4D97-AF65-F5344CB8AC3E}">
        <p14:creationId xmlns:p14="http://schemas.microsoft.com/office/powerpoint/2010/main" val="300115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4AF67DAC-F75A-4EC6-89F1-E6D91D10A62A}" type="datetimeFigureOut">
              <a:rPr lang="pt-BR" smtClean="0"/>
              <a:t>13/03/2024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245325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AF67DAC-F75A-4EC6-89F1-E6D91D10A62A}" type="datetimeFigureOut">
              <a:rPr lang="pt-BR" smtClean="0"/>
              <a:t>13/03/2024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379403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AF67DAC-F75A-4EC6-89F1-E6D91D10A62A}" type="datetimeFigureOut">
              <a:rPr lang="pt-BR" smtClean="0"/>
              <a:t>13/03/2024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155928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lide de Título com Imagens">
    <p:spTree>
      <p:nvGrpSpPr>
        <p:cNvPr id="1" name=""/>
        <p:cNvGrpSpPr/>
        <p:nvPr/>
      </p:nvGrpSpPr>
      <p:grpSpPr>
        <a:xfrm>
          <a:off x="0" y="0"/>
          <a:ext cx="0" cy="0"/>
          <a:chOff x="0" y="0"/>
          <a:chExt cx="0" cy="0"/>
        </a:xfrm>
      </p:grpSpPr>
      <p:grpSp>
        <p:nvGrpSpPr>
          <p:cNvPr id="13" name="Grupo 12"/>
          <p:cNvGrpSpPr/>
          <p:nvPr/>
        </p:nvGrpSpPr>
        <p:grpSpPr>
          <a:xfrm rot="10800000">
            <a:off x="0" y="5645510"/>
            <a:ext cx="12192000" cy="63125"/>
            <a:chOff x="507492" y="1501519"/>
            <a:chExt cx="8129016" cy="63125"/>
          </a:xfrm>
        </p:grpSpPr>
        <p:cxnSp>
          <p:nvCxnSpPr>
            <p:cNvPr id="17" name="Conector Reto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o 13"/>
          <p:cNvGrpSpPr/>
          <p:nvPr/>
        </p:nvGrpSpPr>
        <p:grpSpPr>
          <a:xfrm>
            <a:off x="0" y="1143000"/>
            <a:ext cx="12192000" cy="63125"/>
            <a:chOff x="507492" y="1501519"/>
            <a:chExt cx="8129016" cy="63125"/>
          </a:xfrm>
        </p:grpSpPr>
        <p:cxnSp>
          <p:nvCxnSpPr>
            <p:cNvPr id="15" name="Conector Reto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tâ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8" name="Retâ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 name="Título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pt-BR" noProof="0"/>
              <a:t>Clique para editar o estilo do subtítulo mestre</a:t>
            </a:r>
            <a:endParaRPr lang="pt-BR" noProof="0" dirty="0"/>
          </a:p>
        </p:txBody>
      </p:sp>
      <p:pic>
        <p:nvPicPr>
          <p:cNvPr id="10" name="Imagem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Espaço Reservado para Imagem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pt-BR" noProof="0"/>
              <a:t>Clique no ícone para adicionar uma imagem</a:t>
            </a:r>
            <a:endParaRPr lang="pt-BR" noProof="0" dirty="0"/>
          </a:p>
        </p:txBody>
      </p:sp>
      <p:sp>
        <p:nvSpPr>
          <p:cNvPr id="19" name="Texto de Instrução"/>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pt-BR" sz="1200" b="1" i="1" noProof="0" dirty="0">
                <a:latin typeface="Arial" pitchFamily="34" charset="0"/>
                <a:cs typeface="Arial" pitchFamily="34" charset="0"/>
              </a:rPr>
              <a:t>ANOTAÇÃO:</a:t>
            </a:r>
          </a:p>
          <a:p>
            <a:pPr rtl="0"/>
            <a:r>
              <a:rPr lang="pt-BR" sz="1200" i="1" noProof="0" dirty="0">
                <a:latin typeface="Arial" pitchFamily="34" charset="0"/>
                <a:cs typeface="Arial" pitchFamily="34" charset="0"/>
              </a:rPr>
              <a:t>Para alterar a imagem no slide, selecione e exclua a imagem. Em seguida, use o ícone Imagens no espaço reservado para inserir sua própria imagem.</a:t>
            </a:r>
          </a:p>
        </p:txBody>
      </p:sp>
    </p:spTree>
    <p:extLst>
      <p:ext uri="{BB962C8B-B14F-4D97-AF65-F5344CB8AC3E}">
        <p14:creationId xmlns:p14="http://schemas.microsoft.com/office/powerpoint/2010/main" val="266805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AF67DAC-F75A-4EC6-89F1-E6D91D10A62A}" type="datetimeFigureOut">
              <a:rPr lang="pt-BR" smtClean="0"/>
              <a:t>13/03/2024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386668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4AF67DAC-F75A-4EC6-89F1-E6D91D10A62A}" type="datetimeFigureOut">
              <a:rPr lang="pt-BR" smtClean="0"/>
              <a:t>13/03/2024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283857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4AF67DAC-F75A-4EC6-89F1-E6D91D10A62A}" type="datetimeFigureOut">
              <a:rPr lang="pt-BR" smtClean="0"/>
              <a:t>13/03/2024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405370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4AF67DAC-F75A-4EC6-89F1-E6D91D10A62A}" type="datetimeFigureOut">
              <a:rPr lang="pt-BR" smtClean="0"/>
              <a:t>13/03/2024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412524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4AF67DAC-F75A-4EC6-89F1-E6D91D10A62A}" type="datetimeFigureOut">
              <a:rPr lang="pt-BR" smtClean="0"/>
              <a:t>13/03/2024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236618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AF67DAC-F75A-4EC6-89F1-E6D91D10A62A}" type="datetimeFigureOut">
              <a:rPr lang="pt-BR" smtClean="0"/>
              <a:t>13/03/2024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107091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4AF67DAC-F75A-4EC6-89F1-E6D91D10A62A}" type="datetimeFigureOut">
              <a:rPr lang="pt-BR" smtClean="0"/>
              <a:t>13/03/2024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351160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4AF67DAC-F75A-4EC6-89F1-E6D91D10A62A}" type="datetimeFigureOut">
              <a:rPr lang="pt-BR" smtClean="0"/>
              <a:t>13/03/2024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158BB0-EF96-4339-BFDC-F76F3E28E4F4}" type="slidenum">
              <a:rPr lang="pt-BR" smtClean="0"/>
              <a:t>‹nº›</a:t>
            </a:fld>
            <a:endParaRPr lang="pt-BR"/>
          </a:p>
        </p:txBody>
      </p:sp>
    </p:spTree>
    <p:extLst>
      <p:ext uri="{BB962C8B-B14F-4D97-AF65-F5344CB8AC3E}">
        <p14:creationId xmlns:p14="http://schemas.microsoft.com/office/powerpoint/2010/main" val="269149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67DAC-F75A-4EC6-89F1-E6D91D10A62A}" type="datetimeFigureOut">
              <a:rPr lang="pt-BR" smtClean="0"/>
              <a:t>13/03/2024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58BB0-EF96-4339-BFDC-F76F3E28E4F4}" type="slidenum">
              <a:rPr lang="pt-BR" smtClean="0"/>
              <a:t>‹nº›</a:t>
            </a:fld>
            <a:endParaRPr lang="pt-BR"/>
          </a:p>
        </p:txBody>
      </p:sp>
    </p:spTree>
    <p:extLst>
      <p:ext uri="{BB962C8B-B14F-4D97-AF65-F5344CB8AC3E}">
        <p14:creationId xmlns:p14="http://schemas.microsoft.com/office/powerpoint/2010/main" val="15722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4250465" y="2305113"/>
            <a:ext cx="5734050" cy="1352488"/>
          </a:xfrm>
        </p:spPr>
        <p:txBody>
          <a:bodyPr rtlCol="0" anchor="ctr">
            <a:normAutofit fontScale="90000"/>
          </a:bodyPr>
          <a:lstStyle/>
          <a:p>
            <a:pPr algn="ctr"/>
            <a:r>
              <a:rPr lang="pt-BR" sz="2800" b="1" dirty="0"/>
              <a:t>ALGUNS Conceitos básicos de DADOS</a:t>
            </a:r>
            <a:br>
              <a:rPr lang="pt-BR" sz="2800" b="1" dirty="0"/>
            </a:br>
            <a:br>
              <a:rPr lang="pt-BR" sz="2400" b="1" dirty="0"/>
            </a:br>
            <a:endParaRPr lang="pt-BR" sz="4000" b="1" dirty="0"/>
          </a:p>
        </p:txBody>
      </p:sp>
      <p:sp>
        <p:nvSpPr>
          <p:cNvPr id="5" name="Subtítulo 6"/>
          <p:cNvSpPr txBox="1">
            <a:spLocks/>
          </p:cNvSpPr>
          <p:nvPr/>
        </p:nvSpPr>
        <p:spPr>
          <a:xfrm>
            <a:off x="4179408" y="4372404"/>
            <a:ext cx="5734050" cy="9555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b="1" dirty="0"/>
              <a:t>Disciplina: </a:t>
            </a:r>
            <a:r>
              <a:rPr lang="pt-BR" b="1" i="0" dirty="0">
                <a:solidFill>
                  <a:srgbClr val="0A0A0A"/>
                </a:solidFill>
                <a:effectLst/>
                <a:latin typeface="DM Sans" panose="020F0502020204030204" pitchFamily="2" charset="0"/>
              </a:rPr>
              <a:t>Estrutura De Dados II</a:t>
            </a:r>
            <a:endParaRPr lang="pt-BR" b="1" dirty="0"/>
          </a:p>
          <a:p>
            <a:r>
              <a:rPr lang="pt-BR" b="1" dirty="0"/>
              <a:t>Profs. Vinícius Augusto Marques</a:t>
            </a:r>
            <a:endParaRPr lang="pt-BR" dirty="0"/>
          </a:p>
        </p:txBody>
      </p:sp>
    </p:spTree>
    <p:extLst>
      <p:ext uri="{BB962C8B-B14F-4D97-AF65-F5344CB8AC3E}">
        <p14:creationId xmlns:p14="http://schemas.microsoft.com/office/powerpoint/2010/main" val="19578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D0C49-CEE2-C8E8-4D5B-D27B1286D51C}"/>
              </a:ext>
            </a:extLst>
          </p:cNvPr>
          <p:cNvSpPr>
            <a:spLocks noGrp="1"/>
          </p:cNvSpPr>
          <p:nvPr>
            <p:ph type="ctrTitle"/>
          </p:nvPr>
        </p:nvSpPr>
        <p:spPr>
          <a:xfrm>
            <a:off x="516835" y="556591"/>
            <a:ext cx="11211339" cy="5512905"/>
          </a:xfrm>
        </p:spPr>
        <p:txBody>
          <a:bodyPr>
            <a:noAutofit/>
          </a:bodyPr>
          <a:lstStyle/>
          <a:p>
            <a:r>
              <a:rPr lang="pt-BR" sz="2400" b="1" i="0" dirty="0">
                <a:solidFill>
                  <a:srgbClr val="093366"/>
                </a:solidFill>
                <a:effectLst/>
                <a:latin typeface="Inter"/>
              </a:rPr>
              <a:t>O que são dados?</a:t>
            </a:r>
            <a:br>
              <a:rPr lang="pt-BR" sz="2400" b="1" i="0" dirty="0">
                <a:solidFill>
                  <a:srgbClr val="093366"/>
                </a:solidFill>
                <a:effectLst/>
                <a:latin typeface="Inter"/>
              </a:rPr>
            </a:br>
            <a:br>
              <a:rPr lang="pt-BR" sz="2400" b="1" i="0" dirty="0">
                <a:solidFill>
                  <a:srgbClr val="093366"/>
                </a:solidFill>
                <a:effectLst/>
                <a:latin typeface="Inter"/>
              </a:rPr>
            </a:br>
            <a:r>
              <a:rPr lang="pt-BR" sz="2400" b="0" i="0" dirty="0">
                <a:solidFill>
                  <a:srgbClr val="093366"/>
                </a:solidFill>
                <a:effectLst/>
                <a:latin typeface="Inter"/>
              </a:rPr>
              <a:t>Os dados (e seus diversos tipos) são os blocos básicos da programação. Eles representam uma unidade ou um elemento de informação que pode ser acessado através de um identificador - por exemplo, uma variável.</a:t>
            </a:r>
            <a:br>
              <a:rPr lang="pt-BR" sz="2400" b="0" i="0" dirty="0">
                <a:solidFill>
                  <a:srgbClr val="093366"/>
                </a:solidFill>
                <a:effectLst/>
                <a:latin typeface="Inter"/>
              </a:rPr>
            </a:br>
            <a:r>
              <a:rPr lang="pt-BR" sz="2400" b="0" i="0" dirty="0">
                <a:solidFill>
                  <a:srgbClr val="093366"/>
                </a:solidFill>
                <a:effectLst/>
                <a:latin typeface="Inter"/>
              </a:rPr>
              <a:t>A maior parte das linguagens de programação trabalha com variações baseadas nos quatro tipos primitivos abaixo:</a:t>
            </a:r>
            <a:br>
              <a:rPr lang="pt-BR" sz="2400" b="0" i="0" dirty="0">
                <a:solidFill>
                  <a:srgbClr val="093366"/>
                </a:solidFill>
                <a:effectLst/>
                <a:latin typeface="Inter"/>
              </a:rPr>
            </a:br>
            <a:r>
              <a:rPr lang="pt-BR" sz="2400" b="0" i="0" dirty="0">
                <a:solidFill>
                  <a:srgbClr val="093366"/>
                </a:solidFill>
                <a:effectLst/>
                <a:latin typeface="Inter"/>
              </a:rPr>
              <a:t>INT ou número inteiro: valores numéricos inteiros (positivos ou negativos);</a:t>
            </a:r>
            <a:br>
              <a:rPr lang="pt-BR" sz="2400" b="0" i="0" dirty="0">
                <a:solidFill>
                  <a:srgbClr val="093366"/>
                </a:solidFill>
                <a:effectLst/>
                <a:latin typeface="Inter"/>
              </a:rPr>
            </a:br>
            <a:r>
              <a:rPr lang="pt-BR" sz="2400" b="0" i="0" dirty="0">
                <a:solidFill>
                  <a:srgbClr val="093366"/>
                </a:solidFill>
                <a:effectLst/>
                <a:latin typeface="Inter"/>
              </a:rPr>
              <a:t>FLOAT ou o chamado “ponto flutuante”: valores numéricos com casas após a vírgula (positivos ou negativos);</a:t>
            </a:r>
            <a:br>
              <a:rPr lang="pt-BR" sz="2400" b="0" i="0" dirty="0">
                <a:solidFill>
                  <a:srgbClr val="093366"/>
                </a:solidFill>
                <a:effectLst/>
                <a:latin typeface="Inter"/>
              </a:rPr>
            </a:br>
            <a:r>
              <a:rPr lang="pt-BR" sz="2400" b="0" i="0" dirty="0">
                <a:solidFill>
                  <a:srgbClr val="093366"/>
                </a:solidFill>
                <a:effectLst/>
                <a:latin typeface="Inter"/>
              </a:rPr>
              <a:t>BOOLEAN ou booleanos: representado apenas por dois valores, “verdadeiro” e “falso”. Também chamados de operadores lógicos;</a:t>
            </a:r>
            <a:br>
              <a:rPr lang="pt-BR" sz="2400" b="0" i="0" dirty="0">
                <a:solidFill>
                  <a:srgbClr val="093366"/>
                </a:solidFill>
                <a:effectLst/>
                <a:latin typeface="Inter"/>
              </a:rPr>
            </a:br>
            <a:r>
              <a:rPr lang="pt-BR" sz="2400" b="0" i="0" dirty="0">
                <a:solidFill>
                  <a:srgbClr val="093366"/>
                </a:solidFill>
                <a:effectLst/>
                <a:latin typeface="Inter"/>
              </a:rPr>
              <a:t>TEXT: sequências ou cadeias de caracteres, utilizados para manipular textos e/ou outros tipos de dados não numéricos ou booleanos, como </a:t>
            </a:r>
            <a:r>
              <a:rPr lang="pt-BR" sz="2400" b="0" i="0" dirty="0" err="1">
                <a:solidFill>
                  <a:srgbClr val="093366"/>
                </a:solidFill>
                <a:effectLst/>
                <a:latin typeface="Inter"/>
              </a:rPr>
              <a:t>hashes</a:t>
            </a:r>
            <a:r>
              <a:rPr lang="pt-BR" sz="2400" b="0" i="0" dirty="0">
                <a:solidFill>
                  <a:srgbClr val="093366"/>
                </a:solidFill>
                <a:effectLst/>
                <a:latin typeface="Inter"/>
              </a:rPr>
              <a:t> de criptografia.</a:t>
            </a:r>
            <a:br>
              <a:rPr lang="pt-BR" sz="2400" b="0" i="0" dirty="0">
                <a:solidFill>
                  <a:srgbClr val="093366"/>
                </a:solidFill>
                <a:effectLst/>
                <a:latin typeface="Inter"/>
              </a:rPr>
            </a:br>
            <a:endParaRPr lang="pt-BR" sz="2400" dirty="0"/>
          </a:p>
        </p:txBody>
      </p:sp>
    </p:spTree>
    <p:extLst>
      <p:ext uri="{BB962C8B-B14F-4D97-AF65-F5344CB8AC3E}">
        <p14:creationId xmlns:p14="http://schemas.microsoft.com/office/powerpoint/2010/main" val="386204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CD381-63DC-F859-7F1D-E4CD599737D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15DAC30-9A83-C200-7AF1-37AC09553E0D}"/>
              </a:ext>
            </a:extLst>
          </p:cNvPr>
          <p:cNvSpPr>
            <a:spLocks noGrp="1"/>
          </p:cNvSpPr>
          <p:nvPr>
            <p:ph type="ctrTitle"/>
          </p:nvPr>
        </p:nvSpPr>
        <p:spPr>
          <a:xfrm>
            <a:off x="490330" y="463827"/>
            <a:ext cx="11211339" cy="6215270"/>
          </a:xfrm>
        </p:spPr>
        <p:txBody>
          <a:bodyPr>
            <a:noAutofit/>
          </a:bodyPr>
          <a:lstStyle/>
          <a:p>
            <a:pPr>
              <a:lnSpc>
                <a:spcPct val="107000"/>
              </a:lnSpc>
              <a:spcAft>
                <a:spcPts val="800"/>
              </a:spcAft>
            </a:pPr>
            <a:r>
              <a:rPr lang="pt-BR" sz="2400" b="1" dirty="0">
                <a:solidFill>
                  <a:srgbClr val="093366"/>
                </a:solidFill>
                <a:effectLst/>
                <a:latin typeface="Inter"/>
                <a:ea typeface="Times New Roman" panose="02020603050405020304" pitchFamily="18" charset="0"/>
                <a:cs typeface="Times New Roman" panose="02020603050405020304" pitchFamily="18" charset="0"/>
              </a:rPr>
              <a:t>O que são estruturas de dados?</a:t>
            </a:r>
            <a:br>
              <a:rPr lang="pt-BR" sz="2400" b="1" dirty="0">
                <a:solidFill>
                  <a:srgbClr val="093366"/>
                </a:solidFill>
                <a:effectLst/>
                <a:latin typeface="Inter"/>
                <a:ea typeface="Times New Roman" panose="02020603050405020304" pitchFamily="18" charset="0"/>
                <a:cs typeface="Times New Roman" panose="02020603050405020304" pitchFamily="18" charset="0"/>
              </a:rPr>
            </a:br>
            <a:br>
              <a:rPr lang="pt-BR" sz="2400" dirty="0">
                <a:effectLst/>
                <a:latin typeface="Inter"/>
                <a:ea typeface="Aptos" panose="020B0004020202020204" pitchFamily="34" charset="0"/>
                <a:cs typeface="Times New Roman" panose="02020603050405020304" pitchFamily="18" charset="0"/>
              </a:rPr>
            </a:br>
            <a:r>
              <a:rPr lang="pt-BR" sz="2400" dirty="0">
                <a:solidFill>
                  <a:srgbClr val="093366"/>
                </a:solidFill>
                <a:effectLst/>
                <a:latin typeface="Inter"/>
                <a:ea typeface="Times New Roman" panose="02020603050405020304" pitchFamily="18" charset="0"/>
                <a:cs typeface="Times New Roman" panose="02020603050405020304" pitchFamily="18" charset="0"/>
              </a:rPr>
              <a:t>Em computação, normalmente utilizamos os dados de forma conjunta. A forma como estes dados serão agregados e organizados depende muito de como serão utilizados e processados, levando-se em consideração, por exemplo, a eficiência para buscas, o volume dos dados trabalhados, a complexidade da implementação e a forma como os dados se relacionam. </a:t>
            </a:r>
            <a:r>
              <a:rPr lang="pt-BR" sz="2400" b="1" dirty="0">
                <a:solidFill>
                  <a:srgbClr val="093366"/>
                </a:solidFill>
                <a:effectLst/>
                <a:latin typeface="Inter"/>
                <a:ea typeface="Times New Roman" panose="02020603050405020304" pitchFamily="18" charset="0"/>
                <a:cs typeface="Times New Roman" panose="02020603050405020304" pitchFamily="18" charset="0"/>
              </a:rPr>
              <a:t>Estas diversas formas de organização são as chamadas estruturas de dados</a:t>
            </a:r>
            <a:r>
              <a:rPr lang="pt-BR" sz="2400" dirty="0">
                <a:solidFill>
                  <a:srgbClr val="093366"/>
                </a:solidFill>
                <a:effectLst/>
                <a:latin typeface="Inter"/>
                <a:ea typeface="Times New Roman" panose="02020603050405020304" pitchFamily="18" charset="0"/>
                <a:cs typeface="Times New Roman" panose="02020603050405020304" pitchFamily="18" charset="0"/>
              </a:rPr>
              <a:t>.</a:t>
            </a:r>
            <a:br>
              <a:rPr lang="pt-BR" sz="2400" dirty="0">
                <a:effectLst/>
                <a:latin typeface="Inter"/>
                <a:ea typeface="Aptos" panose="020B0004020202020204" pitchFamily="34" charset="0"/>
                <a:cs typeface="Times New Roman" panose="02020603050405020304" pitchFamily="18" charset="0"/>
              </a:rPr>
            </a:br>
            <a:r>
              <a:rPr lang="pt-BR" sz="2400" i="1" dirty="0">
                <a:solidFill>
                  <a:srgbClr val="555555"/>
                </a:solidFill>
                <a:effectLst/>
                <a:latin typeface="Inter"/>
                <a:ea typeface="Times New Roman" panose="02020603050405020304" pitchFamily="18" charset="0"/>
                <a:cs typeface="Times New Roman" panose="02020603050405020304" pitchFamily="18" charset="0"/>
              </a:rPr>
              <a:t>Podemos afirmar que um programa é composto de algoritmos e estruturas de dados, que juntos fazem com que o programa funcione como deve.</a:t>
            </a:r>
            <a:br>
              <a:rPr lang="pt-BR" sz="2400" dirty="0">
                <a:effectLst/>
                <a:latin typeface="Inter"/>
                <a:ea typeface="Aptos" panose="020B0004020202020204" pitchFamily="34" charset="0"/>
                <a:cs typeface="Times New Roman" panose="02020603050405020304" pitchFamily="18" charset="0"/>
              </a:rPr>
            </a:br>
            <a:r>
              <a:rPr lang="pt-BR" sz="2400" dirty="0">
                <a:solidFill>
                  <a:srgbClr val="093366"/>
                </a:solidFill>
                <a:effectLst/>
                <a:latin typeface="Inter"/>
                <a:ea typeface="Times New Roman" panose="02020603050405020304" pitchFamily="18" charset="0"/>
                <a:cs typeface="Times New Roman" panose="02020603050405020304" pitchFamily="18" charset="0"/>
              </a:rPr>
              <a:t>Cada estrutura de dados tem um conjunto de métodos próprios para realizar operações como:</a:t>
            </a:r>
            <a:br>
              <a:rPr lang="pt-BR" sz="2400" dirty="0">
                <a:effectLst/>
                <a:latin typeface="Inter"/>
                <a:ea typeface="Aptos" panose="020B0004020202020204" pitchFamily="34" charset="0"/>
                <a:cs typeface="Times New Roman" panose="02020603050405020304" pitchFamily="18" charset="0"/>
              </a:rPr>
            </a:br>
            <a:r>
              <a:rPr lang="pt-BR" sz="2400" dirty="0">
                <a:solidFill>
                  <a:srgbClr val="093366"/>
                </a:solidFill>
                <a:effectLst/>
                <a:latin typeface="Inter"/>
                <a:ea typeface="Times New Roman" panose="02020603050405020304" pitchFamily="18" charset="0"/>
                <a:cs typeface="Times New Roman" panose="02020603050405020304" pitchFamily="18" charset="0"/>
              </a:rPr>
              <a:t>Inserir ou excluir elementos;</a:t>
            </a:r>
            <a:br>
              <a:rPr lang="pt-BR" sz="2400" dirty="0">
                <a:solidFill>
                  <a:srgbClr val="093366"/>
                </a:solidFill>
                <a:effectLst/>
                <a:latin typeface="Inter"/>
                <a:ea typeface="Aptos" panose="020B0004020202020204" pitchFamily="34" charset="0"/>
                <a:cs typeface="Times New Roman" panose="02020603050405020304" pitchFamily="18" charset="0"/>
              </a:rPr>
            </a:br>
            <a:r>
              <a:rPr lang="pt-BR" sz="2400" dirty="0">
                <a:solidFill>
                  <a:srgbClr val="093366"/>
                </a:solidFill>
                <a:effectLst/>
                <a:latin typeface="Inter"/>
                <a:ea typeface="Times New Roman" panose="02020603050405020304" pitchFamily="18" charset="0"/>
                <a:cs typeface="Times New Roman" panose="02020603050405020304" pitchFamily="18" charset="0"/>
              </a:rPr>
              <a:t>Buscar e localizar elementos;</a:t>
            </a:r>
            <a:br>
              <a:rPr lang="pt-BR" sz="2400" dirty="0">
                <a:solidFill>
                  <a:srgbClr val="093366"/>
                </a:solidFill>
                <a:effectLst/>
                <a:latin typeface="Inter"/>
                <a:ea typeface="Aptos" panose="020B0004020202020204" pitchFamily="34" charset="0"/>
                <a:cs typeface="Times New Roman" panose="02020603050405020304" pitchFamily="18" charset="0"/>
              </a:rPr>
            </a:br>
            <a:r>
              <a:rPr lang="pt-BR" sz="2400" dirty="0">
                <a:solidFill>
                  <a:srgbClr val="093366"/>
                </a:solidFill>
                <a:effectLst/>
                <a:latin typeface="Inter"/>
                <a:ea typeface="Times New Roman" panose="02020603050405020304" pitchFamily="18" charset="0"/>
                <a:cs typeface="Times New Roman" panose="02020603050405020304" pitchFamily="18" charset="0"/>
              </a:rPr>
              <a:t>Ordenar (classificar) elementos de acordo com alguma ordem especificada.</a:t>
            </a:r>
            <a:br>
              <a:rPr lang="pt-BR" sz="2400" dirty="0">
                <a:solidFill>
                  <a:srgbClr val="093366"/>
                </a:solidFill>
                <a:effectLst/>
                <a:latin typeface="Inter"/>
                <a:ea typeface="Aptos" panose="020B0004020202020204" pitchFamily="34" charset="0"/>
                <a:cs typeface="Times New Roman" panose="02020603050405020304" pitchFamily="18" charset="0"/>
              </a:rPr>
            </a:br>
            <a:endParaRPr lang="pt-BR" sz="2400" dirty="0">
              <a:latin typeface="Inter"/>
            </a:endParaRPr>
          </a:p>
        </p:txBody>
      </p:sp>
    </p:spTree>
    <p:extLst>
      <p:ext uri="{BB962C8B-B14F-4D97-AF65-F5344CB8AC3E}">
        <p14:creationId xmlns:p14="http://schemas.microsoft.com/office/powerpoint/2010/main" val="239980709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321</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vt:i4>
      </vt:variant>
    </vt:vector>
  </HeadingPairs>
  <TitlesOfParts>
    <vt:vector size="9" baseType="lpstr">
      <vt:lpstr>Arial</vt:lpstr>
      <vt:lpstr>Calibri</vt:lpstr>
      <vt:lpstr>Calibri Light</vt:lpstr>
      <vt:lpstr>DM Sans</vt:lpstr>
      <vt:lpstr>Inter</vt:lpstr>
      <vt:lpstr>Tema do Office</vt:lpstr>
      <vt:lpstr>ALGUNS Conceitos básicos de DADOS  </vt:lpstr>
      <vt:lpstr>O que são dados?  Os dados (e seus diversos tipos) são os blocos básicos da programação. Eles representam uma unidade ou um elemento de informação que pode ser acessado através de um identificador - por exemplo, uma variável. A maior parte das linguagens de programação trabalha com variações baseadas nos quatro tipos primitivos abaixo: INT ou número inteiro: valores numéricos inteiros (positivos ou negativos); FLOAT ou o chamado “ponto flutuante”: valores numéricos com casas após a vírgula (positivos ou negativos); BOOLEAN ou booleanos: representado apenas por dois valores, “verdadeiro” e “falso”. Também chamados de operadores lógicos; TEXT: sequências ou cadeias de caracteres, utilizados para manipular textos e/ou outros tipos de dados não numéricos ou booleanos, como hashes de criptografia. </vt:lpstr>
      <vt:lpstr>O que são estruturas de dados?  Em computação, normalmente utilizamos os dados de forma conjunta. A forma como estes dados serão agregados e organizados depende muito de como serão utilizados e processados, levando-se em consideração, por exemplo, a eficiência para buscas, o volume dos dados trabalhados, a complexidade da implementação e a forma como os dados se relacionam. Estas diversas formas de organização são as chamadas estruturas de dados. Podemos afirmar que um programa é composto de algoritmos e estruturas de dados, que juntos fazem com que o programa funcione como deve. Cada estrutura de dados tem um conjunto de métodos próprios para realizar operações como: Inserir ou excluir elementos; Buscar e localizar elementos; Ordenar (classificar) elementos de acordo com alguma ordem especificada.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1</dc:title>
  <dc:creator>marcos</dc:creator>
  <cp:lastModifiedBy>Vinicius Augusto Marques</cp:lastModifiedBy>
  <cp:revision>91</cp:revision>
  <dcterms:created xsi:type="dcterms:W3CDTF">2017-02-06T16:21:58Z</dcterms:created>
  <dcterms:modified xsi:type="dcterms:W3CDTF">2024-03-14T00:28:06Z</dcterms:modified>
</cp:coreProperties>
</file>