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65" r:id="rId5"/>
    <p:sldId id="263" r:id="rId6"/>
    <p:sldId id="264" r:id="rId7"/>
    <p:sldId id="266" r:id="rId8"/>
    <p:sldId id="267" r:id="rId9"/>
    <p:sldId id="260" r:id="rId10"/>
    <p:sldId id="283" r:id="rId11"/>
    <p:sldId id="287" r:id="rId12"/>
    <p:sldId id="289" r:id="rId13"/>
    <p:sldId id="290" r:id="rId14"/>
    <p:sldId id="291" r:id="rId15"/>
    <p:sldId id="272" r:id="rId16"/>
    <p:sldId id="282" r:id="rId17"/>
    <p:sldId id="284" r:id="rId18"/>
    <p:sldId id="285" r:id="rId19"/>
    <p:sldId id="286" r:id="rId20"/>
    <p:sldId id="268" r:id="rId21"/>
    <p:sldId id="269" r:id="rId22"/>
    <p:sldId id="270" r:id="rId23"/>
    <p:sldId id="280" r:id="rId24"/>
    <p:sldId id="275" r:id="rId25"/>
    <p:sldId id="281" r:id="rId26"/>
    <p:sldId id="271" r:id="rId27"/>
    <p:sldId id="273" r:id="rId28"/>
    <p:sldId id="274" r:id="rId29"/>
    <p:sldId id="276" r:id="rId30"/>
    <p:sldId id="277" r:id="rId31"/>
    <p:sldId id="278" r:id="rId32"/>
    <p:sldId id="279" r:id="rId3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FCC52-6387-4953-B953-EBB38A4A26D2}" type="datetimeFigureOut">
              <a:rPr lang="cs-CZ" smtClean="0"/>
              <a:t>09.04.2021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7D7B6-A388-4DEE-AEBD-271565B6E36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2513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57667-F41B-446B-8D10-03FBD8D63F6E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4737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élník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Zaoblený obdélník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Kliknutím můžete upravit styl předlohy.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F529-8418-47D9-A7E3-28804BAA8FC8}" type="datetimeFigureOut">
              <a:rPr lang="cs-CZ" smtClean="0"/>
              <a:t>09.04.2021</a:t>
            </a:fld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138B103-81AA-4283-A447-575DC77BCB13}" type="slidenum">
              <a:rPr lang="cs-CZ" smtClean="0"/>
              <a:t>‹#›</a:t>
            </a:fld>
            <a:endParaRPr lang="cs-CZ"/>
          </a:p>
        </p:txBody>
      </p:sp>
      <p:sp>
        <p:nvSpPr>
          <p:cNvPr id="7" name="Obdélník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Obdélník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Obdélník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27902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Upravte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F529-8418-47D9-A7E3-28804BAA8FC8}" type="datetimeFigureOut">
              <a:rPr lang="cs-CZ" smtClean="0"/>
              <a:t>09.04.2021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B103-81AA-4283-A447-575DC77BCB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807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Upravte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F529-8418-47D9-A7E3-28804BAA8FC8}" type="datetimeFigureOut">
              <a:rPr lang="cs-CZ" smtClean="0"/>
              <a:t>09.04.2021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B103-81AA-4283-A447-575DC77BCB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313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F529-8418-47D9-A7E3-28804BAA8FC8}" type="datetimeFigureOut">
              <a:rPr lang="cs-CZ" smtClean="0"/>
              <a:t>09.04.2021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B103-81AA-4283-A447-575DC77BCB13}" type="slidenum">
              <a:rPr lang="cs-CZ" smtClean="0"/>
              <a:t>‹#›</a:t>
            </a:fld>
            <a:endParaRPr lang="cs-CZ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cs-CZ" smtClean="0"/>
              <a:t>Upravte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2049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Zaoblený obdélník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F529-8418-47D9-A7E3-28804BAA8FC8}" type="datetimeFigureOut">
              <a:rPr lang="cs-CZ" smtClean="0"/>
              <a:t>09.04.2021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cs-CZ"/>
          </a:p>
        </p:txBody>
      </p:sp>
      <p:sp>
        <p:nvSpPr>
          <p:cNvPr id="7" name="Obdélník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Obdélník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Obdélník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5138B103-81AA-4283-A447-575DC77BCB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966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F529-8418-47D9-A7E3-28804BAA8FC8}" type="datetimeFigureOut">
              <a:rPr lang="cs-CZ" smtClean="0"/>
              <a:t>09.04.2021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B103-81AA-4283-A447-575DC77BCB13}" type="slidenum">
              <a:rPr lang="cs-CZ" smtClean="0"/>
              <a:t>‹#›</a:t>
            </a:fld>
            <a:endParaRPr lang="cs-CZ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cs-CZ" smtClean="0"/>
              <a:t>Upravte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cs-CZ" smtClean="0"/>
              <a:t>Upravte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2260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Upravte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Upravte styly předlohy textu.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F529-8418-47D9-A7E3-28804BAA8FC8}" type="datetimeFigureOut">
              <a:rPr lang="cs-CZ" smtClean="0"/>
              <a:t>09.04.2021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B103-81AA-4283-A447-575DC77BCB13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Zástupný symbol pro obsah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cs-CZ" smtClean="0"/>
              <a:t>Upravte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cs-CZ" smtClean="0"/>
              <a:t>Upravte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9986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F529-8418-47D9-A7E3-28804BAA8FC8}" type="datetimeFigureOut">
              <a:rPr lang="cs-CZ" smtClean="0"/>
              <a:t>09.04.2021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B103-81AA-4283-A447-575DC77BCB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864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F529-8418-47D9-A7E3-28804BAA8FC8}" type="datetimeFigureOut">
              <a:rPr lang="cs-CZ" smtClean="0"/>
              <a:t>09.04.2021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B103-81AA-4283-A447-575DC77BCB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026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Zaoblený obdélník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F529-8418-47D9-A7E3-28804BAA8FC8}" type="datetimeFigureOut">
              <a:rPr lang="cs-CZ" smtClean="0"/>
              <a:t>09.04.2021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B103-81AA-4283-A447-575DC77BCB13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cs-CZ" smtClean="0"/>
              <a:t>Upravte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6861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F529-8418-47D9-A7E3-28804BAA8FC8}" type="datetimeFigureOut">
              <a:rPr lang="cs-CZ" smtClean="0"/>
              <a:t>09.04.2021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5138B103-81AA-4283-A447-575DC77BCB13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Obdélník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Obdélník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Obdélník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Kliknutím na ikonu přidáte obrázek.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2819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Zaoblený obdélník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00EF529-8418-47D9-A7E3-28804BAA8FC8}" type="datetimeFigureOut">
              <a:rPr lang="cs-CZ" smtClean="0"/>
              <a:t>09.04.2021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138B103-81AA-4283-A447-575DC77BCB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406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zengarden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jecas.cz/floa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network.cz/cesky-html-5-manual" TargetMode="External"/><Relationship Id="rId2" Type="http://schemas.openxmlformats.org/officeDocument/2006/relationships/hyperlink" Target="http://www.vzhurudolu.cz/prirucka/css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tnetwork.cz/cesky-css-3-manual-rejstri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sz="5400" dirty="0"/>
              <a:t>Kaskádové styly</a:t>
            </a:r>
            <a:br>
              <a:rPr lang="cs-CZ" sz="5400" dirty="0"/>
            </a:br>
            <a:r>
              <a:rPr lang="cs-CZ" dirty="0" err="1">
                <a:latin typeface="American Garamond AT" pitchFamily="2" charset="0"/>
              </a:rPr>
              <a:t>Cascading</a:t>
            </a:r>
            <a:r>
              <a:rPr lang="cs-CZ" dirty="0">
                <a:latin typeface="American Garamond AT" pitchFamily="2" charset="0"/>
              </a:rPr>
              <a:t> Style </a:t>
            </a:r>
            <a:r>
              <a:rPr lang="cs-CZ" dirty="0" err="1">
                <a:latin typeface="American Garamond AT" pitchFamily="2" charset="0"/>
              </a:rPr>
              <a:t>Sheets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142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Margin</a:t>
            </a:r>
            <a:r>
              <a:rPr lang="cs-CZ" dirty="0"/>
              <a:t> a </a:t>
            </a:r>
            <a:r>
              <a:rPr lang="cs-CZ" dirty="0" err="1"/>
              <a:t>padding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pPr marL="0" indent="0">
              <a:buNone/>
            </a:pPr>
            <a:r>
              <a:rPr lang="cs-CZ" dirty="0"/>
              <a:t>Umístění objektu na střed – </a:t>
            </a:r>
            <a:r>
              <a:rPr lang="cs-CZ" dirty="0" err="1"/>
              <a:t>margin-left</a:t>
            </a:r>
            <a:r>
              <a:rPr lang="cs-CZ" dirty="0"/>
              <a:t>: auto; </a:t>
            </a:r>
            <a:r>
              <a:rPr lang="cs-CZ" dirty="0" err="1"/>
              <a:t>margin-right</a:t>
            </a:r>
            <a:r>
              <a:rPr lang="cs-CZ" dirty="0"/>
              <a:t>: auto</a:t>
            </a:r>
            <a:r>
              <a:rPr lang="cs-CZ" dirty="0" smtClean="0"/>
              <a:t>;</a:t>
            </a:r>
          </a:p>
          <a:p>
            <a:pPr marL="0" indent="0">
              <a:buNone/>
            </a:pPr>
            <a:r>
              <a:rPr lang="cs-CZ" dirty="0" smtClean="0"/>
              <a:t>zkrácený zápis – </a:t>
            </a:r>
            <a:r>
              <a:rPr lang="cs-CZ" dirty="0" err="1" smtClean="0"/>
              <a:t>margin</a:t>
            </a:r>
            <a:r>
              <a:rPr lang="cs-CZ" smtClean="0"/>
              <a:t>: auto;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599" y="1447800"/>
            <a:ext cx="51149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6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 z videa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html1.html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441" y="1519238"/>
            <a:ext cx="82772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98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 z videa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tabulky.html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736" y="393817"/>
            <a:ext cx="6138718" cy="627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91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 z videa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styl.css</a:t>
            </a:r>
            <a:endParaRPr lang="cs-CZ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218" y="1789834"/>
            <a:ext cx="3648364" cy="313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4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 z videa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66006" y="1597891"/>
            <a:ext cx="5794512" cy="4618182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671" y="1597891"/>
            <a:ext cx="5593589" cy="450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8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První </a:t>
            </a:r>
            <a:r>
              <a:rPr lang="cs-CZ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příklad – odkazy</a:t>
            </a:r>
            <a:endParaRPr lang="cs-CZ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1949619" y="1647056"/>
            <a:ext cx="8075240" cy="4572000"/>
          </a:xfrm>
        </p:spPr>
        <p:txBody>
          <a:bodyPr/>
          <a:lstStyle/>
          <a:p>
            <a:r>
              <a:rPr lang="cs-CZ" dirty="0" smtClean="0"/>
              <a:t>styl.css</a:t>
            </a:r>
          </a:p>
          <a:p>
            <a:endParaRPr lang="cs-CZ" dirty="0"/>
          </a:p>
        </p:txBody>
      </p:sp>
      <p:sp>
        <p:nvSpPr>
          <p:cNvPr id="5" name="Zaoblený obdélníkový bublinový popisek 4"/>
          <p:cNvSpPr/>
          <p:nvPr/>
        </p:nvSpPr>
        <p:spPr>
          <a:xfrm>
            <a:off x="2999656" y="2126200"/>
            <a:ext cx="1584176" cy="432048"/>
          </a:xfrm>
          <a:prstGeom prst="wedgeRoundRectCallout">
            <a:avLst>
              <a:gd name="adj1" fmla="val -53858"/>
              <a:gd name="adj2" fmla="val 96224"/>
              <a:gd name="adj3" fmla="val 16667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400" dirty="0">
                <a:latin typeface="American Garamond AT" panose="02000504080000020003" pitchFamily="2" charset="0"/>
              </a:rPr>
              <a:t>na odkaz nebylo kliknuto</a:t>
            </a:r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687" y="2910160"/>
            <a:ext cx="7867650" cy="714375"/>
          </a:xfrm>
          <a:prstGeom prst="rect">
            <a:avLst/>
          </a:prstGeom>
        </p:spPr>
      </p:pic>
      <p:sp>
        <p:nvSpPr>
          <p:cNvPr id="7" name="Zaoblený obdélníkový bublinový popisek 6"/>
          <p:cNvSpPr/>
          <p:nvPr/>
        </p:nvSpPr>
        <p:spPr>
          <a:xfrm>
            <a:off x="1919536" y="4328356"/>
            <a:ext cx="1080120" cy="432048"/>
          </a:xfrm>
          <a:prstGeom prst="wedgeRoundRectCallout">
            <a:avLst>
              <a:gd name="adj1" fmla="val 18705"/>
              <a:gd name="adj2" fmla="val -278221"/>
              <a:gd name="adj3" fmla="val 16667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400" dirty="0">
                <a:latin typeface="American Garamond AT" panose="02000504080000020003" pitchFamily="2" charset="0"/>
              </a:rPr>
              <a:t>odkaz po kliknutí</a:t>
            </a:r>
          </a:p>
        </p:txBody>
      </p:sp>
      <p:sp>
        <p:nvSpPr>
          <p:cNvPr id="8" name="Zaoblený obdélníkový bublinový popisek 7"/>
          <p:cNvSpPr/>
          <p:nvPr/>
        </p:nvSpPr>
        <p:spPr>
          <a:xfrm>
            <a:off x="4655840" y="5013176"/>
            <a:ext cx="1080120" cy="432048"/>
          </a:xfrm>
          <a:prstGeom prst="wedgeRoundRectCallout">
            <a:avLst>
              <a:gd name="adj1" fmla="val -187821"/>
              <a:gd name="adj2" fmla="val -394509"/>
              <a:gd name="adj3" fmla="val 16667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400" dirty="0">
                <a:latin typeface="American Garamond AT" panose="02000504080000020003" pitchFamily="2" charset="0"/>
              </a:rPr>
              <a:t>odkaz při přejetí myší</a:t>
            </a:r>
          </a:p>
        </p:txBody>
      </p:sp>
    </p:spTree>
    <p:extLst>
      <p:ext uri="{BB962C8B-B14F-4D97-AF65-F5344CB8AC3E}">
        <p14:creationId xmlns:p14="http://schemas.microsoft.com/office/powerpoint/2010/main" val="121621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Vysvětlivky pro CSS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>
                <a:latin typeface="American Garamond AT" panose="02000504080000020003" pitchFamily="2" charset="0"/>
              </a:rPr>
              <a:t>font-</a:t>
            </a:r>
            <a:r>
              <a:rPr lang="cs-CZ" dirty="0" err="1">
                <a:latin typeface="American Garamond AT" panose="02000504080000020003" pitchFamily="2" charset="0"/>
              </a:rPr>
              <a:t>size</a:t>
            </a:r>
            <a:r>
              <a:rPr lang="cs-CZ" dirty="0">
                <a:latin typeface="American Garamond AT" panose="02000504080000020003" pitchFamily="2" charset="0"/>
              </a:rPr>
              <a:t> 1.2em (= 12px) – relativní jednotka, na </a:t>
            </a:r>
            <a:r>
              <a:rPr lang="cs-CZ" dirty="0" smtClean="0">
                <a:latin typeface="American Garamond AT" panose="02000504080000020003" pitchFamily="2" charset="0"/>
              </a:rPr>
              <a:t>obrazovce, lze </a:t>
            </a:r>
            <a:r>
              <a:rPr lang="cs-CZ" dirty="0">
                <a:latin typeface="American Garamond AT" panose="02000504080000020003" pitchFamily="2" charset="0"/>
              </a:rPr>
              <a:t>písmo zvětšovat a zmenšovat</a:t>
            </a:r>
          </a:p>
          <a:p>
            <a:r>
              <a:rPr lang="cs-CZ" dirty="0" err="1" smtClean="0">
                <a:latin typeface="American Garamond AT" panose="02000504080000020003" pitchFamily="2" charset="0"/>
              </a:rPr>
              <a:t>border-radius</a:t>
            </a:r>
            <a:r>
              <a:rPr lang="cs-CZ" dirty="0" smtClean="0">
                <a:latin typeface="American Garamond AT" panose="02000504080000020003" pitchFamily="2" charset="0"/>
              </a:rPr>
              <a:t> </a:t>
            </a:r>
            <a:r>
              <a:rPr lang="cs-CZ" dirty="0">
                <a:latin typeface="American Garamond AT" panose="02000504080000020003" pitchFamily="2" charset="0"/>
              </a:rPr>
              <a:t>– zaoblení prvku</a:t>
            </a:r>
          </a:p>
          <a:p>
            <a:r>
              <a:rPr lang="cs-CZ" dirty="0" smtClean="0">
                <a:latin typeface="American Garamond AT" panose="02000504080000020003" pitchFamily="2" charset="0"/>
              </a:rPr>
              <a:t>box-</a:t>
            </a:r>
            <a:r>
              <a:rPr lang="cs-CZ" dirty="0" err="1" smtClean="0">
                <a:latin typeface="American Garamond AT" panose="02000504080000020003" pitchFamily="2" charset="0"/>
              </a:rPr>
              <a:t>shadow</a:t>
            </a:r>
            <a:r>
              <a:rPr lang="cs-CZ" dirty="0" smtClean="0">
                <a:latin typeface="American Garamond AT" panose="02000504080000020003" pitchFamily="2" charset="0"/>
              </a:rPr>
              <a:t> </a:t>
            </a:r>
            <a:r>
              <a:rPr lang="cs-CZ" dirty="0">
                <a:latin typeface="American Garamond AT" panose="02000504080000020003" pitchFamily="2" charset="0"/>
              </a:rPr>
              <a:t>– stín blokového prvku</a:t>
            </a:r>
          </a:p>
          <a:p>
            <a:r>
              <a:rPr lang="cs-CZ" dirty="0" smtClean="0">
                <a:latin typeface="American Garamond AT" panose="02000504080000020003" pitchFamily="2" charset="0"/>
              </a:rPr>
              <a:t>text-</a:t>
            </a:r>
            <a:r>
              <a:rPr lang="cs-CZ" dirty="0" err="1" smtClean="0">
                <a:latin typeface="American Garamond AT" panose="02000504080000020003" pitchFamily="2" charset="0"/>
              </a:rPr>
              <a:t>shadow</a:t>
            </a:r>
            <a:r>
              <a:rPr lang="cs-CZ" dirty="0" smtClean="0">
                <a:latin typeface="American Garamond AT" panose="02000504080000020003" pitchFamily="2" charset="0"/>
              </a:rPr>
              <a:t> </a:t>
            </a:r>
            <a:r>
              <a:rPr lang="cs-CZ" dirty="0">
                <a:latin typeface="American Garamond AT" panose="02000504080000020003" pitchFamily="2" charset="0"/>
              </a:rPr>
              <a:t>–stín textu</a:t>
            </a:r>
          </a:p>
          <a:p>
            <a:r>
              <a:rPr lang="cs-CZ" dirty="0" smtClean="0">
                <a:latin typeface="American Garamond AT" panose="02000504080000020003" pitchFamily="2" charset="0"/>
              </a:rPr>
              <a:t>display</a:t>
            </a:r>
            <a:r>
              <a:rPr lang="cs-CZ" dirty="0">
                <a:latin typeface="American Garamond AT" panose="02000504080000020003" pitchFamily="2" charset="0"/>
              </a:rPr>
              <a:t>: </a:t>
            </a:r>
            <a:r>
              <a:rPr lang="cs-CZ" dirty="0" err="1">
                <a:latin typeface="American Garamond AT" panose="02000504080000020003" pitchFamily="2" charset="0"/>
              </a:rPr>
              <a:t>inline-block</a:t>
            </a:r>
            <a:r>
              <a:rPr lang="cs-CZ" dirty="0">
                <a:latin typeface="American Garamond AT" panose="02000504080000020003" pitchFamily="2" charset="0"/>
              </a:rPr>
              <a:t> - prvek se zobrazí jako kus řádku bez </a:t>
            </a:r>
            <a:r>
              <a:rPr lang="cs-CZ" dirty="0" smtClean="0">
                <a:latin typeface="American Garamond AT" panose="02000504080000020003" pitchFamily="2" charset="0"/>
              </a:rPr>
              <a:t>zlomu </a:t>
            </a:r>
            <a:r>
              <a:rPr lang="cs-CZ" dirty="0">
                <a:latin typeface="American Garamond AT" panose="02000504080000020003" pitchFamily="2" charset="0"/>
              </a:rPr>
              <a:t>na konci (vedle sebe), jdou mu nastavit rozměry</a:t>
            </a:r>
          </a:p>
        </p:txBody>
      </p:sp>
    </p:spTree>
    <p:extLst>
      <p:ext uri="{BB962C8B-B14F-4D97-AF65-F5344CB8AC3E}">
        <p14:creationId xmlns:p14="http://schemas.microsoft.com/office/powerpoint/2010/main" val="291833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38400" y="274638"/>
            <a:ext cx="7772400" cy="850106"/>
          </a:xfrm>
        </p:spPr>
        <p:txBody>
          <a:bodyPr/>
          <a:lstStyle/>
          <a:p>
            <a:r>
              <a:rPr lang="cs-CZ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5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2063552" y="1124744"/>
            <a:ext cx="8280920" cy="4968552"/>
          </a:xfrm>
        </p:spPr>
        <p:txBody>
          <a:bodyPr>
            <a:noAutofit/>
          </a:bodyPr>
          <a:lstStyle/>
          <a:p>
            <a:r>
              <a:rPr lang="cs-CZ" dirty="0"/>
              <a:t>Ve starších verzích neexistují prostředky, které by úspěšně pracovaly s vkládáním multimédií, proto jsou využívány různé </a:t>
            </a:r>
            <a:r>
              <a:rPr lang="cs-CZ" dirty="0" err="1"/>
              <a:t>pluginy</a:t>
            </a:r>
            <a:r>
              <a:rPr lang="cs-CZ" dirty="0"/>
              <a:t> nebo </a:t>
            </a:r>
            <a:r>
              <a:rPr lang="cs-CZ" dirty="0" err="1"/>
              <a:t>Flash</a:t>
            </a:r>
            <a:r>
              <a:rPr lang="cs-CZ" dirty="0"/>
              <a:t>. Tento problém se HTML5 také snaží vyřešit. Zavádí proto tyto značky:</a:t>
            </a:r>
          </a:p>
          <a:p>
            <a:pPr lvl="1"/>
            <a:r>
              <a:rPr lang="cs-CZ" dirty="0"/>
              <a:t>&lt;video&gt; – vkládání videa</a:t>
            </a:r>
          </a:p>
          <a:p>
            <a:pPr lvl="1"/>
            <a:r>
              <a:rPr lang="cs-CZ" dirty="0"/>
              <a:t>&lt;audio&gt; – vkládání audia</a:t>
            </a:r>
          </a:p>
          <a:p>
            <a:pPr lvl="1"/>
            <a:r>
              <a:rPr lang="cs-CZ" dirty="0"/>
              <a:t>&lt;source&gt; – definuje alternativní verze videa nebo audia souboru, z nichž si prohlížeč vybírá ty, které podporuje</a:t>
            </a:r>
          </a:p>
          <a:p>
            <a:pPr lvl="1"/>
            <a:r>
              <a:rPr lang="cs-CZ" dirty="0"/>
              <a:t>&lt;track&gt; – vkládá stopu pro &lt;video&gt; či &lt;audio&gt;</a:t>
            </a:r>
          </a:p>
          <a:p>
            <a:r>
              <a:rPr lang="cs-CZ" dirty="0"/>
              <a:t>Zůstává značka &lt;</a:t>
            </a:r>
            <a:r>
              <a:rPr lang="cs-CZ" dirty="0" err="1"/>
              <a:t>embed</a:t>
            </a:r>
            <a:r>
              <a:rPr lang="cs-CZ" dirty="0"/>
              <a:t>&gt; pro vložení kontejneru s externí aplikací nebo pro interaktivní obsah.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7622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38400" y="274638"/>
            <a:ext cx="7772400" cy="922114"/>
          </a:xfrm>
        </p:spPr>
        <p:txBody>
          <a:bodyPr/>
          <a:lstStyle/>
          <a:p>
            <a:r>
              <a:rPr lang="cs-CZ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5 - formuláře</a:t>
            </a:r>
            <a:endParaRPr lang="cs-CZ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2438400" y="1196752"/>
            <a:ext cx="7772400" cy="4823048"/>
          </a:xfrm>
        </p:spPr>
        <p:txBody>
          <a:bodyPr>
            <a:normAutofit fontScale="92500" lnSpcReduction="10000"/>
          </a:bodyPr>
          <a:lstStyle/>
          <a:p>
            <a:r>
              <a:rPr lang="cs-CZ" sz="2800" dirty="0"/>
              <a:t>Při návrhu formulářů je dnes k dispozici pouze málo možností, se kterými se musí vystačit. HTML5 zachovává značku &lt;input&gt;, ale její parametr </a:t>
            </a:r>
            <a:r>
              <a:rPr lang="cs-CZ" sz="2800" i="1" dirty="0"/>
              <a:t>type</a:t>
            </a:r>
            <a:r>
              <a:rPr lang="cs-CZ" sz="2800" dirty="0"/>
              <a:t> rozšiřuje o následující možnosti:</a:t>
            </a:r>
          </a:p>
          <a:p>
            <a:pPr lvl="1"/>
            <a:r>
              <a:rPr lang="cs-CZ" sz="2600" dirty="0"/>
              <a:t>tel - zadání telefonního čísla včetně ověření, zda je formát správný </a:t>
            </a:r>
          </a:p>
          <a:p>
            <a:pPr lvl="1"/>
            <a:r>
              <a:rPr lang="cs-CZ" sz="2600" dirty="0" err="1"/>
              <a:t>search</a:t>
            </a:r>
            <a:r>
              <a:rPr lang="cs-CZ" sz="2600" dirty="0"/>
              <a:t> - vyhledávací pole 		</a:t>
            </a:r>
          </a:p>
          <a:p>
            <a:pPr lvl="1"/>
            <a:r>
              <a:rPr lang="cs-CZ" sz="2600" dirty="0" err="1"/>
              <a:t>url</a:t>
            </a:r>
            <a:r>
              <a:rPr lang="cs-CZ" sz="2600" dirty="0"/>
              <a:t> - adresa URL </a:t>
            </a:r>
          </a:p>
          <a:p>
            <a:pPr lvl="1"/>
            <a:r>
              <a:rPr lang="cs-CZ" sz="2600" dirty="0"/>
              <a:t>email - zadání e-mailové adresy včetně ověření, zda je formát správný </a:t>
            </a:r>
          </a:p>
          <a:p>
            <a:pPr lvl="1"/>
            <a:r>
              <a:rPr lang="cs-CZ" sz="2600" dirty="0" err="1"/>
              <a:t>datetime</a:t>
            </a:r>
            <a:r>
              <a:rPr lang="cs-CZ" sz="2600" dirty="0"/>
              <a:t> - zadání data a času s ohledem na časová pásma </a:t>
            </a:r>
          </a:p>
          <a:p>
            <a:pPr lvl="1"/>
            <a:r>
              <a:rPr lang="cs-CZ" sz="2600" dirty="0" err="1"/>
              <a:t>date</a:t>
            </a:r>
            <a:r>
              <a:rPr lang="cs-CZ" sz="2600" dirty="0"/>
              <a:t> - zadání data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0412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5 - formuláře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cs-CZ" dirty="0" err="1"/>
              <a:t>month</a:t>
            </a:r>
            <a:r>
              <a:rPr lang="cs-CZ" dirty="0"/>
              <a:t> - zadání měsíce </a:t>
            </a:r>
          </a:p>
          <a:p>
            <a:pPr lvl="1"/>
            <a:r>
              <a:rPr lang="cs-CZ" dirty="0" err="1"/>
              <a:t>week</a:t>
            </a:r>
            <a:r>
              <a:rPr lang="cs-CZ" dirty="0"/>
              <a:t> - zadání týdne </a:t>
            </a:r>
          </a:p>
          <a:p>
            <a:pPr lvl="1"/>
            <a:r>
              <a:rPr lang="cs-CZ" dirty="0" err="1"/>
              <a:t>time</a:t>
            </a:r>
            <a:r>
              <a:rPr lang="cs-CZ" dirty="0"/>
              <a:t> - zadání času </a:t>
            </a:r>
          </a:p>
          <a:p>
            <a:pPr lvl="1"/>
            <a:r>
              <a:rPr lang="cs-CZ" dirty="0" err="1"/>
              <a:t>datetime-local</a:t>
            </a:r>
            <a:r>
              <a:rPr lang="cs-CZ" dirty="0"/>
              <a:t> - zadání data a času bez ohledu na časová pásma </a:t>
            </a:r>
          </a:p>
          <a:p>
            <a:pPr lvl="1"/>
            <a:r>
              <a:rPr lang="cs-CZ" dirty="0" err="1"/>
              <a:t>number</a:t>
            </a:r>
            <a:r>
              <a:rPr lang="cs-CZ" dirty="0"/>
              <a:t> - zadání čísla </a:t>
            </a:r>
          </a:p>
          <a:p>
            <a:pPr lvl="1"/>
            <a:r>
              <a:rPr lang="cs-CZ" dirty="0" err="1"/>
              <a:t>range</a:t>
            </a:r>
            <a:r>
              <a:rPr lang="cs-CZ" dirty="0"/>
              <a:t> - výběr číselné hodnoty z rozsahu, který se nastaví vlastnosti </a:t>
            </a:r>
            <a:r>
              <a:rPr lang="cs-CZ" i="1" dirty="0"/>
              <a:t>min</a:t>
            </a:r>
            <a:r>
              <a:rPr lang="cs-CZ" dirty="0"/>
              <a:t> a </a:t>
            </a:r>
            <a:r>
              <a:rPr lang="cs-CZ" i="1" dirty="0" err="1"/>
              <a:t>max</a:t>
            </a:r>
            <a:r>
              <a:rPr lang="cs-CZ" dirty="0"/>
              <a:t> </a:t>
            </a:r>
          </a:p>
          <a:p>
            <a:pPr lvl="1"/>
            <a:r>
              <a:rPr lang="cs-CZ" dirty="0" err="1"/>
              <a:t>color</a:t>
            </a:r>
            <a:r>
              <a:rPr lang="cs-CZ" dirty="0"/>
              <a:t> - výběr barvy včetně převedení do textového formátu</a:t>
            </a:r>
          </a:p>
          <a:p>
            <a:pPr marL="108000" lvl="1" indent="0">
              <a:buNone/>
            </a:pPr>
            <a:r>
              <a:rPr lang="cs-CZ" dirty="0"/>
              <a:t>Z HTML 5 budeme využívat jen </a:t>
            </a:r>
            <a:r>
              <a:rPr lang="cs-CZ" dirty="0" err="1"/>
              <a:t>tagy</a:t>
            </a:r>
            <a:r>
              <a:rPr lang="cs-CZ" dirty="0"/>
              <a:t>, které budeme potřebovat pro tvorbu stránky			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4440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Využití CSS</a:t>
            </a:r>
            <a:endParaRPr lang="cs-CZ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dirty="0" smtClean="0">
                <a:latin typeface="American Garamond AT" pitchFamily="2" charset="0"/>
              </a:rPr>
              <a:t>jde o </a:t>
            </a:r>
            <a:r>
              <a:rPr lang="cs-CZ" dirty="0">
                <a:latin typeface="American Garamond AT" pitchFamily="2" charset="0"/>
              </a:rPr>
              <a:t>jazyk pro popis způsobu zobrazení stránek napsaných v jazycích HTML, XHTML </a:t>
            </a:r>
            <a:r>
              <a:rPr lang="cs-CZ" dirty="0" smtClean="0">
                <a:latin typeface="American Garamond AT" pitchFamily="2" charset="0"/>
              </a:rPr>
              <a:t>nebo XML</a:t>
            </a:r>
          </a:p>
          <a:p>
            <a:r>
              <a:rPr lang="cs-CZ" dirty="0" smtClean="0">
                <a:latin typeface="American Garamond AT" pitchFamily="2" charset="0"/>
              </a:rPr>
              <a:t>umožňuje oddělit vzhled stránky od jeho struktury a obsahu</a:t>
            </a:r>
          </a:p>
          <a:p>
            <a:r>
              <a:rPr lang="cs-CZ" dirty="0" smtClean="0">
                <a:latin typeface="American Garamond AT" pitchFamily="2" charset="0"/>
              </a:rPr>
              <a:t>obsah stránky je psán v jazyce HTML a vzhled určují CSS</a:t>
            </a:r>
          </a:p>
          <a:p>
            <a:r>
              <a:rPr lang="cs-CZ" dirty="0" smtClean="0">
                <a:latin typeface="American Garamond AT" pitchFamily="2" charset="0"/>
              </a:rPr>
              <a:t>ve </a:t>
            </a:r>
            <a:r>
              <a:rPr lang="cs-CZ" dirty="0">
                <a:latin typeface="American Garamond AT" pitchFamily="2" charset="0"/>
              </a:rPr>
              <a:t>srovnání s formátováním pomocí atributů v HTML formátovací </a:t>
            </a:r>
            <a:r>
              <a:rPr lang="cs-CZ" dirty="0" smtClean="0">
                <a:latin typeface="American Garamond AT" pitchFamily="2" charset="0"/>
              </a:rPr>
              <a:t>schopnosti rozšiřuje</a:t>
            </a:r>
          </a:p>
          <a:p>
            <a:r>
              <a:rPr lang="cs-CZ" dirty="0" smtClean="0">
                <a:latin typeface="American Garamond AT" pitchFamily="2" charset="0"/>
              </a:rPr>
              <a:t>styly </a:t>
            </a:r>
            <a:r>
              <a:rPr lang="cs-CZ" dirty="0">
                <a:latin typeface="American Garamond AT" pitchFamily="2" charset="0"/>
              </a:rPr>
              <a:t>umožňují </a:t>
            </a:r>
            <a:r>
              <a:rPr lang="cs-CZ" dirty="0" smtClean="0">
                <a:latin typeface="American Garamond AT" pitchFamily="2" charset="0"/>
              </a:rPr>
              <a:t>přesně </a:t>
            </a:r>
            <a:r>
              <a:rPr lang="cs-CZ" dirty="0">
                <a:latin typeface="American Garamond AT" pitchFamily="2" charset="0"/>
              </a:rPr>
              <a:t>určit, jak bude který element vypadat</a:t>
            </a:r>
          </a:p>
          <a:p>
            <a:r>
              <a:rPr lang="cs-CZ" dirty="0">
                <a:latin typeface="American Garamond AT" pitchFamily="2" charset="0"/>
                <a:hlinkClick r:id="rId2"/>
              </a:rPr>
              <a:t>ukázka CSS</a:t>
            </a:r>
            <a:endParaRPr lang="cs-CZ" dirty="0">
              <a:latin typeface="American Garamond 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30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63552" y="274638"/>
            <a:ext cx="8147248" cy="1143000"/>
          </a:xfrm>
        </p:spPr>
        <p:txBody>
          <a:bodyPr>
            <a:normAutofit/>
          </a:bodyPr>
          <a:lstStyle/>
          <a:p>
            <a:r>
              <a:rPr lang="cs-CZ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První příklad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757646" y="1447800"/>
            <a:ext cx="9453154" cy="4572000"/>
          </a:xfrm>
        </p:spPr>
        <p:txBody>
          <a:bodyPr/>
          <a:lstStyle/>
          <a:p>
            <a:r>
              <a:rPr lang="cs-CZ" dirty="0" smtClean="0"/>
              <a:t>index.html</a:t>
            </a:r>
          </a:p>
          <a:p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498" y="1916832"/>
            <a:ext cx="7370888" cy="461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7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63552" y="274638"/>
            <a:ext cx="8147248" cy="1143000"/>
          </a:xfrm>
        </p:spPr>
        <p:txBody>
          <a:bodyPr/>
          <a:lstStyle/>
          <a:p>
            <a:r>
              <a:rPr lang="cs-CZ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První příklad</a:t>
            </a:r>
            <a:endParaRPr lang="cs-CZ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862149" y="1447800"/>
            <a:ext cx="9348651" cy="4572000"/>
          </a:xfrm>
        </p:spPr>
        <p:txBody>
          <a:bodyPr/>
          <a:lstStyle/>
          <a:p>
            <a:r>
              <a:rPr lang="cs-CZ" dirty="0" smtClean="0">
                <a:latin typeface="American Garamond AT" panose="02000504080000020003" pitchFamily="2" charset="0"/>
              </a:rPr>
              <a:t>styl.css</a:t>
            </a:r>
          </a:p>
          <a:p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178" y="1995534"/>
            <a:ext cx="7574900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6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63552" y="274638"/>
            <a:ext cx="8147248" cy="1143000"/>
          </a:xfrm>
        </p:spPr>
        <p:txBody>
          <a:bodyPr/>
          <a:lstStyle/>
          <a:p>
            <a:r>
              <a:rPr lang="cs-CZ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První příklad</a:t>
            </a:r>
            <a:endParaRPr lang="cs-CZ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1991544" y="1447800"/>
            <a:ext cx="8219256" cy="4572000"/>
          </a:xfrm>
        </p:spPr>
        <p:txBody>
          <a:bodyPr/>
          <a:lstStyle/>
          <a:p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089" y="1812471"/>
            <a:ext cx="9261528" cy="363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ver/>
      </p:transition>
    </mc:Choice>
    <mc:Fallback xmlns="">
      <p:transition spd="slow">
        <p:cover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35560" y="274638"/>
            <a:ext cx="8075240" cy="850106"/>
          </a:xfrm>
        </p:spPr>
        <p:txBody>
          <a:bodyPr/>
          <a:lstStyle/>
          <a:p>
            <a:r>
              <a:rPr lang="cs-CZ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Vlastnost box-</a:t>
            </a:r>
            <a:r>
              <a:rPr lang="cs-CZ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sizing</a:t>
            </a:r>
            <a:endParaRPr lang="cs-CZ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1554324" y="1124744"/>
            <a:ext cx="8075240" cy="4895056"/>
          </a:xfrm>
        </p:spPr>
        <p:txBody>
          <a:bodyPr/>
          <a:lstStyle/>
          <a:p>
            <a:pPr marL="0" indent="0">
              <a:buNone/>
            </a:pPr>
            <a:r>
              <a:rPr lang="cs-CZ" dirty="0" smtClean="0"/>
              <a:t>může mít hodnotu</a:t>
            </a:r>
          </a:p>
          <a:p>
            <a:pPr lvl="1"/>
            <a:r>
              <a:rPr lang="cs-CZ" dirty="0" err="1" smtClean="0"/>
              <a:t>border</a:t>
            </a:r>
            <a:r>
              <a:rPr lang="cs-CZ" dirty="0" smtClean="0"/>
              <a:t>-box</a:t>
            </a:r>
          </a:p>
          <a:p>
            <a:pPr lvl="1"/>
            <a:r>
              <a:rPr lang="cs-CZ" dirty="0" err="1" smtClean="0"/>
              <a:t>padding</a:t>
            </a:r>
            <a:r>
              <a:rPr lang="cs-CZ" dirty="0" smtClean="0"/>
              <a:t>-box</a:t>
            </a:r>
          </a:p>
          <a:p>
            <a:pPr lvl="1"/>
            <a:r>
              <a:rPr lang="cs-CZ" dirty="0" err="1" smtClean="0"/>
              <a:t>content</a:t>
            </a:r>
            <a:r>
              <a:rPr lang="cs-CZ" dirty="0" smtClean="0"/>
              <a:t>-box</a:t>
            </a:r>
          </a:p>
          <a:p>
            <a:pPr marL="320040" lvl="1" indent="0">
              <a:buNone/>
            </a:pPr>
            <a:endParaRPr lang="cs-CZ" dirty="0" smtClean="0"/>
          </a:p>
          <a:p>
            <a:pPr marL="0" indent="0">
              <a:buNone/>
            </a:pPr>
            <a:r>
              <a:rPr lang="cs-CZ" dirty="0" smtClean="0"/>
              <a:t>Všechny objekty mají</a:t>
            </a:r>
          </a:p>
          <a:p>
            <a:pPr marL="0" indent="0">
              <a:buNone/>
            </a:pPr>
            <a:r>
              <a:rPr lang="cs-CZ" dirty="0" smtClean="0"/>
              <a:t>zadanou stejnou</a:t>
            </a:r>
          </a:p>
          <a:p>
            <a:pPr marL="0" indent="0">
              <a:buNone/>
            </a:pPr>
            <a:r>
              <a:rPr lang="cs-CZ" dirty="0" smtClean="0"/>
              <a:t>velikost</a:t>
            </a:r>
          </a:p>
          <a:p>
            <a:pPr marL="0" indent="0">
              <a:buNone/>
            </a:pPr>
            <a:r>
              <a:rPr lang="cs-CZ" dirty="0"/>
              <a:t>	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1124745"/>
            <a:ext cx="485775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06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Vlastnost box-</a:t>
            </a:r>
            <a:r>
              <a:rPr lang="cs-CZ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sizing</a:t>
            </a:r>
            <a:endParaRPr lang="cs-CZ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latin typeface="American Garamond AT" panose="02000504080000020003" pitchFamily="2" charset="0"/>
              </a:rPr>
              <a:t>může </a:t>
            </a:r>
            <a:r>
              <a:rPr lang="cs-CZ" dirty="0" smtClean="0">
                <a:latin typeface="American Garamond AT" panose="02000504080000020003" pitchFamily="2" charset="0"/>
              </a:rPr>
              <a:t>mít tři hodnoty</a:t>
            </a:r>
            <a:endParaRPr lang="cs-CZ" dirty="0">
              <a:latin typeface="American Garamond AT" panose="02000504080000020003" pitchFamily="2" charset="0"/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288" y="1916833"/>
            <a:ext cx="5616624" cy="393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1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Vlastnost </a:t>
            </a:r>
            <a:r>
              <a:rPr lang="cs-CZ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cs-CZ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cs-CZ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</a:t>
            </a:r>
            <a:endParaRPr lang="cs-CZ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erican Garamond AT" panose="02000504080000020003" pitchFamily="2" charset="0"/>
              </a:rPr>
              <a:t>float</a:t>
            </a:r>
            <a:r>
              <a:rPr lang="cs-CZ" dirty="0" smtClean="0">
                <a:latin typeface="American Garamond AT" panose="02000504080000020003" pitchFamily="2" charset="0"/>
              </a:rPr>
              <a:t> - určuje </a:t>
            </a:r>
            <a:r>
              <a:rPr lang="cs-CZ" dirty="0">
                <a:latin typeface="American Garamond AT" panose="02000504080000020003" pitchFamily="2" charset="0"/>
              </a:rPr>
              <a:t>obtékání </a:t>
            </a:r>
            <a:r>
              <a:rPr lang="cs-CZ" dirty="0" smtClean="0">
                <a:latin typeface="American Garamond AT" panose="02000504080000020003" pitchFamily="2" charset="0"/>
              </a:rPr>
              <a:t>prvku</a:t>
            </a:r>
          </a:p>
          <a:p>
            <a:pPr lvl="1"/>
            <a:r>
              <a:rPr lang="cs-CZ" sz="2200" dirty="0" err="1">
                <a:latin typeface="American Garamond AT" panose="02000504080000020003" pitchFamily="2" charset="0"/>
              </a:rPr>
              <a:t>none</a:t>
            </a:r>
            <a:r>
              <a:rPr lang="cs-CZ" sz="2200" dirty="0">
                <a:latin typeface="American Garamond AT" panose="02000504080000020003" pitchFamily="2" charset="0"/>
              </a:rPr>
              <a:t> – prvek nebude obtékán</a:t>
            </a:r>
          </a:p>
          <a:p>
            <a:pPr lvl="1"/>
            <a:r>
              <a:rPr lang="cs-CZ" sz="2200" dirty="0" err="1">
                <a:latin typeface="American Garamond AT" panose="02000504080000020003" pitchFamily="2" charset="0"/>
              </a:rPr>
              <a:t>right</a:t>
            </a:r>
            <a:r>
              <a:rPr lang="cs-CZ" sz="2200" dirty="0">
                <a:latin typeface="American Garamond AT" panose="02000504080000020003" pitchFamily="2" charset="0"/>
              </a:rPr>
              <a:t> (</a:t>
            </a:r>
            <a:r>
              <a:rPr lang="cs-CZ" sz="2200" dirty="0" err="1">
                <a:latin typeface="American Garamond AT" panose="02000504080000020003" pitchFamily="2" charset="0"/>
              </a:rPr>
              <a:t>left</a:t>
            </a:r>
            <a:r>
              <a:rPr lang="cs-CZ" sz="2200" dirty="0">
                <a:latin typeface="American Garamond AT" panose="02000504080000020003" pitchFamily="2" charset="0"/>
              </a:rPr>
              <a:t>) - prvek bude „přišoupnut“ k pravému (levému) okraji, následující text ho bude obtékat</a:t>
            </a:r>
          </a:p>
          <a:p>
            <a:pPr marL="273600" lvl="1"/>
            <a:r>
              <a:rPr lang="cs-CZ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erican Garamond AT" panose="02000504080000020003" pitchFamily="2" charset="0"/>
              </a:rPr>
              <a:t>clear</a:t>
            </a:r>
            <a:r>
              <a:rPr lang="cs-CZ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erican Garamond AT" panose="02000504080000020003" pitchFamily="2" charset="0"/>
              </a:rPr>
              <a:t> - </a:t>
            </a:r>
            <a:r>
              <a:rPr lang="cs-CZ" sz="2600" dirty="0">
                <a:latin typeface="American Garamond AT" panose="02000504080000020003" pitchFamily="2" charset="0"/>
              </a:rPr>
              <a:t>určuje čekání na ukončení jiných obtékaných prvků</a:t>
            </a:r>
          </a:p>
          <a:p>
            <a:pPr marL="547920" lvl="2"/>
            <a:r>
              <a:rPr lang="cs-CZ" sz="2200" dirty="0" err="1">
                <a:latin typeface="American Garamond AT" panose="02000504080000020003" pitchFamily="2" charset="0"/>
              </a:rPr>
              <a:t>none</a:t>
            </a:r>
            <a:r>
              <a:rPr lang="cs-CZ" sz="2200" dirty="0">
                <a:latin typeface="American Garamond AT" panose="02000504080000020003" pitchFamily="2" charset="0"/>
              </a:rPr>
              <a:t> – na plovoucí prvky se nečeká</a:t>
            </a:r>
          </a:p>
          <a:p>
            <a:pPr marL="547920" lvl="2"/>
            <a:r>
              <a:rPr lang="cs-CZ" sz="2200" dirty="0" err="1">
                <a:latin typeface="American Garamond AT" panose="02000504080000020003" pitchFamily="2" charset="0"/>
              </a:rPr>
              <a:t>both</a:t>
            </a:r>
            <a:r>
              <a:rPr lang="cs-CZ" sz="2200" dirty="0">
                <a:latin typeface="American Garamond AT" panose="02000504080000020003" pitchFamily="2" charset="0"/>
              </a:rPr>
              <a:t> – prvek se vykreslí až pod všemi plovoucími prvky</a:t>
            </a:r>
          </a:p>
          <a:p>
            <a:pPr marL="547920" lvl="2"/>
            <a:r>
              <a:rPr lang="cs-CZ" sz="2200" dirty="0" err="1">
                <a:latin typeface="American Garamond AT" panose="02000504080000020003" pitchFamily="2" charset="0"/>
              </a:rPr>
              <a:t>right</a:t>
            </a:r>
            <a:r>
              <a:rPr lang="cs-CZ" sz="2200" dirty="0">
                <a:latin typeface="American Garamond AT" panose="02000504080000020003" pitchFamily="2" charset="0"/>
              </a:rPr>
              <a:t> (</a:t>
            </a:r>
            <a:r>
              <a:rPr lang="cs-CZ" sz="2200" dirty="0" err="1">
                <a:latin typeface="American Garamond AT" panose="02000504080000020003" pitchFamily="2" charset="0"/>
              </a:rPr>
              <a:t>left</a:t>
            </a:r>
            <a:r>
              <a:rPr lang="cs-CZ" sz="2200" dirty="0">
                <a:latin typeface="American Garamond AT" panose="02000504080000020003" pitchFamily="2" charset="0"/>
              </a:rPr>
              <a:t>) – prvek čeká na obtékané objekty přiřazené doprava (doleva)</a:t>
            </a:r>
          </a:p>
          <a:p>
            <a:pPr marL="0" lvl="2" indent="0">
              <a:buNone/>
            </a:pPr>
            <a:r>
              <a:rPr lang="cs-CZ" sz="2200" dirty="0">
                <a:latin typeface="American Garamond AT" panose="02000504080000020003" pitchFamily="2" charset="0"/>
              </a:rPr>
              <a:t>Na stránce </a:t>
            </a:r>
            <a:r>
              <a:rPr lang="cs-CZ" sz="2200" dirty="0">
                <a:latin typeface="American Garamond AT" panose="02000504080000020003" pitchFamily="2" charset="0"/>
                <a:hlinkClick r:id="rId2"/>
              </a:rPr>
              <a:t>http://jecas.cz/float</a:t>
            </a:r>
            <a:r>
              <a:rPr lang="cs-CZ" sz="2200" dirty="0">
                <a:latin typeface="American Garamond AT" panose="02000504080000020003" pitchFamily="2" charset="0"/>
              </a:rPr>
              <a:t> si můžete tyto </a:t>
            </a:r>
            <a:r>
              <a:rPr lang="cs-CZ" sz="2200">
                <a:latin typeface="American Garamond AT" panose="02000504080000020003" pitchFamily="2" charset="0"/>
              </a:rPr>
              <a:t>vlastnosti vyzkoušet</a:t>
            </a:r>
            <a:endParaRPr lang="cs-CZ" sz="2200" dirty="0">
              <a:latin typeface="American Garamond AT" panose="02000504080000020003" pitchFamily="2" charset="0"/>
            </a:endParaRPr>
          </a:p>
          <a:p>
            <a:pPr marL="547920" lvl="2"/>
            <a:endParaRPr lang="cs-CZ" sz="2200" dirty="0">
              <a:latin typeface="American Garamond AT" panose="02000504080000020003" pitchFamily="2" charset="0"/>
            </a:endParaRPr>
          </a:p>
          <a:p>
            <a:pPr marL="320040" lvl="1" indent="0">
              <a:buNone/>
            </a:pPr>
            <a:endParaRPr lang="cs-CZ" dirty="0" smtClean="0">
              <a:latin typeface="American Garamond AT" panose="02000504080000020003" pitchFamily="2" charset="0"/>
            </a:endParaRPr>
          </a:p>
          <a:p>
            <a:pPr lvl="1"/>
            <a:endParaRPr lang="cs-CZ" dirty="0">
              <a:latin typeface="American Garamond AT" panose="0200050408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4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59596" y="390736"/>
            <a:ext cx="7772400" cy="1143000"/>
          </a:xfrm>
        </p:spPr>
        <p:txBody>
          <a:bodyPr>
            <a:normAutofit/>
          </a:bodyPr>
          <a:lstStyle/>
          <a:p>
            <a:r>
              <a:rPr lang="cs-CZ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První </a:t>
            </a:r>
            <a:r>
              <a:rPr lang="cs-CZ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příklad – navigace</a:t>
            </a:r>
            <a:endParaRPr lang="cs-CZ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1084217" y="1647056"/>
            <a:ext cx="8940642" cy="4572000"/>
          </a:xfrm>
        </p:spPr>
        <p:txBody>
          <a:bodyPr/>
          <a:lstStyle/>
          <a:p>
            <a:r>
              <a:rPr lang="cs-CZ" dirty="0" smtClean="0"/>
              <a:t>styl.css</a:t>
            </a:r>
          </a:p>
          <a:p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128" y="2470079"/>
            <a:ext cx="6807868" cy="2880320"/>
          </a:xfrm>
          <a:prstGeom prst="rect">
            <a:avLst/>
          </a:prstGeom>
        </p:spPr>
      </p:pic>
      <p:sp>
        <p:nvSpPr>
          <p:cNvPr id="5" name="Zaoblený obdélníkový bublinový popisek 4"/>
          <p:cNvSpPr/>
          <p:nvPr/>
        </p:nvSpPr>
        <p:spPr>
          <a:xfrm>
            <a:off x="1919536" y="3501008"/>
            <a:ext cx="1080120" cy="432048"/>
          </a:xfrm>
          <a:prstGeom prst="wedgeRoundRectCallout">
            <a:avLst>
              <a:gd name="adj1" fmla="val 152668"/>
              <a:gd name="adj2" fmla="val 61338"/>
              <a:gd name="adj3" fmla="val 16667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400" dirty="0">
                <a:latin typeface="American Garamond AT" panose="02000504080000020003" pitchFamily="2" charset="0"/>
              </a:rPr>
              <a:t>dvojité</a:t>
            </a:r>
          </a:p>
          <a:p>
            <a:pPr algn="ctr"/>
            <a:r>
              <a:rPr lang="cs-CZ" sz="1400" dirty="0">
                <a:latin typeface="American Garamond AT" panose="02000504080000020003" pitchFamily="2" charset="0"/>
              </a:rPr>
              <a:t>řádkování</a:t>
            </a:r>
          </a:p>
        </p:txBody>
      </p:sp>
      <p:sp>
        <p:nvSpPr>
          <p:cNvPr id="7" name="Zaoblený obdélníkový bublinový popisek 6"/>
          <p:cNvSpPr/>
          <p:nvPr/>
        </p:nvSpPr>
        <p:spPr>
          <a:xfrm>
            <a:off x="1919536" y="4328356"/>
            <a:ext cx="1080120" cy="432048"/>
          </a:xfrm>
          <a:prstGeom prst="wedgeRoundRectCallout">
            <a:avLst>
              <a:gd name="adj1" fmla="val 160110"/>
              <a:gd name="adj2" fmla="val -38669"/>
              <a:gd name="adj3" fmla="val 16667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400" dirty="0">
                <a:latin typeface="American Garamond AT" panose="02000504080000020003" pitchFamily="2" charset="0"/>
              </a:rPr>
              <a:t>stín objektu</a:t>
            </a:r>
          </a:p>
        </p:txBody>
      </p:sp>
      <p:sp>
        <p:nvSpPr>
          <p:cNvPr id="8" name="Zaoblený obdélníkový bublinový popisek 7"/>
          <p:cNvSpPr/>
          <p:nvPr/>
        </p:nvSpPr>
        <p:spPr>
          <a:xfrm>
            <a:off x="4727848" y="5463719"/>
            <a:ext cx="1080120" cy="432048"/>
          </a:xfrm>
          <a:prstGeom prst="wedgeRoundRectCallout">
            <a:avLst>
              <a:gd name="adj1" fmla="val 75453"/>
              <a:gd name="adj2" fmla="val -141002"/>
              <a:gd name="adj3" fmla="val 16667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400" dirty="0">
                <a:latin typeface="American Garamond AT" panose="02000504080000020003" pitchFamily="2" charset="0"/>
              </a:rPr>
              <a:t>seznam bez odrážek</a:t>
            </a:r>
          </a:p>
        </p:txBody>
      </p:sp>
    </p:spTree>
    <p:extLst>
      <p:ext uri="{BB962C8B-B14F-4D97-AF65-F5344CB8AC3E}">
        <p14:creationId xmlns:p14="http://schemas.microsoft.com/office/powerpoint/2010/main" val="68111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52459" y="327652"/>
            <a:ext cx="7772400" cy="1143000"/>
          </a:xfrm>
        </p:spPr>
        <p:txBody>
          <a:bodyPr>
            <a:normAutofit/>
          </a:bodyPr>
          <a:lstStyle/>
          <a:p>
            <a:r>
              <a:rPr lang="cs-CZ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První </a:t>
            </a:r>
            <a:r>
              <a:rPr lang="cs-CZ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příklad – třída kulaté</a:t>
            </a:r>
            <a:endParaRPr lang="cs-CZ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1949619" y="1647056"/>
            <a:ext cx="8075240" cy="4572000"/>
          </a:xfrm>
        </p:spPr>
        <p:txBody>
          <a:bodyPr/>
          <a:lstStyle/>
          <a:p>
            <a:r>
              <a:rPr lang="cs-CZ" dirty="0" smtClean="0"/>
              <a:t>styl.css</a:t>
            </a:r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cs-CZ" dirty="0" smtClean="0"/>
              <a:t>index.html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352" y="2507995"/>
            <a:ext cx="4572000" cy="1085850"/>
          </a:xfrm>
          <a:prstGeom prst="rect">
            <a:avLst/>
          </a:prstGeom>
        </p:spPr>
      </p:pic>
      <p:sp>
        <p:nvSpPr>
          <p:cNvPr id="5" name="Zaoblený obdélníkový bublinový popisek 4"/>
          <p:cNvSpPr/>
          <p:nvPr/>
        </p:nvSpPr>
        <p:spPr>
          <a:xfrm>
            <a:off x="7464152" y="2197433"/>
            <a:ext cx="2032702" cy="432048"/>
          </a:xfrm>
          <a:prstGeom prst="wedgeRoundRectCallout">
            <a:avLst>
              <a:gd name="adj1" fmla="val -100924"/>
              <a:gd name="adj2" fmla="val 89247"/>
              <a:gd name="adj3" fmla="val 16667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400" dirty="0">
                <a:latin typeface="American Garamond AT" panose="02000504080000020003" pitchFamily="2" charset="0"/>
              </a:rPr>
              <a:t>zápis pro starší prohlížeče</a:t>
            </a:r>
          </a:p>
          <a:p>
            <a:pPr algn="ctr"/>
            <a:r>
              <a:rPr lang="cs-CZ" sz="1400" dirty="0" err="1">
                <a:latin typeface="American Garamond AT" panose="02000504080000020003" pitchFamily="2" charset="0"/>
              </a:rPr>
              <a:t>Firefox</a:t>
            </a:r>
            <a:endParaRPr lang="cs-CZ" sz="1400" dirty="0">
              <a:latin typeface="American Garamond AT" panose="02000504080000020003" pitchFamily="2" charset="0"/>
            </a:endParaRPr>
          </a:p>
        </p:txBody>
      </p:sp>
      <p:sp>
        <p:nvSpPr>
          <p:cNvPr id="10" name="Zaoblený obdélníkový bublinový popisek 9"/>
          <p:cNvSpPr/>
          <p:nvPr/>
        </p:nvSpPr>
        <p:spPr>
          <a:xfrm>
            <a:off x="7816842" y="3296388"/>
            <a:ext cx="2032702" cy="432048"/>
          </a:xfrm>
          <a:prstGeom prst="wedgeRoundRectCallout">
            <a:avLst>
              <a:gd name="adj1" fmla="val -147392"/>
              <a:gd name="adj2" fmla="val -78207"/>
              <a:gd name="adj3" fmla="val 16667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400" dirty="0">
                <a:latin typeface="American Garamond AT" panose="02000504080000020003" pitchFamily="2" charset="0"/>
              </a:rPr>
              <a:t>zápis pro starší prohlížeče</a:t>
            </a:r>
          </a:p>
          <a:p>
            <a:pPr algn="ctr"/>
            <a:r>
              <a:rPr lang="cs-CZ" sz="1400" dirty="0">
                <a:latin typeface="American Garamond AT" panose="02000504080000020003" pitchFamily="2" charset="0"/>
              </a:rPr>
              <a:t>Chrome</a:t>
            </a:r>
          </a:p>
        </p:txBody>
      </p:sp>
      <p:pic>
        <p:nvPicPr>
          <p:cNvPr id="11" name="Obráze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830" y="4278814"/>
            <a:ext cx="4708012" cy="1674557"/>
          </a:xfrm>
          <a:prstGeom prst="rect">
            <a:avLst/>
          </a:prstGeom>
        </p:spPr>
      </p:pic>
      <p:sp>
        <p:nvSpPr>
          <p:cNvPr id="12" name="Zaoblený obdélníkový bublinový popisek 11"/>
          <p:cNvSpPr/>
          <p:nvPr/>
        </p:nvSpPr>
        <p:spPr>
          <a:xfrm>
            <a:off x="3863752" y="3709796"/>
            <a:ext cx="1584176" cy="432048"/>
          </a:xfrm>
          <a:prstGeom prst="wedgeRoundRectCallout">
            <a:avLst>
              <a:gd name="adj1" fmla="val 23192"/>
              <a:gd name="adj2" fmla="val 93898"/>
              <a:gd name="adj3" fmla="val 16667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400" dirty="0">
                <a:latin typeface="American Garamond AT" panose="02000504080000020003" pitchFamily="2" charset="0"/>
              </a:rPr>
              <a:t>přiřazení třídy</a:t>
            </a:r>
          </a:p>
          <a:p>
            <a:pPr algn="ctr"/>
            <a:r>
              <a:rPr lang="cs-CZ" sz="1400" dirty="0">
                <a:latin typeface="American Garamond AT" panose="02000504080000020003" pitchFamily="2" charset="0"/>
              </a:rPr>
              <a:t>k objektu </a:t>
            </a:r>
            <a:r>
              <a:rPr lang="cs-CZ" sz="1400" dirty="0" err="1">
                <a:latin typeface="American Garamond AT" panose="02000504080000020003" pitchFamily="2" charset="0"/>
              </a:rPr>
              <a:t>header</a:t>
            </a:r>
            <a:endParaRPr lang="cs-CZ" sz="1400" dirty="0">
              <a:latin typeface="American Garamond AT" panose="02000504080000020003" pitchFamily="2" charset="0"/>
            </a:endParaRPr>
          </a:p>
        </p:txBody>
      </p:sp>
      <p:sp>
        <p:nvSpPr>
          <p:cNvPr id="13" name="Zaoblený obdélníkový bublinový popisek 12"/>
          <p:cNvSpPr/>
          <p:nvPr/>
        </p:nvSpPr>
        <p:spPr>
          <a:xfrm>
            <a:off x="1702126" y="5115140"/>
            <a:ext cx="1266226" cy="432048"/>
          </a:xfrm>
          <a:prstGeom prst="wedgeRoundRectCallout">
            <a:avLst>
              <a:gd name="adj1" fmla="val 113659"/>
              <a:gd name="adj2" fmla="val 7846"/>
              <a:gd name="adj3" fmla="val 16667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400" dirty="0">
                <a:latin typeface="American Garamond AT" panose="02000504080000020003" pitchFamily="2" charset="0"/>
              </a:rPr>
              <a:t>přiřazení třídy</a:t>
            </a:r>
          </a:p>
          <a:p>
            <a:pPr algn="ctr"/>
            <a:r>
              <a:rPr lang="cs-CZ" sz="1400" dirty="0">
                <a:latin typeface="American Garamond AT" panose="02000504080000020003" pitchFamily="2" charset="0"/>
              </a:rPr>
              <a:t>k objektu nav</a:t>
            </a:r>
          </a:p>
        </p:txBody>
      </p:sp>
    </p:spTree>
    <p:extLst>
      <p:ext uri="{BB962C8B-B14F-4D97-AF65-F5344CB8AC3E}">
        <p14:creationId xmlns:p14="http://schemas.microsoft.com/office/powerpoint/2010/main" val="149996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ver/>
      </p:transition>
    </mc:Choice>
    <mc:Fallback xmlns="">
      <p:transition spd="slow">
        <p:cover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63552" y="298594"/>
            <a:ext cx="8147248" cy="811634"/>
          </a:xfrm>
        </p:spPr>
        <p:txBody>
          <a:bodyPr/>
          <a:lstStyle/>
          <a:p>
            <a:r>
              <a:rPr lang="cs-CZ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První příklad – sekce </a:t>
            </a:r>
            <a:endParaRPr lang="cs-CZ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1991544" y="1086272"/>
            <a:ext cx="8219256" cy="4933528"/>
          </a:xfrm>
        </p:spPr>
        <p:txBody>
          <a:bodyPr/>
          <a:lstStyle/>
          <a:p>
            <a:r>
              <a:rPr lang="cs-CZ" dirty="0" smtClean="0"/>
              <a:t>styl.css</a:t>
            </a:r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r>
              <a:rPr lang="cs-CZ" dirty="0" smtClean="0"/>
              <a:t>index.html</a:t>
            </a:r>
          </a:p>
          <a:p>
            <a:endParaRPr lang="cs-CZ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1556792"/>
            <a:ext cx="6590446" cy="2232248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697" y="4437112"/>
            <a:ext cx="4345003" cy="151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5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ver/>
      </p:transition>
    </mc:Choice>
    <mc:Fallback xmlns="">
      <p:transition spd="slow">
        <p:cover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První příklad – článek (</a:t>
            </a:r>
            <a:r>
              <a:rPr lang="cs-CZ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article</a:t>
            </a:r>
            <a:r>
              <a:rPr lang="cs-CZ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cs-CZ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styl.css</a:t>
            </a:r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r>
              <a:rPr lang="cs-CZ" dirty="0" smtClean="0"/>
              <a:t>index.html</a:t>
            </a:r>
          </a:p>
          <a:p>
            <a:endParaRPr lang="cs-CZ" dirty="0"/>
          </a:p>
        </p:txBody>
      </p:sp>
      <p:pic>
        <p:nvPicPr>
          <p:cNvPr id="6" name="Zástupný symbol pro obsah 3"/>
          <p:cNvPicPr>
            <a:picLocks noChangeAspect="1"/>
          </p:cNvPicPr>
          <p:nvPr/>
        </p:nvPicPr>
        <p:blipFill rotWithShape="1">
          <a:blip r:embed="rId2"/>
          <a:srcRect t="3271"/>
          <a:stretch/>
        </p:blipFill>
        <p:spPr>
          <a:xfrm>
            <a:off x="4079776" y="1700809"/>
            <a:ext cx="4308160" cy="2273027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777" y="4177839"/>
            <a:ext cx="3469869" cy="165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5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ver/>
      </p:transition>
    </mc:Choice>
    <mc:Fallback xmlns="">
      <p:transition spd="slow">
        <p:cov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Připojení CSS do HTML stránky</a:t>
            </a:r>
            <a:endParaRPr lang="cs-CZ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2279576" y="1447800"/>
            <a:ext cx="8136904" cy="4572000"/>
          </a:xfrm>
        </p:spPr>
        <p:txBody>
          <a:bodyPr/>
          <a:lstStyle/>
          <a:p>
            <a:pPr marL="0" indent="0">
              <a:buNone/>
            </a:pPr>
            <a:r>
              <a:rPr lang="cs-CZ" dirty="0">
                <a:latin typeface="American Garamond AT" pitchFamily="2" charset="0"/>
              </a:rPr>
              <a:t>Styl můžeme k dokumentu připojit </a:t>
            </a:r>
            <a:r>
              <a:rPr lang="cs-CZ" dirty="0" smtClean="0">
                <a:latin typeface="American Garamond AT" pitchFamily="2" charset="0"/>
              </a:rPr>
              <a:t>třemi </a:t>
            </a:r>
            <a:r>
              <a:rPr lang="cs-CZ" dirty="0">
                <a:latin typeface="American Garamond AT" pitchFamily="2" charset="0"/>
              </a:rPr>
              <a:t>způsoby: </a:t>
            </a:r>
          </a:p>
          <a:p>
            <a:r>
              <a:rPr lang="cs-CZ" dirty="0" smtClean="0">
                <a:latin typeface="American Garamond AT" pitchFamily="2" charset="0"/>
              </a:rPr>
              <a:t>přímo </a:t>
            </a:r>
            <a:r>
              <a:rPr lang="cs-CZ" dirty="0">
                <a:latin typeface="American Garamond AT" pitchFamily="2" charset="0"/>
              </a:rPr>
              <a:t>u</a:t>
            </a:r>
            <a:r>
              <a:rPr lang="pl-PL" dirty="0">
                <a:latin typeface="American Garamond AT" pitchFamily="2" charset="0"/>
              </a:rPr>
              <a:t> měněného elementu atributem style</a:t>
            </a:r>
            <a:r>
              <a:rPr lang="pl-PL" dirty="0" smtClean="0">
                <a:latin typeface="American Garamond AT" pitchFamily="2" charset="0"/>
              </a:rPr>
              <a:t>="...„ </a:t>
            </a:r>
            <a:br>
              <a:rPr lang="pl-PL" dirty="0" smtClean="0">
                <a:latin typeface="American Garamond AT" pitchFamily="2" charset="0"/>
              </a:rPr>
            </a:br>
            <a:r>
              <a:rPr lang="en-US" sz="2400" i="1" dirty="0">
                <a:latin typeface="American Garamond AT" pitchFamily="2" charset="0"/>
              </a:rPr>
              <a:t>&lt;p style="text-align: center"&gt;Text </a:t>
            </a:r>
            <a:r>
              <a:rPr lang="en-US" sz="2400" i="1" dirty="0" err="1">
                <a:latin typeface="American Garamond AT" pitchFamily="2" charset="0"/>
              </a:rPr>
              <a:t>odstavce</a:t>
            </a:r>
            <a:r>
              <a:rPr lang="en-US" sz="2400" i="1" dirty="0">
                <a:latin typeface="American Garamond AT" pitchFamily="2" charset="0"/>
              </a:rPr>
              <a:t> ... .... &lt;/p&gt;</a:t>
            </a:r>
            <a:endParaRPr lang="cs-CZ" sz="2400" i="1" dirty="0">
              <a:latin typeface="American Garamond AT" pitchFamily="2" charset="0"/>
            </a:endParaRPr>
          </a:p>
          <a:p>
            <a:r>
              <a:rPr lang="cs-CZ" dirty="0" err="1">
                <a:latin typeface="American Garamond AT" pitchFamily="2" charset="0"/>
              </a:rPr>
              <a:t>stylopisem</a:t>
            </a:r>
            <a:r>
              <a:rPr lang="cs-CZ" dirty="0">
                <a:latin typeface="American Garamond AT" pitchFamily="2" charset="0"/>
              </a:rPr>
              <a:t> = seznamem stylů zapsaným &lt;style</a:t>
            </a:r>
            <a:r>
              <a:rPr lang="cs-CZ" dirty="0" smtClean="0">
                <a:latin typeface="American Garamond AT" pitchFamily="2" charset="0"/>
              </a:rPr>
              <a:t>&gt; &lt;/</a:t>
            </a:r>
            <a:r>
              <a:rPr lang="cs-CZ" dirty="0">
                <a:latin typeface="American Garamond AT" pitchFamily="2" charset="0"/>
              </a:rPr>
              <a:t>style&gt; ve hlavičce </a:t>
            </a:r>
            <a:r>
              <a:rPr lang="cs-CZ" dirty="0" smtClean="0">
                <a:latin typeface="American Garamond AT" pitchFamily="2" charset="0"/>
              </a:rPr>
              <a:t>dokumentu </a:t>
            </a:r>
            <a:br>
              <a:rPr lang="cs-CZ" dirty="0" smtClean="0">
                <a:latin typeface="American Garamond AT" pitchFamily="2" charset="0"/>
              </a:rPr>
            </a:br>
            <a:r>
              <a:rPr lang="cs-CZ" sz="2400" i="1">
                <a:latin typeface="American Garamond AT" pitchFamily="2" charset="0"/>
              </a:rPr>
              <a:t>&lt;</a:t>
            </a:r>
            <a:r>
              <a:rPr lang="cs-CZ" sz="2400" i="1" smtClean="0">
                <a:latin typeface="American Garamond AT" pitchFamily="2" charset="0"/>
              </a:rPr>
              <a:t>style&gt;h2</a:t>
            </a:r>
            <a:r>
              <a:rPr lang="cs-CZ" sz="2400" i="1" dirty="0">
                <a:latin typeface="American Garamond AT" pitchFamily="2" charset="0"/>
              </a:rPr>
              <a:t>    {</a:t>
            </a:r>
            <a:r>
              <a:rPr lang="cs-CZ" sz="2400" i="1" dirty="0" err="1">
                <a:latin typeface="American Garamond AT" pitchFamily="2" charset="0"/>
              </a:rPr>
              <a:t>color</a:t>
            </a:r>
            <a:r>
              <a:rPr lang="cs-CZ" sz="2400" i="1" dirty="0">
                <a:latin typeface="American Garamond AT" pitchFamily="2" charset="0"/>
              </a:rPr>
              <a:t>: blue; font-style: </a:t>
            </a:r>
            <a:r>
              <a:rPr lang="cs-CZ" sz="2400" i="1" dirty="0" err="1">
                <a:latin typeface="American Garamond AT" pitchFamily="2" charset="0"/>
              </a:rPr>
              <a:t>italic</a:t>
            </a:r>
            <a:r>
              <a:rPr lang="cs-CZ" sz="2400" i="1" dirty="0">
                <a:latin typeface="American Garamond AT" pitchFamily="2" charset="0"/>
              </a:rPr>
              <a:t>;}&lt;/style&gt;</a:t>
            </a:r>
          </a:p>
          <a:p>
            <a:r>
              <a:rPr lang="cs-CZ" dirty="0">
                <a:latin typeface="American Garamond AT" pitchFamily="2" charset="0"/>
              </a:rPr>
              <a:t>externím souborem </a:t>
            </a:r>
            <a:r>
              <a:rPr lang="cs-CZ" dirty="0" smtClean="0">
                <a:latin typeface="American Garamond AT" pitchFamily="2" charset="0"/>
              </a:rPr>
              <a:t>CSS, který připojíme v hlavičce dokumentu</a:t>
            </a:r>
            <a:br>
              <a:rPr lang="cs-CZ" dirty="0" smtClean="0">
                <a:latin typeface="American Garamond AT" pitchFamily="2" charset="0"/>
              </a:rPr>
            </a:br>
            <a:r>
              <a:rPr lang="cs-CZ" sz="2400" i="1" dirty="0">
                <a:latin typeface="American Garamond AT" pitchFamily="2" charset="0"/>
              </a:rPr>
              <a:t>&lt;link </a:t>
            </a:r>
            <a:r>
              <a:rPr lang="cs-CZ" sz="2400" i="1" dirty="0" err="1">
                <a:latin typeface="American Garamond AT" pitchFamily="2" charset="0"/>
              </a:rPr>
              <a:t>rel</a:t>
            </a:r>
            <a:r>
              <a:rPr lang="cs-CZ" sz="2400" i="1" dirty="0">
                <a:latin typeface="American Garamond AT" pitchFamily="2" charset="0"/>
              </a:rPr>
              <a:t>="</a:t>
            </a:r>
            <a:r>
              <a:rPr lang="cs-CZ" sz="2400" i="1" dirty="0" err="1">
                <a:latin typeface="American Garamond AT" pitchFamily="2" charset="0"/>
              </a:rPr>
              <a:t>stylesheet</a:t>
            </a:r>
            <a:r>
              <a:rPr lang="cs-CZ" sz="2400" i="1" dirty="0">
                <a:latin typeface="American Garamond AT" pitchFamily="2" charset="0"/>
              </a:rPr>
              <a:t>" type="text/</a:t>
            </a:r>
            <a:r>
              <a:rPr lang="cs-CZ" sz="2400" i="1" dirty="0" err="1">
                <a:latin typeface="American Garamond AT" pitchFamily="2" charset="0"/>
              </a:rPr>
              <a:t>css</a:t>
            </a:r>
            <a:r>
              <a:rPr lang="cs-CZ" sz="2400" i="1" dirty="0">
                <a:latin typeface="American Garamond AT" pitchFamily="2" charset="0"/>
              </a:rPr>
              <a:t>" </a:t>
            </a:r>
            <a:r>
              <a:rPr lang="cs-CZ" sz="2400" i="1" dirty="0" err="1">
                <a:latin typeface="American Garamond AT" pitchFamily="2" charset="0"/>
              </a:rPr>
              <a:t>href</a:t>
            </a:r>
            <a:r>
              <a:rPr lang="cs-CZ" sz="2400" i="1" dirty="0">
                <a:latin typeface="American Garamond AT" pitchFamily="2" charset="0"/>
              </a:rPr>
              <a:t>="pokus.css"&gt;</a:t>
            </a:r>
          </a:p>
          <a:p>
            <a:r>
              <a:rPr lang="cs-CZ" dirty="0" smtClean="0">
                <a:latin typeface="American Garamond AT" pitchFamily="2" charset="0"/>
              </a:rPr>
              <a:t>soubor </a:t>
            </a:r>
            <a:r>
              <a:rPr lang="cs-CZ" dirty="0" err="1" smtClean="0">
                <a:latin typeface="American Garamond AT" pitchFamily="2" charset="0"/>
              </a:rPr>
              <a:t>css</a:t>
            </a:r>
            <a:r>
              <a:rPr lang="cs-CZ" dirty="0" smtClean="0">
                <a:latin typeface="American Garamond AT" pitchFamily="2" charset="0"/>
              </a:rPr>
              <a:t> a </a:t>
            </a:r>
            <a:r>
              <a:rPr lang="cs-CZ" dirty="0" err="1" smtClean="0">
                <a:latin typeface="American Garamond AT" pitchFamily="2" charset="0"/>
              </a:rPr>
              <a:t>html</a:t>
            </a:r>
            <a:r>
              <a:rPr lang="cs-CZ" dirty="0" smtClean="0">
                <a:latin typeface="American Garamond AT" pitchFamily="2" charset="0"/>
              </a:rPr>
              <a:t> ukládáme do jedné složky</a:t>
            </a:r>
            <a:endParaRPr lang="cs-CZ" dirty="0">
              <a:latin typeface="American Garamond AT" pitchFamily="2" charset="0"/>
            </a:endParaRPr>
          </a:p>
          <a:p>
            <a:endParaRPr lang="cs-CZ" dirty="0">
              <a:latin typeface="American Garamond 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3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38400" y="274638"/>
            <a:ext cx="7772400" cy="778098"/>
          </a:xfrm>
        </p:spPr>
        <p:txBody>
          <a:bodyPr/>
          <a:lstStyle/>
          <a:p>
            <a:r>
              <a:rPr lang="cs-CZ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První příklad – obrázek</a:t>
            </a:r>
            <a:endParaRPr lang="cs-CZ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"/>
          </p:nvPr>
        </p:nvSpPr>
        <p:spPr>
          <a:xfrm>
            <a:off x="2135560" y="1196752"/>
            <a:ext cx="8075240" cy="5129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400" dirty="0">
                <a:latin typeface="American Garamond AT" panose="02000504080000020003" pitchFamily="2" charset="0"/>
              </a:rPr>
              <a:t>Pro jednoznačný popis nějakého elementu existuje univerzální atribut ID. </a:t>
            </a:r>
          </a:p>
          <a:p>
            <a:pPr marL="0" indent="0">
              <a:buNone/>
            </a:pPr>
            <a:r>
              <a:rPr lang="cs-CZ" sz="2400" dirty="0">
                <a:latin typeface="American Garamond AT" panose="02000504080000020003" pitchFamily="2" charset="0"/>
              </a:rPr>
              <a:t>Ve </a:t>
            </a:r>
            <a:r>
              <a:rPr lang="cs-CZ" sz="2400" dirty="0" err="1">
                <a:latin typeface="American Garamond AT" panose="02000504080000020003" pitchFamily="2" charset="0"/>
              </a:rPr>
              <a:t>stylopisu</a:t>
            </a:r>
            <a:r>
              <a:rPr lang="cs-CZ" sz="2400" dirty="0">
                <a:latin typeface="American Garamond AT" panose="02000504080000020003" pitchFamily="2" charset="0"/>
              </a:rPr>
              <a:t> mu lze přiřadit deklaraci, která začíná dvojkřížkem #. </a:t>
            </a:r>
          </a:p>
          <a:p>
            <a:pPr marL="0" indent="0">
              <a:buNone/>
            </a:pPr>
            <a:r>
              <a:rPr lang="cs-CZ" sz="2400" dirty="0">
                <a:latin typeface="American Garamond AT" panose="02000504080000020003" pitchFamily="2" charset="0"/>
              </a:rPr>
              <a:t>V těle dokumentu by se element s jedním identifikátorem měl vyskytovat jenom </a:t>
            </a:r>
            <a:r>
              <a:rPr lang="cs-CZ" sz="2400" dirty="0"/>
              <a:t>jednou</a:t>
            </a:r>
            <a:r>
              <a:rPr lang="cs-CZ" dirty="0" smtClean="0"/>
              <a:t>.</a:t>
            </a:r>
          </a:p>
          <a:p>
            <a:r>
              <a:rPr lang="cs-CZ" dirty="0" smtClean="0">
                <a:latin typeface="American Garamond AT" panose="02000504080000020003" pitchFamily="2" charset="0"/>
              </a:rPr>
              <a:t>styl.css</a:t>
            </a:r>
          </a:p>
          <a:p>
            <a:endParaRPr lang="cs-CZ" dirty="0" smtClean="0"/>
          </a:p>
          <a:p>
            <a:r>
              <a:rPr lang="cs-CZ" dirty="0" smtClean="0"/>
              <a:t>index.html</a:t>
            </a:r>
          </a:p>
          <a:p>
            <a:endParaRPr lang="cs-CZ" dirty="0"/>
          </a:p>
          <a:p>
            <a:r>
              <a:rPr lang="cs-CZ" dirty="0" smtClean="0"/>
              <a:t>index.html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115" y="3365569"/>
            <a:ext cx="4339982" cy="792088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985" y="4818679"/>
            <a:ext cx="8684390" cy="84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5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ver/>
      </p:transition>
    </mc:Choice>
    <mc:Fallback xmlns="">
      <p:transition spd="slow">
        <p:cover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38400" y="274638"/>
            <a:ext cx="7772400" cy="994122"/>
          </a:xfrm>
        </p:spPr>
        <p:txBody>
          <a:bodyPr>
            <a:noAutofit/>
          </a:bodyPr>
          <a:lstStyle/>
          <a:p>
            <a:r>
              <a:rPr lang="cs-CZ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První příklad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75521" y="1700808"/>
            <a:ext cx="8626849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7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ver/>
      </p:transition>
    </mc:Choice>
    <mc:Fallback xmlns="">
      <p:transition spd="slow">
        <p:cover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Odkazy na vhodné stránky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2438400" y="1916832"/>
            <a:ext cx="7772400" cy="4102968"/>
          </a:xfrm>
        </p:spPr>
        <p:txBody>
          <a:bodyPr/>
          <a:lstStyle/>
          <a:p>
            <a:r>
              <a:rPr lang="cs-CZ" dirty="0">
                <a:hlinkClick r:id="rId2"/>
              </a:rPr>
              <a:t>http://</a:t>
            </a:r>
            <a:r>
              <a:rPr lang="cs-CZ" dirty="0" smtClean="0">
                <a:hlinkClick r:id="rId2"/>
              </a:rPr>
              <a:t>www.vzhurudolu.cz/prirucka/css3</a:t>
            </a:r>
            <a:r>
              <a:rPr lang="cs-CZ" dirty="0"/>
              <a:t> </a:t>
            </a:r>
          </a:p>
          <a:p>
            <a:r>
              <a:rPr lang="cs-CZ" dirty="0">
                <a:hlinkClick r:id="rId3"/>
              </a:rPr>
              <a:t>http://www.itnetwork.cz/cesky-html-5-manual</a:t>
            </a:r>
            <a:endParaRPr lang="cs-CZ" dirty="0"/>
          </a:p>
          <a:p>
            <a:r>
              <a:rPr lang="cs-CZ" dirty="0">
                <a:hlinkClick r:id="rId4"/>
              </a:rPr>
              <a:t>http://www.itnetwork.cz/cesky-css-3-manual-rejstrik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4302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ver/>
      </p:transition>
    </mc:Choice>
    <mc:Fallback xmlns="">
      <p:transition spd="slow">
        <p:cov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Jak psát </a:t>
            </a:r>
            <a:r>
              <a:rPr lang="cs-CZ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stylopis</a:t>
            </a:r>
            <a:endParaRPr lang="cs-CZ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979714" y="1700808"/>
            <a:ext cx="9072262" cy="4283968"/>
          </a:xfrm>
        </p:spPr>
        <p:txBody>
          <a:bodyPr>
            <a:normAutofit/>
          </a:bodyPr>
          <a:lstStyle/>
          <a:p>
            <a:r>
              <a:rPr lang="cs-CZ" dirty="0">
                <a:latin typeface="American Garamond AT" pitchFamily="2" charset="0"/>
              </a:rPr>
              <a:t>Každý soubor.css (</a:t>
            </a:r>
            <a:r>
              <a:rPr lang="cs-CZ" dirty="0" err="1">
                <a:latin typeface="American Garamond AT" pitchFamily="2" charset="0"/>
              </a:rPr>
              <a:t>stylopis</a:t>
            </a:r>
            <a:r>
              <a:rPr lang="cs-CZ" dirty="0">
                <a:latin typeface="American Garamond AT" pitchFamily="2" charset="0"/>
              </a:rPr>
              <a:t>) je tvořen seznamem pravidel. </a:t>
            </a:r>
          </a:p>
          <a:p>
            <a:r>
              <a:rPr lang="cs-CZ" dirty="0">
                <a:latin typeface="American Garamond AT" pitchFamily="2" charset="0"/>
              </a:rPr>
              <a:t>Každé pravidlo se skládá ze dvou </a:t>
            </a:r>
            <a:r>
              <a:rPr lang="cs-CZ" dirty="0" smtClean="0">
                <a:latin typeface="American Garamond AT" pitchFamily="2" charset="0"/>
              </a:rPr>
              <a:t>částí - </a:t>
            </a:r>
            <a:r>
              <a:rPr lang="cs-CZ" dirty="0">
                <a:latin typeface="American Garamond AT" pitchFamily="2" charset="0"/>
              </a:rPr>
              <a:t>z popisu prvků, pro které bude styl platit (tzv. selektor), a z definice stylu, která je uzavřena ve složených závorkách {}. </a:t>
            </a:r>
          </a:p>
          <a:p>
            <a:r>
              <a:rPr lang="cs-CZ" dirty="0">
                <a:latin typeface="American Garamond AT" pitchFamily="2" charset="0"/>
              </a:rPr>
              <a:t>Touto definicí přiřazujeme nějaké CSS vlastnosti její hodnotu a zápis uvnitř složených závorek je ve tvaru {vlastnost: hodnota;}. </a:t>
            </a:r>
            <a:endParaRPr lang="cs-CZ" dirty="0" smtClean="0">
              <a:latin typeface="American Garamond AT" pitchFamily="2" charset="0"/>
            </a:endParaRPr>
          </a:p>
          <a:p>
            <a:r>
              <a:rPr lang="cs-CZ" dirty="0" smtClean="0">
                <a:latin typeface="American Garamond AT" pitchFamily="2" charset="0"/>
              </a:rPr>
              <a:t>Složená závorka – pravý </a:t>
            </a:r>
            <a:r>
              <a:rPr lang="cs-CZ" dirty="0" err="1" smtClean="0">
                <a:latin typeface="American Garamond AT" pitchFamily="2" charset="0"/>
              </a:rPr>
              <a:t>Alt</a:t>
            </a:r>
            <a:r>
              <a:rPr lang="cs-CZ" sz="2400" dirty="0" err="1">
                <a:latin typeface="American Garamond AT" pitchFamily="2" charset="0"/>
              </a:rPr>
              <a:t>+</a:t>
            </a:r>
            <a:r>
              <a:rPr lang="cs-CZ" dirty="0" err="1" smtClean="0">
                <a:latin typeface="American Garamond AT" pitchFamily="2" charset="0"/>
              </a:rPr>
              <a:t>b</a:t>
            </a:r>
            <a:r>
              <a:rPr lang="cs-CZ" dirty="0" smtClean="0">
                <a:latin typeface="American Garamond AT" pitchFamily="2" charset="0"/>
              </a:rPr>
              <a:t>, </a:t>
            </a:r>
            <a:r>
              <a:rPr lang="cs-CZ" dirty="0">
                <a:latin typeface="American Garamond AT" pitchFamily="2" charset="0"/>
              </a:rPr>
              <a:t>pravý </a:t>
            </a:r>
            <a:r>
              <a:rPr lang="cs-CZ" dirty="0" err="1" smtClean="0">
                <a:latin typeface="American Garamond AT" pitchFamily="2" charset="0"/>
              </a:rPr>
              <a:t>Alt</a:t>
            </a:r>
            <a:r>
              <a:rPr lang="cs-CZ" sz="2400" dirty="0" err="1">
                <a:latin typeface="American Garamond AT" pitchFamily="2" charset="0"/>
              </a:rPr>
              <a:t>+</a:t>
            </a:r>
            <a:r>
              <a:rPr lang="cs-CZ" dirty="0" err="1" smtClean="0">
                <a:latin typeface="American Garamond AT" pitchFamily="2" charset="0"/>
              </a:rPr>
              <a:t>n</a:t>
            </a:r>
            <a:r>
              <a:rPr lang="cs-CZ" dirty="0" smtClean="0">
                <a:latin typeface="American Garamond AT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421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Vytvoření dokumentu styl.css</a:t>
            </a:r>
            <a:endParaRPr lang="cs-CZ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dirty="0" smtClean="0">
                <a:latin typeface="American Garamond AT" pitchFamily="2" charset="0"/>
              </a:rPr>
              <a:t>vytvoříme nový soubor </a:t>
            </a:r>
            <a:endParaRPr lang="cs-CZ" dirty="0">
              <a:latin typeface="American Garamond AT" pitchFamily="2" charset="0"/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121" y="1447800"/>
            <a:ext cx="3510370" cy="480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4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13806" y="274638"/>
            <a:ext cx="11068594" cy="1143000"/>
          </a:xfrm>
        </p:spPr>
        <p:txBody>
          <a:bodyPr>
            <a:normAutofit/>
          </a:bodyPr>
          <a:lstStyle/>
          <a:p>
            <a:r>
              <a:rPr lang="cs-CZ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Připojení souboru styl.css k souboru index.html</a:t>
            </a:r>
            <a:endParaRPr lang="cs-CZ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>
                <a:latin typeface="American Garamond AT" pitchFamily="2" charset="0"/>
              </a:rPr>
              <a:t>v hlavičce souboru </a:t>
            </a:r>
            <a:r>
              <a:rPr lang="cs-CZ" dirty="0" smtClean="0">
                <a:latin typeface="American Garamond AT" pitchFamily="2" charset="0"/>
              </a:rPr>
              <a:t>připojíme </a:t>
            </a:r>
            <a:r>
              <a:rPr lang="cs-CZ" dirty="0">
                <a:latin typeface="American Garamond AT" pitchFamily="2" charset="0"/>
              </a:rPr>
              <a:t>soubor styl.css</a:t>
            </a:r>
          </a:p>
          <a:p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2"/>
          <a:srcRect l="1021" t="776"/>
          <a:stretch/>
        </p:blipFill>
        <p:spPr>
          <a:xfrm>
            <a:off x="1499015" y="2128602"/>
            <a:ext cx="7268747" cy="362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38400" y="274638"/>
            <a:ext cx="7772400" cy="1066130"/>
          </a:xfrm>
        </p:spPr>
        <p:txBody>
          <a:bodyPr/>
          <a:lstStyle/>
          <a:p>
            <a:r>
              <a:rPr lang="cs-CZ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Přiřazení vlastnosti selektoru</a:t>
            </a:r>
            <a:endParaRPr lang="cs-CZ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966651" y="1447800"/>
            <a:ext cx="9244149" cy="5005536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cs-CZ" dirty="0" smtClean="0">
                <a:latin typeface="American Garamond AT" pitchFamily="2" charset="0"/>
              </a:rPr>
              <a:t>Nejjednodušší selektor je selektor </a:t>
            </a:r>
            <a:r>
              <a:rPr lang="cs-CZ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erican Garamond AT" pitchFamily="2" charset="0"/>
              </a:rPr>
              <a:t>typový</a:t>
            </a:r>
            <a:r>
              <a:rPr lang="cs-CZ" dirty="0" smtClean="0">
                <a:latin typeface="American Garamond AT" pitchFamily="2" charset="0"/>
              </a:rPr>
              <a:t>. Jeho název je název </a:t>
            </a:r>
            <a:r>
              <a:rPr lang="cs-CZ" dirty="0" err="1" smtClean="0">
                <a:latin typeface="American Garamond AT" pitchFamily="2" charset="0"/>
              </a:rPr>
              <a:t>tagu</a:t>
            </a:r>
            <a:r>
              <a:rPr lang="cs-CZ" dirty="0" smtClean="0">
                <a:latin typeface="American Garamond AT" pitchFamily="2" charset="0"/>
              </a:rPr>
              <a:t> v HTML </a:t>
            </a:r>
            <a:r>
              <a:rPr lang="cs-CZ" dirty="0">
                <a:latin typeface="American Garamond AT" pitchFamily="2" charset="0"/>
              </a:rPr>
              <a:t>a definice stylu potom platí pro všechny tyto </a:t>
            </a:r>
            <a:r>
              <a:rPr lang="cs-CZ" dirty="0" err="1">
                <a:latin typeface="American Garamond AT" pitchFamily="2" charset="0"/>
              </a:rPr>
              <a:t>tagy</a:t>
            </a:r>
            <a:r>
              <a:rPr lang="cs-CZ" dirty="0">
                <a:latin typeface="American Garamond AT" pitchFamily="2" charset="0"/>
              </a:rPr>
              <a:t> v HTML dokumentu. </a:t>
            </a:r>
            <a:endParaRPr lang="cs-CZ" dirty="0" smtClean="0">
              <a:latin typeface="American Garamond AT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36A2"/>
                </a:solidFill>
                <a:latin typeface="American Garamond AT" pitchFamily="2" charset="0"/>
              </a:rPr>
              <a:t>body</a:t>
            </a:r>
            <a:r>
              <a:rPr lang="en-US" sz="2400" dirty="0">
                <a:solidFill>
                  <a:srgbClr val="0036A2"/>
                </a:solidFill>
                <a:latin typeface="American Garamond AT" pitchFamily="2" charset="0"/>
              </a:rPr>
              <a:t> {background-color: </a:t>
            </a:r>
            <a:r>
              <a:rPr lang="en-US" sz="2400" dirty="0" err="1">
                <a:solidFill>
                  <a:srgbClr val="0036A2"/>
                </a:solidFill>
                <a:latin typeface="American Garamond AT" pitchFamily="2" charset="0"/>
              </a:rPr>
              <a:t>rgb</a:t>
            </a:r>
            <a:r>
              <a:rPr lang="en-US" sz="2400" dirty="0">
                <a:solidFill>
                  <a:srgbClr val="0036A2"/>
                </a:solidFill>
                <a:latin typeface="American Garamond AT" pitchFamily="2" charset="0"/>
              </a:rPr>
              <a:t>(255,204,51);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36A2"/>
                </a:solidFill>
                <a:latin typeface="American Garamond AT" pitchFamily="2" charset="0"/>
              </a:rPr>
              <a:t>      font-family: </a:t>
            </a:r>
            <a:r>
              <a:rPr lang="en-US" sz="2400" dirty="0" err="1">
                <a:solidFill>
                  <a:srgbClr val="0036A2"/>
                </a:solidFill>
                <a:latin typeface="American Garamond AT" pitchFamily="2" charset="0"/>
              </a:rPr>
              <a:t>Amerigo</a:t>
            </a:r>
            <a:r>
              <a:rPr lang="en-US" sz="2400" dirty="0">
                <a:solidFill>
                  <a:srgbClr val="0036A2"/>
                </a:solidFill>
                <a:latin typeface="American Garamond AT" pitchFamily="2" charset="0"/>
              </a:rPr>
              <a:t> </a:t>
            </a:r>
            <a:r>
              <a:rPr lang="en-US" sz="2400" dirty="0" err="1">
                <a:solidFill>
                  <a:srgbClr val="0036A2"/>
                </a:solidFill>
                <a:latin typeface="American Garamond AT" pitchFamily="2" charset="0"/>
              </a:rPr>
              <a:t>Md</a:t>
            </a:r>
            <a:r>
              <a:rPr lang="en-US" sz="2400" dirty="0">
                <a:solidFill>
                  <a:srgbClr val="0036A2"/>
                </a:solidFill>
                <a:latin typeface="American Garamond AT" pitchFamily="2" charset="0"/>
              </a:rPr>
              <a:t> AT</a:t>
            </a:r>
            <a:r>
              <a:rPr lang="cs-CZ" sz="2400" dirty="0">
                <a:solidFill>
                  <a:srgbClr val="0036A2"/>
                </a:solidFill>
                <a:latin typeface="American Garamond AT" pitchFamily="2" charset="0"/>
              </a:rPr>
              <a:t>b</a:t>
            </a:r>
            <a:r>
              <a:rPr lang="en-US" sz="2400" dirty="0">
                <a:solidFill>
                  <a:srgbClr val="0036A2"/>
                </a:solidFill>
                <a:latin typeface="American Garamond AT" pitchFamily="2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36A2"/>
                </a:solidFill>
                <a:latin typeface="American Garamond AT" pitchFamily="2" charset="0"/>
              </a:rPr>
              <a:t>      font-size: medium;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36A2"/>
                </a:solidFill>
                <a:latin typeface="American Garamond AT" pitchFamily="2" charset="0"/>
              </a:rPr>
              <a:t>       }</a:t>
            </a:r>
            <a:endParaRPr lang="cs-CZ" sz="2400" dirty="0">
              <a:solidFill>
                <a:srgbClr val="0036A2"/>
              </a:solidFill>
              <a:latin typeface="American Garamond AT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2400" b="1" dirty="0">
                <a:solidFill>
                  <a:srgbClr val="0036A2"/>
                </a:solidFill>
                <a:latin typeface="American Garamond AT" pitchFamily="2" charset="0"/>
              </a:rPr>
              <a:t>h1</a:t>
            </a:r>
            <a:r>
              <a:rPr lang="fr-FR" sz="2400" dirty="0">
                <a:solidFill>
                  <a:srgbClr val="0036A2"/>
                </a:solidFill>
                <a:latin typeface="American Garamond AT" pitchFamily="2" charset="0"/>
              </a:rPr>
              <a:t> {text-align: center;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400" dirty="0">
                <a:solidFill>
                  <a:srgbClr val="0036A2"/>
                </a:solidFill>
                <a:latin typeface="American Garamond AT" pitchFamily="2" charset="0"/>
              </a:rPr>
              <a:t>    font-size: 16px;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400" dirty="0">
                <a:solidFill>
                  <a:srgbClr val="0036A2"/>
                </a:solidFill>
                <a:latin typeface="American Garamond AT" pitchFamily="2" charset="0"/>
              </a:rPr>
              <a:t>    } </a:t>
            </a:r>
            <a:r>
              <a:rPr lang="cs-CZ" sz="2400" dirty="0">
                <a:solidFill>
                  <a:srgbClr val="0036A2"/>
                </a:solidFill>
                <a:latin typeface="American Garamond AT" pitchFamily="2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cs-CZ" dirty="0" smtClean="0">
                <a:latin typeface="American Garamond AT" pitchFamily="2" charset="0"/>
              </a:rPr>
              <a:t>Všechny nadpisy h1 budou mít velikost 16 pixelů a budou zarovnané na střed</a:t>
            </a:r>
            <a:endParaRPr lang="cs-CZ" dirty="0">
              <a:latin typeface="American Garamond 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20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endParaRPr lang="cs-CZ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1436914" y="1412776"/>
            <a:ext cx="8759078" cy="45720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cs-CZ" dirty="0" smtClean="0">
                <a:latin typeface="American Garamond AT" panose="02000504080000020003" pitchFamily="2" charset="0"/>
              </a:rPr>
              <a:t>Na rozčlenění stánek budeme používat </a:t>
            </a:r>
            <a:r>
              <a:rPr lang="cs-CZ" dirty="0" err="1" smtClean="0">
                <a:latin typeface="American Garamond AT" panose="02000504080000020003" pitchFamily="2" charset="0"/>
              </a:rPr>
              <a:t>tagy</a:t>
            </a:r>
            <a:r>
              <a:rPr lang="cs-CZ" dirty="0" smtClean="0">
                <a:latin typeface="American Garamond AT" panose="02000504080000020003" pitchFamily="2" charset="0"/>
              </a:rPr>
              <a:t> z </a:t>
            </a:r>
            <a:r>
              <a:rPr lang="cs-CZ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erican Garamond AT" panose="02000504080000020003" pitchFamily="2" charset="0"/>
              </a:rPr>
              <a:t>HTML 5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cs-CZ" dirty="0" smtClean="0">
                <a:latin typeface="American Garamond AT" panose="02000504080000020003" pitchFamily="2" charset="0"/>
              </a:rPr>
              <a:t>Abychom viděli, kde každá část začíná a končí, použijeme rámečky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cs-CZ" dirty="0" smtClean="0">
                <a:latin typeface="American Garamond AT" panose="02000504080000020003" pitchFamily="2" charset="0"/>
              </a:rPr>
              <a:t>Na menu je vhodné použít odrážky – odsadí text od okrajů, nemusí se ukončovat </a:t>
            </a:r>
            <a:r>
              <a:rPr lang="cs-CZ" dirty="0" err="1" smtClean="0">
                <a:latin typeface="American Garamond AT" panose="02000504080000020003" pitchFamily="2" charset="0"/>
              </a:rPr>
              <a:t>tagem</a:t>
            </a:r>
            <a:r>
              <a:rPr lang="cs-CZ" dirty="0" smtClean="0">
                <a:latin typeface="American Garamond AT" panose="02000504080000020003" pitchFamily="2" charset="0"/>
              </a:rPr>
              <a:t> &lt;br&gt;</a:t>
            </a:r>
            <a:endParaRPr lang="cs-CZ" dirty="0">
              <a:latin typeface="American Garamond AT" panose="0200050408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27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5</a:t>
            </a:r>
            <a:endParaRPr lang="cs-CZ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976" y="287018"/>
            <a:ext cx="5354892" cy="648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5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tiv2">
  <a:themeElements>
    <a:clrScheme name="Jmění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dministrativní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Jmění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iv2" id="{02FA7540-B7EA-4A89-9849-9FCA5DA35FF5}" vid="{939EDF14-DC35-4EBD-B029-9633125A99E5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Motiv2</Template>
  <TotalTime>702</TotalTime>
  <Words>975</Words>
  <Application>Microsoft Office PowerPoint</Application>
  <PresentationFormat>Širokoúhlá obrazovka</PresentationFormat>
  <Paragraphs>167</Paragraphs>
  <Slides>32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American Garamond AT</vt:lpstr>
      <vt:lpstr>Calibri</vt:lpstr>
      <vt:lpstr>Georgia</vt:lpstr>
      <vt:lpstr>Wingdings 2</vt:lpstr>
      <vt:lpstr>Motiv2</vt:lpstr>
      <vt:lpstr>Kaskádové styly Cascading Style Sheets</vt:lpstr>
      <vt:lpstr>Využití CSS</vt:lpstr>
      <vt:lpstr>Připojení CSS do HTML stránky</vt:lpstr>
      <vt:lpstr>Jak psát stylopis</vt:lpstr>
      <vt:lpstr>Vytvoření dokumentu styl.css</vt:lpstr>
      <vt:lpstr>Připojení souboru styl.css k souboru index.html</vt:lpstr>
      <vt:lpstr>Přiřazení vlastnosti selektoru</vt:lpstr>
      <vt:lpstr>CSS</vt:lpstr>
      <vt:lpstr>HTML 5</vt:lpstr>
      <vt:lpstr>Margin a padding</vt:lpstr>
      <vt:lpstr>Příklad z videa</vt:lpstr>
      <vt:lpstr>Příklad z videa</vt:lpstr>
      <vt:lpstr>Příklad z videa</vt:lpstr>
      <vt:lpstr>Příklad z videa</vt:lpstr>
      <vt:lpstr>První příklad – odkazy</vt:lpstr>
      <vt:lpstr>Vysvětlivky pro CSS</vt:lpstr>
      <vt:lpstr>HTML 5</vt:lpstr>
      <vt:lpstr>HTML 5 - formuláře</vt:lpstr>
      <vt:lpstr>HTML 5 - formuláře</vt:lpstr>
      <vt:lpstr>První příklad</vt:lpstr>
      <vt:lpstr>První příklad</vt:lpstr>
      <vt:lpstr>První příklad</vt:lpstr>
      <vt:lpstr>Vlastnost box-sizing</vt:lpstr>
      <vt:lpstr>Vlastnost box-sizing</vt:lpstr>
      <vt:lpstr>Vlastnost float a clear</vt:lpstr>
      <vt:lpstr>První příklad – navigace</vt:lpstr>
      <vt:lpstr>První příklad – třída kulaté</vt:lpstr>
      <vt:lpstr>První příklad – sekce </vt:lpstr>
      <vt:lpstr>První příklad – článek (article)</vt:lpstr>
      <vt:lpstr>První příklad – obrázek</vt:lpstr>
      <vt:lpstr>První příklad</vt:lpstr>
      <vt:lpstr>Odkazy na vhodné stránky</vt:lpstr>
    </vt:vector>
  </TitlesOfParts>
  <Company>CMG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Ivana Matyášková</dc:creator>
  <cp:lastModifiedBy>vychozi</cp:lastModifiedBy>
  <cp:revision>25</cp:revision>
  <dcterms:created xsi:type="dcterms:W3CDTF">2018-01-11T07:32:13Z</dcterms:created>
  <dcterms:modified xsi:type="dcterms:W3CDTF">2021-04-09T08:55:47Z</dcterms:modified>
</cp:coreProperties>
</file>