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97" r:id="rId5"/>
    <p:sldId id="332" r:id="rId6"/>
    <p:sldId id="300" r:id="rId7"/>
    <p:sldId id="301" r:id="rId8"/>
    <p:sldId id="331" r:id="rId9"/>
    <p:sldId id="302" r:id="rId10"/>
    <p:sldId id="303" r:id="rId11"/>
    <p:sldId id="304" r:id="rId12"/>
    <p:sldId id="310" r:id="rId13"/>
    <p:sldId id="311" r:id="rId14"/>
    <p:sldId id="312" r:id="rId15"/>
    <p:sldId id="313" r:id="rId16"/>
    <p:sldId id="314" r:id="rId17"/>
    <p:sldId id="317" r:id="rId18"/>
    <p:sldId id="320" r:id="rId19"/>
    <p:sldId id="319" r:id="rId20"/>
    <p:sldId id="322" r:id="rId21"/>
    <p:sldId id="324" r:id="rId22"/>
    <p:sldId id="328" r:id="rId23"/>
    <p:sldId id="330" r:id="rId24"/>
    <p:sldId id="329" r:id="rId25"/>
    <p:sldId id="327" r:id="rId2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li" initials="L" lastIdx="1" clrIdx="0">
    <p:extLst>
      <p:ext uri="{19B8F6BF-5375-455C-9EA6-DF929625EA0E}">
        <p15:presenceInfo xmlns:p15="http://schemas.microsoft.com/office/powerpoint/2012/main" userId="Lu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574"/>
    <a:srgbClr val="ECC4BF"/>
    <a:srgbClr val="282828"/>
    <a:srgbClr val="C9ABA7"/>
    <a:srgbClr val="E9C46A"/>
    <a:srgbClr val="F4EBE8"/>
    <a:srgbClr val="97E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899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29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003D6EF-A9B9-8A90-AB65-E31FD4EE17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55A23F-9C4D-B1DE-8073-685C3C1C8D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0F329-DBCC-4171-BA75-F7E1B2DB26E3}" type="datetime1">
              <a:rPr lang="es-ES" smtClean="0"/>
              <a:t>21/06/2024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ACAD2E-448A-E0EC-CD95-87DE516775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0B5E30-DDB2-C76F-F465-41036F4EF8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469C0-79AE-4352-941E-DDD3334DAB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1821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CD3345A-8389-4690-AD8E-432E8CE1893F}" type="datetime1">
              <a:rPr lang="es-ES" smtClean="0"/>
              <a:t>21/06/2024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980D3DFC-11A7-4DDF-8AEE-A5ACE051EBF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90000"/>
              </a:lnSpc>
              <a:defRPr lang="es-ES"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 rtlCol="0"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lang="es-ES" sz="200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15" name="Marcador de posición de imagen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s-ES" sz="1800">
                <a:solidFill>
                  <a:schemeClr val="tx1"/>
                </a:solidFill>
              </a:defRPr>
            </a:lvl1pPr>
          </a:lstStyle>
          <a:p>
            <a:pPr marL="0" lvl="0" algn="ctr"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scala de tiemp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6" name="Marcador de texto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s-ES" sz="16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0" name="Marcador de texto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s-ES" sz="16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3" name="Marcador de texto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s-ES" sz="16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39" name="Marcador de texto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s-ES" sz="16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1" name="Marcador de texto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s-ES" sz="16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ítulo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rtlCol="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es-ES" sz="2000" b="0">
                <a:latin typeface="+mj-lt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rtlCol="0"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lang="es-E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s-E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s-E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s-ES" sz="1100"/>
            </a:lvl4pPr>
            <a:lvl5pPr indent="-137160">
              <a:buSzPct val="50000"/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rtlCol="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es-ES" sz="2000" b="0">
                <a:latin typeface="+mj-lt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contenido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rtlCol="0"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lang="es-E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s-E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s-E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s-ES" sz="1100"/>
            </a:lvl4pPr>
            <a:lvl5pPr indent="-137160">
              <a:buSzPct val="50000"/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Marcador de texto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contenido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s-E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s-E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s-E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s-ES" sz="1100"/>
            </a:lvl4pPr>
            <a:lvl5pPr indent="-137160">
              <a:buSzPct val="50000"/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20" name="Marcador de texto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contenido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s-E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s-E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s-E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s-ES" sz="1100"/>
            </a:lvl4pPr>
            <a:lvl5pPr indent="-137160">
              <a:buSzPct val="50000"/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nteni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Marcador de texto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contenido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s-E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s-E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s-E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s-ES" sz="1100"/>
            </a:lvl4pPr>
            <a:lvl5pPr indent="-137160">
              <a:buSzPct val="50000"/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19" name="Marcador de texto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s-E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s-E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s-E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s-ES" sz="1100"/>
            </a:lvl4pPr>
            <a:lvl5pPr indent="-137160">
              <a:buSzPct val="50000"/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20" name="Marcador de texto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contenido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s-ES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s-ES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s-ES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s-ES" sz="1100"/>
            </a:lvl4pPr>
            <a:lvl5pPr indent="-137160">
              <a:buSzPct val="50000"/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ley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 rtlCol="0"/>
          <a:lstStyle>
            <a:lvl1pPr algn="l">
              <a:lnSpc>
                <a:spcPct val="90000"/>
              </a:lnSpc>
              <a:defRPr lang="es-ES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rtlCol="0" anchor="ctr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  <a:lvl2pPr>
              <a:defRPr lang="es-ES" sz="1400"/>
            </a:lvl2pPr>
            <a:lvl3pPr>
              <a:defRPr lang="es-ES" sz="1200"/>
            </a:lvl3pPr>
            <a:lvl4pPr>
              <a:defRPr lang="es-ES" sz="1100"/>
            </a:lvl4pPr>
            <a:lvl5pPr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cia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rtlCol="0" anchor="t">
            <a:noAutofit/>
          </a:bodyPr>
          <a:lstStyle>
            <a:lvl1pPr marL="0" indent="0" algn="l">
              <a:lnSpc>
                <a:spcPct val="90000"/>
              </a:lnSpc>
              <a:defRPr lang="es-ES"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lang="es-ES" sz="160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15" name="Marcador de posición de imagen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s-ES" sz="1800">
                <a:solidFill>
                  <a:schemeClr val="tx1"/>
                </a:solidFill>
              </a:defRPr>
            </a:lvl1pPr>
          </a:lstStyle>
          <a:p>
            <a:pPr marL="0" lvl="0" algn="ctr"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Marcador de texto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0</a:t>
            </a:r>
          </a:p>
        </p:txBody>
      </p:sp>
      <p:sp>
        <p:nvSpPr>
          <p:cNvPr id="22" name="Marcador de texto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0</a:t>
            </a:r>
          </a:p>
        </p:txBody>
      </p:sp>
      <p:sp>
        <p:nvSpPr>
          <p:cNvPr id="23" name="Marcador de texto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0</a:t>
            </a:r>
          </a:p>
        </p:txBody>
      </p:sp>
      <p:sp>
        <p:nvSpPr>
          <p:cNvPr id="24" name="Marcador de texto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0</a:t>
            </a:r>
          </a:p>
        </p:txBody>
      </p:sp>
      <p:sp>
        <p:nvSpPr>
          <p:cNvPr id="25" name="Marcador de texto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0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texto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con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 rtlCol="0"/>
          <a:lstStyle>
            <a:lvl1pPr algn="l">
              <a:lnSpc>
                <a:spcPct val="90000"/>
              </a:lnSpc>
              <a:defRPr lang="es-ES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 rtlCol="0"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lang="es-ES" sz="1600"/>
            </a:lvl1pPr>
            <a:lvl2pPr>
              <a:defRPr lang="es-ES" sz="1400"/>
            </a:lvl2pPr>
            <a:lvl3pPr>
              <a:defRPr lang="es-ES" sz="1200"/>
            </a:lvl3pPr>
            <a:lvl4pPr>
              <a:defRPr lang="es-ES" sz="1100"/>
            </a:lvl4pPr>
            <a:lvl5pPr>
              <a:defRPr lang="es-ES"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fld id="{8D0AFDD5-844D-364D-8AEC-50CF4D36D55D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la secció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rtlCol="0" anchor="t"/>
          <a:lstStyle>
            <a:lvl1pPr algn="l">
              <a:defRPr lang="es-ES"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200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rtlCol="0" anchor="ctr"/>
          <a:lstStyle>
            <a:lvl1pPr algn="l">
              <a:lnSpc>
                <a:spcPct val="90000"/>
              </a:lnSpc>
              <a:defRPr lang="es-ES"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rtlCol="0" anchor="t"/>
          <a:lstStyle>
            <a:lvl1pPr marL="0" indent="0">
              <a:buNone/>
              <a:defRPr lang="es-ES"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20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 rtlCol="0"/>
          <a:lstStyle>
            <a:lvl1pPr marL="0" indent="0">
              <a:buNone/>
              <a:defRPr lang="es-ES"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0AFDD5-844D-364D-8AEC-50CF4D36D55D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1" name="Marcador de texto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2" name="Marcador de texto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3" name="Marcador de posición de imagen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4" name="Marcador de texto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5" name="Marcador de texto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6" name="Marcador de posición de imagen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7" name="Marcador de texto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fld id="{8D0AFDD5-844D-364D-8AEC-50CF4D36D55D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o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lang="es-ES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s-ES" sz="16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es-ES"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6" name="Marcador de texto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s-ES" sz="16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7" name="Marcador de posición de imagen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7" name="Marcador de texto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es-ES"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s-ES" sz="16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1" name="Marcador de texto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es-ES"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8" name="Marcador de texto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s-ES" sz="16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9" name="Marcador de posición de imagen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0" name="Marcador de texto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es-ES"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2" name="Marcador de texto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s-ES" sz="16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3" name="Marcador de posición de imagen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4" name="Marcador de texto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es-ES"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1" name="Marcador de texto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s-ES" sz="16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2" name="Marcador de posición de imagen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3" name="Marcador de texto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es-ES"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5" name="Marcador de texto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s-ES" sz="16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6" name="Marcador de posición de imagen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7" name="Marcador de texto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es-ES"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4" name="Marcador de texto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s-ES" sz="16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5" name="Marcador de posición de imagen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6" name="Marcador de texto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es-ES" sz="12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rtlCol="0" anchor="ctr"/>
          <a:lstStyle>
            <a:lvl1pPr algn="l">
              <a:defRPr lang="es-ES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s-ES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Marcador de posición de imagen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s-ES" sz="9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3" name="Marcador de texto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 rtlCol="0"/>
          <a:lstStyle>
            <a:lvl1pPr marL="0" indent="0"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8" name="Marcador de texto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 rtlCol="0"/>
          <a:lstStyle>
            <a:lvl1pPr marL="0" indent="0">
              <a:buNone/>
              <a:defRPr lang="es-ES"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8" name="Marcador de posición de imagen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s-ES" sz="9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Marcador de texto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 rtlCol="0"/>
          <a:lstStyle>
            <a:lvl1pPr marL="0" indent="0"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9" name="Marcador de texto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 rtlCol="0"/>
          <a:lstStyle>
            <a:lvl1pPr marL="0" indent="0">
              <a:buNone/>
              <a:defRPr lang="es-ES"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9" name="Marcador de posición de imagen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s-ES" sz="9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5" name="Marcador de texto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 rtlCol="0"/>
          <a:lstStyle>
            <a:lvl1pPr marL="0" indent="0"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0" name="Marcador de texto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 rtlCol="0"/>
          <a:lstStyle>
            <a:lvl1pPr marL="0" indent="0">
              <a:buNone/>
              <a:defRPr lang="es-ES"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0" name="Marcador de posición de imagen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s-ES" sz="9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6" name="Marcador de texto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 rtlCol="0"/>
          <a:lstStyle>
            <a:lvl1pPr marL="0" indent="0"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1" name="Marcador de texto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 rtlCol="0"/>
          <a:lstStyle>
            <a:lvl1pPr marL="0" indent="0">
              <a:buNone/>
              <a:defRPr lang="es-ES"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1" name="Marcador de posición de imagen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s-ES" sz="9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7" name="Marcador de texto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 rtlCol="0"/>
          <a:lstStyle>
            <a:lvl1pPr marL="0" indent="0">
              <a:buNone/>
              <a:defRPr lang="es-ES" sz="2000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2" name="Marcador de texto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 rtlCol="0"/>
          <a:lstStyle>
            <a:lvl1pPr marL="0" indent="0">
              <a:buNone/>
              <a:defRPr lang="es-ES"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lang="es-ES" sz="9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/>
              <a:t>20XX</a:t>
            </a:r>
            <a:endParaRPr lang="es-ES" sz="90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lang="es-ES" sz="900" spc="-1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/>
              <a:t>Título de la presentación</a:t>
            </a:r>
            <a:endParaRPr lang="es-ES" spc="-1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lang="es-ES" sz="9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s-ES" smtClean="0"/>
              <a:pPr/>
              <a:t>‹Nº›</a:t>
            </a:fld>
            <a:endParaRPr lang="es-ES" sz="9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lang="es-ES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astapi.tiangolo.com/es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541A2-271B-4983-AB9B-50C79879B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248" y="2516193"/>
            <a:ext cx="9943499" cy="1709928"/>
          </a:xfrm>
        </p:spPr>
        <p:txBody>
          <a:bodyPr/>
          <a:lstStyle/>
          <a:p>
            <a:r>
              <a:rPr lang="en-US" sz="2000" b="1" i="1" dirty="0" err="1">
                <a:latin typeface="Roboto"/>
              </a:rPr>
              <a:t>FastAPI</a:t>
            </a:r>
            <a:r>
              <a:rPr lang="en-US" sz="2000" b="1" i="1" dirty="0">
                <a:latin typeface="Roboto"/>
              </a:rPr>
              <a:t> framework, high performance, easy to learn, fast to code, ready for production</a:t>
            </a:r>
            <a:br>
              <a:rPr lang="es-AR" sz="2000" b="1" dirty="0">
                <a:solidFill>
                  <a:schemeClr val="accent3"/>
                </a:solidFill>
              </a:rPr>
            </a:br>
            <a:endParaRPr lang="es-AR" sz="2000" b="1" dirty="0">
              <a:solidFill>
                <a:schemeClr val="accent3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3C21B1-240B-48F3-8DBC-CCB386644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482" y="4433582"/>
            <a:ext cx="9149033" cy="1170264"/>
          </a:xfrm>
        </p:spPr>
        <p:txBody>
          <a:bodyPr/>
          <a:lstStyle/>
          <a:p>
            <a:r>
              <a:rPr lang="es-MX" b="1" dirty="0"/>
              <a:t>INTEGRANTES: PARADISO LUIS NAHUEL, SOSA MATIAS LUIS, IÑIGUEZ ALAN ELIAS.</a:t>
            </a:r>
          </a:p>
          <a:p>
            <a:pPr algn="ctr"/>
            <a:r>
              <a:rPr lang="es-AR" b="1" dirty="0"/>
              <a:t>COMISIÓN: 1</a:t>
            </a:r>
          </a:p>
          <a:p>
            <a:pPr algn="ctr"/>
            <a:r>
              <a:rPr lang="es-AR" b="1" dirty="0"/>
              <a:t>DOCENTE: MORALES FELIPE</a:t>
            </a:r>
          </a:p>
          <a:p>
            <a:endParaRPr lang="es-AR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8AAE414-DFB7-44CE-838A-D7CC863FC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141" y="956092"/>
            <a:ext cx="5399714" cy="239086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157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80CF6-CAD2-4E99-96CF-E44AD96F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AR" sz="6000" dirty="0"/>
            </a:b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C11F38-804D-4FA4-9748-28758CA33F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6987" y="1956816"/>
            <a:ext cx="5048882" cy="3986784"/>
          </a:xfrm>
        </p:spPr>
        <p:txBody>
          <a:bodyPr/>
          <a:lstStyle/>
          <a:p>
            <a:pPr defTabSz="914400"/>
            <a:r>
              <a:rPr lang="es-AR" altLang="es-AR" sz="2200" b="1" u="sng" dirty="0">
                <a:highlight>
                  <a:srgbClr val="F4EBE8"/>
                </a:highlight>
              </a:rPr>
              <a:t>Si creas una app como: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7CB10A-F7EA-46D5-8C60-5266E8525E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8882" cy="3986784"/>
          </a:xfrm>
        </p:spPr>
        <p:txBody>
          <a:bodyPr/>
          <a:lstStyle/>
          <a:p>
            <a:r>
              <a:rPr lang="es-AR" altLang="es-AR" sz="2200" b="1" u="sng" dirty="0">
                <a:highlight>
                  <a:srgbClr val="F4EBE8"/>
                </a:highlight>
                <a:latin typeface="Roboto"/>
              </a:rPr>
              <a:t>Guardándolo en un archivo </a:t>
            </a:r>
            <a:r>
              <a:rPr lang="es-AR" altLang="es-AR" sz="2200" b="1" u="sng" dirty="0">
                <a:highlight>
                  <a:srgbClr val="F4EBE8"/>
                </a:highlight>
                <a:latin typeface="var(--md-code-font-family)"/>
              </a:rPr>
              <a:t>main.py</a:t>
            </a:r>
            <a:r>
              <a:rPr lang="es-AR" altLang="es-AR" sz="2200" b="1" u="sng" dirty="0">
                <a:highlight>
                  <a:srgbClr val="F4EBE8"/>
                </a:highlight>
                <a:latin typeface="Roboto"/>
              </a:rPr>
              <a:t>, ejecutarías </a:t>
            </a:r>
            <a:r>
              <a:rPr lang="es-AR" altLang="es-AR" sz="2200" b="1" u="sng" dirty="0" err="1">
                <a:highlight>
                  <a:srgbClr val="F4EBE8"/>
                </a:highlight>
                <a:latin typeface="var(--md-code-font-family)"/>
              </a:rPr>
              <a:t>uvicorn</a:t>
            </a:r>
            <a:r>
              <a:rPr lang="es-AR" altLang="es-AR" sz="2200" b="1" u="sng" dirty="0">
                <a:highlight>
                  <a:srgbClr val="F4EBE8"/>
                </a:highlight>
                <a:latin typeface="Roboto"/>
              </a:rPr>
              <a:t> así:</a:t>
            </a:r>
            <a:r>
              <a:rPr lang="es-AR" altLang="es-AR" sz="2200" b="1" u="sng" dirty="0">
                <a:highlight>
                  <a:srgbClr val="F4EBE8"/>
                </a:highlight>
              </a:rPr>
              <a:t> </a:t>
            </a:r>
          </a:p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C62B55-A455-426B-9E0C-2A6E9DF2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0AFDD5-844D-364D-8AEC-50CF4D36D55D}" type="slidenum">
              <a:rPr lang="es-ES" noProof="0" smtClean="0"/>
              <a:pPr rtl="0"/>
              <a:t>10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03E6A3-1617-4824-AD8F-28486CAC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2EEB4AF6-554C-445F-86B6-438FDDEF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1159E86-565B-491E-936C-4A32BB9DC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65" y="3334016"/>
            <a:ext cx="4032162" cy="1748180"/>
          </a:xfrm>
          <a:prstGeom prst="rect">
            <a:avLst/>
          </a:prstGeom>
          <a:ln>
            <a:solidFill>
              <a:srgbClr val="E9C46A"/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E31AD70-A956-4D38-81B4-8D3C4D965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463" y="3720782"/>
            <a:ext cx="4736211" cy="974648"/>
          </a:xfrm>
          <a:prstGeom prst="rect">
            <a:avLst/>
          </a:prstGeom>
          <a:solidFill>
            <a:schemeClr val="accent3"/>
          </a:solidFill>
          <a:ln>
            <a:solidFill>
              <a:srgbClr val="E9C46A"/>
            </a:solidFill>
          </a:ln>
        </p:spPr>
      </p:pic>
    </p:spTree>
    <p:extLst>
      <p:ext uri="{BB962C8B-B14F-4D97-AF65-F5344CB8AC3E}">
        <p14:creationId xmlns:p14="http://schemas.microsoft.com/office/powerpoint/2010/main" val="233752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80CF6-CAD2-4E99-96CF-E44AD96F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AR" sz="6000" dirty="0"/>
            </a:b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C11F38-804D-4FA4-9748-28758CA33F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6987" y="1956816"/>
            <a:ext cx="5048882" cy="3986784"/>
          </a:xfrm>
        </p:spPr>
        <p:txBody>
          <a:bodyPr/>
          <a:lstStyle/>
          <a:p>
            <a:pPr algn="l"/>
            <a:r>
              <a:rPr lang="es-ES" b="1" i="0" u="sng" dirty="0">
                <a:effectLst/>
                <a:highlight>
                  <a:srgbClr val="97EFD3"/>
                </a:highlight>
                <a:latin typeface="Roboto"/>
              </a:rPr>
              <a:t>Paso 3</a:t>
            </a:r>
            <a:r>
              <a:rPr lang="es-ES" b="1" i="0" dirty="0">
                <a:effectLst/>
                <a:highlight>
                  <a:srgbClr val="97EFD3"/>
                </a:highlight>
                <a:latin typeface="Roboto"/>
              </a:rPr>
              <a:t>:</a:t>
            </a:r>
            <a:r>
              <a:rPr lang="es-ES" b="1" i="0" dirty="0">
                <a:effectLst/>
                <a:latin typeface="Roboto"/>
              </a:rPr>
              <a:t> crea una </a:t>
            </a:r>
            <a:r>
              <a:rPr lang="es-ES" b="1" i="1" dirty="0">
                <a:effectLst/>
                <a:latin typeface="Roboto"/>
              </a:rPr>
              <a:t>operación de </a:t>
            </a:r>
            <a:r>
              <a:rPr lang="es-ES" b="1" i="1" dirty="0" err="1">
                <a:effectLst/>
                <a:latin typeface="Roboto"/>
              </a:rPr>
              <a:t>path</a:t>
            </a:r>
            <a:r>
              <a:rPr lang="es-ES" b="1" i="1" dirty="0">
                <a:effectLst/>
                <a:latin typeface="Roboto"/>
              </a:rPr>
              <a:t>:</a:t>
            </a:r>
            <a:endParaRPr lang="es-ES" b="1" i="0" dirty="0">
              <a:effectLst/>
              <a:latin typeface="Roboto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7CB10A-F7EA-46D5-8C60-5266E8525E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7"/>
            <a:ext cx="5048882" cy="3986784"/>
          </a:xfrm>
        </p:spPr>
        <p:txBody>
          <a:bodyPr/>
          <a:lstStyle/>
          <a:p>
            <a:r>
              <a:rPr lang="es-AR" b="1" i="0" dirty="0">
                <a:effectLst/>
                <a:latin typeface="Roboto"/>
              </a:rPr>
              <a:t>Operación</a:t>
            </a:r>
            <a:r>
              <a:rPr lang="es-AR" sz="1200" b="1" i="0" dirty="0">
                <a:effectLst/>
                <a:latin typeface="Roboto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"Operación" aquí se refiere a uno de los "métodos" de HTTP.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Uno como: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POST:</a:t>
            </a:r>
            <a:r>
              <a:rPr lang="es-AR" sz="1400" b="0" i="0" dirty="0">
                <a:effectLst/>
                <a:latin typeface="Roboto"/>
              </a:rPr>
              <a:t> para crear datos.</a:t>
            </a: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GET</a:t>
            </a:r>
            <a:r>
              <a:rPr lang="es-AR" sz="1400" b="0" i="0" dirty="0">
                <a:effectLst/>
                <a:latin typeface="Roboto"/>
              </a:rPr>
              <a:t>: para leer datos.</a:t>
            </a: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PUT: </a:t>
            </a:r>
            <a:r>
              <a:rPr lang="es-AR" sz="1400" b="0" i="0" dirty="0">
                <a:effectLst/>
                <a:latin typeface="Roboto"/>
              </a:rPr>
              <a:t>para actualizar datos.</a:t>
            </a: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DELETE</a:t>
            </a:r>
            <a:r>
              <a:rPr lang="es-AR" sz="1400" b="0" i="0" dirty="0">
                <a:effectLst/>
                <a:latin typeface="Roboto"/>
              </a:rPr>
              <a:t>: para borrar datos.</a:t>
            </a: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...y los más exóticos: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OPTIONS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HEAD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PATCH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TRACE</a:t>
            </a:r>
          </a:p>
          <a:p>
            <a:endParaRPr lang="es-AR" sz="1200" b="1" i="0" dirty="0">
              <a:effectLst/>
              <a:latin typeface="Roboto"/>
            </a:endParaRPr>
          </a:p>
          <a:p>
            <a:endParaRPr lang="es-AR" sz="120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C62B55-A455-426B-9E0C-2A6E9DF2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0AFDD5-844D-364D-8AEC-50CF4D36D55D}" type="slidenum">
              <a:rPr lang="es-ES" noProof="0" smtClean="0"/>
              <a:pPr rtl="0"/>
              <a:t>11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03E6A3-1617-4824-AD8F-28486CAC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2EEB4AF6-554C-445F-86B6-438FDDEF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A231E8-F1F5-4015-9926-F64BE3761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990" y="2932019"/>
            <a:ext cx="504888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"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Path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" aquí se refiere a la última parte de una URL comenzando desde el primer /.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b="0" i="0" dirty="0">
                <a:effectLst/>
                <a:latin typeface="Roboto"/>
              </a:rPr>
              <a:t>Entonces, en una URL como: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AR" b="0" i="0" dirty="0"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AR" b="0" i="0" dirty="0">
                <a:effectLst/>
                <a:latin typeface="Roboto"/>
              </a:rPr>
              <a:t>El </a:t>
            </a:r>
            <a:r>
              <a:rPr lang="es-ES" altLang="es-AR" b="0" i="0" dirty="0" err="1">
                <a:effectLst/>
                <a:latin typeface="Roboto"/>
              </a:rPr>
              <a:t>path</a:t>
            </a:r>
            <a:r>
              <a:rPr lang="es-ES" altLang="es-AR" b="0" i="0" dirty="0">
                <a:effectLst/>
                <a:latin typeface="Roboto"/>
              </a:rPr>
              <a:t> seria:</a:t>
            </a:r>
            <a:endParaRPr kumimoji="0" lang="es-AR" altLang="es-A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3AC8A7C-76B3-41BE-8586-F76F674D1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128" y="3981269"/>
            <a:ext cx="2924583" cy="400106"/>
          </a:xfrm>
          <a:prstGeom prst="rect">
            <a:avLst/>
          </a:prstGeom>
          <a:ln>
            <a:solidFill>
              <a:srgbClr val="E9C46A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7F9305D-4993-4F6D-AFA8-D921F026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798" y="4663285"/>
            <a:ext cx="1181265" cy="352474"/>
          </a:xfrm>
          <a:prstGeom prst="rect">
            <a:avLst/>
          </a:prstGeom>
          <a:ln>
            <a:solidFill>
              <a:srgbClr val="E9C46A"/>
            </a:solidFill>
          </a:ln>
        </p:spPr>
      </p:pic>
    </p:spTree>
    <p:extLst>
      <p:ext uri="{BB962C8B-B14F-4D97-AF65-F5344CB8AC3E}">
        <p14:creationId xmlns:p14="http://schemas.microsoft.com/office/powerpoint/2010/main" val="275849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265D7D-84B6-4CEB-AF89-B6F0AEAA9D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b="1" i="0" dirty="0">
                <a:effectLst/>
                <a:latin typeface="Roboto"/>
              </a:rPr>
              <a:t>Define un </a:t>
            </a:r>
            <a:r>
              <a:rPr lang="es-ES" b="1" i="1" dirty="0">
                <a:effectLst/>
                <a:latin typeface="Roboto"/>
              </a:rPr>
              <a:t>decorador de operaciones de </a:t>
            </a:r>
            <a:r>
              <a:rPr lang="es-ES" b="1" i="1" dirty="0" err="1">
                <a:effectLst/>
                <a:latin typeface="Roboto"/>
              </a:rPr>
              <a:t>path</a:t>
            </a:r>
            <a:endParaRPr lang="es-ES" b="1" i="0" u="none" strike="noStrike" dirty="0">
              <a:effectLst/>
              <a:latin typeface="Roboto"/>
            </a:endParaRPr>
          </a:p>
          <a:p>
            <a:endParaRPr lang="es-ES" sz="1050" b="1" dirty="0">
              <a:latin typeface="Roboto"/>
            </a:endParaRPr>
          </a:p>
          <a:p>
            <a:endParaRPr lang="es-ES" sz="1050" b="1" i="0" dirty="0">
              <a:effectLst/>
              <a:latin typeface="Roboto"/>
            </a:endParaRPr>
          </a:p>
          <a:p>
            <a:endParaRPr lang="es-ES" sz="1050" b="1" dirty="0">
              <a:latin typeface="Roboto"/>
            </a:endParaRPr>
          </a:p>
          <a:p>
            <a:endParaRPr lang="es-ES" sz="1050" b="1" i="0" dirty="0">
              <a:effectLst/>
              <a:latin typeface="Roboto"/>
            </a:endParaRPr>
          </a:p>
          <a:p>
            <a:endParaRPr lang="es-ES" sz="1050" b="1" dirty="0">
              <a:latin typeface="Roboto"/>
            </a:endParaRPr>
          </a:p>
          <a:p>
            <a:endParaRPr lang="es-ES" sz="1050" b="1" i="0" dirty="0">
              <a:effectLst/>
              <a:latin typeface="Roboto"/>
            </a:endParaRPr>
          </a:p>
          <a:p>
            <a:endParaRPr lang="es-ES" sz="1050" b="1" dirty="0">
              <a:latin typeface="Roboto"/>
            </a:endParaRPr>
          </a:p>
          <a:p>
            <a:endParaRPr lang="es-ES" sz="1050" b="1" dirty="0"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  <a:latin typeface="Roboto"/>
              </a:rPr>
              <a:t>El 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  <a:latin typeface="var(--md-code-font-family)"/>
              </a:rPr>
              <a:t>@app.get("/")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  <a:latin typeface="Roboto"/>
              </a:rPr>
              <a:t> le dice a </a:t>
            </a:r>
            <a:r>
              <a:rPr kumimoji="0" lang="es-AR" altLang="es-A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  <a:latin typeface="Roboto"/>
              </a:rPr>
              <a:t>FastAPI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  <a:latin typeface="Roboto"/>
              </a:rPr>
              <a:t> que la función que tiene justo debajo está a cargo de manejar los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  <a:latin typeface="Roboto"/>
              </a:rPr>
              <a:t>requests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  <a:latin typeface="Roboto"/>
              </a:rPr>
              <a:t> que van a:</a:t>
            </a:r>
            <a:endParaRPr kumimoji="0" lang="es-AR" altLang="es-A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E9C46A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  <a:latin typeface="Roboto"/>
              </a:rPr>
              <a:t>el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  <a:latin typeface="Roboto"/>
              </a:rPr>
              <a:t>path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  <a:latin typeface="Roboto"/>
              </a:rPr>
              <a:t> 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  <a:latin typeface="var(--md-code-font-family)"/>
              </a:rPr>
              <a:t>/</a:t>
            </a:r>
            <a:endParaRPr kumimoji="0" lang="es-AR" altLang="es-A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E9C46A"/>
              </a:highlight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  <a:latin typeface="Roboto"/>
              </a:rPr>
              <a:t>usando una operación 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  <a:latin typeface="var(--md-code-font-family)"/>
              </a:rPr>
              <a:t>get</a:t>
            </a:r>
            <a:endParaRPr kumimoji="0" lang="es-AR" altLang="es-A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E9C46A"/>
              </a:highlight>
              <a:latin typeface="Roboto"/>
            </a:endParaRPr>
          </a:p>
          <a:p>
            <a:endParaRPr lang="es-ES" sz="1050" b="1" i="0" dirty="0">
              <a:effectLst/>
              <a:latin typeface="Roboto"/>
            </a:endParaRPr>
          </a:p>
          <a:p>
            <a:endParaRPr lang="es-AR" sz="1050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17DFE227-3D33-4774-A9BB-732153DCD5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07879" y="3109238"/>
            <a:ext cx="3804723" cy="1894817"/>
          </a:xfrm>
          <a:ln>
            <a:solidFill>
              <a:srgbClr val="E9C46A"/>
            </a:solidFill>
          </a:ln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B96391-202F-4097-BF53-69BE6063D4C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08653" y="1956816"/>
            <a:ext cx="5047488" cy="3986784"/>
          </a:xfrm>
        </p:spPr>
        <p:txBody>
          <a:bodyPr/>
          <a:lstStyle/>
          <a:p>
            <a:r>
              <a:rPr lang="es-ES" b="1" i="0" u="sng" dirty="0">
                <a:effectLst/>
                <a:highlight>
                  <a:srgbClr val="97EFD3"/>
                </a:highlight>
                <a:latin typeface="Roboto"/>
              </a:rPr>
              <a:t>Paso 4</a:t>
            </a:r>
            <a:r>
              <a:rPr lang="es-ES" b="1" i="0" dirty="0">
                <a:effectLst/>
                <a:highlight>
                  <a:srgbClr val="97EFD3"/>
                </a:highlight>
                <a:latin typeface="Roboto"/>
              </a:rPr>
              <a:t>:</a:t>
            </a:r>
            <a:r>
              <a:rPr lang="es-ES" b="1" i="0" dirty="0">
                <a:effectLst/>
                <a:latin typeface="Roboto"/>
              </a:rPr>
              <a:t> define la función de la operación de </a:t>
            </a:r>
            <a:r>
              <a:rPr lang="es-ES" b="1" i="0" dirty="0" err="1">
                <a:effectLst/>
                <a:latin typeface="Roboto"/>
              </a:rPr>
              <a:t>path</a:t>
            </a:r>
            <a:endParaRPr lang="es-ES" b="1" i="0" dirty="0"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sz="1600" dirty="0">
                <a:latin typeface="Roboto"/>
              </a:rPr>
              <a:t>N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uestra "</a:t>
            </a: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función de la operación de </a:t>
            </a:r>
            <a:r>
              <a:rPr kumimoji="0" lang="es-AR" altLang="es-A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path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":</a:t>
            </a: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path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: es 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md-code-font-family)"/>
              </a:rPr>
              <a:t>/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operación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: es 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md-code-font-family)"/>
              </a:rPr>
              <a:t>get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función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: es la función debajo del "decorador" (debajo de 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md-code-font-family)"/>
              </a:rPr>
              <a:t>@app.get("/")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).</a:t>
            </a:r>
          </a:p>
          <a:p>
            <a:endParaRPr lang="es-AR" sz="120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08CBB6-FCB4-4698-A8AF-1486522A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0AFDD5-844D-364D-8AEC-50CF4D36D55D}" type="slidenum">
              <a:rPr lang="es-ES" noProof="0" smtClean="0"/>
              <a:pPr rtl="0"/>
              <a:t>12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A8C5C7-B8AA-4641-8155-28ABE968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3DF1565D-26F1-4170-9986-E5204C03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A07D4C0C-110D-47BF-AEFB-7EFB64564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320" y="4056647"/>
            <a:ext cx="499882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200" dirty="0"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Esta función será llamada por </a:t>
            </a:r>
            <a:r>
              <a:rPr kumimoji="0" lang="es-AR" altLang="es-A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FastAPI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cada vez que reciba un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request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 en la URL "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md-code-font-family)"/>
              </a:rPr>
              <a:t>/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" usando una operación 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md-code-font-family)"/>
              </a:rPr>
              <a:t>GET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.</a:t>
            </a: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En este caso es una función 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md-code-font-family)"/>
              </a:rPr>
              <a:t>async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.</a:t>
            </a: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200" dirty="0"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  <a:latin typeface="Roboto"/>
              </a:rPr>
              <a:t>También podrías definirla como una función estándar en lugar de 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  <a:latin typeface="var(--md-code-font-family)"/>
              </a:rPr>
              <a:t>async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  <a:latin typeface="var(--md-code-font-family)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  <a:latin typeface="var(--md-code-font-family)"/>
              </a:rPr>
              <a:t>def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  <a:latin typeface="Roboto"/>
              </a:rPr>
              <a:t>: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</a:rPr>
              <a:t> 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56947939-DE61-4867-B711-B8C677FEB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184731" cy="276999"/>
          </a:xfrm>
          <a:prstGeom prst="rect">
            <a:avLst/>
          </a:prstGeom>
          <a:solidFill>
            <a:srgbClr val="1E21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496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81227-B819-40BE-82F3-CCA5E0DCC8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b="1" i="0" u="sng" dirty="0">
                <a:effectLst/>
                <a:highlight>
                  <a:srgbClr val="97EFD3"/>
                </a:highlight>
                <a:latin typeface="Roboto"/>
              </a:rPr>
              <a:t>Paso 5</a:t>
            </a:r>
            <a:r>
              <a:rPr lang="es-ES" b="1" i="0" dirty="0">
                <a:effectLst/>
                <a:highlight>
                  <a:srgbClr val="97EFD3"/>
                </a:highlight>
                <a:latin typeface="Roboto"/>
              </a:rPr>
              <a:t>:</a:t>
            </a:r>
            <a:r>
              <a:rPr lang="es-ES" b="1" i="0" dirty="0">
                <a:effectLst/>
                <a:latin typeface="Roboto"/>
              </a:rPr>
              <a:t> devuelve el contenido</a:t>
            </a:r>
          </a:p>
          <a:p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761A34-01B2-403F-8FC3-D20917BB52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AR" sz="1400" dirty="0"/>
          </a:p>
          <a:p>
            <a:endParaRPr lang="es-AR" sz="1400" dirty="0"/>
          </a:p>
          <a:p>
            <a:endParaRPr lang="es-AR" sz="1400" dirty="0"/>
          </a:p>
          <a:p>
            <a:endParaRPr lang="es-AR" sz="1400" dirty="0"/>
          </a:p>
          <a:p>
            <a:endParaRPr lang="es-AR" sz="1400" dirty="0"/>
          </a:p>
          <a:p>
            <a:endParaRPr lang="es-AR" sz="1400" dirty="0"/>
          </a:p>
          <a:p>
            <a:endParaRPr lang="es-AR" sz="1400" dirty="0"/>
          </a:p>
          <a:p>
            <a:endParaRPr lang="es-AR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  <a:latin typeface="Roboto"/>
              </a:rPr>
              <a:t>Puedes devolver 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  <a:latin typeface="var(--md-code-font-family)"/>
              </a:rPr>
              <a:t>dict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  <a:latin typeface="Roboto"/>
              </a:rPr>
              <a:t>, 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  <a:latin typeface="var(--md-code-font-family)"/>
              </a:rPr>
              <a:t>list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  <a:latin typeface="Roboto"/>
              </a:rPr>
              <a:t>, valores singulares como un 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  <a:latin typeface="var(--md-code-font-family)"/>
              </a:rPr>
              <a:t>str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  <a:latin typeface="Roboto"/>
              </a:rPr>
              <a:t>, 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  <a:latin typeface="var(--md-code-font-family)"/>
              </a:rPr>
              <a:t>int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  <a:latin typeface="Roboto"/>
              </a:rPr>
              <a:t>, etc.</a:t>
            </a:r>
            <a:endParaRPr kumimoji="0" lang="es-AR" altLang="es-A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E9C46A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  <a:latin typeface="Roboto"/>
              </a:rPr>
              <a:t>También puedes devolver modelos de Pydantic (ya verás más sobre esto más adelante).</a:t>
            </a:r>
            <a:endParaRPr kumimoji="0" lang="es-AR" altLang="es-A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E9C46A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  <a:latin typeface="Roboto"/>
              </a:rPr>
              <a:t>Hay muchos objetos y modelos que pueden ser convertidos automáticamente a JSON (incluyendo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  <a:latin typeface="Roboto"/>
              </a:rPr>
              <a:t>ORMs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  <a:latin typeface="Roboto"/>
              </a:rPr>
              <a:t>, etc.). Intenta usar tus favoritos, es muy probable que ya tengan soporte.</a:t>
            </a:r>
            <a:endParaRPr lang="es-AR" sz="1200" dirty="0">
              <a:highlight>
                <a:srgbClr val="E9C46A"/>
              </a:highlight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69539E-50E1-4172-B41F-8FAEA971D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AR" b="1" i="0" dirty="0">
                <a:effectLst/>
                <a:latin typeface="Roboto"/>
              </a:rPr>
              <a:t>Repaso</a:t>
            </a:r>
          </a:p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FE471B-E9AA-4FC7-A9D9-858C82AB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0AFDD5-844D-364D-8AEC-50CF4D36D55D}" type="slidenum">
              <a:rPr lang="es-ES" noProof="0" smtClean="0"/>
              <a:pPr rtl="0"/>
              <a:t>13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67859E-97B9-4E33-B53B-BB95BFEB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32191271-2182-4466-8937-0085B4D6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D52EBBD-11EB-4BB2-A642-F2DDD717D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968" y="2832873"/>
            <a:ext cx="3438265" cy="1736324"/>
          </a:xfrm>
          <a:prstGeom prst="rect">
            <a:avLst/>
          </a:prstGeom>
          <a:ln>
            <a:solidFill>
              <a:srgbClr val="E9C46A"/>
            </a:solidFill>
          </a:ln>
        </p:spPr>
      </p:pic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01B5F551-5F3C-48AC-809E-5EAC6E9E74D9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Importa </a:t>
            </a: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md-code-font-family)"/>
              </a:rPr>
              <a:t>FastAPI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Crea un </a:t>
            </a: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instance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 de 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md-code-font-family)"/>
              </a:rPr>
              <a:t>app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Escribe un 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decorador de operación de </a:t>
            </a:r>
            <a:r>
              <a:rPr kumimoji="0" lang="es-AR" altLang="es-A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path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(como 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md-code-font-family)"/>
              </a:rPr>
              <a:t>@app.get("/")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Escribe una 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función de la operación de </a:t>
            </a:r>
            <a:r>
              <a:rPr kumimoji="0" lang="es-AR" altLang="es-A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path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(como </a:t>
            </a: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md-code-font-family)"/>
              </a:rPr>
              <a:t>def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md-code-font-family)"/>
              </a:rPr>
              <a:t> </a:t>
            </a: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md-code-font-family)"/>
              </a:rPr>
              <a:t>root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md-code-font-family)"/>
              </a:rPr>
              <a:t>(): ...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arriba).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Corre el servidor de desarrollo (como </a:t>
            </a: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md-code-font-family)"/>
              </a:rPr>
              <a:t>uvicorn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md-code-font-family)"/>
              </a:rPr>
              <a:t> </a:t>
            </a: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md-code-font-family)"/>
              </a:rPr>
              <a:t>main:app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md-code-font-family)"/>
              </a:rPr>
              <a:t> --</a:t>
            </a:r>
            <a:r>
              <a:rPr kumimoji="0" lang="es-AR" altLang="es-A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md-code-font-family)"/>
              </a:rPr>
              <a:t>reload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).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6030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6A442-BA15-415E-908B-24D5E5FE1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0" i="0" u="sng" dirty="0">
                <a:effectLst/>
                <a:latin typeface="Roboto"/>
              </a:rPr>
              <a:t>Request Body</a:t>
            </a:r>
            <a:br>
              <a:rPr lang="es-AR" b="0" i="0" u="sng" dirty="0">
                <a:effectLst/>
                <a:latin typeface="Roboto"/>
              </a:rPr>
            </a:br>
            <a:endParaRPr lang="es-AR" u="sng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F1EE84-0704-4AF3-93B8-F7E4AFFD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0AFDD5-844D-364D-8AEC-50CF4D36D55D}" type="slidenum">
              <a:rPr lang="es-ES" noProof="0" smtClean="0"/>
              <a:pPr rtl="0"/>
              <a:t>14</a:t>
            </a:fld>
            <a:endParaRPr lang="es-ES" noProof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88D419-AD02-4221-9C33-D22E9E3455F0}"/>
              </a:ext>
            </a:extLst>
          </p:cNvPr>
          <p:cNvSpPr txBox="1"/>
          <p:nvPr/>
        </p:nvSpPr>
        <p:spPr>
          <a:xfrm>
            <a:off x="803189" y="2706130"/>
            <a:ext cx="65120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effectLst/>
                <a:latin typeface="Roboto"/>
              </a:rPr>
              <a:t>Cuando necesites enviar datos desde un cliente (por ejemplo, un navegador) a tu API, los envías como un </a:t>
            </a:r>
            <a:r>
              <a:rPr lang="es-AR" b="0" i="0" dirty="0">
                <a:effectLst/>
                <a:latin typeface="Roboto"/>
              </a:rPr>
              <a:t> </a:t>
            </a:r>
            <a:r>
              <a:rPr lang="es-AR" b="1" i="1" dirty="0">
                <a:solidFill>
                  <a:schemeClr val="tx2">
                    <a:lumMod val="75000"/>
                  </a:schemeClr>
                </a:solidFill>
                <a:effectLst/>
                <a:latin typeface="Roboto"/>
              </a:rPr>
              <a:t>Request Body</a:t>
            </a:r>
          </a:p>
          <a:p>
            <a:r>
              <a:rPr lang="es-AR" b="0" i="0" dirty="0">
                <a:effectLst/>
                <a:latin typeface="Roboto"/>
              </a:rPr>
              <a:t>Un </a:t>
            </a:r>
            <a:r>
              <a:rPr lang="es-AR" b="1" i="1" dirty="0">
                <a:solidFill>
                  <a:schemeClr val="tx2">
                    <a:lumMod val="75000"/>
                  </a:schemeClr>
                </a:solidFill>
                <a:effectLst/>
                <a:latin typeface="Roboto"/>
              </a:rPr>
              <a:t>Request Body </a:t>
            </a:r>
            <a:r>
              <a:rPr lang="es-ES" b="0" i="0" dirty="0">
                <a:effectLst/>
                <a:latin typeface="Roboto"/>
              </a:rPr>
              <a:t>son los datos enviados por el cliente a la API. Un cuerpo de </a:t>
            </a:r>
            <a:r>
              <a:rPr lang="es-ES" b="1" i="0" dirty="0">
                <a:effectLst/>
                <a:latin typeface="Roboto"/>
              </a:rPr>
              <a:t>respuesta</a:t>
            </a:r>
            <a:r>
              <a:rPr lang="es-ES" b="0" i="0" dirty="0">
                <a:effectLst/>
                <a:latin typeface="Roboto"/>
              </a:rPr>
              <a:t> son los datos que la API envía al cliente.</a:t>
            </a:r>
          </a:p>
          <a:p>
            <a:r>
              <a:rPr lang="es-ES" b="0" i="0" dirty="0">
                <a:effectLst/>
                <a:latin typeface="Roboto"/>
              </a:rPr>
              <a:t>La API casi siempre tiene que enviar un</a:t>
            </a:r>
            <a:r>
              <a:rPr lang="es-ES" dirty="0">
                <a:latin typeface="Roboto"/>
              </a:rPr>
              <a:t> </a:t>
            </a:r>
            <a:r>
              <a:rPr lang="es-AR" b="1" i="1" dirty="0">
                <a:solidFill>
                  <a:schemeClr val="tx2">
                    <a:lumMod val="75000"/>
                  </a:schemeClr>
                </a:solidFill>
                <a:effectLst/>
                <a:latin typeface="Roboto"/>
              </a:rPr>
              <a:t>Request Body </a:t>
            </a:r>
            <a:r>
              <a:rPr lang="es-ES" b="0" i="0" dirty="0">
                <a:effectLst/>
                <a:latin typeface="Roboto"/>
              </a:rPr>
              <a:t>Pero los clientes no necesariamente necesitan enviar cuerpos de </a:t>
            </a:r>
            <a:r>
              <a:rPr lang="es-ES" b="1" i="0" dirty="0">
                <a:effectLst/>
                <a:latin typeface="Roboto"/>
              </a:rPr>
              <a:t>solicitud</a:t>
            </a:r>
            <a:r>
              <a:rPr lang="es-ES" b="0" i="0" dirty="0">
                <a:effectLst/>
                <a:latin typeface="Roboto"/>
              </a:rPr>
              <a:t> todo el tiempo.</a:t>
            </a:r>
          </a:p>
          <a:p>
            <a:r>
              <a:rPr lang="es-ES" b="0" i="0" dirty="0">
                <a:effectLst/>
                <a:latin typeface="Roboto"/>
              </a:rPr>
              <a:t>Para declarar un </a:t>
            </a:r>
            <a:r>
              <a:rPr lang="es-AR" b="1" i="1" dirty="0">
                <a:solidFill>
                  <a:schemeClr val="tx2">
                    <a:lumMod val="75000"/>
                  </a:schemeClr>
                </a:solidFill>
                <a:effectLst/>
                <a:latin typeface="Roboto"/>
              </a:rPr>
              <a:t>Request Body </a:t>
            </a:r>
            <a:r>
              <a:rPr lang="es-ES" b="0" i="0" dirty="0">
                <a:effectLst/>
                <a:latin typeface="Roboto"/>
              </a:rPr>
              <a:t>, se utiliza PYDANTIC modelos con toda su potencia y prestaciones.</a:t>
            </a:r>
            <a:endParaRPr lang="es-AR" b="1" i="1" dirty="0">
              <a:solidFill>
                <a:schemeClr val="tx2">
                  <a:lumMod val="75000"/>
                </a:schemeClr>
              </a:solidFill>
              <a:latin typeface="Roboto"/>
            </a:endParaRPr>
          </a:p>
          <a:p>
            <a:endParaRPr lang="es-AR" b="1" i="1" dirty="0">
              <a:solidFill>
                <a:schemeClr val="tx2">
                  <a:lumMod val="75000"/>
                </a:schemeClr>
              </a:solidFill>
              <a:latin typeface="Roboto"/>
            </a:endParaRPr>
          </a:p>
          <a:p>
            <a:endParaRPr lang="es-AR" b="1" i="1" dirty="0">
              <a:solidFill>
                <a:schemeClr val="tx2">
                  <a:lumMod val="75000"/>
                </a:schemeClr>
              </a:solidFill>
              <a:latin typeface="Roboto"/>
            </a:endParaRPr>
          </a:p>
          <a:p>
            <a:endParaRPr lang="es-AR" b="1" i="1" dirty="0">
              <a:solidFill>
                <a:schemeClr val="tx2">
                  <a:lumMod val="75000"/>
                </a:schemeClr>
              </a:solidFill>
              <a:latin typeface="Roboto"/>
            </a:endParaRPr>
          </a:p>
          <a:p>
            <a:endParaRPr lang="es-AR" b="1" i="1" dirty="0">
              <a:solidFill>
                <a:schemeClr val="tx2">
                  <a:lumMod val="75000"/>
                </a:schemeClr>
              </a:solidFill>
              <a:latin typeface="Roboto"/>
            </a:endParaRPr>
          </a:p>
          <a:p>
            <a:endParaRPr lang="es-AR" b="1" i="1" dirty="0">
              <a:solidFill>
                <a:schemeClr val="tx2">
                  <a:lumMod val="75000"/>
                </a:schemeClr>
              </a:solidFill>
              <a:latin typeface="Roboto"/>
            </a:endParaRPr>
          </a:p>
          <a:p>
            <a:endParaRPr lang="es-AR" b="1" i="1" dirty="0">
              <a:solidFill>
                <a:schemeClr val="tx2">
                  <a:lumMod val="75000"/>
                </a:schemeClr>
              </a:solidFill>
              <a:latin typeface="Roboto"/>
            </a:endParaRPr>
          </a:p>
          <a:p>
            <a:endParaRPr lang="es-AR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0F447DA6-ADF5-4E6E-93D6-E50A2ECBB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599" y="1997793"/>
            <a:ext cx="2804212" cy="286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88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FD1B9-4288-4753-A6E2-9A89A58A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800" dirty="0">
                <a:solidFill>
                  <a:schemeClr val="bg1"/>
                </a:solidFill>
              </a:rPr>
              <a:t>Implementación de Pydantic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65F5CD-ACE1-44AC-9A15-BA7F626645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s-AR" dirty="0">
                <a:latin typeface="Roboto"/>
              </a:rPr>
              <a:t>Paso 1: Importar Pydantic´s Basemodel</a:t>
            </a:r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pPr algn="ctr"/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En primer lugar, debe importar desde: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md-code-font-family)"/>
              </a:rPr>
              <a:t>BaseModelpydantic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s-AR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289589-17B5-4241-B7E3-3FE655A091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3548" y="1956816"/>
            <a:ext cx="5047488" cy="3986784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s-AR" dirty="0">
                <a:latin typeface="Roboto"/>
              </a:rPr>
              <a:t>Paso 2: Creación de modelo de datos</a:t>
            </a:r>
          </a:p>
          <a:p>
            <a:endParaRPr lang="es-AR" sz="1200" dirty="0">
              <a:latin typeface="Roboto"/>
            </a:endParaRPr>
          </a:p>
          <a:p>
            <a:endParaRPr lang="es-AR" sz="1200" dirty="0">
              <a:latin typeface="Roboto"/>
            </a:endParaRPr>
          </a:p>
          <a:p>
            <a:endParaRPr lang="es-AR" sz="1200" dirty="0">
              <a:latin typeface="Roboto"/>
            </a:endParaRPr>
          </a:p>
          <a:p>
            <a:endParaRPr lang="es-AR" sz="1200" dirty="0">
              <a:latin typeface="Roboto"/>
            </a:endParaRPr>
          </a:p>
          <a:p>
            <a:endParaRPr lang="es-AR" sz="1200" dirty="0">
              <a:latin typeface="Roboto"/>
            </a:endParaRPr>
          </a:p>
          <a:p>
            <a:endParaRPr lang="es-AR" sz="1200" dirty="0">
              <a:latin typeface="Roboto"/>
            </a:endParaRPr>
          </a:p>
          <a:p>
            <a:endParaRPr lang="es-AR" sz="1200" dirty="0">
              <a:latin typeface="Roboto"/>
            </a:endParaRPr>
          </a:p>
          <a:p>
            <a:endParaRPr lang="es-AR" sz="1200" dirty="0">
              <a:latin typeface="Roboto"/>
            </a:endParaRPr>
          </a:p>
          <a:p>
            <a:endParaRPr lang="es-AR" sz="1200" dirty="0">
              <a:latin typeface="Roboto"/>
            </a:endParaRPr>
          </a:p>
          <a:p>
            <a:endParaRPr lang="es-AR" sz="1200" dirty="0">
              <a:latin typeface="Roboto"/>
            </a:endParaRPr>
          </a:p>
          <a:p>
            <a:endParaRPr lang="es-AR" sz="1200" dirty="0">
              <a:latin typeface="Roboto"/>
            </a:endParaRPr>
          </a:p>
          <a:p>
            <a:endParaRPr lang="es-AR" sz="1200" dirty="0">
              <a:latin typeface="Roboto"/>
            </a:endParaRPr>
          </a:p>
          <a:p>
            <a:endParaRPr lang="es-AR" sz="1200" dirty="0">
              <a:latin typeface="Roboto"/>
            </a:endParaRPr>
          </a:p>
          <a:p>
            <a:endParaRPr lang="es-AR" sz="1200" dirty="0">
              <a:latin typeface="Roboto"/>
            </a:endParaRPr>
          </a:p>
          <a:p>
            <a:endParaRPr lang="es-AR" sz="1200" dirty="0">
              <a:latin typeface="Roboto"/>
            </a:endParaRPr>
          </a:p>
          <a:p>
            <a:endParaRPr lang="es-AR" sz="1200" dirty="0">
              <a:latin typeface="Roboto"/>
            </a:endParaRPr>
          </a:p>
          <a:p>
            <a:endParaRPr lang="es-AR" sz="1200" dirty="0">
              <a:latin typeface="Roboto"/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9715F8-78E8-4491-B6E5-ED871AFD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0AFDD5-844D-364D-8AEC-50CF4D36D55D}" type="slidenum">
              <a:rPr lang="es-ES" noProof="0" smtClean="0"/>
              <a:pPr rtl="0"/>
              <a:t>15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859EACA-7D38-4B2A-920D-B7216502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F039F359-79C1-4325-9A9A-C9D9F5BE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5A22E81-6F32-4DB6-AF75-6FC1D953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476" y="2821601"/>
            <a:ext cx="2731530" cy="2460683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FCFAB5E-C39E-48AB-BA4C-FDAE9AB2C8DC}"/>
              </a:ext>
            </a:extLst>
          </p:cNvPr>
          <p:cNvSpPr txBox="1"/>
          <p:nvPr/>
        </p:nvSpPr>
        <p:spPr>
          <a:xfrm>
            <a:off x="5647038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E771DAD-6A3D-4BE5-8132-2577BF9E4057}"/>
              </a:ext>
            </a:extLst>
          </p:cNvPr>
          <p:cNvSpPr txBox="1"/>
          <p:nvPr/>
        </p:nvSpPr>
        <p:spPr>
          <a:xfrm>
            <a:off x="5647038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5E79C59-8BE9-4A21-A2CE-3BD8F42CF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470" y="2821601"/>
            <a:ext cx="2760910" cy="2460683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45609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FD1B9-4288-4753-A6E2-9A89A58A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sz="48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65F5CD-ACE1-44AC-9A15-BA7F626645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endParaRPr lang="es-AR" sz="1600" dirty="0"/>
          </a:p>
          <a:p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Por ejemplo, este modelo anterior declara un JSON "" (o Python)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como: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md-code-font-family)"/>
              </a:rPr>
              <a:t>objectdict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s-AR" sz="1600" dirty="0"/>
          </a:p>
          <a:p>
            <a:endParaRPr lang="es-AR" sz="1600" dirty="0"/>
          </a:p>
          <a:p>
            <a:endParaRPr lang="es-AR" sz="1600" dirty="0"/>
          </a:p>
          <a:p>
            <a:endParaRPr lang="es-AR" sz="1600" dirty="0"/>
          </a:p>
          <a:p>
            <a:endParaRPr lang="es-AR" sz="16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289589-17B5-4241-B7E3-3FE655A091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3548" y="1956816"/>
            <a:ext cx="5047488" cy="3986784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s-AR" dirty="0">
                <a:latin typeface="Roboto"/>
              </a:rPr>
              <a:t>Paso 3: </a:t>
            </a:r>
            <a:r>
              <a:rPr lang="es-AR" b="0" i="0" dirty="0">
                <a:effectLst/>
                <a:latin typeface="Roboto"/>
              </a:rPr>
              <a:t>Decláralo como parámetro</a:t>
            </a:r>
          </a:p>
          <a:p>
            <a:endParaRPr lang="es-AR" dirty="0">
              <a:latin typeface="Roboto"/>
            </a:endParaRPr>
          </a:p>
          <a:p>
            <a:endParaRPr lang="es-AR" b="0" i="0" dirty="0">
              <a:effectLst/>
              <a:latin typeface="Roboto"/>
            </a:endParaRPr>
          </a:p>
          <a:p>
            <a:endParaRPr lang="es-AR" dirty="0">
              <a:latin typeface="Roboto"/>
            </a:endParaRPr>
          </a:p>
          <a:p>
            <a:endParaRPr lang="es-AR" b="0" i="0" dirty="0">
              <a:effectLst/>
              <a:latin typeface="Roboto"/>
            </a:endParaRPr>
          </a:p>
          <a:p>
            <a:endParaRPr lang="es-AR" dirty="0">
              <a:latin typeface="Roboto"/>
            </a:endParaRPr>
          </a:p>
          <a:p>
            <a:endParaRPr lang="es-AR" b="0" i="0" dirty="0">
              <a:effectLst/>
              <a:latin typeface="Roboto"/>
            </a:endParaRPr>
          </a:p>
          <a:p>
            <a:endParaRPr lang="es-ES" sz="1200" dirty="0">
              <a:highlight>
                <a:srgbClr val="008080"/>
              </a:highlight>
              <a:latin typeface="Roboto"/>
            </a:endParaRPr>
          </a:p>
          <a:p>
            <a:endParaRPr lang="es-AR" dirty="0">
              <a:latin typeface="Roboto"/>
            </a:endParaRPr>
          </a:p>
          <a:p>
            <a:endParaRPr lang="es-AR" dirty="0">
              <a:latin typeface="Roboto"/>
            </a:endParaRPr>
          </a:p>
          <a:p>
            <a:endParaRPr lang="es-AR" sz="1200" dirty="0">
              <a:latin typeface="Roboto"/>
            </a:endParaRPr>
          </a:p>
          <a:p>
            <a:endParaRPr lang="es-AR" sz="1200" dirty="0">
              <a:latin typeface="Roboto"/>
            </a:endParaRPr>
          </a:p>
          <a:p>
            <a:endParaRPr lang="es-AR" sz="1200" dirty="0">
              <a:latin typeface="Roboto"/>
            </a:endParaRPr>
          </a:p>
          <a:p>
            <a:endParaRPr lang="es-AR" sz="1200" dirty="0">
              <a:latin typeface="Roboto"/>
            </a:endParaRPr>
          </a:p>
          <a:p>
            <a:endParaRPr lang="es-AR" sz="1200" dirty="0">
              <a:latin typeface="Roboto"/>
            </a:endParaRPr>
          </a:p>
          <a:p>
            <a:endParaRPr lang="es-AR" sz="1200" dirty="0">
              <a:latin typeface="Roboto"/>
            </a:endParaRPr>
          </a:p>
          <a:p>
            <a:endParaRPr lang="es-AR" sz="1200" dirty="0">
              <a:latin typeface="Roboto"/>
            </a:endParaRPr>
          </a:p>
          <a:p>
            <a:endParaRPr lang="es-AR" sz="1200" dirty="0">
              <a:latin typeface="Roboto"/>
            </a:endParaRPr>
          </a:p>
          <a:p>
            <a:endParaRPr lang="es-AR" sz="1200" dirty="0">
              <a:latin typeface="Roboto"/>
            </a:endParaRPr>
          </a:p>
          <a:p>
            <a:endParaRPr lang="es-AR" sz="1200" dirty="0">
              <a:latin typeface="Roboto"/>
            </a:endParaRPr>
          </a:p>
          <a:p>
            <a:endParaRPr lang="es-AR" sz="1200" dirty="0">
              <a:latin typeface="Roboto"/>
            </a:endParaRPr>
          </a:p>
          <a:p>
            <a:endParaRPr lang="es-AR" sz="1200" dirty="0">
              <a:latin typeface="Roboto"/>
            </a:endParaRPr>
          </a:p>
          <a:p>
            <a:endParaRPr lang="es-AR" sz="1200" dirty="0">
              <a:latin typeface="Roboto"/>
            </a:endParaRPr>
          </a:p>
          <a:p>
            <a:endParaRPr lang="es-AR" sz="1200" dirty="0">
              <a:latin typeface="Roboto"/>
            </a:endParaRPr>
          </a:p>
          <a:p>
            <a:endParaRPr lang="es-AR" sz="1200" dirty="0">
              <a:latin typeface="Roboto"/>
            </a:endParaRPr>
          </a:p>
          <a:p>
            <a:endParaRPr lang="es-AR" sz="1200" dirty="0">
              <a:latin typeface="Roboto"/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9715F8-78E8-4491-B6E5-ED871AFD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0AFDD5-844D-364D-8AEC-50CF4D36D55D}" type="slidenum">
              <a:rPr lang="es-ES" noProof="0" smtClean="0"/>
              <a:pPr rtl="0"/>
              <a:t>16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859EACA-7D38-4B2A-920D-B7216502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F039F359-79C1-4325-9A9A-C9D9F5BE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FCFAB5E-C39E-48AB-BA4C-FDAE9AB2C8DC}"/>
              </a:ext>
            </a:extLst>
          </p:cNvPr>
          <p:cNvSpPr txBox="1"/>
          <p:nvPr/>
        </p:nvSpPr>
        <p:spPr>
          <a:xfrm>
            <a:off x="5647038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E771DAD-6A3D-4BE5-8132-2577BF9E4057}"/>
              </a:ext>
            </a:extLst>
          </p:cNvPr>
          <p:cNvSpPr txBox="1"/>
          <p:nvPr/>
        </p:nvSpPr>
        <p:spPr>
          <a:xfrm>
            <a:off x="5647038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6EC5E6F-DA0F-451D-BB64-102E65DE1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48" y="3429000"/>
            <a:ext cx="4553585" cy="1457528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CD87D6AA-2B69-41F5-8840-B9A7C962A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655" y="2744087"/>
            <a:ext cx="3048616" cy="2649008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9EA2EC90-78FA-46CC-A688-69938E386C1F}"/>
              </a:ext>
            </a:extLst>
          </p:cNvPr>
          <p:cNvSpPr txBox="1"/>
          <p:nvPr/>
        </p:nvSpPr>
        <p:spPr>
          <a:xfrm>
            <a:off x="6561438" y="5423391"/>
            <a:ext cx="5080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i="0" dirty="0">
                <a:effectLst/>
                <a:highlight>
                  <a:srgbClr val="FFFF00"/>
                </a:highlight>
                <a:latin typeface="Roboto"/>
              </a:rPr>
              <a:t>Para agregarlo a la </a:t>
            </a:r>
            <a:r>
              <a:rPr lang="es-ES" sz="1100" b="1" i="1" dirty="0">
                <a:effectLst/>
                <a:highlight>
                  <a:srgbClr val="FFFF00"/>
                </a:highlight>
                <a:latin typeface="Roboto"/>
              </a:rPr>
              <a:t>operación de ruta</a:t>
            </a:r>
            <a:r>
              <a:rPr lang="es-ES" sz="1100" b="1" i="0" dirty="0">
                <a:effectLst/>
                <a:highlight>
                  <a:srgbClr val="FFFF00"/>
                </a:highlight>
                <a:latin typeface="Roboto"/>
              </a:rPr>
              <a:t>, declárelo de la misma manera que declaró los parámetros de ruta y consulta:</a:t>
            </a:r>
            <a:endParaRPr lang="es-AR" sz="11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4075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9E788-5961-4A28-99A9-1FCA1C7C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129825"/>
            <a:ext cx="9912096" cy="1014984"/>
          </a:xfrm>
        </p:spPr>
        <p:txBody>
          <a:bodyPr/>
          <a:lstStyle/>
          <a:p>
            <a:r>
              <a:rPr lang="es-AR" b="1" i="1" u="sng" dirty="0">
                <a:effectLst/>
                <a:highlight>
                  <a:srgbClr val="008080"/>
                </a:highlight>
                <a:latin typeface="Roboto"/>
              </a:rPr>
              <a:t>Automatic docs</a:t>
            </a:r>
            <a:endParaRPr lang="es-AR" dirty="0">
              <a:highlight>
                <a:srgbClr val="008080"/>
              </a:highlight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4A779D-D2CC-4569-94B3-9B0DC81C7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3600" b="0" i="0" dirty="0" err="1">
                <a:effectLst/>
                <a:latin typeface="Roboto"/>
              </a:rPr>
              <a:t>Swagger</a:t>
            </a:r>
            <a:r>
              <a:rPr lang="es-AR" sz="3600" b="0" i="0" dirty="0">
                <a:effectLst/>
                <a:latin typeface="Roboto"/>
              </a:rPr>
              <a:t> UI </a:t>
            </a:r>
            <a:br>
              <a:rPr lang="es-AR" dirty="0"/>
            </a:br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86D6DA-8252-4821-9529-5E1C1EE64B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>
              <a:buNone/>
            </a:pPr>
            <a:r>
              <a:rPr lang="es-ES" dirty="0">
                <a:latin typeface="gg sans"/>
              </a:rPr>
              <a:t>I</a:t>
            </a:r>
            <a:r>
              <a:rPr lang="es-ES" b="0" i="0" dirty="0">
                <a:effectLst/>
                <a:latin typeface="gg sans"/>
              </a:rPr>
              <a:t>nteractividad: Permite probar </a:t>
            </a:r>
            <a:r>
              <a:rPr lang="es-ES" b="0" i="0" dirty="0" err="1">
                <a:effectLst/>
                <a:latin typeface="gg sans"/>
              </a:rPr>
              <a:t>APIs</a:t>
            </a:r>
            <a:r>
              <a:rPr lang="es-ES" b="0" i="0" dirty="0">
                <a:effectLst/>
                <a:latin typeface="gg sans"/>
              </a:rPr>
              <a:t> directamente desde la interfaz. Apariencia: Funcional, menos estilizada. </a:t>
            </a:r>
          </a:p>
          <a:p>
            <a:pPr indent="0">
              <a:buNone/>
            </a:pPr>
            <a:r>
              <a:rPr lang="es-ES" b="0" i="0" dirty="0">
                <a:effectLst/>
                <a:latin typeface="gg sans"/>
              </a:rPr>
              <a:t>Personalización: Moderada. </a:t>
            </a:r>
          </a:p>
          <a:p>
            <a:pPr indent="0">
              <a:buNone/>
            </a:pPr>
            <a:r>
              <a:rPr lang="es-ES" b="0" i="0" dirty="0">
                <a:effectLst/>
                <a:latin typeface="gg sans"/>
              </a:rPr>
              <a:t>Despliegue: Dinámico (ideal para desarrollo).</a:t>
            </a:r>
            <a:endParaRPr lang="es-AR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D05660-8D51-4F3B-AE82-26268B5C8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sz="3600" b="0" i="0" dirty="0" err="1">
                <a:effectLst/>
                <a:latin typeface="Roboto"/>
              </a:rPr>
              <a:t>Redoc</a:t>
            </a:r>
            <a:endParaRPr lang="es-AR" sz="3600" dirty="0">
              <a:latin typeface="Roboto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58183B-40B6-4ED2-A956-51E5C0E7D97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indent="0">
              <a:buNone/>
            </a:pPr>
            <a:r>
              <a:rPr lang="es-ES" b="0" i="0" dirty="0">
                <a:effectLst/>
                <a:latin typeface="gg sans"/>
              </a:rPr>
              <a:t>Interactividad: No permite probar </a:t>
            </a:r>
            <a:r>
              <a:rPr lang="es-ES" b="0" i="0" dirty="0" err="1">
                <a:effectLst/>
                <a:latin typeface="gg sans"/>
              </a:rPr>
              <a:t>APIs</a:t>
            </a:r>
            <a:r>
              <a:rPr lang="es-ES" b="0" i="0" dirty="0">
                <a:effectLst/>
                <a:latin typeface="gg sans"/>
              </a:rPr>
              <a:t> desde la interfaz. </a:t>
            </a:r>
          </a:p>
          <a:p>
            <a:pPr indent="0">
              <a:buNone/>
            </a:pPr>
            <a:r>
              <a:rPr lang="es-ES" b="0" i="0" dirty="0">
                <a:effectLst/>
                <a:latin typeface="gg sans"/>
              </a:rPr>
              <a:t>Apariencia: Visualmente atractiva y estilizada. </a:t>
            </a:r>
          </a:p>
          <a:p>
            <a:pPr indent="0">
              <a:buNone/>
            </a:pPr>
            <a:r>
              <a:rPr lang="es-ES" b="0" i="0" dirty="0">
                <a:effectLst/>
                <a:latin typeface="gg sans"/>
              </a:rPr>
              <a:t>Personalización: Alta.</a:t>
            </a:r>
          </a:p>
          <a:p>
            <a:pPr indent="0">
              <a:buNone/>
            </a:pPr>
            <a:r>
              <a:rPr lang="es-ES" b="0" i="0" dirty="0">
                <a:effectLst/>
                <a:latin typeface="gg sans"/>
              </a:rPr>
              <a:t>Despliegue: Puede ser estático o dinámico.</a:t>
            </a:r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9DD125-692C-4524-B745-AAD0A96C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0AFDD5-844D-364D-8AEC-50CF4D36D55D}" type="slidenum">
              <a:rPr lang="es-ES" noProof="0" smtClean="0"/>
              <a:t>17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FFA28C-0A19-4BB1-AD4B-65EB1D0F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752A8762-2405-49F7-84C7-1601FD1B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52B001C-ADF8-4F43-806E-7F36FE6AD66A}"/>
              </a:ext>
            </a:extLst>
          </p:cNvPr>
          <p:cNvSpPr txBox="1"/>
          <p:nvPr/>
        </p:nvSpPr>
        <p:spPr>
          <a:xfrm>
            <a:off x="908616" y="1209398"/>
            <a:ext cx="10040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0" i="0" dirty="0">
                <a:effectLst/>
                <a:latin typeface="Roboto"/>
              </a:rPr>
              <a:t>Los esquemas JSON de los modelos formarán parte del esquema generado por OpenAPI y se mostrarán en los documentos interactivos de la API, como por ejemplo: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9536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D8E52-4E19-4CAF-A29C-84DFDFF7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i="1" u="sng" dirty="0">
                <a:effectLst/>
                <a:latin typeface="Roboto"/>
              </a:rPr>
              <a:t>Manejo de errores</a:t>
            </a:r>
            <a:br>
              <a:rPr lang="es-AR" b="0" i="0" dirty="0">
                <a:effectLst/>
                <a:latin typeface="Roboto"/>
              </a:rPr>
            </a:b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032BFE-0A57-49C4-B5CB-03DA27754D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0" lang="es-AR" altLang="es-A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Uso </a:t>
            </a:r>
            <a:r>
              <a:rPr kumimoji="0" lang="es-AR" altLang="es-AR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md-code-font-family)"/>
              </a:rPr>
              <a:t>HTTPException</a:t>
            </a:r>
            <a:r>
              <a:rPr kumimoji="0" lang="es-AR" altLang="es-A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md-code-font-family)"/>
              </a:rPr>
              <a:t>:</a:t>
            </a:r>
          </a:p>
          <a:p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6B8758-9A88-4F56-BDA4-9A307190B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7"/>
            <a:ext cx="4604512" cy="3085729"/>
          </a:xfrm>
        </p:spPr>
        <p:txBody>
          <a:bodyPr/>
          <a:lstStyle/>
          <a:p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Para devolver respuestas HTTP con errores al cliente, utilice .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md-code-font-family)"/>
              </a:rPr>
              <a:t>HTTPException</a:t>
            </a: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md-code-font-family)"/>
            </a:endParaRPr>
          </a:p>
          <a:p>
            <a:endParaRPr lang="es-AR" altLang="es-AR" dirty="0">
              <a:latin typeface="var(--md-code-font-family)"/>
            </a:endParaRPr>
          </a:p>
          <a:p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md-code-font-family)"/>
            </a:endParaRPr>
          </a:p>
          <a:p>
            <a:endParaRPr lang="es-AR" altLang="es-AR" dirty="0">
              <a:latin typeface="var(--md-code-font-family)"/>
            </a:endParaRPr>
          </a:p>
          <a:p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md-code-font-family)"/>
            </a:endParaRPr>
          </a:p>
          <a:p>
            <a:endParaRPr lang="es-AR" altLang="es-AR" dirty="0">
              <a:latin typeface="var(--md-code-font-family)"/>
            </a:endParaRPr>
          </a:p>
          <a:p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md-code-font-family)"/>
            </a:endParaRPr>
          </a:p>
          <a:p>
            <a:endParaRPr lang="es-AR" altLang="es-AR" dirty="0">
              <a:latin typeface="var(--md-code-font-family)"/>
            </a:endParaRPr>
          </a:p>
          <a:p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md-code-font-family)"/>
            </a:endParaRPr>
          </a:p>
          <a:p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md-code-font-family)"/>
            </a:endParaRPr>
          </a:p>
          <a:p>
            <a:pPr algn="ctr"/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  <a:latin typeface="Roboto"/>
              </a:rPr>
              <a:t>Importación 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E9C46A"/>
                </a:highlight>
                <a:latin typeface="var(--md-code-font-family)"/>
              </a:rPr>
              <a:t>HTTPException</a:t>
            </a: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E9C46A"/>
              </a:highlight>
              <a:latin typeface="var(--md-code-font-family)"/>
            </a:endParaRPr>
          </a:p>
          <a:p>
            <a:endParaRPr lang="es-AR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8EB680-30E8-4C6D-938D-0C27D3B50C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0" lang="es-AR" altLang="es-A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Generar un código de </a:t>
            </a:r>
            <a:r>
              <a:rPr kumimoji="0" lang="es-AR" altLang="es-AR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código</a:t>
            </a:r>
            <a:r>
              <a:rPr kumimoji="0" lang="es-AR" altLang="es-AR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md-code-font-family)"/>
              </a:rPr>
              <a:t>HTTPException</a:t>
            </a:r>
            <a:r>
              <a:rPr kumimoji="0" lang="es-AR" altLang="es-A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md-code-font-family)"/>
              </a:rPr>
              <a:t>:</a:t>
            </a:r>
            <a:endParaRPr kumimoji="0" lang="es-AR" altLang="es-A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md-code-font-family)"/>
              </a:rPr>
              <a:t>HTTPException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es una excepción normal de Python con datos adicionales relevantes para las API.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s-AR" sz="120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CEA77A-B02F-4A0A-AAF2-0B6F5436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0AFDD5-844D-364D-8AEC-50CF4D36D55D}" type="slidenum">
              <a:rPr lang="es-ES" noProof="0" smtClean="0"/>
              <a:pPr rtl="0"/>
              <a:t>18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220A22-5C36-425F-8B93-CF495E6D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83D99D1D-AC4F-4148-AB45-E4F82F72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42D503E-8392-4F0D-85E7-79985707C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59" y="3588271"/>
            <a:ext cx="4651369" cy="198877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5D21E1D-F36F-47B7-A638-E02CE27B9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729" y="3857354"/>
            <a:ext cx="4596101" cy="192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2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F3C34-CEAA-4434-BF1F-F20BDCDE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u="sng" dirty="0" err="1"/>
              <a:t>Advanced</a:t>
            </a:r>
            <a:r>
              <a:rPr lang="es-AR" u="sng" dirty="0"/>
              <a:t> Security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4958CC-ED62-4F80-98E4-2FEFE735B0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Simple HTTP Basic </a:t>
            </a:r>
            <a:r>
              <a:rPr lang="es-AR" sz="28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Auth</a:t>
            </a:r>
            <a:endParaRPr lang="es-AR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  <a:p>
            <a:endParaRPr lang="es-AR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90FAEE-DE90-4951-B10E-99080CD459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AR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OAuth2 </a:t>
            </a:r>
            <a:r>
              <a:rPr lang="es-AR" sz="28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scopes</a:t>
            </a:r>
            <a:endParaRPr lang="es-AR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  <a:p>
            <a:endParaRPr lang="es-AR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1EE6A12-CF8D-4539-9447-BAB1A718F0A1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898108"/>
            <a:ext cx="4608576" cy="2785100"/>
          </a:xfrm>
        </p:spPr>
        <p:txBody>
          <a:bodyPr/>
          <a:lstStyle/>
          <a:p>
            <a:pPr algn="l"/>
            <a:r>
              <a:rPr lang="es-ES" sz="1400" b="0" i="0" dirty="0">
                <a:effectLst/>
                <a:latin typeface="Manrope"/>
              </a:rPr>
              <a:t>Los ámbitos de OAuth son mecanismos que se usan en el marco de OAuth 2.0 para limitar el acceso de una aplicación a la cuenta de un usuario. Proporcionan una forma de conceder acceso limitado a recursos, datos o funcionalidades sin compartir el control total.</a:t>
            </a:r>
          </a:p>
          <a:p>
            <a:pPr algn="l"/>
            <a:r>
              <a:rPr lang="es-ES" sz="1400" b="0" i="0" dirty="0">
                <a:effectLst/>
                <a:latin typeface="Manrope"/>
              </a:rPr>
              <a:t>Los ámbitos de OAuth actúan como permisos que puede solicitar el cliente, conceder el usuario y aplicar el servidor. Cada ámbito representa una acción específica que la aplicación puede realizar, como leer correos electrónicos, actualizar información de perfil o administrar archivos. Al definir estos ámbitos, permite al usuario controlar a qué información puede acceder la aplicación y qué acciones puede realizar.</a:t>
            </a:r>
          </a:p>
          <a:p>
            <a:endParaRPr lang="es-AR" dirty="0">
              <a:latin typeface="Roboto"/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FFDA81-DF6D-4DD3-8A77-32B114C8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0AFDD5-844D-364D-8AEC-50CF4D36D55D}" type="slidenum">
              <a:rPr lang="es-ES" noProof="0" smtClean="0"/>
              <a:pPr rtl="0"/>
              <a:t>19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FD7215-6E05-4391-BA5D-6D477423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2C624FAF-38B3-46F8-9965-5624440D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971660C8-D2E9-4558-91E2-00C34D62E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7985" y="2791366"/>
            <a:ext cx="4604512" cy="27851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S" sz="2000" b="0" i="0" dirty="0">
                <a:solidFill>
                  <a:srgbClr val="111111"/>
                </a:solidFill>
                <a:effectLst/>
                <a:latin typeface="Roboto"/>
              </a:rPr>
              <a:t>La implementación de la autenticación básica HTTP (BA) es la técnica más sencilla para </a:t>
            </a:r>
            <a:r>
              <a:rPr lang="es-ES" sz="2000" b="1" i="0" dirty="0">
                <a:solidFill>
                  <a:srgbClr val="111111"/>
                </a:solidFill>
                <a:effectLst/>
                <a:latin typeface="Roboto"/>
              </a:rPr>
              <a:t>aplicar controles de acceso a los recursos web</a:t>
            </a:r>
            <a:r>
              <a:rPr lang="es-ES" sz="2000" b="0" i="0" dirty="0">
                <a:solidFill>
                  <a:srgbClr val="111111"/>
                </a:solidFill>
                <a:effectLst/>
                <a:latin typeface="Roboto"/>
              </a:rPr>
              <a:t>, ya que no requiere cookies, identificadores de sesión ni páginas de inicio de sesión; en su lugar, la autenticación básica HTTP utiliza campos estándar en el encabezado HTTP.</a:t>
            </a: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6E6FFE-4654-4EE1-90B4-7471117A10EA}"/>
              </a:ext>
            </a:extLst>
          </p:cNvPr>
          <p:cNvSpPr txBox="1"/>
          <p:nvPr/>
        </p:nvSpPr>
        <p:spPr>
          <a:xfrm>
            <a:off x="2895600" y="1449448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latin typeface="Roboto"/>
              </a:rPr>
              <a:t>Dos formas de seguridad avanzada</a:t>
            </a:r>
          </a:p>
        </p:txBody>
      </p:sp>
    </p:spTree>
    <p:extLst>
      <p:ext uri="{BB962C8B-B14F-4D97-AF65-F5344CB8AC3E}">
        <p14:creationId xmlns:p14="http://schemas.microsoft.com/office/powerpoint/2010/main" val="397902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366C5-7F4A-40DB-B2C7-59DA1C69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u="sng" dirty="0">
                <a:latin typeface="Roboto" panose="02000000000000000000" pitchFamily="2" charset="0"/>
                <a:ea typeface="Roboto" panose="02000000000000000000" pitchFamily="2" charset="0"/>
              </a:rPr>
              <a:t>Temario</a:t>
            </a:r>
            <a:endParaRPr lang="es-AR" u="sng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F46270-28F7-48E1-86EF-E249E698C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/>
              <a:t>Paginas 3-4</a:t>
            </a:r>
            <a:endParaRPr lang="es-AR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55DB259-6180-438D-817B-F9DEEA7361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2100" y="2024448"/>
            <a:ext cx="2514600" cy="1010186"/>
          </a:xfrm>
        </p:spPr>
        <p:txBody>
          <a:bodyPr/>
          <a:lstStyle/>
          <a:p>
            <a:r>
              <a:rPr lang="es-MX" sz="1800" dirty="0">
                <a:latin typeface="Roboto" panose="02000000000000000000" pitchFamily="2" charset="0"/>
                <a:ea typeface="Roboto" panose="02000000000000000000" pitchFamily="2" charset="0"/>
              </a:rPr>
              <a:t>Introducción a </a:t>
            </a:r>
            <a:r>
              <a:rPr lang="es-MX" sz="1800" dirty="0" err="1">
                <a:latin typeface="Roboto" panose="02000000000000000000" pitchFamily="2" charset="0"/>
                <a:ea typeface="Roboto" panose="02000000000000000000" pitchFamily="2" charset="0"/>
              </a:rPr>
              <a:t>FastAPI</a:t>
            </a:r>
            <a:r>
              <a:rPr lang="es-MX" sz="1800" dirty="0">
                <a:latin typeface="Roboto" panose="02000000000000000000" pitchFamily="2" charset="0"/>
                <a:ea typeface="Roboto" panose="02000000000000000000" pitchFamily="2" charset="0"/>
              </a:rPr>
              <a:t> y </a:t>
            </a:r>
            <a:r>
              <a:rPr lang="es-MX" sz="1800" dirty="0" err="1">
                <a:latin typeface="Roboto" panose="02000000000000000000" pitchFamily="2" charset="0"/>
                <a:ea typeface="Roboto" panose="02000000000000000000" pitchFamily="2" charset="0"/>
              </a:rPr>
              <a:t>Caracteristicas</a:t>
            </a:r>
            <a:r>
              <a:rPr lang="es-MX" sz="1800" dirty="0">
                <a:latin typeface="Roboto" panose="02000000000000000000" pitchFamily="2" charset="0"/>
                <a:ea typeface="Roboto" panose="02000000000000000000" pitchFamily="2" charset="0"/>
              </a:rPr>
              <a:t> claves</a:t>
            </a:r>
            <a:endParaRPr lang="es-AR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5A18B3B-9797-47DA-98EC-0F076E9833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s-MX" dirty="0"/>
              <a:t>Pagina 17</a:t>
            </a:r>
            <a:endParaRPr lang="es-AR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E544FE-CB91-473A-87BC-9DCD2396A8D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65816" y="4463702"/>
            <a:ext cx="2514600" cy="274320"/>
          </a:xfrm>
        </p:spPr>
        <p:txBody>
          <a:bodyPr/>
          <a:lstStyle/>
          <a:p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Automatic</a:t>
            </a:r>
            <a:r>
              <a:rPr lang="es-MX" dirty="0"/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docs</a:t>
            </a:r>
            <a:endParaRPr lang="es-AR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A2A6F3B2-6DAF-4040-A5E1-E81DAD8BDD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/>
              <a:t>Paginas 5-6</a:t>
            </a:r>
            <a:endParaRPr lang="es-AR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3845AD0-B582-4082-9749-98DAEC9AF5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33572" y="2007334"/>
            <a:ext cx="2514600" cy="913148"/>
          </a:xfrm>
        </p:spPr>
        <p:txBody>
          <a:bodyPr/>
          <a:lstStyle/>
          <a:p>
            <a:r>
              <a:rPr lang="es-MX" sz="1800" dirty="0">
                <a:latin typeface="Roboto" panose="02000000000000000000" pitchFamily="2" charset="0"/>
                <a:ea typeface="Roboto" panose="02000000000000000000" pitchFamily="2" charset="0"/>
              </a:rPr>
              <a:t>Que es un </a:t>
            </a:r>
            <a:r>
              <a:rPr lang="es-MX" sz="1800" dirty="0" err="1">
                <a:latin typeface="Roboto" panose="02000000000000000000" pitchFamily="2" charset="0"/>
                <a:ea typeface="Roboto" panose="02000000000000000000" pitchFamily="2" charset="0"/>
              </a:rPr>
              <a:t>framework</a:t>
            </a:r>
            <a:r>
              <a:rPr lang="es-MX" sz="1800" dirty="0">
                <a:latin typeface="Roboto" panose="02000000000000000000" pitchFamily="2" charset="0"/>
                <a:ea typeface="Roboto" panose="02000000000000000000" pitchFamily="2" charset="0"/>
              </a:rPr>
              <a:t> y Comparación con  otros </a:t>
            </a:r>
            <a:r>
              <a:rPr lang="es-MX" sz="1800" dirty="0" err="1">
                <a:latin typeface="Roboto" panose="02000000000000000000" pitchFamily="2" charset="0"/>
                <a:ea typeface="Roboto" panose="02000000000000000000" pitchFamily="2" charset="0"/>
              </a:rPr>
              <a:t>frameworks</a:t>
            </a:r>
            <a:endParaRPr lang="es-AR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DACC16FB-FF27-40FE-AA36-908092FB35B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s-MX" dirty="0"/>
              <a:t>Pagina 18</a:t>
            </a:r>
            <a:endParaRPr lang="es-AR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7FACFDA0-4B1B-4CC5-81D2-9E70DB82B0C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09600" y="4463702"/>
            <a:ext cx="2514600" cy="274320"/>
          </a:xfrm>
        </p:spPr>
        <p:txBody>
          <a:bodyPr/>
          <a:lstStyle/>
          <a:p>
            <a:r>
              <a:rPr lang="es-MX" sz="1800" dirty="0">
                <a:latin typeface="Roboto" panose="02000000000000000000" pitchFamily="2" charset="0"/>
                <a:ea typeface="Roboto" panose="02000000000000000000" pitchFamily="2" charset="0"/>
              </a:rPr>
              <a:t>Manejo de errores</a:t>
            </a:r>
            <a:endParaRPr lang="es-AR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5FB80C72-98AA-4723-9C10-94AB22A3A47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53384" y="1865376"/>
            <a:ext cx="2514600" cy="2084832"/>
          </a:xfrm>
        </p:spPr>
        <p:txBody>
          <a:bodyPr/>
          <a:lstStyle/>
          <a:p>
            <a:r>
              <a:rPr lang="es-MX" dirty="0"/>
              <a:t>Paginas 7-13</a:t>
            </a:r>
            <a:endParaRPr lang="es-AR" dirty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A57708E-FB55-460A-BA4B-D1A12D93B8F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73896" y="2007333"/>
            <a:ext cx="2514600" cy="640195"/>
          </a:xfrm>
        </p:spPr>
        <p:txBody>
          <a:bodyPr/>
          <a:lstStyle/>
          <a:p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</a:rPr>
              <a:t>Instalación y configuración, creación de una </a:t>
            </a:r>
            <a:r>
              <a:rPr lang="es-MX" sz="1600" dirty="0" err="1">
                <a:latin typeface="Roboto" panose="02000000000000000000" pitchFamily="2" charset="0"/>
                <a:ea typeface="Roboto" panose="02000000000000000000" pitchFamily="2" charset="0"/>
              </a:rPr>
              <a:t>FastAPI</a:t>
            </a: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</a:rPr>
              <a:t> básica y guía paso a paso</a:t>
            </a:r>
            <a:endParaRPr lang="es-AR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A2905FE7-A8F4-4493-8615-75D862A19DD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s-MX" dirty="0"/>
              <a:t>Paginas 19-21</a:t>
            </a:r>
            <a:endParaRPr lang="es-AR" dirty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17467F6E-4492-498B-A387-8909D7C210A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53384" y="4458040"/>
            <a:ext cx="2514600" cy="274320"/>
          </a:xfrm>
        </p:spPr>
        <p:txBody>
          <a:bodyPr/>
          <a:lstStyle/>
          <a:p>
            <a:r>
              <a:rPr lang="es-MX" sz="1800" dirty="0" err="1">
                <a:latin typeface="Roboto" panose="02000000000000000000" pitchFamily="2" charset="0"/>
                <a:ea typeface="Roboto" panose="02000000000000000000" pitchFamily="2" charset="0"/>
              </a:rPr>
              <a:t>Advanced</a:t>
            </a:r>
            <a:r>
              <a:rPr lang="es-MX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1800" dirty="0" err="1">
                <a:latin typeface="Roboto" panose="02000000000000000000" pitchFamily="2" charset="0"/>
                <a:ea typeface="Roboto" panose="02000000000000000000" pitchFamily="2" charset="0"/>
              </a:rPr>
              <a:t>security</a:t>
            </a:r>
            <a:endParaRPr lang="es-AR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125A4E66-290A-479F-8081-C680851CB2B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93708" y="1865376"/>
            <a:ext cx="2514600" cy="2084832"/>
          </a:xfrm>
        </p:spPr>
        <p:txBody>
          <a:bodyPr/>
          <a:lstStyle/>
          <a:p>
            <a:r>
              <a:rPr lang="es-MX" dirty="0"/>
              <a:t>Paginas 14-16</a:t>
            </a:r>
            <a:endParaRPr lang="es-AR" dirty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2C1A3EC8-336C-46A9-961F-D168C716AB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93708" y="2007334"/>
            <a:ext cx="2514600" cy="274320"/>
          </a:xfrm>
        </p:spPr>
        <p:txBody>
          <a:bodyPr/>
          <a:lstStyle/>
          <a:p>
            <a:r>
              <a:rPr lang="es-MX" sz="1800" dirty="0" err="1"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r>
              <a:rPr lang="es-MX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1800" dirty="0" err="1">
                <a:latin typeface="Roboto" panose="02000000000000000000" pitchFamily="2" charset="0"/>
                <a:ea typeface="Roboto" panose="02000000000000000000" pitchFamily="2" charset="0"/>
              </a:rPr>
              <a:t>Body</a:t>
            </a:r>
            <a:r>
              <a:rPr lang="es-MX" sz="1800" dirty="0">
                <a:latin typeface="Roboto" panose="02000000000000000000" pitchFamily="2" charset="0"/>
                <a:ea typeface="Roboto" panose="02000000000000000000" pitchFamily="2" charset="0"/>
              </a:rPr>
              <a:t> y implementación de </a:t>
            </a:r>
            <a:r>
              <a:rPr lang="es-MX" sz="1800" dirty="0" err="1">
                <a:latin typeface="Roboto" panose="02000000000000000000" pitchFamily="2" charset="0"/>
                <a:ea typeface="Roboto" panose="02000000000000000000" pitchFamily="2" charset="0"/>
              </a:rPr>
              <a:t>pydantic</a:t>
            </a:r>
            <a:endParaRPr lang="es-AR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F900F13F-58E6-4E4F-8BF0-F1F576666A6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61104"/>
            <a:ext cx="2514600" cy="2084832"/>
          </a:xfrm>
        </p:spPr>
        <p:txBody>
          <a:bodyPr/>
          <a:lstStyle/>
          <a:p>
            <a:r>
              <a:rPr lang="es-MX" dirty="0"/>
              <a:t>Pagina 22</a:t>
            </a:r>
            <a:endParaRPr lang="es-AR" dirty="0"/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A47F305B-2BB0-4FF6-93F8-CA7BBAEE108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4463702"/>
            <a:ext cx="2514600" cy="274320"/>
          </a:xfrm>
        </p:spPr>
        <p:txBody>
          <a:bodyPr/>
          <a:lstStyle/>
          <a:p>
            <a:r>
              <a:rPr lang="es-MX" sz="1800" dirty="0">
                <a:latin typeface="Roboto" panose="02000000000000000000" pitchFamily="2" charset="0"/>
                <a:ea typeface="Roboto" panose="02000000000000000000" pitchFamily="2" charset="0"/>
              </a:rPr>
              <a:t>Empresas que utilizan </a:t>
            </a:r>
            <a:r>
              <a:rPr lang="es-MX" sz="1800" dirty="0" err="1">
                <a:latin typeface="Roboto" panose="02000000000000000000" pitchFamily="2" charset="0"/>
                <a:ea typeface="Roboto" panose="02000000000000000000" pitchFamily="2" charset="0"/>
              </a:rPr>
              <a:t>FastAPI</a:t>
            </a:r>
            <a:endParaRPr lang="es-AR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09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4E0C5456-6E5A-4F6D-9A88-9BA32C12ACB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381EB4A7-D6CE-4491-91C5-57697BF4157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C9EE0B8A-37B1-4CF8-ABB4-751F77F96D7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rtl="0"/>
            <a:fld id="{8D0AFDD5-844D-364D-8AEC-50CF4D36D55D}" type="slidenum">
              <a:rPr lang="es-ES" noProof="0" smtClean="0"/>
              <a:pPr rtl="0"/>
              <a:t>20</a:t>
            </a:fld>
            <a:endParaRPr lang="es-ES" noProof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E2BC050-F278-4B36-A6A5-74FEF7BBE2BD}"/>
              </a:ext>
            </a:extLst>
          </p:cNvPr>
          <p:cNvSpPr txBox="1"/>
          <p:nvPr/>
        </p:nvSpPr>
        <p:spPr>
          <a:xfrm>
            <a:off x="1086182" y="973502"/>
            <a:ext cx="9790945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500" b="1" dirty="0">
                <a:latin typeface="Roboto" panose="02000000000000000000" pitchFamily="2" charset="0"/>
                <a:ea typeface="Roboto" panose="02000000000000000000" pitchFamily="2" charset="0"/>
              </a:rPr>
              <a:t>Características de HTTP Basic </a:t>
            </a:r>
            <a:r>
              <a:rPr lang="es-MX" sz="1500" b="1" dirty="0" err="1">
                <a:latin typeface="Roboto" panose="02000000000000000000" pitchFamily="2" charset="0"/>
                <a:ea typeface="Roboto" panose="02000000000000000000" pitchFamily="2" charset="0"/>
              </a:rPr>
              <a:t>Auth</a:t>
            </a:r>
            <a:r>
              <a:rPr lang="es-MX" sz="1500" b="1" dirty="0">
                <a:latin typeface="Roboto" panose="02000000000000000000" pitchFamily="2" charset="0"/>
                <a:ea typeface="Roboto" panose="02000000000000000000" pitchFamily="2" charset="0"/>
              </a:rPr>
              <a:t> en </a:t>
            </a:r>
            <a:r>
              <a:rPr lang="es-MX" sz="1500" b="1" dirty="0" err="1">
                <a:latin typeface="Roboto" panose="02000000000000000000" pitchFamily="2" charset="0"/>
                <a:ea typeface="Roboto" panose="02000000000000000000" pitchFamily="2" charset="0"/>
              </a:rPr>
              <a:t>FastAPI</a:t>
            </a:r>
            <a:r>
              <a:rPr lang="es-MX" sz="1500" b="1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s-MX" sz="1500" b="1" dirty="0">
                <a:latin typeface="Roboto" panose="02000000000000000000" pitchFamily="2" charset="0"/>
                <a:ea typeface="Roboto" panose="02000000000000000000" pitchFamily="2" charset="0"/>
              </a:rPr>
              <a:t>Simplicidad</a:t>
            </a:r>
            <a:r>
              <a:rPr lang="es-MX" sz="15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1500" dirty="0">
                <a:latin typeface="Roboto" panose="02000000000000000000" pitchFamily="2" charset="0"/>
                <a:ea typeface="Roboto" panose="02000000000000000000" pitchFamily="2" charset="0"/>
              </a:rPr>
              <a:t>HTTP Basic </a:t>
            </a:r>
            <a:r>
              <a:rPr lang="es-MX" sz="1500" dirty="0" err="1">
                <a:latin typeface="Roboto" panose="02000000000000000000" pitchFamily="2" charset="0"/>
                <a:ea typeface="Roboto" panose="02000000000000000000" pitchFamily="2" charset="0"/>
              </a:rPr>
              <a:t>Auth</a:t>
            </a:r>
            <a:r>
              <a:rPr lang="es-MX" sz="1500" dirty="0">
                <a:latin typeface="Roboto" panose="02000000000000000000" pitchFamily="2" charset="0"/>
                <a:ea typeface="Roboto" panose="02000000000000000000" pitchFamily="2" charset="0"/>
              </a:rPr>
              <a:t> es fácil de implementar y utilizar, tanto del lado del servidor como del cliente.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1500" dirty="0">
                <a:latin typeface="Roboto" panose="02000000000000000000" pitchFamily="2" charset="0"/>
                <a:ea typeface="Roboto" panose="02000000000000000000" pitchFamily="2" charset="0"/>
              </a:rPr>
              <a:t>Es adecuado para aplicaciones pequeñas o cuando se necesita una autenticación rápida y sin complicaciones.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D21F53D-1A36-40DB-8A2C-F670B840FB12}"/>
              </a:ext>
            </a:extLst>
          </p:cNvPr>
          <p:cNvSpPr txBox="1"/>
          <p:nvPr/>
        </p:nvSpPr>
        <p:spPr>
          <a:xfrm>
            <a:off x="1122219" y="2219997"/>
            <a:ext cx="99835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500" b="1" dirty="0">
                <a:latin typeface="Roboto" panose="02000000000000000000" pitchFamily="2" charset="0"/>
                <a:ea typeface="Roboto" panose="02000000000000000000" pitchFamily="2" charset="0"/>
              </a:rPr>
              <a:t>Seguridad</a:t>
            </a:r>
            <a:r>
              <a:rPr lang="es-MX" sz="15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500" dirty="0">
                <a:latin typeface="Roboto" panose="02000000000000000000" pitchFamily="2" charset="0"/>
                <a:ea typeface="Roboto" panose="02000000000000000000" pitchFamily="2" charset="0"/>
              </a:rPr>
              <a:t>Los credenciales (nombre de usuario y contraseña) se transmiten en cada solicitud, lo cual hace importante usar HTTPS para cifrar la conexión.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500" dirty="0">
                <a:latin typeface="Roboto" panose="02000000000000000000" pitchFamily="2" charset="0"/>
                <a:ea typeface="Roboto" panose="02000000000000000000" pitchFamily="2" charset="0"/>
              </a:rPr>
              <a:t>No se recomienda para aplicaciones que requieren altos niveles de seguridad sin otras medidas adicionales.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B1E2863-8147-43FE-8563-DDE40FEA7B6C}"/>
              </a:ext>
            </a:extLst>
          </p:cNvPr>
          <p:cNvSpPr txBox="1"/>
          <p:nvPr/>
        </p:nvSpPr>
        <p:spPr>
          <a:xfrm>
            <a:off x="1021080" y="4513060"/>
            <a:ext cx="103694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500" b="1" dirty="0">
                <a:latin typeface="Roboto" panose="02000000000000000000" pitchFamily="2" charset="0"/>
                <a:ea typeface="Roboto" panose="02000000000000000000" pitchFamily="2" charset="0"/>
              </a:rPr>
              <a:t>Compatibilidad con Herramientas y Estándares</a:t>
            </a:r>
            <a:r>
              <a:rPr lang="es-MX" sz="15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1500" dirty="0">
                <a:latin typeface="Roboto" panose="02000000000000000000" pitchFamily="2" charset="0"/>
                <a:ea typeface="Roboto" panose="02000000000000000000" pitchFamily="2" charset="0"/>
              </a:rPr>
              <a:t>HTTP Basic </a:t>
            </a:r>
            <a:r>
              <a:rPr lang="es-MX" sz="1500" dirty="0" err="1">
                <a:latin typeface="Roboto" panose="02000000000000000000" pitchFamily="2" charset="0"/>
                <a:ea typeface="Roboto" panose="02000000000000000000" pitchFamily="2" charset="0"/>
              </a:rPr>
              <a:t>Auth</a:t>
            </a:r>
            <a:r>
              <a:rPr lang="es-MX" sz="1500" dirty="0">
                <a:latin typeface="Roboto" panose="02000000000000000000" pitchFamily="2" charset="0"/>
                <a:ea typeface="Roboto" panose="02000000000000000000" pitchFamily="2" charset="0"/>
              </a:rPr>
              <a:t> es un estándar ampliamente soportado por clientes HTTP y navegadores.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sz="1500" dirty="0">
                <a:latin typeface="Roboto" panose="02000000000000000000" pitchFamily="2" charset="0"/>
                <a:ea typeface="Roboto" panose="02000000000000000000" pitchFamily="2" charset="0"/>
              </a:rPr>
              <a:t>Se integra bien con otras características de </a:t>
            </a:r>
            <a:r>
              <a:rPr lang="es-MX" sz="1500" dirty="0" err="1">
                <a:latin typeface="Roboto" panose="02000000000000000000" pitchFamily="2" charset="0"/>
                <a:ea typeface="Roboto" panose="02000000000000000000" pitchFamily="2" charset="0"/>
              </a:rPr>
              <a:t>FastAPI</a:t>
            </a:r>
            <a:r>
              <a:rPr lang="es-MX" sz="1500" dirty="0">
                <a:latin typeface="Roboto" panose="02000000000000000000" pitchFamily="2" charset="0"/>
                <a:ea typeface="Roboto" panose="02000000000000000000" pitchFamily="2" charset="0"/>
              </a:rPr>
              <a:t>, como la documentación automática generada por </a:t>
            </a:r>
            <a:r>
              <a:rPr lang="es-MX" sz="1500" dirty="0" err="1">
                <a:latin typeface="Roboto" panose="02000000000000000000" pitchFamily="2" charset="0"/>
                <a:ea typeface="Roboto" panose="02000000000000000000" pitchFamily="2" charset="0"/>
              </a:rPr>
              <a:t>Swagger</a:t>
            </a:r>
            <a:r>
              <a:rPr lang="es-MX" sz="1500" dirty="0">
                <a:latin typeface="Roboto" panose="02000000000000000000" pitchFamily="2" charset="0"/>
                <a:ea typeface="Roboto" panose="02000000000000000000" pitchFamily="2" charset="0"/>
              </a:rPr>
              <a:t> UI y </a:t>
            </a:r>
            <a:r>
              <a:rPr lang="es-MX" sz="1500" dirty="0" err="1">
                <a:latin typeface="Roboto" panose="02000000000000000000" pitchFamily="2" charset="0"/>
                <a:ea typeface="Roboto" panose="02000000000000000000" pitchFamily="2" charset="0"/>
              </a:rPr>
              <a:t>ReDoc</a:t>
            </a:r>
            <a:r>
              <a:rPr lang="es-MX" sz="15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0A22DA43-FADB-47CF-BCD6-12664A621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080" y="3409554"/>
            <a:ext cx="10185879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Integración con Dependencias de </a:t>
            </a:r>
            <a:r>
              <a:rPr kumimoji="0" lang="es-AR" altLang="es-AR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FastAPI</a:t>
            </a:r>
            <a:r>
              <a:rPr kumimoji="0" lang="es-AR" altLang="es-A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FastAPI</a:t>
            </a:r>
            <a:r>
              <a:rPr kumimoji="0" lang="es-AR" altLang="es-A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permite definir dependencias que se pueden usar para manejar la autenticación de forma modular y reutilizable.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 puede utilizar </a:t>
            </a:r>
            <a:r>
              <a:rPr kumimoji="0" lang="es-AR" altLang="es-A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Depends</a:t>
            </a:r>
            <a:r>
              <a:rPr kumimoji="0" lang="es-AR" altLang="es-A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para inyectar la lógica de autenticación en rutas específicas.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892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257374D2-F745-41C7-BCF2-1557C2B8858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585ACE8-E457-44FA-8DB1-6A169A00C1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A92D07D-1716-4C7E-A35D-F91678E13A2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rtl="0"/>
            <a:fld id="{8D0AFDD5-844D-364D-8AEC-50CF4D36D55D}" type="slidenum">
              <a:rPr lang="es-ES" noProof="0" smtClean="0"/>
              <a:pPr rtl="0"/>
              <a:t>21</a:t>
            </a:fld>
            <a:endParaRPr lang="es-ES" noProof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0962C72-D725-4259-ACCA-4771D1EAAB5F}"/>
              </a:ext>
            </a:extLst>
          </p:cNvPr>
          <p:cNvSpPr txBox="1"/>
          <p:nvPr/>
        </p:nvSpPr>
        <p:spPr>
          <a:xfrm>
            <a:off x="3046602" y="834781"/>
            <a:ext cx="609879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500" b="1" u="sng" dirty="0">
                <a:latin typeface="Roboto" panose="02000000000000000000" pitchFamily="2" charset="0"/>
                <a:ea typeface="Roboto" panose="02000000000000000000" pitchFamily="2" charset="0"/>
              </a:rPr>
              <a:t>Autentificación con OAuth2 en </a:t>
            </a:r>
            <a:r>
              <a:rPr lang="es-MX" sz="2500" b="1" u="sng" dirty="0" err="1">
                <a:latin typeface="Roboto" panose="02000000000000000000" pitchFamily="2" charset="0"/>
                <a:ea typeface="Roboto" panose="02000000000000000000" pitchFamily="2" charset="0"/>
              </a:rPr>
              <a:t>FastAPI</a:t>
            </a:r>
            <a:endParaRPr lang="es-MX" sz="2500" b="1" u="sng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19C2C82-E87B-4E91-B8DC-5A70267E4845}"/>
              </a:ext>
            </a:extLst>
          </p:cNvPr>
          <p:cNvSpPr txBox="1"/>
          <p:nvPr/>
        </p:nvSpPr>
        <p:spPr>
          <a:xfrm>
            <a:off x="926983" y="1266738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>
                <a:latin typeface="Roboto" panose="02000000000000000000" pitchFamily="2" charset="0"/>
                <a:ea typeface="Roboto" panose="02000000000000000000" pitchFamily="2" charset="0"/>
              </a:rPr>
              <a:t>Componentes Principales</a:t>
            </a:r>
            <a:r>
              <a:rPr lang="es-AR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DA1DE10-FF92-41D9-BFB8-8E5A68913855}"/>
              </a:ext>
            </a:extLst>
          </p:cNvPr>
          <p:cNvSpPr txBox="1"/>
          <p:nvPr/>
        </p:nvSpPr>
        <p:spPr>
          <a:xfrm>
            <a:off x="926983" y="1631307"/>
            <a:ext cx="9668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OAuth2PasswordBearer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Clase que define el flujo OAuth2 con </a:t>
            </a:r>
            <a:r>
              <a:rPr lang="es-MX" dirty="0" err="1">
                <a:latin typeface="Roboto" panose="02000000000000000000" pitchFamily="2" charset="0"/>
                <a:ea typeface="Roboto" panose="02000000000000000000" pitchFamily="2" charset="0"/>
              </a:rPr>
              <a:t>password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Genera una URL de token que los clientes utilizarán para obtener el token.</a:t>
            </a:r>
          </a:p>
          <a:p>
            <a:endParaRPr lang="es-AR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796F092-1A2B-4F3D-B691-BB091E70CF8C}"/>
              </a:ext>
            </a:extLst>
          </p:cNvPr>
          <p:cNvSpPr txBox="1"/>
          <p:nvPr/>
        </p:nvSpPr>
        <p:spPr>
          <a:xfrm>
            <a:off x="926983" y="2499378"/>
            <a:ext cx="99535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Creación de Tokens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Se utiliza una clave secreta (SECRET_KEY) y el algoritmo de firma (HS256).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Los tokens se crean con información del usuario y tiempo de expiración.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7B23B26-D5D4-452E-BC5F-0E1B5F179EF1}"/>
              </a:ext>
            </a:extLst>
          </p:cNvPr>
          <p:cNvSpPr txBox="1"/>
          <p:nvPr/>
        </p:nvSpPr>
        <p:spPr>
          <a:xfrm>
            <a:off x="926983" y="3275441"/>
            <a:ext cx="86448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Verificación de Tokens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Los tokens se decodifican y se verifica su validez utilizando la clave secreta.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Si el token es válido, se obtiene la información del usuario.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DE7CA00-1524-44F7-9DE2-D707D2FCE767}"/>
              </a:ext>
            </a:extLst>
          </p:cNvPr>
          <p:cNvSpPr txBox="1"/>
          <p:nvPr/>
        </p:nvSpPr>
        <p:spPr>
          <a:xfrm>
            <a:off x="1021079" y="4152601"/>
            <a:ext cx="75860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Protección de Rutas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Uso de dependencias para proteger rutas específicas.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Solo los usuarios autenticados pueden acceder a estas rutas.</a:t>
            </a:r>
          </a:p>
        </p:txBody>
      </p:sp>
    </p:spTree>
    <p:extLst>
      <p:ext uri="{BB962C8B-B14F-4D97-AF65-F5344CB8AC3E}">
        <p14:creationId xmlns:p14="http://schemas.microsoft.com/office/powerpoint/2010/main" val="3354315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05E20-25A0-4219-9537-9E331496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0" i="0" u="sng" dirty="0">
                <a:solidFill>
                  <a:srgbClr val="111111"/>
                </a:solidFill>
                <a:effectLst/>
                <a:latin typeface="Roboto"/>
              </a:rPr>
              <a:t>Aquí hay algunos ejemplos de empresas que utilizan </a:t>
            </a:r>
            <a:r>
              <a:rPr lang="es-ES" sz="4000" b="0" i="0" u="sng" dirty="0" err="1">
                <a:solidFill>
                  <a:srgbClr val="111111"/>
                </a:solidFill>
                <a:effectLst/>
                <a:latin typeface="Roboto"/>
              </a:rPr>
              <a:t>FastAPI</a:t>
            </a:r>
            <a:r>
              <a:rPr lang="es-ES" sz="4000" b="0" i="0" u="sng" dirty="0">
                <a:solidFill>
                  <a:srgbClr val="111111"/>
                </a:solidFill>
                <a:effectLst/>
                <a:latin typeface="Roboto"/>
              </a:rPr>
              <a:t>:</a:t>
            </a:r>
            <a:endParaRPr lang="es-AR" sz="4000" u="sng" dirty="0">
              <a:latin typeface="Roboto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3DDC5F-EB0F-4E0C-AB3A-F062820748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sz="3200" b="1" i="0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</a:t>
            </a:r>
            <a:r>
              <a:rPr lang="es-AR" sz="3200" b="0" i="0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endParaRPr lang="es-AR" sz="320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5CDB9D-5E1D-4174-B8D0-A75CABB226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sz="24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Utiliza </a:t>
            </a:r>
            <a:r>
              <a:rPr lang="es-ES" sz="24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FastAPI</a:t>
            </a:r>
            <a:r>
              <a:rPr lang="es-ES" sz="24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para algunos de sus servicios de Machine </a:t>
            </a:r>
            <a:r>
              <a:rPr lang="es-ES" sz="24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Learning</a:t>
            </a:r>
            <a:r>
              <a:rPr lang="es-ES" sz="24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que se integran en productos como Windows y Office</a:t>
            </a:r>
            <a:endParaRPr lang="es-A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6C6FCB-38FE-47DF-8457-55665EC06F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sz="3600" b="1" i="0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Uber</a:t>
            </a:r>
            <a:r>
              <a:rPr lang="es-ES" sz="3600" b="0" i="0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endParaRPr lang="es-AR" sz="360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66AA476-4751-45DD-BD06-D8ECD104AE3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s-E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Adopta la biblioteca </a:t>
            </a:r>
            <a:r>
              <a:rPr lang="es-ES" sz="24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FastAPI</a:t>
            </a:r>
            <a:r>
              <a:rPr lang="es-E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para crear un servidor REST que puede ser consultado para obtener predicciones</a:t>
            </a:r>
            <a:endParaRPr lang="es-A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F7DBA33-D290-4EAE-BD45-F9762DFAEE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" sz="3600" b="1" i="0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Netflix</a:t>
            </a:r>
            <a:r>
              <a:rPr lang="es-ES" sz="3600" b="1" i="0" dirty="0">
                <a:effectLst/>
                <a:latin typeface="-apple-system"/>
              </a:rPr>
              <a:t>:</a:t>
            </a:r>
            <a:endParaRPr lang="es-AR" sz="3600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FE2B6B9-B13E-4193-994C-26851D9BD973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es-E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 utilizado </a:t>
            </a:r>
            <a:r>
              <a:rPr lang="es-ES" sz="24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FastAPI</a:t>
            </a:r>
            <a:r>
              <a:rPr lang="es-E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para construir su marco de orquestación de gestión de crisis llamado </a:t>
            </a:r>
            <a:r>
              <a:rPr lang="es-ES" sz="24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Dispatch</a:t>
            </a:r>
            <a:endParaRPr lang="es-A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71B6A0-96A9-4FE5-9439-35DF52E4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0AFDD5-844D-364D-8AEC-50CF4D36D55D}" type="slidenum">
              <a:rPr lang="es-ES" noProof="0" smtClean="0"/>
              <a:pPr rtl="0"/>
              <a:t>22</a:t>
            </a:fld>
            <a:endParaRPr lang="es-ES" noProof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2468E1B6-6C44-467A-B5AE-4211FFB2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A78298B4-F1F0-4FB2-AC8F-91369F00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99899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F5E25-45A8-4466-AC27-0631940B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625" y="813061"/>
            <a:ext cx="6853806" cy="663401"/>
          </a:xfrm>
        </p:spPr>
        <p:txBody>
          <a:bodyPr/>
          <a:lstStyle/>
          <a:p>
            <a:r>
              <a:rPr lang="es-MX" sz="4000" b="1" i="1" u="sng" dirty="0">
                <a:solidFill>
                  <a:schemeClr val="tx1"/>
                </a:solidFill>
                <a:latin typeface="geekflare primary"/>
              </a:rPr>
              <a:t>INTRODUCCION A FASTAPI</a:t>
            </a:r>
            <a:br>
              <a:rPr lang="es-MX" sz="6000" b="1" dirty="0">
                <a:solidFill>
                  <a:schemeClr val="tx1"/>
                </a:solidFill>
                <a:latin typeface="geekflare primary"/>
              </a:rPr>
            </a:br>
            <a:endParaRPr lang="es-AR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8517F36C-CB67-466A-BB6E-C9B29583E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6659" y="2621113"/>
            <a:ext cx="3964649" cy="1615773"/>
          </a:xfr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40B7D36-D495-40A4-97F6-95B05ABF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0AFDD5-844D-364D-8AEC-50CF4D36D55D}" type="slidenum">
              <a:rPr lang="es-ES" noProof="0" smtClean="0"/>
              <a:pPr rtl="0"/>
              <a:t>3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B89B805-23C3-4849-BA3F-77DE730D2492}"/>
              </a:ext>
            </a:extLst>
          </p:cNvPr>
          <p:cNvSpPr txBox="1"/>
          <p:nvPr/>
        </p:nvSpPr>
        <p:spPr>
          <a:xfrm>
            <a:off x="645953" y="2139193"/>
            <a:ext cx="668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13" name="Marcador de contenido 6">
            <a:extLst>
              <a:ext uri="{FF2B5EF4-FFF2-40B4-BE49-F238E27FC236}">
                <a16:creationId xmlns:a16="http://schemas.microsoft.com/office/drawing/2014/main" id="{73931B14-31FD-42D4-9139-3C9320DCCD2F}"/>
              </a:ext>
            </a:extLst>
          </p:cNvPr>
          <p:cNvSpPr txBox="1">
            <a:spLocks/>
          </p:cNvSpPr>
          <p:nvPr/>
        </p:nvSpPr>
        <p:spPr>
          <a:xfrm>
            <a:off x="778439" y="1579062"/>
            <a:ext cx="6853806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  <a:lvl1pPr marL="54864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fontAlgn="base"/>
            <a:r>
              <a:rPr lang="es-MX" sz="3000" dirty="0" err="1">
                <a:latin typeface="Roboto"/>
              </a:rPr>
              <a:t>FastAPI</a:t>
            </a:r>
            <a:r>
              <a:rPr lang="es-MX" sz="3000" dirty="0">
                <a:latin typeface="Roboto"/>
              </a:rPr>
              <a:t> es un web </a:t>
            </a:r>
            <a:r>
              <a:rPr lang="es-MX" sz="3000" dirty="0" err="1">
                <a:latin typeface="Roboto"/>
              </a:rPr>
              <a:t>framework</a:t>
            </a:r>
            <a:r>
              <a:rPr lang="es-MX" sz="3000" dirty="0">
                <a:latin typeface="Roboto"/>
              </a:rPr>
              <a:t> moderno y rápido (de alto rendimiento) para construir </a:t>
            </a:r>
            <a:r>
              <a:rPr lang="es-MX" sz="3000" dirty="0" err="1">
                <a:latin typeface="Roboto"/>
              </a:rPr>
              <a:t>APIs</a:t>
            </a:r>
            <a:r>
              <a:rPr lang="es-MX" sz="3000" dirty="0">
                <a:latin typeface="Roboto"/>
              </a:rPr>
              <a:t> con Python basado en las anotaciones de tipos estándar de Python. Creado por Sebastián Ramírez,</a:t>
            </a:r>
            <a:r>
              <a:rPr lang="es-MX" sz="3000" dirty="0">
                <a:latin typeface="DM Sans"/>
              </a:rPr>
              <a:t> </a:t>
            </a:r>
            <a:r>
              <a:rPr lang="es-MX" sz="3000" dirty="0">
                <a:latin typeface="Roboto"/>
              </a:rPr>
              <a:t>un desarrollador de software colombiano, en Diciembre del 2018 </a:t>
            </a:r>
            <a:endParaRPr lang="es-MX" sz="3000" dirty="0"/>
          </a:p>
        </p:txBody>
      </p:sp>
    </p:spTree>
    <p:extLst>
      <p:ext uri="{BB962C8B-B14F-4D97-AF65-F5344CB8AC3E}">
        <p14:creationId xmlns:p14="http://schemas.microsoft.com/office/powerpoint/2010/main" val="187648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86979-BAC0-4627-80D5-513D3B6D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748" y="847288"/>
            <a:ext cx="6545035" cy="445791"/>
          </a:xfrm>
        </p:spPr>
        <p:txBody>
          <a:bodyPr/>
          <a:lstStyle/>
          <a:p>
            <a:r>
              <a:rPr lang="es-MX" b="1" i="1" u="sng" dirty="0">
                <a:solidFill>
                  <a:schemeClr val="tx1"/>
                </a:solidFill>
                <a:latin typeface="geekflare primary"/>
              </a:rPr>
              <a:t>CARACTERISTICAS CLAVES</a:t>
            </a:r>
            <a:endParaRPr lang="es-AR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563937C8-21C7-4489-84C9-CFF6BA3724B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rtl="0"/>
            <a:fld id="{8D0AFDD5-844D-364D-8AEC-50CF4D36D55D}" type="slidenum">
              <a:rPr lang="es-ES" noProof="0" smtClean="0"/>
              <a:pPr rtl="0"/>
              <a:t>4</a:t>
            </a:fld>
            <a:endParaRPr lang="es-ES" noProof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AE8951C-B9D7-4F09-AFA3-8BB5E911A4B8}"/>
              </a:ext>
            </a:extLst>
          </p:cNvPr>
          <p:cNvSpPr txBox="1"/>
          <p:nvPr/>
        </p:nvSpPr>
        <p:spPr>
          <a:xfrm>
            <a:off x="930478" y="1720840"/>
            <a:ext cx="101597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1" u="sng" dirty="0">
                <a:solidFill>
                  <a:schemeClr val="accent3"/>
                </a:solidFill>
                <a:latin typeface="Roboto"/>
              </a:rPr>
              <a:t>Rápido</a:t>
            </a:r>
            <a:r>
              <a:rPr lang="es-ES" sz="1800" dirty="0">
                <a:latin typeface="Roboto"/>
              </a:rPr>
              <a:t>: Rendimiento muy alto, a la par con </a:t>
            </a:r>
            <a:r>
              <a:rPr lang="es-ES" sz="1800" dirty="0" err="1">
                <a:latin typeface="Roboto"/>
              </a:rPr>
              <a:t>NodeJS</a:t>
            </a:r>
            <a:r>
              <a:rPr lang="es-ES" sz="1800" dirty="0">
                <a:latin typeface="Roboto"/>
              </a:rPr>
              <a:t> y </a:t>
            </a:r>
            <a:r>
              <a:rPr lang="es-ES" sz="1800" dirty="0" err="1">
                <a:latin typeface="Roboto"/>
              </a:rPr>
              <a:t>Go</a:t>
            </a:r>
            <a:r>
              <a:rPr lang="es-ES" sz="1800" dirty="0">
                <a:latin typeface="Roboto"/>
              </a:rPr>
              <a:t> (gracias a </a:t>
            </a:r>
            <a:r>
              <a:rPr lang="es-ES" sz="1800" dirty="0" err="1">
                <a:latin typeface="Roboto"/>
              </a:rPr>
              <a:t>Starlette</a:t>
            </a:r>
            <a:r>
              <a:rPr lang="es-ES" sz="1800" dirty="0">
                <a:latin typeface="Roboto"/>
              </a:rPr>
              <a:t> y </a:t>
            </a:r>
            <a:r>
              <a:rPr lang="es-ES" sz="1800" dirty="0" err="1">
                <a:latin typeface="Roboto"/>
              </a:rPr>
              <a:t>Pydantic</a:t>
            </a:r>
            <a:r>
              <a:rPr lang="es-ES" sz="1800" dirty="0">
                <a:latin typeface="Roboto"/>
              </a:rPr>
              <a:t>). Uno de los </a:t>
            </a:r>
            <a:r>
              <a:rPr lang="es-ES" sz="1800" dirty="0" err="1">
                <a:latin typeface="Roboto"/>
              </a:rPr>
              <a:t>frameworks</a:t>
            </a:r>
            <a:r>
              <a:rPr lang="es-ES" sz="1800" dirty="0">
                <a:latin typeface="Roboto"/>
              </a:rPr>
              <a:t> de Python más rápidos disponibles. </a:t>
            </a:r>
          </a:p>
          <a:p>
            <a:r>
              <a:rPr lang="es-ES" sz="1800" b="1" i="1" u="sng" dirty="0">
                <a:solidFill>
                  <a:schemeClr val="accent3"/>
                </a:solidFill>
                <a:latin typeface="Roboto"/>
              </a:rPr>
              <a:t>Rápido de codificar</a:t>
            </a:r>
            <a:r>
              <a:rPr lang="es-ES" sz="1800" b="1" i="1" dirty="0">
                <a:latin typeface="Roboto"/>
              </a:rPr>
              <a:t>: </a:t>
            </a:r>
            <a:r>
              <a:rPr lang="es-ES" sz="1800" dirty="0">
                <a:latin typeface="Roboto"/>
              </a:rPr>
              <a:t>aumente la velocidad de desarrollo de funciones entre un 200 % y un 300 %.</a:t>
            </a:r>
          </a:p>
          <a:p>
            <a:r>
              <a:rPr lang="es-ES" sz="1800" dirty="0">
                <a:latin typeface="Roboto"/>
              </a:rPr>
              <a:t> </a:t>
            </a:r>
            <a:r>
              <a:rPr lang="es-ES" sz="1800" b="1" i="1" u="sng" dirty="0">
                <a:solidFill>
                  <a:schemeClr val="accent3"/>
                </a:solidFill>
                <a:latin typeface="Roboto"/>
              </a:rPr>
              <a:t>Menos errores</a:t>
            </a:r>
            <a:r>
              <a:rPr lang="es-ES" sz="1800" b="1" i="1" dirty="0">
                <a:latin typeface="Roboto"/>
              </a:rPr>
              <a:t>: </a:t>
            </a:r>
            <a:r>
              <a:rPr lang="es-ES" sz="1800" dirty="0">
                <a:latin typeface="Roboto"/>
              </a:rPr>
              <a:t>Reduzca aproximadamente el 40 % de los errores inducidos por humanos (desarrolladores). </a:t>
            </a:r>
          </a:p>
          <a:p>
            <a:r>
              <a:rPr lang="es-ES" sz="1800" b="1" i="1" u="sng" dirty="0">
                <a:solidFill>
                  <a:schemeClr val="accent3"/>
                </a:solidFill>
                <a:latin typeface="Roboto"/>
              </a:rPr>
              <a:t>Intuitivo</a:t>
            </a:r>
            <a:r>
              <a:rPr lang="es-ES" sz="1800" b="1" i="1" dirty="0">
                <a:latin typeface="Roboto"/>
              </a:rPr>
              <a:t>: </a:t>
            </a:r>
            <a:r>
              <a:rPr lang="es-ES" sz="1800" dirty="0">
                <a:latin typeface="Roboto"/>
              </a:rPr>
              <a:t>Gran soporte de editor. Finalización en todas partes. Menos tiempo de depuración. Fácil: Diseñado para ser fácil de usar y aprender. Menos tiempo leyendo documentos.</a:t>
            </a:r>
          </a:p>
          <a:p>
            <a:r>
              <a:rPr lang="es-ES" sz="1800" dirty="0">
                <a:latin typeface="Roboto"/>
              </a:rPr>
              <a:t> </a:t>
            </a:r>
            <a:r>
              <a:rPr lang="es-ES" sz="1800" b="1" i="1" u="sng" dirty="0">
                <a:solidFill>
                  <a:schemeClr val="accent3"/>
                </a:solidFill>
                <a:latin typeface="Roboto"/>
              </a:rPr>
              <a:t>Corto</a:t>
            </a:r>
            <a:r>
              <a:rPr lang="es-ES" sz="1800" b="1" i="1" dirty="0">
                <a:latin typeface="Roboto"/>
              </a:rPr>
              <a:t>: </a:t>
            </a:r>
            <a:r>
              <a:rPr lang="es-ES" sz="1800" dirty="0">
                <a:latin typeface="Roboto"/>
              </a:rPr>
              <a:t>Minimizar la duplicación de código. Varias entidades de cada declaración de parámetros. Menos errores.</a:t>
            </a:r>
          </a:p>
          <a:p>
            <a:r>
              <a:rPr lang="es-ES" sz="1800" dirty="0">
                <a:latin typeface="Roboto"/>
              </a:rPr>
              <a:t> </a:t>
            </a:r>
            <a:r>
              <a:rPr lang="es-ES" sz="1800" b="1" i="1" u="sng" dirty="0">
                <a:solidFill>
                  <a:schemeClr val="accent3"/>
                </a:solidFill>
                <a:latin typeface="Roboto"/>
              </a:rPr>
              <a:t>Robusto</a:t>
            </a:r>
            <a:r>
              <a:rPr lang="es-ES" sz="1800" b="1" i="1" dirty="0">
                <a:latin typeface="Roboto"/>
              </a:rPr>
              <a:t>: </a:t>
            </a:r>
            <a:r>
              <a:rPr lang="es-ES" sz="1800" dirty="0">
                <a:latin typeface="Roboto"/>
              </a:rPr>
              <a:t>obtenga código listo para producción. Con documentación interactiva automática. </a:t>
            </a:r>
          </a:p>
          <a:p>
            <a:r>
              <a:rPr lang="es-ES" sz="1800" b="1" i="1" u="sng" dirty="0">
                <a:solidFill>
                  <a:schemeClr val="accent3"/>
                </a:solidFill>
                <a:latin typeface="Roboto"/>
              </a:rPr>
              <a:t>Basado en estándares</a:t>
            </a:r>
            <a:r>
              <a:rPr lang="es-ES" sz="1800" b="1" i="1" dirty="0">
                <a:latin typeface="Roboto"/>
              </a:rPr>
              <a:t>: </a:t>
            </a:r>
            <a:r>
              <a:rPr lang="es-ES" sz="1800" dirty="0">
                <a:latin typeface="Roboto"/>
              </a:rPr>
              <a:t>Basado en (y totalmente compatible con) los estándares abiertos para </a:t>
            </a:r>
            <a:r>
              <a:rPr lang="es-ES" sz="1800" dirty="0" err="1">
                <a:latin typeface="Roboto"/>
              </a:rPr>
              <a:t>APIs</a:t>
            </a:r>
            <a:r>
              <a:rPr lang="es-ES" sz="1800" dirty="0">
                <a:latin typeface="Roboto"/>
              </a:rPr>
              <a:t>: OpenAPI (anteriormente conocido como </a:t>
            </a:r>
            <a:r>
              <a:rPr lang="es-ES" sz="1800" dirty="0" err="1">
                <a:latin typeface="Roboto"/>
              </a:rPr>
              <a:t>Swagger</a:t>
            </a:r>
            <a:r>
              <a:rPr lang="es-ES" sz="1800" dirty="0">
                <a:latin typeface="Roboto"/>
              </a:rPr>
              <a:t>) y Esquema JSON.</a:t>
            </a:r>
            <a:endParaRPr lang="es-AR" sz="18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5052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5D37B3-9949-43D5-893C-356EFB25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0AFDD5-844D-364D-8AEC-50CF4D36D55D}" type="slidenum">
              <a:rPr lang="es-ES" noProof="0" smtClean="0"/>
              <a:pPr rtl="0"/>
              <a:t>5</a:t>
            </a:fld>
            <a:endParaRPr lang="es-ES" noProof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EFA4E8-38E4-4341-8F5A-07C03722C431}"/>
              </a:ext>
            </a:extLst>
          </p:cNvPr>
          <p:cNvSpPr txBox="1"/>
          <p:nvPr/>
        </p:nvSpPr>
        <p:spPr>
          <a:xfrm>
            <a:off x="1093785" y="1827719"/>
            <a:ext cx="610299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Un </a:t>
            </a:r>
            <a:r>
              <a:rPr lang="es-MX" b="1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framework</a:t>
            </a:r>
            <a:r>
              <a:rPr lang="es-MX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es un conjunto de reglas y convenciones que se usan para desarrollar </a:t>
            </a:r>
            <a:r>
              <a:rPr lang="es-MX" sz="2000" b="1" i="0" dirty="0">
                <a:solidFill>
                  <a:srgbClr val="2222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software de manera más eficiente y rápida. Estos marcos de trabajo se emplean para ahorrar tiempo y esfuerzo en el desarrollo de aplicaciones, ya que proporcionan una estructura básica que se puede utilizar como punto de partida. Además, los </a:t>
            </a:r>
            <a:r>
              <a:rPr lang="es-MX" sz="2000" b="1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frameworks</a:t>
            </a:r>
            <a:r>
              <a:rPr lang="es-MX" sz="2000" b="1" i="0" dirty="0">
                <a:solidFill>
                  <a:srgbClr val="2222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también ofrecen soluciones a problemas comunes en el desarrollo de software, lo que significa que los desarrolladores pueden centrarse en las funcionalidades específicas de su aplicación en lugar de perder tiempo resolviendo problemas técnicos.</a:t>
            </a:r>
            <a:endParaRPr lang="es-AR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70CED8A-FC44-4D4D-A7EA-4B2FA7348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017" y="2036418"/>
            <a:ext cx="3738693" cy="24903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C76C774-70E8-4AAD-8A70-40DF09BA6F41}"/>
              </a:ext>
            </a:extLst>
          </p:cNvPr>
          <p:cNvSpPr txBox="1"/>
          <p:nvPr/>
        </p:nvSpPr>
        <p:spPr>
          <a:xfrm>
            <a:off x="2050548" y="1034747"/>
            <a:ext cx="4555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b="1" dirty="0">
                <a:latin typeface="Roboto" panose="02000000000000000000" pitchFamily="2" charset="0"/>
                <a:ea typeface="Roboto" panose="02000000000000000000" pitchFamily="2" charset="0"/>
              </a:rPr>
              <a:t>Que es un </a:t>
            </a:r>
            <a:r>
              <a:rPr lang="es-MX" sz="3000" b="1" dirty="0" err="1">
                <a:latin typeface="Roboto" panose="02000000000000000000" pitchFamily="2" charset="0"/>
                <a:ea typeface="Roboto" panose="02000000000000000000" pitchFamily="2" charset="0"/>
              </a:rPr>
              <a:t>framework</a:t>
            </a:r>
            <a:r>
              <a:rPr lang="es-MX" sz="3000" b="1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s-AR" sz="3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2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F03796A-4D88-4767-9AC9-E419AF31E1A2}"/>
              </a:ext>
            </a:extLst>
          </p:cNvPr>
          <p:cNvSpPr txBox="1"/>
          <p:nvPr/>
        </p:nvSpPr>
        <p:spPr>
          <a:xfrm>
            <a:off x="906011" y="889017"/>
            <a:ext cx="101339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4000" b="1" i="1" u="sng" dirty="0">
                <a:solidFill>
                  <a:schemeClr val="tx1"/>
                </a:solidFill>
                <a:latin typeface="Roboto"/>
              </a:rPr>
              <a:t>COMPARACIÓN CON OTROS FRAMEWORKS</a:t>
            </a:r>
            <a:endParaRPr lang="es-AR" sz="4000" dirty="0"/>
          </a:p>
        </p:txBody>
      </p:sp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5111EACF-9C4B-44B3-9281-3056C9F1C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4234"/>
              </p:ext>
            </p:extLst>
          </p:nvPr>
        </p:nvGraphicFramePr>
        <p:xfrm>
          <a:off x="1752460" y="2775232"/>
          <a:ext cx="8441001" cy="27743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5318">
                  <a:extLst>
                    <a:ext uri="{9D8B030D-6E8A-4147-A177-3AD203B41FA5}">
                      <a16:colId xmlns:a16="http://schemas.microsoft.com/office/drawing/2014/main" val="3133884754"/>
                    </a:ext>
                  </a:extLst>
                </a:gridCol>
                <a:gridCol w="2178561">
                  <a:extLst>
                    <a:ext uri="{9D8B030D-6E8A-4147-A177-3AD203B41FA5}">
                      <a16:colId xmlns:a16="http://schemas.microsoft.com/office/drawing/2014/main" val="3159777546"/>
                    </a:ext>
                  </a:extLst>
                </a:gridCol>
                <a:gridCol w="2178561">
                  <a:extLst>
                    <a:ext uri="{9D8B030D-6E8A-4147-A177-3AD203B41FA5}">
                      <a16:colId xmlns:a16="http://schemas.microsoft.com/office/drawing/2014/main" val="724729856"/>
                    </a:ext>
                  </a:extLst>
                </a:gridCol>
                <a:gridCol w="2178561">
                  <a:extLst>
                    <a:ext uri="{9D8B030D-6E8A-4147-A177-3AD203B41FA5}">
                      <a16:colId xmlns:a16="http://schemas.microsoft.com/office/drawing/2014/main" val="3268503033"/>
                    </a:ext>
                  </a:extLst>
                </a:gridCol>
              </a:tblGrid>
              <a:tr h="563237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Características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Flash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Django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FastAPI</a:t>
                      </a:r>
                      <a:endParaRPr lang="es-AR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>
                          <a:glow rad="635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982451"/>
                  </a:ext>
                </a:extLst>
              </a:tr>
              <a:tr h="521413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Rendimiento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Medio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Medio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Alto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064053"/>
                  </a:ext>
                </a:extLst>
              </a:tr>
              <a:tr h="563237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Facilidad de uso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alta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Media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Alta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958271"/>
                  </a:ext>
                </a:extLst>
              </a:tr>
              <a:tr h="563237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Documentación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Manual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Manual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Automática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331990"/>
                  </a:ext>
                </a:extLst>
              </a:tr>
              <a:tr h="563237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Asincronía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Limitada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Limitada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Completa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332291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EEA54DDE-E1FA-4065-94ED-4A142180DC89}"/>
              </a:ext>
            </a:extLst>
          </p:cNvPr>
          <p:cNvSpPr txBox="1"/>
          <p:nvPr/>
        </p:nvSpPr>
        <p:spPr>
          <a:xfrm>
            <a:off x="3234094" y="2111657"/>
            <a:ext cx="73117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000" b="1" u="sng" dirty="0" err="1"/>
              <a:t>Frameworks</a:t>
            </a:r>
            <a:r>
              <a:rPr lang="es-AR" sz="3000" b="1" dirty="0"/>
              <a:t>: </a:t>
            </a:r>
            <a:r>
              <a:rPr lang="es-AR" sz="3000" b="1" dirty="0" err="1">
                <a:solidFill>
                  <a:schemeClr val="accent3"/>
                </a:solidFill>
              </a:rPr>
              <a:t>Flask</a:t>
            </a:r>
            <a:r>
              <a:rPr lang="es-AR" sz="3000" b="1" dirty="0">
                <a:solidFill>
                  <a:schemeClr val="accent3"/>
                </a:solidFill>
              </a:rPr>
              <a:t>, Django, </a:t>
            </a:r>
            <a:r>
              <a:rPr lang="es-AR" sz="3000" b="1" dirty="0" err="1">
                <a:solidFill>
                  <a:schemeClr val="accent3"/>
                </a:solidFill>
              </a:rPr>
              <a:t>FastAPI</a:t>
            </a:r>
            <a:endParaRPr lang="es-AR" sz="3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73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214159-4043-41B7-BAF6-916CF3E1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0AFDD5-844D-364D-8AEC-50CF4D36D55D}" type="slidenum">
              <a:rPr lang="es-ES" noProof="0" smtClean="0"/>
              <a:pPr rtl="0"/>
              <a:t>7</a:t>
            </a:fld>
            <a:endParaRPr lang="es-ES" noProof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24B48BA-E915-497D-898C-44AA2B2D7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15" y="2188661"/>
            <a:ext cx="4789735" cy="248067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0F21AF6-3CC4-40FA-8C85-917170725CEB}"/>
              </a:ext>
            </a:extLst>
          </p:cNvPr>
          <p:cNvSpPr txBox="1"/>
          <p:nvPr/>
        </p:nvSpPr>
        <p:spPr>
          <a:xfrm>
            <a:off x="5310231" y="855569"/>
            <a:ext cx="604846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000" b="1" i="1" u="sng" dirty="0">
                <a:solidFill>
                  <a:schemeClr val="tx1"/>
                </a:solidFill>
                <a:latin typeface="Roboto"/>
              </a:rPr>
              <a:t>INSTALACIÓN Y CONFIGURACIÓN</a:t>
            </a:r>
            <a:endParaRPr lang="es-AR" sz="3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134CF5D-A6D6-45AF-B950-B5ED72A68E9A}"/>
              </a:ext>
            </a:extLst>
          </p:cNvPr>
          <p:cNvSpPr txBox="1"/>
          <p:nvPr/>
        </p:nvSpPr>
        <p:spPr>
          <a:xfrm>
            <a:off x="5310231" y="1997838"/>
            <a:ext cx="60987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dirty="0">
                <a:latin typeface="Roboto"/>
              </a:rPr>
              <a:t>En nuestra terminal, ponemos                                   </a:t>
            </a:r>
          </a:p>
          <a:p>
            <a:r>
              <a:rPr lang="es-AR" sz="2000" dirty="0">
                <a:latin typeface="Roboto"/>
              </a:rPr>
              <a:t>que nos instalara el </a:t>
            </a:r>
            <a:r>
              <a:rPr lang="es-AR" sz="2000" dirty="0" err="1">
                <a:latin typeface="Roboto"/>
              </a:rPr>
              <a:t>FastAPI</a:t>
            </a:r>
            <a:r>
              <a:rPr lang="es-AR" sz="2000" dirty="0">
                <a:latin typeface="Roboto"/>
              </a:rPr>
              <a:t> en nuestro entorno.</a:t>
            </a:r>
          </a:p>
          <a:p>
            <a:r>
              <a:rPr lang="es-ES" sz="2000" dirty="0">
                <a:latin typeface="Roboto"/>
              </a:rPr>
              <a:t>Además de </a:t>
            </a:r>
            <a:r>
              <a:rPr lang="es-ES" sz="2000" dirty="0" err="1">
                <a:latin typeface="Roboto"/>
              </a:rPr>
              <a:t>FastAPI</a:t>
            </a:r>
            <a:r>
              <a:rPr lang="es-ES" sz="2000" dirty="0">
                <a:latin typeface="Roboto"/>
              </a:rPr>
              <a:t> necesitaremos “</a:t>
            </a:r>
            <a:r>
              <a:rPr lang="es-ES" sz="2000" dirty="0" err="1">
                <a:latin typeface="Roboto"/>
              </a:rPr>
              <a:t>uvicorn</a:t>
            </a:r>
            <a:r>
              <a:rPr lang="es-ES" sz="2000" dirty="0">
                <a:latin typeface="Roboto"/>
              </a:rPr>
              <a:t>”; un servidor ASGI, el cual usaremos para servir nuestra API. Por lo que usaremos                                               para instanciarlo.</a:t>
            </a:r>
            <a:endParaRPr lang="es-AR" sz="2000" dirty="0">
              <a:latin typeface="Roboto"/>
            </a:endParaRPr>
          </a:p>
          <a:p>
            <a:r>
              <a:rPr lang="es-ES" sz="2000" dirty="0">
                <a:latin typeface="Roboto"/>
              </a:rPr>
              <a:t>A continuación vamos a crear un archivo llamado </a:t>
            </a:r>
            <a:r>
              <a:rPr lang="es-ES" sz="2000" i="1" dirty="0">
                <a:latin typeface="Roboto"/>
              </a:rPr>
              <a:t>main.py</a:t>
            </a:r>
            <a:r>
              <a:rPr lang="es-ES" sz="2000" dirty="0">
                <a:latin typeface="Roboto"/>
              </a:rPr>
              <a:t>, ahí estará todo el código que usaremos para crear nuestra API.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1A3FA31-D2A2-46EC-B50A-2DC0168EC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240" y="2069983"/>
            <a:ext cx="2401451" cy="268514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219A796-FB92-470A-B60F-10D9B99BD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148" y="3570705"/>
            <a:ext cx="3632319" cy="30853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167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4C56D46B-7146-46BB-9FA7-BC14CB17773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rtl="0"/>
            <a:fld id="{8D0AFDD5-844D-364D-8AEC-50CF4D36D55D}" type="slidenum">
              <a:rPr lang="es-ES" noProof="0" smtClean="0"/>
              <a:pPr rtl="0"/>
              <a:t>8</a:t>
            </a:fld>
            <a:endParaRPr lang="es-ES" noProof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702815A-691D-43C4-BB07-D077D9F26DFF}"/>
              </a:ext>
            </a:extLst>
          </p:cNvPr>
          <p:cNvSpPr txBox="1"/>
          <p:nvPr/>
        </p:nvSpPr>
        <p:spPr>
          <a:xfrm>
            <a:off x="1392012" y="826127"/>
            <a:ext cx="996178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4000" b="1" i="1" u="sng" dirty="0">
                <a:solidFill>
                  <a:schemeClr val="tx1"/>
                </a:solidFill>
                <a:latin typeface="Roboto"/>
              </a:rPr>
              <a:t>CREACIÓN DE UNA FASTAPI BÁSICA</a:t>
            </a:r>
            <a:br>
              <a:rPr lang="es-AR" b="1" i="1" u="sng" dirty="0">
                <a:solidFill>
                  <a:srgbClr val="000000"/>
                </a:solidFill>
                <a:effectLst/>
                <a:latin typeface="inherit"/>
              </a:rPr>
            </a:b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D74C6B5-901A-4FD0-8EB1-17F8642C120F}"/>
              </a:ext>
            </a:extLst>
          </p:cNvPr>
          <p:cNvSpPr txBox="1"/>
          <p:nvPr/>
        </p:nvSpPr>
        <p:spPr>
          <a:xfrm>
            <a:off x="838200" y="1547579"/>
            <a:ext cx="9961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>
                <a:effectLst/>
                <a:latin typeface="Roboto"/>
              </a:rPr>
              <a:t>En ese archivo main.py pondríamos un ejemplo muy simple de </a:t>
            </a:r>
            <a:r>
              <a:rPr lang="es-ES" b="1" i="0" dirty="0" err="1">
                <a:effectLst/>
                <a:latin typeface="Roboto"/>
              </a:rPr>
              <a:t>FastAPI</a:t>
            </a:r>
            <a:r>
              <a:rPr lang="es-ES" b="1" i="0" dirty="0">
                <a:effectLst/>
                <a:latin typeface="Roboto"/>
              </a:rPr>
              <a:t> que podría verse así: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89F4E9F-22FA-4808-B972-D05C094F6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5" r="24466"/>
          <a:stretch/>
        </p:blipFill>
        <p:spPr>
          <a:xfrm>
            <a:off x="4580791" y="1900350"/>
            <a:ext cx="2476605" cy="1008532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ABB539C-D60C-4C19-94ED-E384A3B14771}"/>
              </a:ext>
            </a:extLst>
          </p:cNvPr>
          <p:cNvSpPr txBox="1"/>
          <p:nvPr/>
        </p:nvSpPr>
        <p:spPr>
          <a:xfrm>
            <a:off x="838200" y="2998220"/>
            <a:ext cx="10419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Roboto"/>
              </a:rPr>
              <a:t>Luego, Corre el servidor en vivo con el siguiente comando:</a:t>
            </a:r>
          </a:p>
          <a:p>
            <a:r>
              <a:rPr lang="es-ES" b="1" dirty="0">
                <a:latin typeface="Roboto"/>
              </a:rPr>
              <a:t>Si el servidor se inicio, mostrara la siguiente respuesta en la terminal: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EF9C554-F0EF-4781-9B9C-9269DCD67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120" y="3060725"/>
            <a:ext cx="2810267" cy="256926"/>
          </a:xfrm>
          <a:prstGeom prst="rect">
            <a:avLst/>
          </a:prstGeom>
          <a:solidFill>
            <a:schemeClr val="accent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A599523-A141-404F-A552-BBD027433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600" y="3850318"/>
            <a:ext cx="6982799" cy="1419423"/>
          </a:xfrm>
          <a:prstGeom prst="rect">
            <a:avLst/>
          </a:prstGeom>
          <a:solidFill>
            <a:schemeClr val="accent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050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80CF6-CAD2-4E99-96CF-E44AD96F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6000" b="1" i="1" u="sng" dirty="0">
                <a:solidFill>
                  <a:schemeClr val="tx1"/>
                </a:solidFill>
                <a:latin typeface="Roboto"/>
              </a:rPr>
              <a:t>Guía PASO A PASO:</a:t>
            </a:r>
            <a:br>
              <a:rPr lang="es-AR" sz="6000" dirty="0"/>
            </a:b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C11F38-804D-4FA4-9748-28758CA33F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altLang="es-AR" sz="2000" b="1" u="sng" dirty="0">
                <a:highlight>
                  <a:srgbClr val="97EFD3"/>
                </a:highlight>
                <a:latin typeface="Roboto"/>
              </a:rPr>
              <a:t>Paso 1</a:t>
            </a:r>
            <a:r>
              <a:rPr lang="es-AR" altLang="es-AR" sz="2000" b="1" dirty="0">
                <a:highlight>
                  <a:srgbClr val="97EFD3"/>
                </a:highlight>
                <a:latin typeface="Roboto"/>
              </a:rPr>
              <a:t>:</a:t>
            </a:r>
            <a:r>
              <a:rPr lang="es-AR" altLang="es-AR" sz="2000" b="1" dirty="0">
                <a:latin typeface="Roboto"/>
              </a:rPr>
              <a:t> importa </a:t>
            </a:r>
            <a:r>
              <a:rPr lang="es-AR" altLang="es-AR" sz="2000" b="1" dirty="0" err="1">
                <a:latin typeface="var(--md-code-font-family)"/>
              </a:rPr>
              <a:t>FastAPI</a:t>
            </a:r>
            <a:endParaRPr lang="es-AR" altLang="es-AR" sz="2000" b="1" dirty="0">
              <a:latin typeface="Roboto"/>
            </a:endParaRPr>
          </a:p>
          <a:p>
            <a:endParaRPr lang="es-AR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7CB10A-F7EA-46D5-8C60-5266E8525E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8882" cy="3986784"/>
          </a:xfrm>
        </p:spPr>
        <p:txBody>
          <a:bodyPr/>
          <a:lstStyle/>
          <a:p>
            <a:r>
              <a:rPr lang="es-AR" altLang="es-AR" sz="2000" b="1" u="sng" dirty="0">
                <a:highlight>
                  <a:srgbClr val="97EFD3"/>
                </a:highlight>
                <a:latin typeface="Roboto"/>
              </a:rPr>
              <a:t>Paso 2</a:t>
            </a:r>
            <a:r>
              <a:rPr lang="es-AR" altLang="es-AR" sz="2000" b="1" dirty="0">
                <a:highlight>
                  <a:srgbClr val="97EFD3"/>
                </a:highlight>
                <a:latin typeface="Roboto"/>
              </a:rPr>
              <a:t>:</a:t>
            </a:r>
            <a:r>
              <a:rPr lang="es-AR" altLang="es-AR" sz="2000" b="1" dirty="0">
                <a:latin typeface="Roboto"/>
              </a:rPr>
              <a:t> crea una "instancia" de </a:t>
            </a:r>
            <a:r>
              <a:rPr lang="es-AR" altLang="es-AR" sz="2000" b="1" dirty="0" err="1">
                <a:latin typeface="var(--md-code-font-family)"/>
              </a:rPr>
              <a:t>FastAPI</a:t>
            </a:r>
            <a:endParaRPr lang="es-AR" altLang="es-AR" sz="2000" b="1" dirty="0">
              <a:latin typeface="Roboto"/>
            </a:endParaRP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altLang="es-AR" sz="1600" b="1" dirty="0">
                <a:highlight>
                  <a:srgbClr val="E9C46A"/>
                </a:highlight>
                <a:latin typeface="Roboto"/>
              </a:rPr>
              <a:t>Aquí la </a:t>
            </a:r>
            <a:r>
              <a:rPr lang="es-AR" altLang="es-AR" sz="1600" b="1" dirty="0" err="1">
                <a:highlight>
                  <a:srgbClr val="E9C46A"/>
                </a:highlight>
                <a:latin typeface="Roboto"/>
              </a:rPr>
              <a:t>variale</a:t>
            </a:r>
            <a:r>
              <a:rPr lang="es-AR" altLang="es-AR" sz="1600" b="1" dirty="0">
                <a:highlight>
                  <a:srgbClr val="E9C46A"/>
                </a:highlight>
                <a:latin typeface="Roboto"/>
              </a:rPr>
              <a:t> </a:t>
            </a:r>
            <a:r>
              <a:rPr lang="es-AR" altLang="es-AR" sz="1600" b="1" dirty="0">
                <a:highlight>
                  <a:srgbClr val="E9C46A"/>
                </a:highlight>
                <a:latin typeface="var(--md-code-font-family)"/>
              </a:rPr>
              <a:t>app</a:t>
            </a:r>
            <a:r>
              <a:rPr lang="es-AR" altLang="es-AR" sz="1600" b="1" dirty="0">
                <a:highlight>
                  <a:srgbClr val="E9C46A"/>
                </a:highlight>
                <a:latin typeface="Roboto"/>
              </a:rPr>
              <a:t> será un instancia de la clase </a:t>
            </a:r>
            <a:r>
              <a:rPr lang="es-AR" altLang="es-AR" sz="1600" b="1" dirty="0" err="1">
                <a:highlight>
                  <a:srgbClr val="E9C46A"/>
                </a:highlight>
                <a:latin typeface="var(--md-code-font-family)"/>
              </a:rPr>
              <a:t>FastAPI</a:t>
            </a:r>
            <a:r>
              <a:rPr lang="es-AR" altLang="es-AR" sz="1600" b="1" dirty="0">
                <a:highlight>
                  <a:srgbClr val="E9C46A"/>
                </a:highlight>
                <a:latin typeface="Roboto"/>
              </a:rPr>
              <a:t>.</a:t>
            </a:r>
            <a:endParaRPr lang="es-AR" altLang="es-AR" sz="1600" b="1" dirty="0">
              <a:highlight>
                <a:srgbClr val="E9C46A"/>
              </a:highlight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altLang="es-AR" sz="1600" b="1" dirty="0">
                <a:highlight>
                  <a:srgbClr val="E9C46A"/>
                </a:highlight>
                <a:latin typeface="Roboto"/>
              </a:rPr>
              <a:t>Este será el punto de interacción principal para crear todo tu API.</a:t>
            </a:r>
            <a:endParaRPr lang="es-AR" altLang="es-AR" sz="1600" b="1" dirty="0">
              <a:highlight>
                <a:srgbClr val="E9C46A"/>
              </a:highlight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altLang="es-AR" sz="1600" b="1" dirty="0">
                <a:highlight>
                  <a:srgbClr val="E9C46A"/>
                </a:highlight>
                <a:latin typeface="Roboto"/>
              </a:rPr>
              <a:t>Esta </a:t>
            </a:r>
            <a:r>
              <a:rPr lang="es-AR" altLang="es-AR" sz="1600" b="1" dirty="0">
                <a:highlight>
                  <a:srgbClr val="E9C46A"/>
                </a:highlight>
                <a:latin typeface="var(--md-code-font-family)"/>
              </a:rPr>
              <a:t>app</a:t>
            </a:r>
            <a:r>
              <a:rPr lang="es-AR" altLang="es-AR" sz="1600" b="1" dirty="0">
                <a:highlight>
                  <a:srgbClr val="E9C46A"/>
                </a:highlight>
                <a:latin typeface="Roboto"/>
              </a:rPr>
              <a:t> es la misma a la que nos referimos cuando usamos el comando de </a:t>
            </a:r>
            <a:r>
              <a:rPr lang="es-AR" altLang="es-AR" sz="1600" b="1" dirty="0" err="1">
                <a:highlight>
                  <a:srgbClr val="E9C46A"/>
                </a:highlight>
                <a:latin typeface="Roboto"/>
              </a:rPr>
              <a:t>uvicorn</a:t>
            </a:r>
            <a:r>
              <a:rPr lang="es-AR" altLang="es-AR" sz="1600" b="1" dirty="0">
                <a:highlight>
                  <a:srgbClr val="E9C46A"/>
                </a:highlight>
                <a:latin typeface="Roboto"/>
              </a:rPr>
              <a:t>:</a:t>
            </a:r>
            <a:endParaRPr lang="es-AR" sz="1600" b="1" dirty="0">
              <a:highlight>
                <a:srgbClr val="E9C46A"/>
              </a:highlight>
            </a:endParaRPr>
          </a:p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C62B55-A455-426B-9E0C-2A6E9DF2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0AFDD5-844D-364D-8AEC-50CF4D36D55D}" type="slidenum">
              <a:rPr lang="es-ES" noProof="0" smtClean="0"/>
              <a:pPr rtl="0"/>
              <a:t>9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03E6A3-1617-4824-AD8F-28486CAC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2EEB4AF6-554C-445F-86B6-438FDDEF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C6FB9BE-F863-4C56-856C-C2AFF6B06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23" y="3271190"/>
            <a:ext cx="4355757" cy="461857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537B15A-CFA1-4904-A596-A8F054B2AF72}"/>
              </a:ext>
            </a:extLst>
          </p:cNvPr>
          <p:cNvSpPr txBox="1"/>
          <p:nvPr/>
        </p:nvSpPr>
        <p:spPr>
          <a:xfrm>
            <a:off x="983269" y="4308331"/>
            <a:ext cx="43557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highlight>
                  <a:srgbClr val="E9C46A"/>
                </a:highlight>
                <a:latin typeface="Roboto"/>
              </a:rPr>
              <a:t>FastAPI</a:t>
            </a:r>
            <a:r>
              <a:rPr lang="es-ES" sz="1800" dirty="0">
                <a:highlight>
                  <a:srgbClr val="E9C46A"/>
                </a:highlight>
                <a:latin typeface="Roboto"/>
              </a:rPr>
              <a:t> es una clase de Python que provee toda la funcionalidad para tu API.</a:t>
            </a:r>
            <a:endParaRPr lang="es-AR" sz="1800" dirty="0">
              <a:highlight>
                <a:srgbClr val="E9C46A"/>
              </a:highlight>
              <a:latin typeface="Roboto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E7F27D1-13F0-4E71-BF45-D22F44042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57" y="2944367"/>
            <a:ext cx="4033360" cy="809369"/>
          </a:xfrm>
          <a:prstGeom prst="rect">
            <a:avLst/>
          </a:prstGeom>
          <a:ln>
            <a:solidFill>
              <a:srgbClr val="E9C46A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3E2B611-5091-498E-A4CF-8D798B45F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309" y="5333415"/>
            <a:ext cx="2060520" cy="323165"/>
          </a:xfrm>
          <a:prstGeom prst="rect">
            <a:avLst/>
          </a:prstGeom>
          <a:ln>
            <a:solidFill>
              <a:srgbClr val="E9C46A"/>
            </a:solidFill>
          </a:ln>
        </p:spPr>
      </p:pic>
    </p:spTree>
    <p:extLst>
      <p:ext uri="{BB962C8B-B14F-4D97-AF65-F5344CB8AC3E}">
        <p14:creationId xmlns:p14="http://schemas.microsoft.com/office/powerpoint/2010/main" val="137438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1056_TF11429527_Win32" id="{F29268D8-64FD-4306-9814-BB8CE3644C8B}" vid="{5D5E5263-35B0-4035-B5F6-96EB5B8A3FD9}"/>
    </a:ext>
  </a:extLst>
</a:theme>
</file>

<file path=ppt/theme/theme2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Geometría moderna</Template>
  <TotalTime>336</TotalTime>
  <Words>1934</Words>
  <Application>Microsoft Office PowerPoint</Application>
  <PresentationFormat>Panorámica</PresentationFormat>
  <Paragraphs>314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7" baseType="lpstr">
      <vt:lpstr>-apple-system</vt:lpstr>
      <vt:lpstr>Arial</vt:lpstr>
      <vt:lpstr>Calibri</vt:lpstr>
      <vt:lpstr>Century Gothic</vt:lpstr>
      <vt:lpstr>DM Sans</vt:lpstr>
      <vt:lpstr>geekflare primary</vt:lpstr>
      <vt:lpstr>gg sans</vt:lpstr>
      <vt:lpstr>inherit</vt:lpstr>
      <vt:lpstr>Karla</vt:lpstr>
      <vt:lpstr>Manrope</vt:lpstr>
      <vt:lpstr>Roboto</vt:lpstr>
      <vt:lpstr>Univers Condensed Light</vt:lpstr>
      <vt:lpstr>var(--md-code-font-family)</vt:lpstr>
      <vt:lpstr>Verdana</vt:lpstr>
      <vt:lpstr>Tema de Office</vt:lpstr>
      <vt:lpstr>FastAPI framework, high performance, easy to learn, fast to code, ready for production </vt:lpstr>
      <vt:lpstr>Temario</vt:lpstr>
      <vt:lpstr>INTRODUCCION A FASTAPI </vt:lpstr>
      <vt:lpstr>CARACTERISTICAS CLAVES</vt:lpstr>
      <vt:lpstr>Presentación de PowerPoint</vt:lpstr>
      <vt:lpstr>Presentación de PowerPoint</vt:lpstr>
      <vt:lpstr>Presentación de PowerPoint</vt:lpstr>
      <vt:lpstr>Presentación de PowerPoint</vt:lpstr>
      <vt:lpstr>Guía PASO A PASO: </vt:lpstr>
      <vt:lpstr> </vt:lpstr>
      <vt:lpstr> </vt:lpstr>
      <vt:lpstr>Presentación de PowerPoint</vt:lpstr>
      <vt:lpstr>Presentación de PowerPoint</vt:lpstr>
      <vt:lpstr>Request Body </vt:lpstr>
      <vt:lpstr>Implementación de Pydantic</vt:lpstr>
      <vt:lpstr>Presentación de PowerPoint</vt:lpstr>
      <vt:lpstr>Automatic docs</vt:lpstr>
      <vt:lpstr>Manejo de errores </vt:lpstr>
      <vt:lpstr>Advanced Security</vt:lpstr>
      <vt:lpstr>Presentación de PowerPoint</vt:lpstr>
      <vt:lpstr>Presentación de PowerPoint</vt:lpstr>
      <vt:lpstr>Aquí hay algunos ejemplos de empresas que utilizan FastAPI: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FastAPI framework, high performance, easy to learn, fast to code, ready for production</dc:title>
  <dc:creator>Luli</dc:creator>
  <cp:lastModifiedBy>Luli</cp:lastModifiedBy>
  <cp:revision>26</cp:revision>
  <dcterms:created xsi:type="dcterms:W3CDTF">2024-06-09T15:53:37Z</dcterms:created>
  <dcterms:modified xsi:type="dcterms:W3CDTF">2024-06-21T19:13:15Z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