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56" r:id="rId3"/>
    <p:sldId id="262" r:id="rId4"/>
    <p:sldId id="264" r:id="rId5"/>
    <p:sldId id="257" r:id="rId6"/>
    <p:sldId id="261" r:id="rId7"/>
    <p:sldId id="263" r:id="rId8"/>
    <p:sldId id="259" r:id="rId9"/>
    <p:sldId id="258"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579B55D-1FC1-489A-B95F-C201E848296C}" type="datetimeFigureOut">
              <a:rPr lang="en-US" smtClean="0"/>
              <a:t>7/15/2025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74221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150511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195356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27B38-DA7B-468D-808F-22A18CB81F75}" type="slidenum">
              <a:rPr lang="en-US" smtClean="0"/>
              <a:t>‹Nº›</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3772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98221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579B55D-1FC1-489A-B95F-C201E848296C}"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1968972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2579B55D-1FC1-489A-B95F-C201E848296C}"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2231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579B55D-1FC1-489A-B95F-C201E848296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77439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579B55D-1FC1-489A-B95F-C201E848296C}" type="datetimeFigureOut">
              <a:rPr lang="en-US" smtClean="0"/>
              <a:t>7/15/2025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2523111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579B55D-1FC1-489A-B95F-C201E848296C}"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2627708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579B55D-1FC1-489A-B95F-C201E848296C}" type="datetimeFigureOut">
              <a:rPr lang="en-US" smtClean="0"/>
              <a:t>7/15/2025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30911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42829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579B55D-1FC1-489A-B95F-C201E848296C}"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241011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579B55D-1FC1-489A-B95F-C201E848296C}"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279303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9B55D-1FC1-489A-B95F-C201E848296C}"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174720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121632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579B55D-1FC1-489A-B95F-C201E848296C}"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27B38-DA7B-468D-808F-22A18CB81F75}" type="slidenum">
              <a:rPr lang="en-US" smtClean="0"/>
              <a:t>‹Nº›</a:t>
            </a:fld>
            <a:endParaRPr lang="en-US"/>
          </a:p>
        </p:txBody>
      </p:sp>
    </p:spTree>
    <p:extLst>
      <p:ext uri="{BB962C8B-B14F-4D97-AF65-F5344CB8AC3E}">
        <p14:creationId xmlns:p14="http://schemas.microsoft.com/office/powerpoint/2010/main" val="16567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79B55D-1FC1-489A-B95F-C201E848296C}" type="datetimeFigureOut">
              <a:rPr lang="en-US" smtClean="0"/>
              <a:t>7/15/2025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B27B38-DA7B-468D-808F-22A18CB81F75}" type="slidenum">
              <a:rPr lang="en-US" smtClean="0"/>
              <a:t>‹Nº›</a:t>
            </a:fld>
            <a:endParaRPr lang="en-US"/>
          </a:p>
        </p:txBody>
      </p:sp>
    </p:spTree>
    <p:extLst>
      <p:ext uri="{BB962C8B-B14F-4D97-AF65-F5344CB8AC3E}">
        <p14:creationId xmlns:p14="http://schemas.microsoft.com/office/powerpoint/2010/main" val="422893193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46274" y="764373"/>
            <a:ext cx="3799114" cy="1293028"/>
          </a:xfrm>
        </p:spPr>
        <p:txBody>
          <a:bodyPr/>
          <a:lstStyle/>
          <a:p>
            <a:r>
              <a:rPr lang="es-MX" b="1" cap="none" dirty="0" smtClean="0">
                <a:ln w="22225">
                  <a:solidFill>
                    <a:schemeClr val="accent2"/>
                  </a:solidFill>
                  <a:prstDash val="solid"/>
                </a:ln>
                <a:solidFill>
                  <a:schemeClr val="accent2">
                    <a:lumMod val="40000"/>
                    <a:lumOff val="60000"/>
                  </a:schemeClr>
                </a:solidFill>
              </a:rPr>
              <a:t>BAREMOS</a:t>
            </a:r>
            <a:endParaRPr lang="en-US" b="1" cap="none" dirty="0">
              <a:ln w="22225">
                <a:solidFill>
                  <a:schemeClr val="accent2"/>
                </a:solidFill>
                <a:prstDash val="solid"/>
              </a:ln>
              <a:solidFill>
                <a:schemeClr val="accent2">
                  <a:lumMod val="40000"/>
                  <a:lumOff val="60000"/>
                </a:schemeClr>
              </a:solidFill>
            </a:endParaRPr>
          </a:p>
        </p:txBody>
      </p:sp>
      <p:pic>
        <p:nvPicPr>
          <p:cNvPr id="4" name="Marcador de contenido 3"/>
          <p:cNvPicPr>
            <a:picLocks noGrp="1" noChangeAspect="1"/>
          </p:cNvPicPr>
          <p:nvPr>
            <p:ph idx="1"/>
          </p:nvPr>
        </p:nvPicPr>
        <p:blipFill>
          <a:blip r:embed="rId2"/>
          <a:stretch>
            <a:fillRect/>
          </a:stretch>
        </p:blipFill>
        <p:spPr>
          <a:xfrm>
            <a:off x="1457597" y="2057401"/>
            <a:ext cx="7048500" cy="3810000"/>
          </a:xfrm>
          <a:prstGeom prst="rect">
            <a:avLst/>
          </a:prstGeom>
        </p:spPr>
      </p:pic>
    </p:spTree>
    <p:extLst>
      <p:ext uri="{BB962C8B-B14F-4D97-AF65-F5344CB8AC3E}">
        <p14:creationId xmlns:p14="http://schemas.microsoft.com/office/powerpoint/2010/main" val="1211787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0264" y="895342"/>
            <a:ext cx="11469188" cy="567969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07000"/>
              </a:lnSpc>
              <a:spcAft>
                <a:spcPts val="800"/>
              </a:spcAft>
            </a:pPr>
            <a:r>
              <a:rPr lang="en-US" sz="1700" b="1" dirty="0" smtClean="0">
                <a:effectLst/>
                <a:latin typeface="Arial" panose="020B0604020202020204" pitchFamily="34" charset="0"/>
                <a:ea typeface="Times New Roman" panose="02020603050405020304" pitchFamily="18" charset="0"/>
                <a:cs typeface="Arial" panose="020B0604020202020204" pitchFamily="34" charset="0"/>
              </a:rPr>
              <a:t>4. </a:t>
            </a:r>
            <a:r>
              <a:rPr lang="en-US" sz="1700" b="1" dirty="0" err="1" smtClean="0">
                <a:effectLst/>
                <a:latin typeface="Arial" panose="020B0604020202020204" pitchFamily="34" charset="0"/>
                <a:ea typeface="Times New Roman" panose="02020603050405020304" pitchFamily="18" charset="0"/>
                <a:cs typeface="Arial" panose="020B0604020202020204" pitchFamily="34" charset="0"/>
              </a:rPr>
              <a:t>Recolección</a:t>
            </a:r>
            <a:r>
              <a:rPr lang="en-US" sz="1700" b="1" dirty="0" smtClean="0">
                <a:effectLst/>
                <a:latin typeface="Arial" panose="020B0604020202020204" pitchFamily="34" charset="0"/>
                <a:ea typeface="Times New Roman" panose="02020603050405020304" pitchFamily="18" charset="0"/>
                <a:cs typeface="Arial" panose="020B0604020202020204" pitchFamily="34" charset="0"/>
              </a:rPr>
              <a:t> de </a:t>
            </a:r>
            <a:r>
              <a:rPr lang="en-US" sz="1700" b="1" dirty="0" err="1" smtClean="0">
                <a:effectLst/>
                <a:latin typeface="Arial" panose="020B0604020202020204" pitchFamily="34" charset="0"/>
                <a:ea typeface="Times New Roman" panose="02020603050405020304" pitchFamily="18" charset="0"/>
                <a:cs typeface="Arial" panose="020B0604020202020204" pitchFamily="34" charset="0"/>
              </a:rPr>
              <a:t>Datos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Administrar el instrumento de medida a la muestra normativa de manera estandarizada y controlada.</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Asegurar que las condiciones de aplicación sean consistentes para todos los participantes.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Recopilar las puntuaciones directas (brutas) obtenidas por cada participante.</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700" b="1" dirty="0" smtClean="0">
                <a:effectLst/>
                <a:latin typeface="Arial" panose="020B0604020202020204" pitchFamily="34" charset="0"/>
                <a:ea typeface="Times New Roman" panose="02020603050405020304" pitchFamily="18" charset="0"/>
                <a:cs typeface="Arial" panose="020B0604020202020204" pitchFamily="34" charset="0"/>
              </a:rPr>
              <a:t>5. Análisis de Datos y Transformación de Puntuaciones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b="1" dirty="0" smtClean="0">
                <a:effectLst/>
                <a:latin typeface="Arial" panose="020B0604020202020204" pitchFamily="34" charset="0"/>
                <a:ea typeface="Times New Roman" panose="02020603050405020304" pitchFamily="18" charset="0"/>
                <a:cs typeface="Arial" panose="020B0604020202020204" pitchFamily="34" charset="0"/>
              </a:rPr>
              <a:t>Estadística descriptiva:</a:t>
            </a:r>
            <a:r>
              <a:rPr lang="es-MX" sz="1700" dirty="0" smtClean="0">
                <a:effectLst/>
                <a:latin typeface="Arial" panose="020B0604020202020204" pitchFamily="34" charset="0"/>
                <a:ea typeface="Times New Roman" panose="02020603050405020304" pitchFamily="18" charset="0"/>
                <a:cs typeface="Arial" panose="020B0604020202020204" pitchFamily="34" charset="0"/>
              </a:rPr>
              <a:t> Calcular la media, desviación estándar, rango, asimetría y </a:t>
            </a:r>
            <a:r>
              <a:rPr lang="es-MX" sz="1700" dirty="0" smtClean="0">
                <a:effectLst/>
                <a:latin typeface="Arial" panose="020B0604020202020204" pitchFamily="34" charset="0"/>
                <a:ea typeface="Times New Roman" panose="02020603050405020304" pitchFamily="18" charset="0"/>
                <a:cs typeface="Arial" panose="020B0604020202020204" pitchFamily="34" charset="0"/>
              </a:rPr>
              <a:t>sumatorias </a:t>
            </a:r>
            <a:r>
              <a:rPr lang="es-MX" sz="1700" dirty="0" smtClean="0">
                <a:effectLst/>
                <a:latin typeface="Arial" panose="020B0604020202020204" pitchFamily="34" charset="0"/>
                <a:ea typeface="Times New Roman" panose="02020603050405020304" pitchFamily="18" charset="0"/>
                <a:cs typeface="Arial" panose="020B0604020202020204" pitchFamily="34" charset="0"/>
              </a:rPr>
              <a:t>de las puntuaciones directas.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b="1" dirty="0" smtClean="0">
                <a:effectLst/>
                <a:latin typeface="Arial" panose="020B0604020202020204" pitchFamily="34" charset="0"/>
                <a:ea typeface="Times New Roman" panose="02020603050405020304" pitchFamily="18" charset="0"/>
                <a:cs typeface="Arial" panose="020B0604020202020204" pitchFamily="34" charset="0"/>
              </a:rPr>
              <a:t>Análisis de distribución:</a:t>
            </a:r>
            <a:r>
              <a:rPr lang="es-MX" sz="1700" dirty="0" smtClean="0">
                <a:effectLst/>
                <a:latin typeface="Arial" panose="020B0604020202020204" pitchFamily="34" charset="0"/>
                <a:ea typeface="Times New Roman" panose="02020603050405020304" pitchFamily="18" charset="0"/>
                <a:cs typeface="Arial" panose="020B0604020202020204" pitchFamily="34" charset="0"/>
              </a:rPr>
              <a:t> Evaluar si las puntuaciones directas se ajustan a una distribución normal. Si no es así, considerar transformaciones para normalizar los datos o elegir baremos no paramétricos.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b="1" dirty="0" smtClean="0">
                <a:effectLst/>
                <a:latin typeface="Arial" panose="020B0604020202020204" pitchFamily="34" charset="0"/>
                <a:ea typeface="Times New Roman" panose="02020603050405020304" pitchFamily="18" charset="0"/>
                <a:cs typeface="Arial" panose="020B0604020202020204" pitchFamily="34" charset="0"/>
              </a:rPr>
              <a:t>Transformación de puntuaciones:</a:t>
            </a:r>
            <a:r>
              <a:rPr lang="es-MX" sz="1700" dirty="0" smtClean="0">
                <a:effectLst/>
                <a:latin typeface="Arial" panose="020B0604020202020204" pitchFamily="34" charset="0"/>
                <a:ea typeface="Times New Roman" panose="02020603050405020304" pitchFamily="18" charset="0"/>
                <a:cs typeface="Arial" panose="020B0604020202020204" pitchFamily="34" charset="0"/>
              </a:rPr>
              <a:t> Convertir las puntuaciones directas en el tipo de baremo elegido (percentiles, puntuaciones T, etc.). </a:t>
            </a:r>
            <a:r>
              <a:rPr lang="en-US" sz="1700" dirty="0" err="1" smtClean="0">
                <a:effectLst/>
                <a:latin typeface="Arial" panose="020B0604020202020204" pitchFamily="34" charset="0"/>
                <a:ea typeface="Times New Roman" panose="02020603050405020304" pitchFamily="18" charset="0"/>
                <a:cs typeface="Arial" panose="020B0604020202020204" pitchFamily="34" charset="0"/>
              </a:rPr>
              <a:t>Esto</a:t>
            </a:r>
            <a:r>
              <a:rPr lang="en-US" sz="170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smtClean="0">
                <a:effectLst/>
                <a:latin typeface="Arial" panose="020B0604020202020204" pitchFamily="34" charset="0"/>
                <a:ea typeface="Times New Roman" panose="02020603050405020304" pitchFamily="18" charset="0"/>
                <a:cs typeface="Arial" panose="020B0604020202020204" pitchFamily="34" charset="0"/>
              </a:rPr>
              <a:t>implica</a:t>
            </a:r>
            <a:r>
              <a:rPr lang="en-US" sz="170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smtClean="0">
                <a:effectLst/>
                <a:latin typeface="Arial" panose="020B0604020202020204" pitchFamily="34" charset="0"/>
                <a:ea typeface="Times New Roman" panose="02020603050405020304" pitchFamily="18" charset="0"/>
                <a:cs typeface="Arial" panose="020B0604020202020204" pitchFamily="34" charset="0"/>
              </a:rPr>
              <a:t>calcular</a:t>
            </a:r>
            <a:r>
              <a:rPr lang="en-US" sz="1700" dirty="0" smtClean="0">
                <a:effectLst/>
                <a:latin typeface="Arial" panose="020B0604020202020204" pitchFamily="34" charset="0"/>
                <a:ea typeface="Times New Roman" panose="02020603050405020304" pitchFamily="18" charset="0"/>
                <a:cs typeface="Arial" panose="020B0604020202020204" pitchFamily="34" charset="0"/>
              </a:rPr>
              <a:t> las </a:t>
            </a:r>
            <a:r>
              <a:rPr lang="en-US" sz="1700" dirty="0" err="1" smtClean="0">
                <a:effectLst/>
                <a:latin typeface="Arial" panose="020B0604020202020204" pitchFamily="34" charset="0"/>
                <a:ea typeface="Times New Roman" panose="02020603050405020304" pitchFamily="18" charset="0"/>
                <a:cs typeface="Arial" panose="020B0604020202020204" pitchFamily="34" charset="0"/>
              </a:rPr>
              <a:t>tablas</a:t>
            </a:r>
            <a:r>
              <a:rPr lang="en-US" sz="1700" dirty="0" smtClean="0">
                <a:effectLst/>
                <a:latin typeface="Arial" panose="020B0604020202020204" pitchFamily="34" charset="0"/>
                <a:ea typeface="Times New Roman" panose="02020603050405020304" pitchFamily="18" charset="0"/>
                <a:cs typeface="Arial" panose="020B0604020202020204" pitchFamily="34" charset="0"/>
              </a:rPr>
              <a:t> de </a:t>
            </a:r>
            <a:r>
              <a:rPr lang="en-US" sz="1700" dirty="0" err="1" smtClean="0">
                <a:effectLst/>
                <a:latin typeface="Arial" panose="020B0604020202020204" pitchFamily="34" charset="0"/>
                <a:ea typeface="Times New Roman" panose="02020603050405020304" pitchFamily="18" charset="0"/>
                <a:cs typeface="Arial" panose="020B0604020202020204" pitchFamily="34" charset="0"/>
              </a:rPr>
              <a:t>conversión</a:t>
            </a:r>
            <a:r>
              <a:rPr lang="en-US" sz="1700" dirty="0" smtClean="0">
                <a:effectLst/>
                <a:latin typeface="Arial" panose="020B0604020202020204" pitchFamily="34" charset="0"/>
                <a:ea typeface="Times New Roman" panose="02020603050405020304" pitchFamily="18" charset="0"/>
                <a:cs typeface="Arial" panose="020B0604020202020204" pitchFamily="34" charset="0"/>
              </a:rPr>
              <a:t>.</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1700" b="1" dirty="0" smtClean="0">
                <a:effectLst/>
                <a:latin typeface="Arial" panose="020B0604020202020204" pitchFamily="34" charset="0"/>
                <a:ea typeface="Times New Roman" panose="02020603050405020304" pitchFamily="18" charset="0"/>
                <a:cs typeface="Arial" panose="020B0604020202020204" pitchFamily="34" charset="0"/>
              </a:rPr>
              <a:t>6. Elaboración de las Tablas de Baremos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Organizar las puntuaciones transformadas en tablas claras y fáciles de usar.</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Las tablas deben mostrar la puntuación directa correspondiente a cada puntuación baremada (percentil, puntuación T, etc.).</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700" dirty="0" smtClean="0">
                <a:effectLst/>
                <a:latin typeface="Arial" panose="020B0604020202020204" pitchFamily="34" charset="0"/>
                <a:ea typeface="Times New Roman" panose="02020603050405020304" pitchFamily="18" charset="0"/>
                <a:cs typeface="Arial" panose="020B0604020202020204" pitchFamily="34" charset="0"/>
              </a:rPr>
              <a:t>Puede ser útil incluir intervalos de confianza para las puntuaciones.</a:t>
            </a:r>
            <a:endParaRPr lang="en-US" sz="1700"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3997128" y="170463"/>
            <a:ext cx="8194872" cy="707630"/>
          </a:xfrm>
          <a:prstGeom prst="rect">
            <a:avLst/>
          </a:prstGeom>
        </p:spPr>
        <p:txBody>
          <a:bodyPr wrap="none">
            <a:spAutoFit/>
          </a:bodyPr>
          <a:lstStyle/>
          <a:p>
            <a:pPr>
              <a:lnSpc>
                <a:spcPct val="107000"/>
              </a:lnSpc>
              <a:spcAft>
                <a:spcPts val="800"/>
              </a:spcAft>
            </a:pPr>
            <a:r>
              <a:rPr lang="es-MX"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Times New Roman" panose="02020603050405020304" pitchFamily="18" charset="0"/>
                <a:cs typeface="Times New Roman" panose="02020603050405020304" pitchFamily="18" charset="0"/>
              </a:rPr>
              <a:t>Pasos para Construir Baremos</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76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6650" y="1709925"/>
            <a:ext cx="10541727" cy="45720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07000"/>
              </a:lnSpc>
              <a:spcAft>
                <a:spcPts val="800"/>
              </a:spcAft>
            </a:pPr>
            <a:r>
              <a:rPr lang="en-US" b="1" dirty="0" smtClean="0">
                <a:effectLst/>
                <a:latin typeface="Arial" panose="020B0604020202020204" pitchFamily="34" charset="0"/>
                <a:ea typeface="Times New Roman" panose="02020603050405020304" pitchFamily="18" charset="0"/>
                <a:cs typeface="Arial" panose="020B0604020202020204" pitchFamily="34" charset="0"/>
              </a:rPr>
              <a:t>7.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Documentación</a:t>
            </a:r>
            <a:r>
              <a:rPr lang="en-US" b="1" dirty="0" smtClean="0">
                <a:effectLst/>
                <a:latin typeface="Arial" panose="020B0604020202020204" pitchFamily="34" charset="0"/>
                <a:ea typeface="Times New Roman" panose="02020603050405020304" pitchFamily="18" charset="0"/>
                <a:cs typeface="Arial" panose="020B0604020202020204" pitchFamily="34" charset="0"/>
              </a:rPr>
              <a:t> y Manual del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Baremo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Elaborar un manual detallado que incluya:</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La descripción del instrumento y sus propiedades psicométricas.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La metodología utilizada para la construcción del baremo (muestra, procedimiento).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dirty="0" smtClean="0">
                <a:effectLst/>
                <a:latin typeface="Arial" panose="020B0604020202020204" pitchFamily="34" charset="0"/>
                <a:ea typeface="Times New Roman" panose="02020603050405020304" pitchFamily="18" charset="0"/>
                <a:cs typeface="Arial" panose="020B0604020202020204" pitchFamily="34" charset="0"/>
              </a:rPr>
              <a:t>Las </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tablas</a:t>
            </a:r>
            <a:r>
              <a:rPr lang="en-US" dirty="0" smtClean="0">
                <a:effectLst/>
                <a:latin typeface="Arial" panose="020B0604020202020204" pitchFamily="34" charset="0"/>
                <a:ea typeface="Times New Roman" panose="02020603050405020304" pitchFamily="18" charset="0"/>
                <a:cs typeface="Arial" panose="020B0604020202020204" pitchFamily="34" charset="0"/>
              </a:rPr>
              <a:t> de </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baremos</a:t>
            </a:r>
            <a:r>
              <a:rPr lang="en-US" dirty="0" smtClean="0">
                <a:effectLst/>
                <a:latin typeface="Arial" panose="020B0604020202020204" pitchFamily="34" charset="0"/>
                <a:ea typeface="Times New Roman" panose="02020603050405020304" pitchFamily="18" charset="0"/>
                <a:cs typeface="Arial" panose="020B0604020202020204" pitchFamily="34" charset="0"/>
              </a:rPr>
              <a:t>.</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Instrucciones claras para la aplicación e interpretación de las puntuaciones.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Limitaciones del baremo y recomendaciones para su uso.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effectLst/>
                <a:latin typeface="Arial" panose="020B0604020202020204" pitchFamily="34" charset="0"/>
                <a:ea typeface="Times New Roman" panose="02020603050405020304" pitchFamily="18" charset="0"/>
                <a:cs typeface="Arial" panose="020B0604020202020204" pitchFamily="34" charset="0"/>
              </a:rPr>
              <a:t>8.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Actualización</a:t>
            </a:r>
            <a:r>
              <a:rPr lang="en-US" b="1" dirty="0" smtClean="0">
                <a:effectLst/>
                <a:latin typeface="Arial" panose="020B0604020202020204" pitchFamily="34" charset="0"/>
                <a:ea typeface="Times New Roman" panose="02020603050405020304" pitchFamily="18" charset="0"/>
                <a:cs typeface="Arial" panose="020B0604020202020204" pitchFamily="34" charset="0"/>
              </a:rPr>
              <a:t> y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Revisión</a:t>
            </a:r>
            <a:r>
              <a:rPr lang="en-US" b="1" dirty="0" smtClean="0">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Periódica</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Los baremos no son estáticos; las normas de la población pueden cambiar con el tiempo debido a factores culturales, educativos o sociales (efecto </a:t>
            </a:r>
            <a:r>
              <a:rPr lang="es-MX" dirty="0" err="1" smtClean="0">
                <a:effectLst/>
                <a:latin typeface="Arial" panose="020B0604020202020204" pitchFamily="34" charset="0"/>
                <a:ea typeface="Times New Roman" panose="02020603050405020304" pitchFamily="18" charset="0"/>
                <a:cs typeface="Arial" panose="020B0604020202020204" pitchFamily="34" charset="0"/>
              </a:rPr>
              <a:t>Flynn</a:t>
            </a:r>
            <a:r>
              <a:rPr lang="es-MX" dirty="0" smtClean="0">
                <a:effectLst/>
                <a:latin typeface="Arial" panose="020B0604020202020204" pitchFamily="34" charset="0"/>
                <a:ea typeface="Times New Roman" panose="02020603050405020304" pitchFamily="18" charset="0"/>
                <a:cs typeface="Arial" panose="020B0604020202020204" pitchFamily="34" charset="0"/>
              </a:rPr>
              <a:t> en inteligencia, por ejemplo).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Es crucial revisar y actualizar los baremos periódicamente (cada 5-10 años, o según sea necesario) para asegurar su validez y relevancia continuas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3997128" y="170463"/>
            <a:ext cx="8194872" cy="707630"/>
          </a:xfrm>
          <a:prstGeom prst="rect">
            <a:avLst/>
          </a:prstGeom>
        </p:spPr>
        <p:txBody>
          <a:bodyPr wrap="none">
            <a:spAutoFit/>
          </a:bodyPr>
          <a:lstStyle/>
          <a:p>
            <a:pPr>
              <a:lnSpc>
                <a:spcPct val="107000"/>
              </a:lnSpc>
              <a:spcAft>
                <a:spcPts val="800"/>
              </a:spcAft>
            </a:pPr>
            <a:r>
              <a:rPr lang="es-MX"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Times New Roman" panose="02020603050405020304" pitchFamily="18" charset="0"/>
                <a:cs typeface="Times New Roman" panose="02020603050405020304" pitchFamily="18" charset="0"/>
              </a:rPr>
              <a:t>Pasos para Construir Baremos</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20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33103" y="583475"/>
            <a:ext cx="4114800" cy="1600200"/>
          </a:xfrm>
        </p:spPr>
        <p:txBody>
          <a:bodyPr/>
          <a:lstStyle/>
          <a:p>
            <a:r>
              <a:rPr lang="es-MX" b="1" dirty="0">
                <a:latin typeface="Times New Roman" panose="02020603050405020304" pitchFamily="18" charset="0"/>
                <a:ea typeface="Times New Roman" panose="02020603050405020304" pitchFamily="18" charset="0"/>
                <a:cs typeface="Times New Roman" panose="02020603050405020304" pitchFamily="18" charset="0"/>
              </a:rPr>
              <a:t>Concepto de Baremos</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Marcador de contenido 4"/>
          <p:cNvSpPr>
            <a:spLocks noGrp="1"/>
          </p:cNvSpPr>
          <p:nvPr>
            <p:ph idx="1"/>
          </p:nvPr>
        </p:nvSpPr>
        <p:spPr>
          <a:xfrm>
            <a:off x="5178462" y="942702"/>
            <a:ext cx="6510618" cy="5471925"/>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s-MX" b="1" dirty="0">
                <a:latin typeface="Times New Roman" panose="02020603050405020304" pitchFamily="18" charset="0"/>
                <a:ea typeface="Times New Roman" panose="02020603050405020304" pitchFamily="18" charset="0"/>
                <a:cs typeface="Times New Roman" panose="02020603050405020304" pitchFamily="18" charset="0"/>
              </a:rPr>
              <a:t>Importancia de los </a:t>
            </a:r>
            <a:r>
              <a:rPr lang="es-MX" b="1" dirty="0" smtClean="0">
                <a:latin typeface="Times New Roman" panose="02020603050405020304" pitchFamily="18" charset="0"/>
                <a:ea typeface="Times New Roman" panose="02020603050405020304" pitchFamily="18" charset="0"/>
                <a:cs typeface="Times New Roman" panose="02020603050405020304" pitchFamily="18" charset="0"/>
              </a:rPr>
              <a:t>Baremos:</a:t>
            </a:r>
          </a:p>
          <a:p>
            <a:pPr marL="0" indent="0">
              <a:buNone/>
            </a:pPr>
            <a:endParaRPr lang="es-MX"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0"/>
            <a:r>
              <a:rPr lang="es-MX" b="1" dirty="0"/>
              <a:t>Interpretar resultados:</a:t>
            </a:r>
            <a:r>
              <a:rPr lang="es-MX" dirty="0"/>
              <a:t> Transforman datos brutos en información significativa.</a:t>
            </a:r>
            <a:endParaRPr lang="en-US" dirty="0"/>
          </a:p>
          <a:p>
            <a:pPr lvl="0"/>
            <a:r>
              <a:rPr lang="es-MX" b="1" dirty="0"/>
              <a:t>Comparar rendimientos:</a:t>
            </a:r>
            <a:r>
              <a:rPr lang="es-MX" dirty="0"/>
              <a:t> Facilitan la comparación entre individuos o entre un individuo y un grupo.</a:t>
            </a:r>
            <a:endParaRPr lang="en-US" dirty="0"/>
          </a:p>
          <a:p>
            <a:pPr lvl="0"/>
            <a:r>
              <a:rPr lang="es-MX" b="1" dirty="0"/>
              <a:t>Tomar decisiones informadas:</a:t>
            </a:r>
            <a:r>
              <a:rPr lang="es-MX" dirty="0"/>
              <a:t> Ayudan a profesionales a tomar decisiones en áreas como diagnóstico, selección de personal o intervención educativa.</a:t>
            </a:r>
            <a:endParaRPr lang="en-US" dirty="0"/>
          </a:p>
          <a:p>
            <a:pPr lvl="0"/>
            <a:r>
              <a:rPr lang="es-MX" b="1" dirty="0"/>
              <a:t>Validar instrumentos:</a:t>
            </a:r>
            <a:r>
              <a:rPr lang="es-MX" dirty="0"/>
              <a:t> Contribuyen a la validez de las pruebas al proporcionar un marco de referencia sólido</a:t>
            </a:r>
            <a:r>
              <a:rPr lang="es-MX" dirty="0" smtClean="0"/>
              <a:t>.</a:t>
            </a:r>
            <a:endParaRPr lang="en-US" dirty="0"/>
          </a:p>
        </p:txBody>
      </p:sp>
      <p:sp>
        <p:nvSpPr>
          <p:cNvPr id="6" name="Marcador de texto 5"/>
          <p:cNvSpPr>
            <a:spLocks noGrp="1"/>
          </p:cNvSpPr>
          <p:nvPr>
            <p:ph type="body" sz="half" idx="2"/>
          </p:nvPr>
        </p:nvSpPr>
        <p:spPr>
          <a:xfrm>
            <a:off x="333103" y="1765661"/>
            <a:ext cx="4369526" cy="3094485"/>
          </a:xfrm>
        </p:spPr>
        <p:txBody>
          <a:bodyPr>
            <a:noAutofit/>
          </a:bodyPr>
          <a:lstStyle/>
          <a:p>
            <a:r>
              <a:rPr lang="es-MX" sz="2000" dirty="0">
                <a:latin typeface="Bookman Old Style" panose="02050604050505020204" pitchFamily="18" charset="0"/>
                <a:ea typeface="Times New Roman" panose="02020603050405020304" pitchFamily="18" charset="0"/>
                <a:cs typeface="Times New Roman" panose="02020603050405020304" pitchFamily="18" charset="0"/>
              </a:rPr>
              <a:t>Un </a:t>
            </a:r>
            <a:r>
              <a:rPr lang="es-MX" sz="2000" b="1" dirty="0">
                <a:latin typeface="Bookman Old Style" panose="02050604050505020204" pitchFamily="18" charset="0"/>
                <a:ea typeface="Times New Roman" panose="02020603050405020304" pitchFamily="18" charset="0"/>
                <a:cs typeface="Times New Roman" panose="02020603050405020304" pitchFamily="18" charset="0"/>
              </a:rPr>
              <a:t>baremo</a:t>
            </a:r>
            <a:r>
              <a:rPr lang="es-MX" sz="2000" dirty="0">
                <a:latin typeface="Bookman Old Style" panose="02050604050505020204" pitchFamily="18" charset="0"/>
                <a:ea typeface="Times New Roman" panose="02020603050405020304" pitchFamily="18" charset="0"/>
                <a:cs typeface="Times New Roman" panose="02020603050405020304" pitchFamily="18" charset="0"/>
              </a:rPr>
              <a:t> es una tabla de </a:t>
            </a:r>
            <a:r>
              <a:rPr lang="es-MX" sz="2000" b="1" dirty="0">
                <a:latin typeface="Bookman Old Style" panose="02050604050505020204" pitchFamily="18" charset="0"/>
                <a:ea typeface="Times New Roman" panose="02020603050405020304" pitchFamily="18" charset="0"/>
                <a:cs typeface="Times New Roman" panose="02020603050405020304" pitchFamily="18" charset="0"/>
              </a:rPr>
              <a:t>normas</a:t>
            </a:r>
            <a:r>
              <a:rPr lang="es-MX" sz="2000" dirty="0">
                <a:latin typeface="Bookman Old Style" panose="02050604050505020204" pitchFamily="18" charset="0"/>
                <a:ea typeface="Times New Roman" panose="02020603050405020304" pitchFamily="18" charset="0"/>
                <a:cs typeface="Times New Roman" panose="02020603050405020304" pitchFamily="18" charset="0"/>
              </a:rPr>
              <a:t> o </a:t>
            </a:r>
            <a:r>
              <a:rPr lang="es-MX" sz="2000" b="1" dirty="0">
                <a:latin typeface="Bookman Old Style" panose="02050604050505020204" pitchFamily="18" charset="0"/>
                <a:ea typeface="Times New Roman" panose="02020603050405020304" pitchFamily="18" charset="0"/>
                <a:cs typeface="Times New Roman" panose="02020603050405020304" pitchFamily="18" charset="0"/>
              </a:rPr>
              <a:t>valores de referencia</a:t>
            </a:r>
            <a:r>
              <a:rPr lang="es-MX" sz="2000" dirty="0">
                <a:latin typeface="Bookman Old Style" panose="02050604050505020204" pitchFamily="18" charset="0"/>
                <a:ea typeface="Times New Roman" panose="02020603050405020304" pitchFamily="18" charset="0"/>
                <a:cs typeface="Times New Roman" panose="02020603050405020304" pitchFamily="18" charset="0"/>
              </a:rPr>
              <a:t> que se utiliza para interpretar las puntuaciones obtenidas en una prueba, test o instrumento de medida. En esencia, transforma una puntuación directa (bruta) en una puntuación interpretativa (escalada) que indica la posición relativa de un individuo con respecto a un grupo normativo. Este grupo normativo está compuesto por personas con características similares (edad, género, nivel educativo, etc.) a la persona evaluada, lo que permite una comparación significativa.</a:t>
            </a:r>
            <a:endParaRPr lang="en-US" sz="2000" dirty="0">
              <a:latin typeface="Bookman Old Style" panose="02050604050505020204" pitchFamily="18" charset="0"/>
              <a:ea typeface="Calibri" panose="020F0502020204030204" pitchFamily="34" charset="0"/>
              <a:cs typeface="Times New Roman" panose="02020603050405020304" pitchFamily="18" charset="0"/>
            </a:endParaRPr>
          </a:p>
          <a:p>
            <a:endParaRPr lang="en-US" sz="2000" dirty="0">
              <a:latin typeface="Bookman Old Style" panose="02050604050505020204" pitchFamily="18" charset="0"/>
            </a:endParaRPr>
          </a:p>
        </p:txBody>
      </p:sp>
    </p:spTree>
    <p:extLst>
      <p:ext uri="{BB962C8B-B14F-4D97-AF65-F5344CB8AC3E}">
        <p14:creationId xmlns:p14="http://schemas.microsoft.com/office/powerpoint/2010/main" val="23219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0851" y="746759"/>
            <a:ext cx="4114800" cy="1600200"/>
          </a:xfrm>
        </p:spPr>
        <p:txBody>
          <a:bodyPr>
            <a:noAutofit/>
          </a:bodyPr>
          <a:lstStyle/>
          <a:p>
            <a:r>
              <a:rPr lang="es-MX" sz="4000" b="1" cap="none" dirty="0" smtClean="0">
                <a:ln w="22225">
                  <a:solidFill>
                    <a:schemeClr val="accent2"/>
                  </a:solidFill>
                  <a:prstDash val="solid"/>
                </a:ln>
                <a:solidFill>
                  <a:schemeClr val="accent2">
                    <a:lumMod val="40000"/>
                    <a:lumOff val="60000"/>
                  </a:schemeClr>
                </a:solidFill>
                <a:latin typeface="Bookman Old Style" panose="02050604050505020204" pitchFamily="18" charset="0"/>
              </a:rPr>
              <a:t>APLICACIÓN EN DIVERSOS CAMPOS</a:t>
            </a:r>
            <a:endParaRPr lang="en-US" sz="4000" b="1" cap="none" dirty="0">
              <a:ln w="22225">
                <a:solidFill>
                  <a:schemeClr val="accent2"/>
                </a:solidFill>
                <a:prstDash val="solid"/>
              </a:ln>
              <a:solidFill>
                <a:schemeClr val="accent2">
                  <a:lumMod val="40000"/>
                  <a:lumOff val="60000"/>
                </a:schemeClr>
              </a:solidFill>
              <a:latin typeface="Bookman Old Style" panose="02050604050505020204" pitchFamily="18" charset="0"/>
            </a:endParaRPr>
          </a:p>
        </p:txBody>
      </p:sp>
      <p:sp>
        <p:nvSpPr>
          <p:cNvPr id="3" name="Marcador de contenido 2"/>
          <p:cNvSpPr>
            <a:spLocks noGrp="1"/>
          </p:cNvSpPr>
          <p:nvPr>
            <p:ph idx="1"/>
          </p:nvPr>
        </p:nvSpPr>
        <p:spPr>
          <a:xfrm>
            <a:off x="4995582" y="746759"/>
            <a:ext cx="6836229" cy="5471925"/>
          </a:xfrm>
        </p:spPr>
        <p:txBody>
          <a:bodyPr>
            <a:noAutofit/>
          </a:bodyPr>
          <a:lstStyle/>
          <a:p>
            <a:pPr marL="342900" lvl="0" indent="-342900">
              <a:lnSpc>
                <a:spcPct val="100000"/>
              </a:lnSpc>
              <a:buSzPts val="1000"/>
              <a:buFont typeface="Symbol" panose="05050102010706020507" pitchFamily="18" charset="2"/>
              <a:buChar char=""/>
              <a:tabLst>
                <a:tab pos="457200" algn="l"/>
              </a:tabLst>
            </a:pP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Educación</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Evaluación del aprendizaje:</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Medición del rendimiento académico de estudiantes en relación con grupos de pares.</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Identificación de necesidades educativas especiales:</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Detección de estudiantes con dificultades de aprendizaje o altas capacidades.</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Investigación educativa:</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Análisis de tendencias y efectividad de programas educativos.</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SzPts val="1000"/>
              <a:buFont typeface="Symbol" panose="05050102010706020507" pitchFamily="18" charset="2"/>
              <a:buChar char=""/>
              <a:tabLst>
                <a:tab pos="457200" algn="l"/>
              </a:tabLst>
            </a:pP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Recursos</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Humanos</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Selección de personal:</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Evaluación de candidatos para puestos de trabajo en función de sus habilidades y competencias.</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Desarrollo profesional:</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Identificación de áreas de mejora y diseño de planes de capacitación.</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SzPts val="1000"/>
              <a:buFont typeface="Symbol" panose="05050102010706020507" pitchFamily="18" charset="2"/>
              <a:buChar char=""/>
              <a:tabLst>
                <a:tab pos="457200" algn="l"/>
              </a:tabLst>
            </a:pPr>
            <a:r>
              <a:rPr lang="en-US" sz="1800" b="1" dirty="0" err="1">
                <a:latin typeface="Times New Roman" panose="02020603050405020304" pitchFamily="18" charset="0"/>
                <a:ea typeface="Times New Roman" panose="02020603050405020304" pitchFamily="18" charset="0"/>
                <a:cs typeface="Times New Roman" panose="02020603050405020304" pitchFamily="18" charset="0"/>
              </a:rPr>
              <a:t>Medicina</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Salud pública:</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Establecimiento de rangos normales para indicadores de salud (</a:t>
            </a:r>
            <a:r>
              <a:rPr lang="es-MX" sz="1800" dirty="0" err="1">
                <a:latin typeface="Times New Roman" panose="02020603050405020304" pitchFamily="18" charset="0"/>
                <a:ea typeface="Times New Roman" panose="02020603050405020304" pitchFamily="18" charset="0"/>
                <a:cs typeface="Times New Roman" panose="02020603050405020304" pitchFamily="18" charset="0"/>
              </a:rPr>
              <a:t>e.g</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presión arterial, índice de masa corporal).</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buSzPts val="1000"/>
              <a:buFont typeface="Courier New" panose="02070309020205020404" pitchFamily="49" charset="0"/>
              <a:buChar char="o"/>
              <a:tabLst>
                <a:tab pos="914400" algn="l"/>
              </a:tabLst>
            </a:pPr>
            <a:r>
              <a:rPr lang="es-MX" sz="1800" b="1" dirty="0">
                <a:latin typeface="Times New Roman" panose="02020603050405020304" pitchFamily="18" charset="0"/>
                <a:ea typeface="Times New Roman" panose="02020603050405020304" pitchFamily="18" charset="0"/>
                <a:cs typeface="Times New Roman" panose="02020603050405020304" pitchFamily="18" charset="0"/>
              </a:rPr>
              <a:t>Desarrollo infantil:</a:t>
            </a:r>
            <a:r>
              <a:rPr lang="es-MX" sz="1800" dirty="0">
                <a:latin typeface="Times New Roman" panose="02020603050405020304" pitchFamily="18" charset="0"/>
                <a:ea typeface="Times New Roman" panose="02020603050405020304" pitchFamily="18" charset="0"/>
                <a:cs typeface="Times New Roman" panose="02020603050405020304" pitchFamily="18" charset="0"/>
              </a:rPr>
              <a:t> Monitoreo del desarrollo de hitos en niños.</a:t>
            </a:r>
            <a:endParaRPr lang="en-US"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1800" dirty="0"/>
          </a:p>
        </p:txBody>
      </p:sp>
      <p:sp>
        <p:nvSpPr>
          <p:cNvPr id="4" name="Marcador de texto 3"/>
          <p:cNvSpPr>
            <a:spLocks noGrp="1"/>
          </p:cNvSpPr>
          <p:nvPr>
            <p:ph type="body" sz="half" idx="2"/>
          </p:nvPr>
        </p:nvSpPr>
        <p:spPr>
          <a:xfrm>
            <a:off x="169817" y="2928256"/>
            <a:ext cx="4825765" cy="3733801"/>
          </a:xfrm>
        </p:spPr>
        <p:txBody>
          <a:bodyPr>
            <a:noAutofit/>
          </a:bodyPr>
          <a:lstStyle/>
          <a:p>
            <a:pPr lvl="0">
              <a:lnSpc>
                <a:spcPct val="107000"/>
              </a:lnSpc>
              <a:spcAft>
                <a:spcPts val="800"/>
              </a:spcAft>
              <a:buSzPts val="1000"/>
              <a:tabLst>
                <a:tab pos="457200" algn="l"/>
              </a:tabLst>
            </a:pPr>
            <a:r>
              <a:rPr lang="en-US" sz="2000" b="1" dirty="0" err="1" smtClean="0">
                <a:latin typeface="Times New Roman" panose="02020603050405020304" pitchFamily="18" charset="0"/>
                <a:ea typeface="Times New Roman" panose="02020603050405020304" pitchFamily="18" charset="0"/>
                <a:cs typeface="Times New Roman" panose="02020603050405020304" pitchFamily="18" charset="0"/>
              </a:rPr>
              <a:t>Psicología</a:t>
            </a:r>
            <a:r>
              <a:rPr lang="en-US" sz="20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2000" b="1" dirty="0" smtClean="0">
                <a:latin typeface="Times New Roman" panose="02020603050405020304" pitchFamily="18" charset="0"/>
                <a:ea typeface="Times New Roman" panose="02020603050405020304" pitchFamily="18" charset="0"/>
                <a:cs typeface="Times New Roman" panose="02020603050405020304" pitchFamily="18" charset="0"/>
              </a:rPr>
              <a:t>Evaluación </a:t>
            </a:r>
            <a:r>
              <a:rPr lang="es-MX" sz="2000" b="1" dirty="0">
                <a:latin typeface="Times New Roman" panose="02020603050405020304" pitchFamily="18" charset="0"/>
                <a:ea typeface="Times New Roman" panose="02020603050405020304" pitchFamily="18" charset="0"/>
                <a:cs typeface="Times New Roman" panose="02020603050405020304" pitchFamily="18" charset="0"/>
              </a:rPr>
              <a:t>psicométrica:</a:t>
            </a:r>
            <a:r>
              <a:rPr lang="es-MX" sz="2000" dirty="0">
                <a:latin typeface="Times New Roman" panose="02020603050405020304" pitchFamily="18" charset="0"/>
                <a:ea typeface="Times New Roman" panose="02020603050405020304" pitchFamily="18" charset="0"/>
                <a:cs typeface="Times New Roman" panose="02020603050405020304" pitchFamily="18" charset="0"/>
              </a:rPr>
              <a:t> Interpretación de pruebas de inteligencia, personalidad, aptitudes y </a:t>
            </a:r>
            <a:r>
              <a:rPr lang="es-MX" sz="2000" dirty="0" smtClean="0">
                <a:latin typeface="Times New Roman" panose="02020603050405020304" pitchFamily="18" charset="0"/>
                <a:ea typeface="Times New Roman" panose="02020603050405020304" pitchFamily="18" charset="0"/>
                <a:cs typeface="Times New Roman" panose="02020603050405020304" pitchFamily="18" charset="0"/>
              </a:rPr>
              <a:t>habilidades.</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2000" b="1" dirty="0" smtClean="0">
                <a:latin typeface="Times New Roman" panose="02020603050405020304" pitchFamily="18" charset="0"/>
                <a:ea typeface="Times New Roman" panose="02020603050405020304" pitchFamily="18" charset="0"/>
                <a:cs typeface="Times New Roman" panose="02020603050405020304" pitchFamily="18" charset="0"/>
              </a:rPr>
              <a:t>Diagnóstico </a:t>
            </a:r>
            <a:r>
              <a:rPr lang="es-MX" sz="2000" b="1" dirty="0">
                <a:latin typeface="Times New Roman" panose="02020603050405020304" pitchFamily="18" charset="0"/>
                <a:ea typeface="Times New Roman" panose="02020603050405020304" pitchFamily="18" charset="0"/>
                <a:cs typeface="Times New Roman" panose="02020603050405020304" pitchFamily="18" charset="0"/>
              </a:rPr>
              <a:t>clínico:</a:t>
            </a:r>
            <a:r>
              <a:rPr lang="es-MX" sz="2000" dirty="0">
                <a:latin typeface="Times New Roman" panose="02020603050405020304" pitchFamily="18" charset="0"/>
                <a:ea typeface="Times New Roman" panose="02020603050405020304" pitchFamily="18" charset="0"/>
                <a:cs typeface="Times New Roman" panose="02020603050405020304" pitchFamily="18" charset="0"/>
              </a:rPr>
              <a:t> Ayudan a identificar la presencia y severidad de </a:t>
            </a:r>
            <a:r>
              <a:rPr lang="es-MX" sz="2000" dirty="0" smtClean="0">
                <a:latin typeface="Times New Roman" panose="02020603050405020304" pitchFamily="18" charset="0"/>
                <a:ea typeface="Times New Roman" panose="02020603050405020304" pitchFamily="18" charset="0"/>
                <a:cs typeface="Times New Roman" panose="02020603050405020304" pitchFamily="18" charset="0"/>
              </a:rPr>
              <a:t>trastornos.</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2000" b="1" dirty="0" smtClean="0">
                <a:latin typeface="Times New Roman" panose="02020603050405020304" pitchFamily="18" charset="0"/>
                <a:ea typeface="Times New Roman" panose="02020603050405020304" pitchFamily="18" charset="0"/>
                <a:cs typeface="Times New Roman" panose="02020603050405020304" pitchFamily="18" charset="0"/>
              </a:rPr>
              <a:t>Orientación vocacional:</a:t>
            </a:r>
            <a:r>
              <a:rPr lang="es-MX" sz="2000" dirty="0" smtClean="0">
                <a:latin typeface="Times New Roman" panose="02020603050405020304" pitchFamily="18" charset="0"/>
                <a:ea typeface="Times New Roman" panose="02020603050405020304" pitchFamily="18" charset="0"/>
                <a:cs typeface="Times New Roman" panose="02020603050405020304" pitchFamily="18" charset="0"/>
              </a:rPr>
              <a:t> Facilitan la toma de decisiones sobre carreras profesionales.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13927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601217" y="344425"/>
            <a:ext cx="8052204" cy="523028"/>
          </a:xfrm>
          <a:prstGeom prst="rect">
            <a:avLst/>
          </a:prstGeom>
        </p:spPr>
        <p:txBody>
          <a:bodyPr wrap="none">
            <a:spAutoFit/>
          </a:bodyPr>
          <a:lstStyle/>
          <a:p>
            <a:pPr>
              <a:lnSpc>
                <a:spcPct val="107000"/>
              </a:lnSpc>
              <a:spcAft>
                <a:spcPts val="800"/>
              </a:spcAft>
            </a:pPr>
            <a:r>
              <a:rPr lang="es-MX"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Times New Roman" panose="02020603050405020304" pitchFamily="18" charset="0"/>
                <a:cs typeface="Times New Roman" panose="02020603050405020304" pitchFamily="18" charset="0"/>
              </a:rPr>
              <a:t>Métodos para la Construcción de Baremos</a:t>
            </a:r>
            <a:endParaRPr lang="en-US"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3" name="Rectángulo 2"/>
          <p:cNvSpPr/>
          <p:nvPr/>
        </p:nvSpPr>
        <p:spPr>
          <a:xfrm>
            <a:off x="146859" y="637369"/>
            <a:ext cx="6423757" cy="1692771"/>
          </a:xfrm>
          <a:prstGeom prst="rect">
            <a:avLst/>
          </a:prstGeom>
        </p:spPr>
        <p:txBody>
          <a:bodyPr wrap="square">
            <a:spAutoFit/>
          </a:bodyPr>
          <a:lstStyle/>
          <a:p>
            <a:pPr lvl="0">
              <a:tabLst>
                <a:tab pos="457200" algn="l"/>
              </a:tabLst>
            </a:pPr>
            <a:r>
              <a:rPr lang="es-MX"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a typeface="Times New Roman" panose="02020603050405020304" pitchFamily="18" charset="0"/>
                <a:cs typeface="Arial" panose="020B0604020202020204" pitchFamily="34" charset="0"/>
              </a:rPr>
              <a:t>Percentiles:</a:t>
            </a:r>
          </a:p>
          <a:p>
            <a:pPr lvl="0">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Indican el porcentaje de personas en el grupo normativo que obtuvieron una puntuación igual o inferior a una puntuación determinada. Son fáciles de entender, pero no son escalas de intervalo (las distancias entre percentiles no son iguales).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7" name="Rectángulo 6"/>
          <p:cNvSpPr/>
          <p:nvPr/>
        </p:nvSpPr>
        <p:spPr>
          <a:xfrm>
            <a:off x="6570616" y="1005547"/>
            <a:ext cx="5368835" cy="5909310"/>
          </a:xfrm>
          <a:prstGeom prst="rect">
            <a:avLst/>
          </a:prstGeom>
        </p:spPr>
        <p:txBody>
          <a:bodyPr wrap="square">
            <a:spAutoFit/>
          </a:bodyPr>
          <a:lstStyle/>
          <a:p>
            <a:r>
              <a:rPr lang="es-MX" b="1" i="1" u="sng" dirty="0">
                <a:latin typeface="Arial" panose="020B0604020202020204" pitchFamily="34" charset="0"/>
                <a:cs typeface="Arial" panose="020B0604020202020204" pitchFamily="34" charset="0"/>
              </a:rPr>
              <a:t>Ventajas:</a:t>
            </a:r>
          </a:p>
          <a:p>
            <a:r>
              <a:rPr lang="es-MX" dirty="0">
                <a:latin typeface="Arial" panose="020B0604020202020204" pitchFamily="34" charset="0"/>
                <a:cs typeface="Arial" panose="020B0604020202020204" pitchFamily="34" charset="0"/>
              </a:rPr>
              <a:t>Fácil interpretación: Son intuitivos y fáciles de comunicar, incluso para personas sin conocimientos de estadística.</a:t>
            </a:r>
          </a:p>
          <a:p>
            <a:r>
              <a:rPr lang="es-MX" dirty="0">
                <a:latin typeface="Arial" panose="020B0604020202020204" pitchFamily="34" charset="0"/>
                <a:cs typeface="Arial" panose="020B0604020202020204" pitchFamily="34" charset="0"/>
              </a:rPr>
              <a:t>No requieren distribución normal: Pueden aplicarse a cualquier tipo de distribución de datos, ya sea normal o asimétrica</a:t>
            </a:r>
            <a:r>
              <a:rPr lang="es-MX" dirty="0" smtClean="0">
                <a:latin typeface="Arial" panose="020B0604020202020204" pitchFamily="34" charset="0"/>
                <a:cs typeface="Arial" panose="020B0604020202020204" pitchFamily="34" charset="0"/>
              </a:rPr>
              <a:t>.</a:t>
            </a:r>
          </a:p>
          <a:p>
            <a:endParaRPr lang="es-MX" dirty="0">
              <a:latin typeface="Arial" panose="020B0604020202020204" pitchFamily="34" charset="0"/>
              <a:cs typeface="Arial" panose="020B0604020202020204" pitchFamily="34" charset="0"/>
            </a:endParaRPr>
          </a:p>
          <a:p>
            <a:r>
              <a:rPr lang="es-MX" b="1" i="1" u="sng" dirty="0">
                <a:latin typeface="Arial" panose="020B0604020202020204" pitchFamily="34" charset="0"/>
                <a:cs typeface="Arial" panose="020B0604020202020204" pitchFamily="34" charset="0"/>
              </a:rPr>
              <a:t>Desventajas:</a:t>
            </a:r>
          </a:p>
          <a:p>
            <a:r>
              <a:rPr lang="es-MX" dirty="0">
                <a:latin typeface="Arial" panose="020B0604020202020204" pitchFamily="34" charset="0"/>
                <a:cs typeface="Arial" panose="020B0604020202020204" pitchFamily="34" charset="0"/>
              </a:rPr>
              <a:t>Escala ordinal: Los percentiles forman una escala de medida ordinal, no de intervalo. Esto significa que la diferencia entre el percentil 10 y el 20 no es necesariamente la misma que entre el percentil 50 y el 60 en términos de la magnitud real del rasgo medido. Las distancias entre percentiles no son uniformes, son más "estrechas" en los extremos de la distribución y más "amplias" en el centro.</a:t>
            </a:r>
          </a:p>
          <a:p>
            <a:r>
              <a:rPr lang="es-MX" dirty="0">
                <a:latin typeface="Arial" panose="020B0604020202020204" pitchFamily="34" charset="0"/>
                <a:cs typeface="Arial" panose="020B0604020202020204" pitchFamily="34" charset="0"/>
              </a:rPr>
              <a:t>No aptos para operaciones aritméticas: No se pueden promediar percentiles ni realizar otras operaciones matemáticas que requieran una escala de intervalo.</a:t>
            </a:r>
          </a:p>
        </p:txBody>
      </p:sp>
      <p:sp>
        <p:nvSpPr>
          <p:cNvPr id="8" name="Rectángulo 7"/>
          <p:cNvSpPr/>
          <p:nvPr/>
        </p:nvSpPr>
        <p:spPr>
          <a:xfrm>
            <a:off x="146859" y="2421896"/>
            <a:ext cx="6096000" cy="440120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s-MX" sz="1600" b="1" dirty="0" smtClean="0">
                <a:latin typeface="Arial" panose="020B0604020202020204" pitchFamily="34" charset="0"/>
                <a:cs typeface="Arial" panose="020B0604020202020204" pitchFamily="34" charset="0"/>
              </a:rPr>
              <a:t>Cómo </a:t>
            </a:r>
            <a:r>
              <a:rPr lang="es-MX" sz="1600" b="1" dirty="0">
                <a:latin typeface="Arial" panose="020B0604020202020204" pitchFamily="34" charset="0"/>
                <a:cs typeface="Arial" panose="020B0604020202020204" pitchFamily="34" charset="0"/>
              </a:rPr>
              <a:t>se construyen:</a:t>
            </a:r>
          </a:p>
          <a:p>
            <a:endParaRPr lang="es-MX" sz="1400" dirty="0">
              <a:latin typeface="Arial" panose="020B0604020202020204" pitchFamily="34" charset="0"/>
              <a:cs typeface="Arial" panose="020B0604020202020204" pitchFamily="34" charset="0"/>
            </a:endParaRPr>
          </a:p>
          <a:p>
            <a:r>
              <a:rPr lang="es-MX" sz="1400" b="1" i="1" dirty="0">
                <a:latin typeface="Arial" panose="020B0604020202020204" pitchFamily="34" charset="0"/>
                <a:cs typeface="Arial" panose="020B0604020202020204" pitchFamily="34" charset="0"/>
              </a:rPr>
              <a:t>Recolectar puntuaciones: </a:t>
            </a:r>
            <a:r>
              <a:rPr lang="es-MX" sz="1400" dirty="0">
                <a:latin typeface="Arial" panose="020B0604020202020204" pitchFamily="34" charset="0"/>
                <a:cs typeface="Arial" panose="020B0604020202020204" pitchFamily="34" charset="0"/>
              </a:rPr>
              <a:t>Se obtienen las puntuaciones directas de todos los individuos en el grupo normativo.</a:t>
            </a:r>
          </a:p>
          <a:p>
            <a:endParaRPr lang="es-MX" sz="1400" dirty="0">
              <a:latin typeface="Arial" panose="020B0604020202020204" pitchFamily="34" charset="0"/>
              <a:cs typeface="Arial" panose="020B0604020202020204" pitchFamily="34" charset="0"/>
            </a:endParaRPr>
          </a:p>
          <a:p>
            <a:r>
              <a:rPr lang="es-MX" sz="1400" b="1" i="1" dirty="0">
                <a:latin typeface="Arial" panose="020B0604020202020204" pitchFamily="34" charset="0"/>
                <a:cs typeface="Arial" panose="020B0604020202020204" pitchFamily="34" charset="0"/>
              </a:rPr>
              <a:t>Ordenar las puntuaciones:</a:t>
            </a:r>
            <a:r>
              <a:rPr lang="es-MX" sz="1400" dirty="0">
                <a:latin typeface="Arial" panose="020B0604020202020204" pitchFamily="34" charset="0"/>
                <a:cs typeface="Arial" panose="020B0604020202020204" pitchFamily="34" charset="0"/>
              </a:rPr>
              <a:t> Se ordenan todas las puntuaciones directas de menor a mayor.</a:t>
            </a:r>
          </a:p>
          <a:p>
            <a:endParaRPr lang="es-MX" sz="1400" dirty="0">
              <a:latin typeface="Arial" panose="020B0604020202020204" pitchFamily="34" charset="0"/>
              <a:cs typeface="Arial" panose="020B0604020202020204" pitchFamily="34" charset="0"/>
            </a:endParaRPr>
          </a:p>
          <a:p>
            <a:r>
              <a:rPr lang="es-MX" sz="1400" b="1" i="1" dirty="0">
                <a:latin typeface="Arial" panose="020B0604020202020204" pitchFamily="34" charset="0"/>
                <a:cs typeface="Arial" panose="020B0604020202020204" pitchFamily="34" charset="0"/>
              </a:rPr>
              <a:t>Calcular el percentil para cada puntuación: </a:t>
            </a:r>
            <a:r>
              <a:rPr lang="es-MX" sz="1400" dirty="0">
                <a:latin typeface="Arial" panose="020B0604020202020204" pitchFamily="34" charset="0"/>
                <a:cs typeface="Arial" panose="020B0604020202020204" pitchFamily="34" charset="0"/>
              </a:rPr>
              <a:t>Para cada puntuación directa, se cuenta cuántos individuos obtuvieron una puntuación igual o inferior a esa, se divide entre el número total de individuos en la muestra y se multiplica por 100.</a:t>
            </a:r>
          </a:p>
          <a:p>
            <a:endParaRPr lang="es-MX" sz="1400" dirty="0" smtClean="0">
              <a:latin typeface="Arial" panose="020B0604020202020204" pitchFamily="34" charset="0"/>
              <a:cs typeface="Arial" panose="020B0604020202020204" pitchFamily="34" charset="0"/>
            </a:endParaRPr>
          </a:p>
          <a:p>
            <a:r>
              <a:rPr lang="es-MX" sz="1400" b="1" dirty="0" smtClean="0">
                <a:latin typeface="Arial" panose="020B0604020202020204" pitchFamily="34" charset="0"/>
                <a:cs typeface="Arial" panose="020B0604020202020204" pitchFamily="34" charset="0"/>
              </a:rPr>
              <a:t>Fórmula </a:t>
            </a:r>
            <a:r>
              <a:rPr lang="es-MX" sz="1400" b="1" dirty="0">
                <a:latin typeface="Arial" panose="020B0604020202020204" pitchFamily="34" charset="0"/>
                <a:cs typeface="Arial" panose="020B0604020202020204" pitchFamily="34" charset="0"/>
              </a:rPr>
              <a:t>general: </a:t>
            </a:r>
            <a:r>
              <a:rPr lang="es-MX" sz="1400" dirty="0" smtClean="0">
                <a:latin typeface="Arial" panose="020B0604020202020204" pitchFamily="34" charset="0"/>
                <a:cs typeface="Arial" panose="020B0604020202020204" pitchFamily="34" charset="0"/>
              </a:rPr>
              <a:t>P=N(Numero</a:t>
            </a:r>
            <a:r>
              <a:rPr lang="es-MX" sz="1400" dirty="0">
                <a:latin typeface="Arial" panose="020B0604020202020204" pitchFamily="34" charset="0"/>
                <a:cs typeface="Arial" panose="020B0604020202020204" pitchFamily="34" charset="0"/>
              </a:rPr>
              <a:t> de casos con</a:t>
            </a:r>
            <a:r>
              <a:rPr lang="es-MX" sz="1400">
                <a:latin typeface="Arial" panose="020B0604020202020204" pitchFamily="34" charset="0"/>
                <a:cs typeface="Arial" panose="020B0604020202020204" pitchFamily="34" charset="0"/>
              </a:rPr>
              <a:t> </a:t>
            </a:r>
            <a:r>
              <a:rPr lang="es-MX" sz="1400" smtClean="0">
                <a:latin typeface="Arial" panose="020B0604020202020204" pitchFamily="34" charset="0"/>
                <a:cs typeface="Arial" panose="020B0604020202020204" pitchFamily="34" charset="0"/>
              </a:rPr>
              <a:t>puntuación</a:t>
            </a:r>
            <a:r>
              <a:rPr lang="es-MX" sz="1400" dirty="0">
                <a:latin typeface="Arial" panose="020B0604020202020204" pitchFamily="34" charset="0"/>
                <a:cs typeface="Arial" panose="020B0604020202020204" pitchFamily="34" charset="0"/>
              </a:rPr>
              <a:t> ≤ X)​×100</a:t>
            </a:r>
          </a:p>
          <a:p>
            <a:r>
              <a:rPr lang="es-MX" sz="1400" dirty="0">
                <a:latin typeface="Arial" panose="020B0604020202020204" pitchFamily="34" charset="0"/>
                <a:cs typeface="Arial" panose="020B0604020202020204" pitchFamily="34" charset="0"/>
              </a:rPr>
              <a:t>P: Percentil</a:t>
            </a:r>
          </a:p>
          <a:p>
            <a:r>
              <a:rPr lang="es-MX" sz="1400" dirty="0">
                <a:latin typeface="Arial" panose="020B0604020202020204" pitchFamily="34" charset="0"/>
                <a:cs typeface="Arial" panose="020B0604020202020204" pitchFamily="34" charset="0"/>
              </a:rPr>
              <a:t>X: Puntuación directa</a:t>
            </a:r>
          </a:p>
          <a:p>
            <a:r>
              <a:rPr lang="es-MX" sz="1400" dirty="0">
                <a:latin typeface="Arial" panose="020B0604020202020204" pitchFamily="34" charset="0"/>
                <a:cs typeface="Arial" panose="020B0604020202020204" pitchFamily="34" charset="0"/>
              </a:rPr>
              <a:t>N: Número total de casos en la muestra </a:t>
            </a:r>
            <a:r>
              <a:rPr lang="es-MX" sz="1400" dirty="0" smtClean="0">
                <a:latin typeface="Arial" panose="020B0604020202020204" pitchFamily="34" charset="0"/>
                <a:cs typeface="Arial" panose="020B0604020202020204" pitchFamily="34" charset="0"/>
              </a:rPr>
              <a:t>normativa</a:t>
            </a:r>
          </a:p>
          <a:p>
            <a:endParaRPr lang="es-MX" sz="1400" dirty="0">
              <a:latin typeface="Arial" panose="020B0604020202020204" pitchFamily="34" charset="0"/>
              <a:cs typeface="Arial" panose="020B0604020202020204" pitchFamily="34" charset="0"/>
            </a:endParaRPr>
          </a:p>
          <a:p>
            <a:r>
              <a:rPr lang="es-MX" sz="1400" dirty="0">
                <a:latin typeface="Arial" panose="020B0604020202020204" pitchFamily="34" charset="0"/>
                <a:cs typeface="Arial" panose="020B0604020202020204" pitchFamily="34" charset="0"/>
              </a:rPr>
              <a:t>Para datos agrupados, se utilizan fórmulas más complejas que involucran frecuencias acumuladas y límites de intervalos.</a:t>
            </a:r>
          </a:p>
        </p:txBody>
      </p:sp>
    </p:spTree>
    <p:extLst>
      <p:ext uri="{BB962C8B-B14F-4D97-AF65-F5344CB8AC3E}">
        <p14:creationId xmlns:p14="http://schemas.microsoft.com/office/powerpoint/2010/main" val="7354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4789" y="3105190"/>
            <a:ext cx="4968882" cy="37526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07000"/>
              </a:lnSpc>
              <a:spcAft>
                <a:spcPts val="800"/>
              </a:spcAft>
            </a:pPr>
            <a:r>
              <a:rPr lang="en-US" b="1" i="1" u="sng" dirty="0" err="1">
                <a:solidFill>
                  <a:schemeClr val="dk1"/>
                </a:solidFill>
                <a:latin typeface="Arial" panose="020B0604020202020204" pitchFamily="34" charset="0"/>
                <a:cs typeface="Arial" panose="020B0604020202020204" pitchFamily="34" charset="0"/>
              </a:rPr>
              <a:t>Cómo</a:t>
            </a:r>
            <a:r>
              <a:rPr lang="en-US" b="1" i="1" u="sng" dirty="0">
                <a:solidFill>
                  <a:schemeClr val="dk1"/>
                </a:solidFill>
                <a:latin typeface="Arial" panose="020B0604020202020204" pitchFamily="34" charset="0"/>
                <a:cs typeface="Arial" panose="020B0604020202020204" pitchFamily="34" charset="0"/>
              </a:rPr>
              <a:t> se </a:t>
            </a:r>
            <a:r>
              <a:rPr lang="en-US" b="1" i="1" u="sng" dirty="0" err="1">
                <a:solidFill>
                  <a:schemeClr val="dk1"/>
                </a:solidFill>
                <a:latin typeface="Arial" panose="020B0604020202020204" pitchFamily="34" charset="0"/>
                <a:cs typeface="Arial" panose="020B0604020202020204" pitchFamily="34" charset="0"/>
              </a:rPr>
              <a:t>construyen</a:t>
            </a:r>
            <a:r>
              <a:rPr lang="en-US" b="1" i="1" u="sng" dirty="0">
                <a:solidFill>
                  <a:schemeClr val="dk1"/>
                </a:solidFill>
                <a:latin typeface="Arial" panose="020B0604020202020204" pitchFamily="34" charset="0"/>
                <a:cs typeface="Arial" panose="020B0604020202020204" pitchFamily="34" charset="0"/>
              </a:rPr>
              <a:t>:</a:t>
            </a:r>
          </a:p>
          <a:p>
            <a:pPr lvl="0">
              <a:lnSpc>
                <a:spcPct val="107000"/>
              </a:lnSpc>
              <a:spcAft>
                <a:spcPts val="800"/>
              </a:spcAft>
              <a:tabLst>
                <a:tab pos="457200" algn="l"/>
              </a:tabLst>
            </a:pPr>
            <a:r>
              <a:rPr lang="es-MX" dirty="0" smtClean="0">
                <a:solidFill>
                  <a:schemeClr val="dk1"/>
                </a:solidFill>
                <a:latin typeface="Arial" panose="020B0604020202020204" pitchFamily="34" charset="0"/>
                <a:cs typeface="Arial" panose="020B0604020202020204" pitchFamily="34" charset="0"/>
              </a:rPr>
              <a:t>-</a:t>
            </a:r>
            <a:r>
              <a:rPr lang="es-MX" b="1" dirty="0" smtClean="0">
                <a:solidFill>
                  <a:schemeClr val="dk1"/>
                </a:solidFill>
                <a:latin typeface="Arial" panose="020B0604020202020204" pitchFamily="34" charset="0"/>
                <a:cs typeface="Arial" panose="020B0604020202020204" pitchFamily="34" charset="0"/>
              </a:rPr>
              <a:t>Calcular</a:t>
            </a:r>
            <a:r>
              <a:rPr lang="es-MX" dirty="0" smtClean="0">
                <a:solidFill>
                  <a:schemeClr val="dk1"/>
                </a:solidFill>
                <a:latin typeface="Arial" panose="020B0604020202020204" pitchFamily="34" charset="0"/>
                <a:cs typeface="Arial" panose="020B0604020202020204" pitchFamily="34" charset="0"/>
              </a:rPr>
              <a:t> </a:t>
            </a:r>
            <a:r>
              <a:rPr lang="es-MX" dirty="0">
                <a:solidFill>
                  <a:schemeClr val="dk1"/>
                </a:solidFill>
                <a:latin typeface="Arial" panose="020B0604020202020204" pitchFamily="34" charset="0"/>
                <a:cs typeface="Arial" panose="020B0604020202020204" pitchFamily="34" charset="0"/>
              </a:rPr>
              <a:t>la media (</a:t>
            </a:r>
            <a:r>
              <a:rPr lang="en-US" dirty="0">
                <a:solidFill>
                  <a:schemeClr val="dk1"/>
                </a:solidFill>
                <a:latin typeface="Arial" panose="020B0604020202020204" pitchFamily="34" charset="0"/>
                <a:cs typeface="Arial" panose="020B0604020202020204" pitchFamily="34" charset="0"/>
              </a:rPr>
              <a:t>μ</a:t>
            </a:r>
            <a:r>
              <a:rPr lang="es-MX" dirty="0">
                <a:solidFill>
                  <a:schemeClr val="dk1"/>
                </a:solidFill>
                <a:latin typeface="Arial" panose="020B0604020202020204" pitchFamily="34" charset="0"/>
                <a:cs typeface="Arial" panose="020B0604020202020204" pitchFamily="34" charset="0"/>
              </a:rPr>
              <a:t>) y la desviación estándar (</a:t>
            </a:r>
            <a:r>
              <a:rPr lang="en-US" dirty="0">
                <a:solidFill>
                  <a:schemeClr val="dk1"/>
                </a:solidFill>
                <a:latin typeface="Arial" panose="020B0604020202020204" pitchFamily="34" charset="0"/>
                <a:cs typeface="Arial" panose="020B0604020202020204" pitchFamily="34" charset="0"/>
              </a:rPr>
              <a:t>σ</a:t>
            </a:r>
            <a:r>
              <a:rPr lang="es-MX" dirty="0">
                <a:solidFill>
                  <a:schemeClr val="dk1"/>
                </a:solidFill>
                <a:latin typeface="Arial" panose="020B0604020202020204" pitchFamily="34" charset="0"/>
                <a:cs typeface="Arial" panose="020B0604020202020204" pitchFamily="34" charset="0"/>
              </a:rPr>
              <a:t>) del grupo normativo para la prueba en cuestión.</a:t>
            </a:r>
            <a:endParaRPr lang="en-US" dirty="0">
              <a:solidFill>
                <a:schemeClr val="dk1"/>
              </a:solidFill>
              <a:latin typeface="Arial" panose="020B0604020202020204" pitchFamily="34" charset="0"/>
              <a:cs typeface="Arial" panose="020B0604020202020204" pitchFamily="34" charset="0"/>
            </a:endParaRPr>
          </a:p>
          <a:p>
            <a:pPr lvl="0">
              <a:lnSpc>
                <a:spcPct val="107000"/>
              </a:lnSpc>
              <a:spcAft>
                <a:spcPts val="800"/>
              </a:spcAft>
              <a:tabLst>
                <a:tab pos="457200" algn="l"/>
              </a:tabLst>
            </a:pPr>
            <a:r>
              <a:rPr lang="en-US" b="1" dirty="0" smtClean="0">
                <a:solidFill>
                  <a:schemeClr val="dk1"/>
                </a:solidFill>
                <a:latin typeface="Arial" panose="020B0604020202020204" pitchFamily="34" charset="0"/>
                <a:cs typeface="Arial" panose="020B0604020202020204" pitchFamily="34" charset="0"/>
              </a:rPr>
              <a:t>-</a:t>
            </a:r>
            <a:r>
              <a:rPr lang="en-US" b="1" dirty="0" err="1" smtClean="0">
                <a:solidFill>
                  <a:schemeClr val="dk1"/>
                </a:solidFill>
                <a:latin typeface="Arial" panose="020B0604020202020204" pitchFamily="34" charset="0"/>
                <a:cs typeface="Arial" panose="020B0604020202020204" pitchFamily="34" charset="0"/>
              </a:rPr>
              <a:t>Aplicar</a:t>
            </a:r>
            <a:r>
              <a:rPr lang="en-US" b="1" dirty="0" smtClean="0">
                <a:solidFill>
                  <a:schemeClr val="dk1"/>
                </a:solidFill>
                <a:latin typeface="Arial" panose="020B0604020202020204" pitchFamily="34" charset="0"/>
                <a:cs typeface="Arial" panose="020B0604020202020204" pitchFamily="34" charset="0"/>
              </a:rPr>
              <a:t> </a:t>
            </a:r>
            <a:r>
              <a:rPr lang="en-US" b="1" dirty="0">
                <a:solidFill>
                  <a:schemeClr val="dk1"/>
                </a:solidFill>
                <a:latin typeface="Arial" panose="020B0604020202020204" pitchFamily="34" charset="0"/>
                <a:cs typeface="Arial" panose="020B0604020202020204" pitchFamily="34" charset="0"/>
              </a:rPr>
              <a:t>la </a:t>
            </a:r>
            <a:r>
              <a:rPr lang="en-US" b="1" dirty="0" err="1">
                <a:solidFill>
                  <a:schemeClr val="dk1"/>
                </a:solidFill>
                <a:latin typeface="Arial" panose="020B0604020202020204" pitchFamily="34" charset="0"/>
                <a:cs typeface="Arial" panose="020B0604020202020204" pitchFamily="34" charset="0"/>
              </a:rPr>
              <a:t>fórmula</a:t>
            </a:r>
            <a:r>
              <a:rPr lang="en-US" dirty="0">
                <a:solidFill>
                  <a:schemeClr val="dk1"/>
                </a:solidFill>
                <a:latin typeface="Arial" panose="020B0604020202020204" pitchFamily="34" charset="0"/>
                <a:cs typeface="Arial" panose="020B0604020202020204" pitchFamily="34" charset="0"/>
              </a:rPr>
              <a:t>:</a:t>
            </a:r>
          </a:p>
          <a:p>
            <a:pPr marL="0" lvl="1" indent="-285750">
              <a:lnSpc>
                <a:spcPct val="107000"/>
              </a:lnSpc>
              <a:spcAft>
                <a:spcPts val="800"/>
              </a:spcAft>
              <a:buSzPts val="1000"/>
              <a:buFont typeface="Courier New" panose="02070309020205020404" pitchFamily="49" charset="0"/>
              <a:buChar char="o"/>
              <a:tabLst>
                <a:tab pos="914400" algn="l"/>
              </a:tabLst>
            </a:pPr>
            <a:r>
              <a:rPr lang="en-US" dirty="0">
                <a:solidFill>
                  <a:schemeClr val="dk1"/>
                </a:solidFill>
                <a:latin typeface="Arial" panose="020B0604020202020204" pitchFamily="34" charset="0"/>
                <a:cs typeface="Arial" panose="020B0604020202020204" pitchFamily="34" charset="0"/>
              </a:rPr>
              <a:t>Z=σ(X−μ)​</a:t>
            </a:r>
          </a:p>
          <a:p>
            <a:pPr marL="0" lvl="2" indent="-228600">
              <a:lnSpc>
                <a:spcPct val="107000"/>
              </a:lnSpc>
              <a:spcAft>
                <a:spcPts val="800"/>
              </a:spcAft>
              <a:buSzPts val="1000"/>
              <a:buFont typeface="Wingdings" panose="05000000000000000000" pitchFamily="2" charset="2"/>
              <a:buChar char=""/>
              <a:tabLst>
                <a:tab pos="1371600" algn="l"/>
              </a:tabLst>
            </a:pPr>
            <a:r>
              <a:rPr lang="en-US" dirty="0">
                <a:solidFill>
                  <a:schemeClr val="dk1"/>
                </a:solidFill>
                <a:latin typeface="Arial" panose="020B0604020202020204" pitchFamily="34" charset="0"/>
                <a:cs typeface="Arial" panose="020B0604020202020204" pitchFamily="34" charset="0"/>
              </a:rPr>
              <a:t>Z: </a:t>
            </a:r>
            <a:r>
              <a:rPr lang="en-US" dirty="0" err="1">
                <a:solidFill>
                  <a:schemeClr val="dk1"/>
                </a:solidFill>
                <a:latin typeface="Arial" panose="020B0604020202020204" pitchFamily="34" charset="0"/>
                <a:cs typeface="Arial" panose="020B0604020202020204" pitchFamily="34" charset="0"/>
              </a:rPr>
              <a:t>Puntuación</a:t>
            </a:r>
            <a:r>
              <a:rPr lang="en-US" dirty="0">
                <a:solidFill>
                  <a:schemeClr val="dk1"/>
                </a:solidFill>
                <a:latin typeface="Arial" panose="020B0604020202020204" pitchFamily="34" charset="0"/>
                <a:cs typeface="Arial" panose="020B0604020202020204" pitchFamily="34" charset="0"/>
              </a:rPr>
              <a:t> </a:t>
            </a:r>
            <a:r>
              <a:rPr lang="en-US" dirty="0" err="1">
                <a:solidFill>
                  <a:schemeClr val="dk1"/>
                </a:solidFill>
                <a:latin typeface="Arial" panose="020B0604020202020204" pitchFamily="34" charset="0"/>
                <a:cs typeface="Arial" panose="020B0604020202020204" pitchFamily="34" charset="0"/>
              </a:rPr>
              <a:t>típica</a:t>
            </a:r>
            <a:endParaRPr lang="en-US" dirty="0">
              <a:solidFill>
                <a:schemeClr val="dk1"/>
              </a:solidFill>
              <a:latin typeface="Arial" panose="020B0604020202020204" pitchFamily="34" charset="0"/>
              <a:cs typeface="Arial" panose="020B0604020202020204" pitchFamily="34" charset="0"/>
            </a:endParaRPr>
          </a:p>
          <a:p>
            <a:pPr marL="0" lvl="2" indent="-228600">
              <a:lnSpc>
                <a:spcPct val="107000"/>
              </a:lnSpc>
              <a:spcAft>
                <a:spcPts val="800"/>
              </a:spcAft>
              <a:buSzPts val="1000"/>
              <a:buFont typeface="Wingdings" panose="05000000000000000000" pitchFamily="2" charset="2"/>
              <a:buChar char=""/>
              <a:tabLst>
                <a:tab pos="1371600" algn="l"/>
              </a:tabLst>
            </a:pPr>
            <a:r>
              <a:rPr lang="en-US" dirty="0">
                <a:solidFill>
                  <a:schemeClr val="dk1"/>
                </a:solidFill>
                <a:latin typeface="Arial" panose="020B0604020202020204" pitchFamily="34" charset="0"/>
                <a:cs typeface="Arial" panose="020B0604020202020204" pitchFamily="34" charset="0"/>
              </a:rPr>
              <a:t>X: </a:t>
            </a:r>
            <a:r>
              <a:rPr lang="en-US" dirty="0" err="1">
                <a:solidFill>
                  <a:schemeClr val="dk1"/>
                </a:solidFill>
                <a:latin typeface="Arial" panose="020B0604020202020204" pitchFamily="34" charset="0"/>
                <a:cs typeface="Arial" panose="020B0604020202020204" pitchFamily="34" charset="0"/>
              </a:rPr>
              <a:t>Puntuación</a:t>
            </a:r>
            <a:r>
              <a:rPr lang="en-US" dirty="0">
                <a:solidFill>
                  <a:schemeClr val="dk1"/>
                </a:solidFill>
                <a:latin typeface="Arial" panose="020B0604020202020204" pitchFamily="34" charset="0"/>
                <a:cs typeface="Arial" panose="020B0604020202020204" pitchFamily="34" charset="0"/>
              </a:rPr>
              <a:t> </a:t>
            </a:r>
            <a:r>
              <a:rPr lang="en-US" dirty="0" err="1">
                <a:solidFill>
                  <a:schemeClr val="dk1"/>
                </a:solidFill>
                <a:latin typeface="Arial" panose="020B0604020202020204" pitchFamily="34" charset="0"/>
                <a:cs typeface="Arial" panose="020B0604020202020204" pitchFamily="34" charset="0"/>
              </a:rPr>
              <a:t>directa</a:t>
            </a:r>
            <a:r>
              <a:rPr lang="en-US" dirty="0">
                <a:solidFill>
                  <a:schemeClr val="dk1"/>
                </a:solidFill>
                <a:latin typeface="Arial" panose="020B0604020202020204" pitchFamily="34" charset="0"/>
                <a:cs typeface="Arial" panose="020B0604020202020204" pitchFamily="34" charset="0"/>
              </a:rPr>
              <a:t> individual</a:t>
            </a:r>
          </a:p>
          <a:p>
            <a:pPr marL="0" lvl="2" indent="-228600">
              <a:lnSpc>
                <a:spcPct val="107000"/>
              </a:lnSpc>
              <a:spcAft>
                <a:spcPts val="800"/>
              </a:spcAft>
              <a:buSzPts val="1000"/>
              <a:buFont typeface="Wingdings" panose="05000000000000000000" pitchFamily="2" charset="2"/>
              <a:buChar char=""/>
              <a:tabLst>
                <a:tab pos="1371600" algn="l"/>
              </a:tabLst>
            </a:pPr>
            <a:r>
              <a:rPr lang="en-US" dirty="0">
                <a:solidFill>
                  <a:schemeClr val="dk1"/>
                </a:solidFill>
                <a:latin typeface="Arial" panose="020B0604020202020204" pitchFamily="34" charset="0"/>
                <a:cs typeface="Arial" panose="020B0604020202020204" pitchFamily="34" charset="0"/>
              </a:rPr>
              <a:t>μ: Media del </a:t>
            </a:r>
            <a:r>
              <a:rPr lang="en-US" dirty="0" err="1">
                <a:solidFill>
                  <a:schemeClr val="dk1"/>
                </a:solidFill>
                <a:latin typeface="Arial" panose="020B0604020202020204" pitchFamily="34" charset="0"/>
                <a:cs typeface="Arial" panose="020B0604020202020204" pitchFamily="34" charset="0"/>
              </a:rPr>
              <a:t>grupo</a:t>
            </a:r>
            <a:r>
              <a:rPr lang="en-US" dirty="0">
                <a:solidFill>
                  <a:schemeClr val="dk1"/>
                </a:solidFill>
                <a:latin typeface="Arial" panose="020B0604020202020204" pitchFamily="34" charset="0"/>
                <a:cs typeface="Arial" panose="020B0604020202020204" pitchFamily="34" charset="0"/>
              </a:rPr>
              <a:t> </a:t>
            </a:r>
            <a:r>
              <a:rPr lang="en-US" dirty="0" err="1">
                <a:solidFill>
                  <a:schemeClr val="dk1"/>
                </a:solidFill>
                <a:latin typeface="Arial" panose="020B0604020202020204" pitchFamily="34" charset="0"/>
                <a:cs typeface="Arial" panose="020B0604020202020204" pitchFamily="34" charset="0"/>
              </a:rPr>
              <a:t>normativo</a:t>
            </a:r>
            <a:endParaRPr lang="en-US" dirty="0">
              <a:solidFill>
                <a:schemeClr val="dk1"/>
              </a:solidFill>
              <a:latin typeface="Arial" panose="020B0604020202020204" pitchFamily="34" charset="0"/>
              <a:cs typeface="Arial" panose="020B0604020202020204" pitchFamily="34" charset="0"/>
            </a:endParaRPr>
          </a:p>
          <a:p>
            <a:pPr marL="0" lvl="2" indent="-228600">
              <a:lnSpc>
                <a:spcPct val="107000"/>
              </a:lnSpc>
              <a:spcAft>
                <a:spcPts val="800"/>
              </a:spcAft>
              <a:buSzPts val="1000"/>
              <a:buFont typeface="Wingdings" panose="05000000000000000000" pitchFamily="2" charset="2"/>
              <a:buChar char=""/>
              <a:tabLst>
                <a:tab pos="1371600" algn="l"/>
              </a:tabLst>
            </a:pPr>
            <a:r>
              <a:rPr lang="en-US" dirty="0">
                <a:solidFill>
                  <a:schemeClr val="dk1"/>
                </a:solidFill>
                <a:latin typeface="Arial" panose="020B0604020202020204" pitchFamily="34" charset="0"/>
                <a:cs typeface="Arial" panose="020B0604020202020204" pitchFamily="34" charset="0"/>
              </a:rPr>
              <a:t>σ</a:t>
            </a:r>
            <a:r>
              <a:rPr lang="es-MX" dirty="0">
                <a:solidFill>
                  <a:schemeClr val="dk1"/>
                </a:solidFill>
                <a:latin typeface="Arial" panose="020B0604020202020204" pitchFamily="34" charset="0"/>
                <a:cs typeface="Arial" panose="020B0604020202020204" pitchFamily="34" charset="0"/>
              </a:rPr>
              <a:t>: Desviación estándar del grupo </a:t>
            </a:r>
            <a:r>
              <a:rPr lang="es-MX" dirty="0" smtClean="0">
                <a:solidFill>
                  <a:schemeClr val="dk1"/>
                </a:solidFill>
                <a:latin typeface="Arial" panose="020B0604020202020204" pitchFamily="34" charset="0"/>
                <a:cs typeface="Arial" panose="020B0604020202020204" pitchFamily="34" charset="0"/>
              </a:rPr>
              <a:t>normativo</a:t>
            </a:r>
            <a:endParaRPr lang="en-US" dirty="0">
              <a:solidFill>
                <a:schemeClr val="dk1"/>
              </a:solidFill>
              <a:latin typeface="Arial" panose="020B0604020202020204" pitchFamily="34" charset="0"/>
              <a:cs typeface="Arial" panose="020B0604020202020204" pitchFamily="34" charset="0"/>
            </a:endParaRPr>
          </a:p>
        </p:txBody>
      </p:sp>
      <p:sp>
        <p:nvSpPr>
          <p:cNvPr id="3" name="Rectángulo 2"/>
          <p:cNvSpPr/>
          <p:nvPr/>
        </p:nvSpPr>
        <p:spPr>
          <a:xfrm>
            <a:off x="3798295" y="151817"/>
            <a:ext cx="8052204" cy="523028"/>
          </a:xfrm>
          <a:prstGeom prst="rect">
            <a:avLst/>
          </a:prstGeom>
        </p:spPr>
        <p:txBody>
          <a:bodyPr wrap="none">
            <a:spAutoFit/>
          </a:bodyPr>
          <a:lstStyle/>
          <a:p>
            <a:pPr>
              <a:lnSpc>
                <a:spcPct val="107000"/>
              </a:lnSpc>
              <a:spcAft>
                <a:spcPts val="800"/>
              </a:spcAft>
            </a:pPr>
            <a:r>
              <a:rPr lang="es-MX"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Times New Roman" panose="02020603050405020304" pitchFamily="18" charset="0"/>
                <a:cs typeface="Times New Roman" panose="02020603050405020304" pitchFamily="18" charset="0"/>
              </a:rPr>
              <a:t>Métodos para la Construcción de Baremos</a:t>
            </a:r>
            <a:endParaRPr lang="en-US"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Rectángulo 3"/>
          <p:cNvSpPr/>
          <p:nvPr/>
        </p:nvSpPr>
        <p:spPr>
          <a:xfrm>
            <a:off x="5410711" y="815577"/>
            <a:ext cx="6894501" cy="6042423"/>
          </a:xfrm>
          <a:prstGeom prst="rect">
            <a:avLst/>
          </a:prstGeom>
        </p:spPr>
        <p:txBody>
          <a:bodyPr wrap="square">
            <a:spAutoFit/>
          </a:bodyPr>
          <a:lstStyle/>
          <a:p>
            <a:pPr>
              <a:lnSpc>
                <a:spcPct val="107000"/>
              </a:lnSpc>
              <a:spcAft>
                <a:spcPts val="800"/>
              </a:spcAft>
            </a:pPr>
            <a:r>
              <a:rPr lang="en-US" b="1" dirty="0" err="1">
                <a:latin typeface="Arial" panose="020B0604020202020204" pitchFamily="34" charset="0"/>
                <a:ea typeface="Times New Roman" panose="02020603050405020304" pitchFamily="18" charset="0"/>
                <a:cs typeface="Arial" panose="020B0604020202020204" pitchFamily="34" charset="0"/>
              </a:rPr>
              <a:t>Ventajas</a:t>
            </a:r>
            <a:r>
              <a:rPr lang="en-US" b="1" dirty="0">
                <a:latin typeface="Arial" panose="020B0604020202020204" pitchFamily="34" charset="0"/>
                <a:ea typeface="Times New Roman" panose="02020603050405020304" pitchFamily="18" charset="0"/>
                <a:cs typeface="Arial" panose="020B0604020202020204" pitchFamily="34" charset="0"/>
              </a:rPr>
              <a:t>:</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a:latin typeface="Arial" panose="020B0604020202020204" pitchFamily="34" charset="0"/>
                <a:ea typeface="Times New Roman" panose="02020603050405020304" pitchFamily="18" charset="0"/>
                <a:cs typeface="Arial" panose="020B0604020202020204" pitchFamily="34" charset="0"/>
              </a:rPr>
              <a:t>Escala de intervalo:</a:t>
            </a:r>
            <a:r>
              <a:rPr lang="es-MX" dirty="0">
                <a:latin typeface="Arial" panose="020B0604020202020204" pitchFamily="34" charset="0"/>
                <a:ea typeface="Times New Roman" panose="02020603050405020304" pitchFamily="18" charset="0"/>
                <a:cs typeface="Arial" panose="020B0604020202020204" pitchFamily="34" charset="0"/>
              </a:rPr>
              <a:t> Permiten comparaciones significativas de distancias entre puntuaciones.</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a:latin typeface="Arial" panose="020B0604020202020204" pitchFamily="34" charset="0"/>
                <a:ea typeface="Times New Roman" panose="02020603050405020304" pitchFamily="18" charset="0"/>
                <a:cs typeface="Arial" panose="020B0604020202020204" pitchFamily="34" charset="0"/>
              </a:rPr>
              <a:t>Información sobre la posición relativa:</a:t>
            </a:r>
            <a:r>
              <a:rPr lang="es-MX" dirty="0">
                <a:latin typeface="Arial" panose="020B0604020202020204" pitchFamily="34" charset="0"/>
                <a:ea typeface="Times New Roman" panose="02020603050405020304" pitchFamily="18" charset="0"/>
                <a:cs typeface="Arial" panose="020B0604020202020204" pitchFamily="34" charset="0"/>
              </a:rPr>
              <a:t> Indican claramente la posición de un individuo con respecto a la media del grupo </a:t>
            </a:r>
            <a:r>
              <a:rPr lang="es-MX" dirty="0" smtClean="0">
                <a:latin typeface="Arial" panose="020B0604020202020204" pitchFamily="34" charset="0"/>
                <a:ea typeface="Times New Roman" panose="02020603050405020304" pitchFamily="18" charset="0"/>
                <a:cs typeface="Arial" panose="020B0604020202020204" pitchFamily="34" charset="0"/>
              </a:rPr>
              <a:t> y </a:t>
            </a:r>
            <a:r>
              <a:rPr lang="es-MX" dirty="0">
                <a:latin typeface="Arial" panose="020B0604020202020204" pitchFamily="34" charset="0"/>
                <a:ea typeface="Times New Roman" panose="02020603050405020304" pitchFamily="18" charset="0"/>
                <a:cs typeface="Arial" panose="020B0604020202020204" pitchFamily="34" charset="0"/>
              </a:rPr>
              <a:t>la variabilidad de las puntuaciones.</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a:latin typeface="Arial" panose="020B0604020202020204" pitchFamily="34" charset="0"/>
                <a:ea typeface="Times New Roman" panose="02020603050405020304" pitchFamily="18" charset="0"/>
                <a:cs typeface="Arial" panose="020B0604020202020204" pitchFamily="34" charset="0"/>
              </a:rPr>
              <a:t>Base para otras puntuaciones estandarizadas:</a:t>
            </a:r>
            <a:r>
              <a:rPr lang="es-MX" dirty="0">
                <a:latin typeface="Arial" panose="020B0604020202020204" pitchFamily="34" charset="0"/>
                <a:ea typeface="Times New Roman" panose="02020603050405020304" pitchFamily="18" charset="0"/>
                <a:cs typeface="Arial" panose="020B0604020202020204" pitchFamily="34" charset="0"/>
              </a:rPr>
              <a:t> Son el punto de partida para la mayoría de las otras escalas estandarizadas (T, </a:t>
            </a:r>
            <a:r>
              <a:rPr lang="es-MX" dirty="0" err="1">
                <a:latin typeface="Arial" panose="020B0604020202020204" pitchFamily="34" charset="0"/>
                <a:ea typeface="Times New Roman" panose="02020603050405020304" pitchFamily="18" charset="0"/>
                <a:cs typeface="Arial" panose="020B0604020202020204" pitchFamily="34" charset="0"/>
              </a:rPr>
              <a:t>eneatipos</a:t>
            </a:r>
            <a:r>
              <a:rPr lang="es-MX" dirty="0">
                <a:latin typeface="Arial" panose="020B0604020202020204" pitchFamily="34" charset="0"/>
                <a:ea typeface="Times New Roman" panose="02020603050405020304" pitchFamily="18" charset="0"/>
                <a:cs typeface="Arial" panose="020B0604020202020204" pitchFamily="34" charset="0"/>
              </a:rPr>
              <a:t>, etc.).</a:t>
            </a:r>
            <a:endParaRPr 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err="1">
                <a:latin typeface="Arial" panose="020B0604020202020204" pitchFamily="34" charset="0"/>
                <a:ea typeface="Times New Roman" panose="02020603050405020304" pitchFamily="18" charset="0"/>
                <a:cs typeface="Arial" panose="020B0604020202020204" pitchFamily="34" charset="0"/>
              </a:rPr>
              <a:t>Desventajas</a:t>
            </a:r>
            <a:r>
              <a:rPr lang="en-US" b="1" dirty="0">
                <a:latin typeface="Arial" panose="020B0604020202020204" pitchFamily="34" charset="0"/>
                <a:ea typeface="Times New Roman" panose="02020603050405020304" pitchFamily="18" charset="0"/>
                <a:cs typeface="Arial" panose="020B0604020202020204" pitchFamily="34" charset="0"/>
              </a:rPr>
              <a:t>:</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a:latin typeface="Arial" panose="020B0604020202020204" pitchFamily="34" charset="0"/>
                <a:ea typeface="Times New Roman" panose="02020603050405020304" pitchFamily="18" charset="0"/>
                <a:cs typeface="Arial" panose="020B0604020202020204" pitchFamily="34" charset="0"/>
              </a:rPr>
              <a:t>Valores negativos y decimales:</a:t>
            </a:r>
            <a:r>
              <a:rPr lang="es-MX" dirty="0">
                <a:latin typeface="Arial" panose="020B0604020202020204" pitchFamily="34" charset="0"/>
                <a:ea typeface="Times New Roman" panose="02020603050405020304" pitchFamily="18" charset="0"/>
                <a:cs typeface="Arial" panose="020B0604020202020204" pitchFamily="34" charset="0"/>
              </a:rPr>
              <a:t> Pueden resultar en puntuaciones negativas y con decimales, lo que a veces dificulta su interpretación directa para el público general.</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a:latin typeface="Arial" panose="020B0604020202020204" pitchFamily="34" charset="0"/>
                <a:ea typeface="Times New Roman" panose="02020603050405020304" pitchFamily="18" charset="0"/>
                <a:cs typeface="Arial" panose="020B0604020202020204" pitchFamily="34" charset="0"/>
              </a:rPr>
              <a:t>Asumen normalidad (idealmente):</a:t>
            </a:r>
            <a:r>
              <a:rPr lang="es-MX" dirty="0">
                <a:latin typeface="Arial" panose="020B0604020202020204" pitchFamily="34" charset="0"/>
                <a:ea typeface="Times New Roman" panose="02020603050405020304" pitchFamily="18" charset="0"/>
                <a:cs typeface="Arial" panose="020B0604020202020204" pitchFamily="34" charset="0"/>
              </a:rPr>
              <a:t> Aunque se pueden calcular para cualquier distribución, su interpretación plena (por ejemplo, en términos de proporciones de la curva normal) es más precisa cuando la distribución de las puntuaciones directas se aproxima a una distribución normal.</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194789" y="936359"/>
            <a:ext cx="5385740" cy="1907317"/>
          </a:xfrm>
          <a:prstGeom prst="rect">
            <a:avLst/>
          </a:prstGeom>
        </p:spPr>
        <p:txBody>
          <a:bodyPr wrap="square">
            <a:spAutoFit/>
          </a:bodyPr>
          <a:lstStyle/>
          <a:p>
            <a:pPr lvl="0">
              <a:lnSpc>
                <a:spcPct val="107000"/>
              </a:lnSpc>
              <a:spcAft>
                <a:spcPts val="800"/>
              </a:spcAft>
              <a:tabLst>
                <a:tab pos="457200" algn="l"/>
              </a:tabLst>
            </a:pP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a typeface="Times New Roman" panose="02020603050405020304" pitchFamily="18" charset="0"/>
                <a:cs typeface="Arial" panose="020B0604020202020204" pitchFamily="34" charset="0"/>
              </a:rPr>
              <a:t>Puntuaciones Típicas (Z</a:t>
            </a:r>
            <a:r>
              <a:rPr lang="es-MX"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a typeface="Times New Roman" panose="02020603050405020304" pitchFamily="18" charset="0"/>
                <a:cs typeface="Arial" panose="020B0604020202020204" pitchFamily="34" charset="0"/>
              </a:rPr>
              <a:t>):</a:t>
            </a:r>
          </a:p>
          <a:p>
            <a:pPr lvl="0">
              <a:lnSpc>
                <a:spcPct val="107000"/>
              </a:lnSpc>
              <a:spcAft>
                <a:spcPts val="800"/>
              </a:spcAft>
              <a:tabLst>
                <a:tab pos="457200" algn="l"/>
              </a:tabLst>
            </a:pPr>
            <a:r>
              <a:rPr lang="es-MX" dirty="0" smtClean="0">
                <a:latin typeface="Arial" panose="020B0604020202020204" pitchFamily="34" charset="0"/>
                <a:ea typeface="Times New Roman" panose="02020603050405020304" pitchFamily="18" charset="0"/>
                <a:cs typeface="Arial" panose="020B0604020202020204" pitchFamily="34" charset="0"/>
              </a:rPr>
              <a:t>Expresan </a:t>
            </a:r>
            <a:r>
              <a:rPr lang="es-MX" dirty="0">
                <a:latin typeface="Arial" panose="020B0604020202020204" pitchFamily="34" charset="0"/>
                <a:ea typeface="Times New Roman" panose="02020603050405020304" pitchFamily="18" charset="0"/>
                <a:cs typeface="Arial" panose="020B0604020202020204" pitchFamily="34" charset="0"/>
              </a:rPr>
              <a:t>la distancia de una puntuación directa con respecto a la media del grupo normativo, en unidades de desviación estándar. Tienen una media de 0 y una desviación estándar de 1.</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1335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9934" y="4049123"/>
            <a:ext cx="4808899" cy="177933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lvl="0">
              <a:lnSpc>
                <a:spcPct val="107000"/>
              </a:lnSpc>
              <a:spcAft>
                <a:spcPts val="800"/>
              </a:spcAft>
              <a:tabLst>
                <a:tab pos="457200" algn="l"/>
              </a:tabLst>
            </a:pPr>
            <a:r>
              <a:rPr lang="es-MX" dirty="0" smtClean="0">
                <a:latin typeface="Arial" panose="020B0604020202020204" pitchFamily="34" charset="0"/>
                <a:ea typeface="Times New Roman" panose="02020603050405020304" pitchFamily="18" charset="0"/>
                <a:cs typeface="Arial" panose="020B0604020202020204" pitchFamily="34" charset="0"/>
              </a:rPr>
              <a:t> </a:t>
            </a:r>
            <a:r>
              <a:rPr lang="en-US" b="1" dirty="0" err="1" smtClean="0">
                <a:latin typeface="Arial" panose="020B0604020202020204" pitchFamily="34" charset="0"/>
                <a:ea typeface="Times New Roman" panose="02020603050405020304" pitchFamily="18" charset="0"/>
                <a:cs typeface="Arial" panose="020B0604020202020204" pitchFamily="34" charset="0"/>
              </a:rPr>
              <a:t>Cómo</a:t>
            </a:r>
            <a:r>
              <a:rPr lang="en-US" b="1" dirty="0" smtClean="0">
                <a:latin typeface="Arial" panose="020B0604020202020204" pitchFamily="34" charset="0"/>
                <a:ea typeface="Times New Roman" panose="02020603050405020304" pitchFamily="18" charset="0"/>
                <a:cs typeface="Arial" panose="020B0604020202020204" pitchFamily="34" charset="0"/>
              </a:rPr>
              <a:t> </a:t>
            </a:r>
            <a:r>
              <a:rPr lang="en-US" b="1" dirty="0">
                <a:latin typeface="Arial" panose="020B0604020202020204" pitchFamily="34" charset="0"/>
                <a:ea typeface="Times New Roman" panose="02020603050405020304" pitchFamily="18" charset="0"/>
                <a:cs typeface="Arial" panose="020B0604020202020204" pitchFamily="34" charset="0"/>
              </a:rPr>
              <a:t>se </a:t>
            </a:r>
            <a:r>
              <a:rPr lang="en-US" b="1" dirty="0" err="1">
                <a:latin typeface="Arial" panose="020B0604020202020204" pitchFamily="34" charset="0"/>
                <a:ea typeface="Times New Roman" panose="02020603050405020304" pitchFamily="18" charset="0"/>
                <a:cs typeface="Arial" panose="020B0604020202020204" pitchFamily="34" charset="0"/>
              </a:rPr>
              <a:t>construyen</a:t>
            </a:r>
            <a:r>
              <a:rPr lang="en-US" b="1" dirty="0">
                <a:latin typeface="Arial" panose="020B0604020202020204" pitchFamily="34" charset="0"/>
                <a:ea typeface="Times New Roman" panose="02020603050405020304" pitchFamily="18" charset="0"/>
                <a:cs typeface="Arial" panose="020B0604020202020204" pitchFamily="34" charset="0"/>
              </a:rPr>
              <a:t>:</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a:latin typeface="Arial" panose="020B0604020202020204" pitchFamily="34" charset="0"/>
                <a:ea typeface="Times New Roman" panose="02020603050405020304" pitchFamily="18" charset="0"/>
                <a:cs typeface="Arial" panose="020B0604020202020204" pitchFamily="34" charset="0"/>
              </a:rPr>
              <a:t>Se basan en las puntuaciones Z y se transforman usando una media de 50 y una desviación estándar de 10.</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b="1" dirty="0" err="1">
                <a:latin typeface="Arial" panose="020B0604020202020204" pitchFamily="34" charset="0"/>
                <a:ea typeface="Times New Roman" panose="02020603050405020304" pitchFamily="18" charset="0"/>
                <a:cs typeface="Arial" panose="020B0604020202020204" pitchFamily="34" charset="0"/>
              </a:rPr>
              <a:t>Fórmula</a:t>
            </a:r>
            <a:r>
              <a:rPr lang="en-US" b="1" dirty="0">
                <a:latin typeface="Arial" panose="020B0604020202020204" pitchFamily="34" charset="0"/>
                <a:ea typeface="Times New Roman" panose="02020603050405020304" pitchFamily="18" charset="0"/>
                <a:cs typeface="Arial" panose="020B0604020202020204" pitchFamily="34" charset="0"/>
              </a:rPr>
              <a:t>:</a:t>
            </a:r>
            <a:r>
              <a:rPr lang="en-US" dirty="0">
                <a:latin typeface="Arial" panose="020B0604020202020204" pitchFamily="34" charset="0"/>
                <a:ea typeface="Times New Roman" panose="02020603050405020304" pitchFamily="18" charset="0"/>
                <a:cs typeface="Arial" panose="020B0604020202020204" pitchFamily="34" charset="0"/>
              </a:rPr>
              <a:t> T=(Z×10)+</a:t>
            </a:r>
            <a:r>
              <a:rPr lang="en-US" dirty="0" smtClean="0">
                <a:latin typeface="Arial" panose="020B0604020202020204" pitchFamily="34" charset="0"/>
                <a:ea typeface="Times New Roman" panose="02020603050405020304" pitchFamily="18" charset="0"/>
                <a:cs typeface="Arial" panose="020B0604020202020204" pitchFamily="34" charset="0"/>
              </a:rPr>
              <a:t>50</a:t>
            </a:r>
            <a:endParaRPr lang="en-US"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4046490" y="295509"/>
            <a:ext cx="8052204" cy="523028"/>
          </a:xfrm>
          <a:prstGeom prst="rect">
            <a:avLst/>
          </a:prstGeom>
        </p:spPr>
        <p:txBody>
          <a:bodyPr wrap="none">
            <a:spAutoFit/>
          </a:bodyPr>
          <a:lstStyle/>
          <a:p>
            <a:pPr>
              <a:lnSpc>
                <a:spcPct val="107000"/>
              </a:lnSpc>
              <a:spcAft>
                <a:spcPts val="800"/>
              </a:spcAft>
            </a:pPr>
            <a:r>
              <a:rPr lang="es-MX"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Times New Roman" panose="02020603050405020304" pitchFamily="18" charset="0"/>
                <a:cs typeface="Times New Roman" panose="02020603050405020304" pitchFamily="18" charset="0"/>
              </a:rPr>
              <a:t>Métodos para la Construcción de Baremos</a:t>
            </a:r>
            <a:endParaRPr lang="en-US"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4" name="Rectángulo 3"/>
          <p:cNvSpPr/>
          <p:nvPr/>
        </p:nvSpPr>
        <p:spPr>
          <a:xfrm>
            <a:off x="6580046" y="1177391"/>
            <a:ext cx="5518648" cy="5355312"/>
          </a:xfrm>
          <a:prstGeom prst="rect">
            <a:avLst/>
          </a:prstGeom>
        </p:spPr>
        <p:txBody>
          <a:bodyPr wrap="square">
            <a:spAutoFit/>
          </a:bodyPr>
          <a:lstStyle/>
          <a:p>
            <a:r>
              <a:rPr lang="es-MX" b="1" i="1" u="sng" dirty="0"/>
              <a:t>Ventajas</a:t>
            </a:r>
            <a:r>
              <a:rPr lang="es-MX" b="1" i="1" u="sng" dirty="0" smtClean="0"/>
              <a:t>:</a:t>
            </a:r>
          </a:p>
          <a:p>
            <a:endParaRPr lang="es-MX" b="1" i="1" u="sng" dirty="0"/>
          </a:p>
          <a:p>
            <a:r>
              <a:rPr lang="es-MX" dirty="0"/>
              <a:t>Fácil interpretación: Rango de valores más "cómodo" (generalmente entre 20 y 80 en la mayoría de los casos) y sin decimales significativos</a:t>
            </a:r>
            <a:r>
              <a:rPr lang="es-MX" dirty="0" smtClean="0"/>
              <a:t>.</a:t>
            </a:r>
          </a:p>
          <a:p>
            <a:endParaRPr lang="es-MX" dirty="0"/>
          </a:p>
          <a:p>
            <a:r>
              <a:rPr lang="es-MX" dirty="0"/>
              <a:t>Escala de intervalo: Conservan las propiedades de escala de intervalo de las puntuaciones Z.</a:t>
            </a:r>
          </a:p>
          <a:p>
            <a:r>
              <a:rPr lang="es-MX" dirty="0"/>
              <a:t>Ampliamente utilizadas: Comunes en test de personalidad y otras evaluaciones psicológicas</a:t>
            </a:r>
            <a:r>
              <a:rPr lang="es-MX" dirty="0" smtClean="0"/>
              <a:t>.</a:t>
            </a:r>
          </a:p>
          <a:p>
            <a:endParaRPr lang="es-MX" dirty="0"/>
          </a:p>
          <a:p>
            <a:r>
              <a:rPr lang="es-MX" b="1" i="1" u="sng" dirty="0"/>
              <a:t>Desventajas</a:t>
            </a:r>
            <a:r>
              <a:rPr lang="es-MX" b="1" i="1" u="sng" dirty="0" smtClean="0"/>
              <a:t>:</a:t>
            </a:r>
          </a:p>
          <a:p>
            <a:endParaRPr lang="es-MX" b="1" i="1" u="sng" dirty="0"/>
          </a:p>
          <a:p>
            <a:r>
              <a:rPr lang="es-MX" dirty="0"/>
              <a:t>Aunque eliminan valores negativos y decimales, la interpretación aún requiere entender la relación con la media y la desviación estándar.</a:t>
            </a:r>
          </a:p>
          <a:p>
            <a:r>
              <a:rPr lang="es-MX" dirty="0"/>
              <a:t> </a:t>
            </a:r>
          </a:p>
        </p:txBody>
      </p:sp>
      <p:sp>
        <p:nvSpPr>
          <p:cNvPr id="5" name="Rectángulo 4"/>
          <p:cNvSpPr/>
          <p:nvPr/>
        </p:nvSpPr>
        <p:spPr>
          <a:xfrm>
            <a:off x="138430" y="1008439"/>
            <a:ext cx="3324372" cy="584775"/>
          </a:xfrm>
          <a:prstGeom prst="rect">
            <a:avLst/>
          </a:prstGeom>
        </p:spPr>
        <p:txBody>
          <a:bodyPr wrap="none">
            <a:spAutoFit/>
          </a:bodyPr>
          <a:lstStyle/>
          <a:p>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a typeface="Times New Roman" panose="02020603050405020304" pitchFamily="18" charset="0"/>
                <a:cs typeface="Arial" panose="020B0604020202020204" pitchFamily="34" charset="0"/>
              </a:rPr>
              <a:t>Puntuaciones </a:t>
            </a:r>
            <a:r>
              <a:rPr lang="es-MX"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panose="020B0604020202020204" pitchFamily="34" charset="0"/>
                <a:ea typeface="Times New Roman" panose="02020603050405020304" pitchFamily="18" charset="0"/>
                <a:cs typeface="Arial" panose="020B0604020202020204" pitchFamily="34" charset="0"/>
              </a:rPr>
              <a:t>T</a:t>
            </a:r>
            <a:endParaRPr lang="en-US" sz="3200" dirty="0">
              <a:latin typeface="Arial" panose="020B0604020202020204" pitchFamily="34" charset="0"/>
              <a:cs typeface="Arial" panose="020B0604020202020204" pitchFamily="34" charset="0"/>
            </a:endParaRPr>
          </a:p>
        </p:txBody>
      </p:sp>
      <p:sp>
        <p:nvSpPr>
          <p:cNvPr id="6" name="Rectángulo 5"/>
          <p:cNvSpPr/>
          <p:nvPr/>
        </p:nvSpPr>
        <p:spPr>
          <a:xfrm>
            <a:off x="138430" y="1783116"/>
            <a:ext cx="5034461" cy="1715021"/>
          </a:xfrm>
          <a:prstGeom prst="rect">
            <a:avLst/>
          </a:prstGeom>
        </p:spPr>
        <p:txBody>
          <a:bodyPr wrap="square">
            <a:spAutoFit/>
          </a:bodyPr>
          <a:lstStyle/>
          <a:p>
            <a:pPr lvl="0">
              <a:lnSpc>
                <a:spcPct val="107000"/>
              </a:lnSpc>
              <a:spcAft>
                <a:spcPts val="800"/>
              </a:spcAft>
              <a:tabLst>
                <a:tab pos="457200" algn="l"/>
              </a:tabLst>
            </a:pPr>
            <a:r>
              <a:rPr lang="es-MX" sz="2000" dirty="0">
                <a:latin typeface="Arial" panose="020B0604020202020204" pitchFamily="34" charset="0"/>
                <a:ea typeface="Times New Roman" panose="02020603050405020304" pitchFamily="18" charset="0"/>
                <a:cs typeface="Arial" panose="020B0604020202020204" pitchFamily="34" charset="0"/>
              </a:rPr>
              <a:t>Son una transformación lineal de las puntuaciones Z, eliminando los valores negativos y decimales. Tienen una media de 50 y una desviación estándar de 10. Son ampliamente utilizadas en psicología.</a:t>
            </a:r>
            <a:endParaRPr lang="en-US"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6301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9179" y="4365971"/>
            <a:ext cx="6999632" cy="685059"/>
          </a:xfrm>
          <a:prstGeom prst="rect">
            <a:avLst/>
          </a:prstGeom>
        </p:spPr>
        <p:txBody>
          <a:bodyPr wrap="square">
            <a:spAutoFit/>
          </a:bodyPr>
          <a:lstStyle/>
          <a:p>
            <a:pPr lvl="0">
              <a:lnSpc>
                <a:spcPct val="107000"/>
              </a:lnSpc>
              <a:spcAft>
                <a:spcPts val="800"/>
              </a:spcAft>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Similares a los </a:t>
            </a:r>
            <a:r>
              <a:rPr lang="es-MX" dirty="0" err="1" smtClean="0">
                <a:effectLst/>
                <a:latin typeface="Arial" panose="020B0604020202020204" pitchFamily="34" charset="0"/>
                <a:ea typeface="Times New Roman" panose="02020603050405020304" pitchFamily="18" charset="0"/>
                <a:cs typeface="Arial" panose="020B0604020202020204" pitchFamily="34" charset="0"/>
              </a:rPr>
              <a:t>eneatipos</a:t>
            </a:r>
            <a:r>
              <a:rPr lang="es-MX" dirty="0" smtClean="0">
                <a:effectLst/>
                <a:latin typeface="Arial" panose="020B0604020202020204" pitchFamily="34" charset="0"/>
                <a:ea typeface="Times New Roman" panose="02020603050405020304" pitchFamily="18" charset="0"/>
                <a:cs typeface="Arial" panose="020B0604020202020204" pitchFamily="34" charset="0"/>
              </a:rPr>
              <a:t>, dividen la distribución en diez categorías </a:t>
            </a:r>
            <a:r>
              <a:rPr lang="es-MX" dirty="0" smtClean="0">
                <a:latin typeface="Arial" panose="020B0604020202020204" pitchFamily="34" charset="0"/>
                <a:ea typeface="Times New Roman" panose="02020603050405020304" pitchFamily="18" charset="0"/>
                <a:cs typeface="Arial" panose="020B0604020202020204" pitchFamily="34" charset="0"/>
              </a:rPr>
              <a:t>y t</a:t>
            </a:r>
            <a:r>
              <a:rPr lang="es-MX" dirty="0" smtClean="0">
                <a:effectLst/>
                <a:latin typeface="Arial" panose="020B0604020202020204" pitchFamily="34" charset="0"/>
                <a:ea typeface="Times New Roman" panose="02020603050405020304" pitchFamily="18" charset="0"/>
                <a:cs typeface="Arial" panose="020B0604020202020204" pitchFamily="34" charset="0"/>
              </a:rPr>
              <a:t>ienen una </a:t>
            </a:r>
            <a:r>
              <a:rPr lang="es-MX" b="1" dirty="0" smtClean="0">
                <a:effectLst/>
                <a:latin typeface="Arial" panose="020B0604020202020204" pitchFamily="34" charset="0"/>
                <a:ea typeface="Times New Roman" panose="02020603050405020304" pitchFamily="18" charset="0"/>
                <a:cs typeface="Arial" panose="020B0604020202020204" pitchFamily="34" charset="0"/>
              </a:rPr>
              <a:t>media de 5.5</a:t>
            </a:r>
            <a:r>
              <a:rPr lang="es-MX" dirty="0" smtClean="0">
                <a:effectLst/>
                <a:latin typeface="Arial" panose="020B0604020202020204" pitchFamily="34" charset="0"/>
                <a:ea typeface="Times New Roman" panose="02020603050405020304" pitchFamily="18" charset="0"/>
                <a:cs typeface="Arial" panose="020B0604020202020204" pitchFamily="34" charset="0"/>
              </a:rPr>
              <a:t> y una </a:t>
            </a:r>
            <a:r>
              <a:rPr lang="es-MX" b="1" dirty="0" smtClean="0">
                <a:effectLst/>
                <a:latin typeface="Arial" panose="020B0604020202020204" pitchFamily="34" charset="0"/>
                <a:ea typeface="Times New Roman" panose="02020603050405020304" pitchFamily="18" charset="0"/>
                <a:cs typeface="Arial" panose="020B0604020202020204" pitchFamily="34" charset="0"/>
              </a:rPr>
              <a:t>desviación estándar de 2</a:t>
            </a:r>
            <a:r>
              <a:rPr lang="es-MX" dirty="0" smtClean="0">
                <a:effectLst/>
                <a:latin typeface="Arial" panose="020B0604020202020204" pitchFamily="34" charset="0"/>
                <a:ea typeface="Times New Roman" panose="02020603050405020304" pitchFamily="18" charset="0"/>
                <a:cs typeface="Arial" panose="020B0604020202020204" pitchFamily="34" charset="0"/>
              </a:rPr>
              <a:t>.</a:t>
            </a:r>
            <a:endParaRPr lang="en-US"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7868194" y="1460555"/>
            <a:ext cx="3992879" cy="5078313"/>
          </a:xfrm>
          <a:prstGeom prst="rect">
            <a:avLst/>
          </a:prstGeom>
        </p:spPr>
        <p:txBody>
          <a:bodyPr wrap="square">
            <a:spAutoFit/>
          </a:bodyPr>
          <a:lstStyle/>
          <a:p>
            <a:r>
              <a:rPr lang="es-MX" b="1" i="1" u="sng" dirty="0"/>
              <a:t>Ventajas:</a:t>
            </a:r>
          </a:p>
          <a:p>
            <a:r>
              <a:rPr lang="es-MX" dirty="0"/>
              <a:t>Simplicidad: Proporcionan una clasificación rápida y concisa.</a:t>
            </a:r>
          </a:p>
          <a:p>
            <a:r>
              <a:rPr lang="es-MX" dirty="0"/>
              <a:t>Reducen la granularidad: Útiles cuando no se necesita una discriminación tan fina como con los percentiles o puntuaciones T</a:t>
            </a:r>
            <a:r>
              <a:rPr lang="es-MX" dirty="0" smtClean="0"/>
              <a:t>.</a:t>
            </a:r>
          </a:p>
          <a:p>
            <a:endParaRPr lang="es-MX" dirty="0"/>
          </a:p>
          <a:p>
            <a:r>
              <a:rPr lang="es-MX" b="1" i="1" u="sng" dirty="0"/>
              <a:t>Desventajas:</a:t>
            </a:r>
          </a:p>
          <a:p>
            <a:r>
              <a:rPr lang="es-MX" dirty="0"/>
              <a:t>Pierden información: Al agrupar las puntuaciones en categorías, se pierde parte de la información precisa sobre la posición exacta del individuo.</a:t>
            </a:r>
          </a:p>
          <a:p>
            <a:r>
              <a:rPr lang="es-MX" dirty="0"/>
              <a:t>Asumen normalidad: Si la distribución subyacente no es normal, la interpretación de los </a:t>
            </a:r>
            <a:r>
              <a:rPr lang="es-MX" dirty="0" err="1"/>
              <a:t>eneatipos</a:t>
            </a:r>
            <a:r>
              <a:rPr lang="es-MX" dirty="0"/>
              <a:t> puede ser engañosa.</a:t>
            </a:r>
          </a:p>
        </p:txBody>
      </p:sp>
      <p:sp>
        <p:nvSpPr>
          <p:cNvPr id="4" name="Rectángulo 3"/>
          <p:cNvSpPr/>
          <p:nvPr/>
        </p:nvSpPr>
        <p:spPr>
          <a:xfrm>
            <a:off x="4139796" y="252964"/>
            <a:ext cx="8052204" cy="523028"/>
          </a:xfrm>
          <a:prstGeom prst="rect">
            <a:avLst/>
          </a:prstGeom>
        </p:spPr>
        <p:txBody>
          <a:bodyPr wrap="none">
            <a:spAutoFit/>
          </a:bodyPr>
          <a:lstStyle/>
          <a:p>
            <a:pPr>
              <a:lnSpc>
                <a:spcPct val="107000"/>
              </a:lnSpc>
              <a:spcAft>
                <a:spcPts val="800"/>
              </a:spcAft>
            </a:pPr>
            <a:r>
              <a:rPr lang="es-MX"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Times New Roman" panose="02020603050405020304" pitchFamily="18" charset="0"/>
                <a:cs typeface="Times New Roman" panose="02020603050405020304" pitchFamily="18" charset="0"/>
              </a:rPr>
              <a:t>Métodos para la Construcción de Baremos</a:t>
            </a:r>
            <a:endParaRPr lang="en-US"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5" name="Rectángulo 4"/>
          <p:cNvSpPr/>
          <p:nvPr/>
        </p:nvSpPr>
        <p:spPr>
          <a:xfrm>
            <a:off x="184938" y="806379"/>
            <a:ext cx="6533861" cy="1596334"/>
          </a:xfrm>
          <a:prstGeom prst="rect">
            <a:avLst/>
          </a:prstGeom>
        </p:spPr>
        <p:txBody>
          <a:bodyPr wrap="square">
            <a:spAutoFit/>
          </a:bodyPr>
          <a:lstStyle/>
          <a:p>
            <a:pPr lvl="0">
              <a:lnSpc>
                <a:spcPct val="107000"/>
              </a:lnSpc>
              <a:spcAft>
                <a:spcPts val="800"/>
              </a:spcAft>
              <a:tabLst>
                <a:tab pos="457200" algn="l"/>
              </a:tabLst>
            </a:pPr>
            <a:r>
              <a:rPr lang="es-MX" sz="32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Eneatipos</a:t>
            </a: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 (</a:t>
            </a:r>
            <a:r>
              <a:rPr lang="es-MX" sz="32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Sten</a:t>
            </a: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 </a:t>
            </a:r>
          </a:p>
          <a:p>
            <a:pPr lvl="0">
              <a:lnSpc>
                <a:spcPct val="107000"/>
              </a:lnSpc>
              <a:spcAft>
                <a:spcPts val="800"/>
              </a:spcAft>
              <a:tabLst>
                <a:tab pos="457200" algn="l"/>
              </a:tabLst>
            </a:pPr>
            <a:r>
              <a:rPr lang="es-MX" dirty="0" smtClean="0">
                <a:latin typeface="Arial" panose="020B0604020202020204" pitchFamily="34" charset="0"/>
                <a:ea typeface="Times New Roman" panose="02020603050405020304" pitchFamily="18" charset="0"/>
                <a:cs typeface="Arial" panose="020B0604020202020204" pitchFamily="34" charset="0"/>
              </a:rPr>
              <a:t>Dividen </a:t>
            </a:r>
            <a:r>
              <a:rPr lang="es-MX" dirty="0">
                <a:latin typeface="Arial" panose="020B0604020202020204" pitchFamily="34" charset="0"/>
                <a:ea typeface="Times New Roman" panose="02020603050405020304" pitchFamily="18" charset="0"/>
                <a:cs typeface="Arial" panose="020B0604020202020204" pitchFamily="34" charset="0"/>
              </a:rPr>
              <a:t>la distribución en nueve categorías, con una media de 5 y una desviación estándar de 2. Son útiles para interpretar rangos más amplios.</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6" name="Rectángulo 5"/>
          <p:cNvSpPr/>
          <p:nvPr/>
        </p:nvSpPr>
        <p:spPr>
          <a:xfrm>
            <a:off x="462402" y="2402713"/>
            <a:ext cx="6705963"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err="1">
                <a:latin typeface="Arial" panose="020B0604020202020204" pitchFamily="34" charset="0"/>
                <a:ea typeface="Times New Roman" panose="02020603050405020304" pitchFamily="18" charset="0"/>
                <a:cs typeface="Arial" panose="020B0604020202020204" pitchFamily="34" charset="0"/>
              </a:rPr>
              <a:t>Cómo</a:t>
            </a:r>
            <a:r>
              <a:rPr lang="en-US" b="1" dirty="0">
                <a:latin typeface="Arial" panose="020B0604020202020204" pitchFamily="34" charset="0"/>
                <a:ea typeface="Times New Roman" panose="02020603050405020304" pitchFamily="18" charset="0"/>
                <a:cs typeface="Arial" panose="020B0604020202020204" pitchFamily="34" charset="0"/>
              </a:rPr>
              <a:t> se </a:t>
            </a:r>
            <a:r>
              <a:rPr lang="en-US" b="1" dirty="0" err="1">
                <a:latin typeface="Arial" panose="020B0604020202020204" pitchFamily="34" charset="0"/>
                <a:ea typeface="Times New Roman" panose="02020603050405020304" pitchFamily="18" charset="0"/>
                <a:cs typeface="Arial" panose="020B0604020202020204" pitchFamily="34" charset="0"/>
              </a:rPr>
              <a:t>construyen</a:t>
            </a:r>
            <a:r>
              <a:rPr lang="en-US" b="1" dirty="0">
                <a:latin typeface="Arial" panose="020B0604020202020204" pitchFamily="34" charset="0"/>
                <a:ea typeface="Times New Roman" panose="02020603050405020304" pitchFamily="18" charset="0"/>
                <a:cs typeface="Arial" panose="020B0604020202020204" pitchFamily="34" charset="0"/>
              </a:rPr>
              <a:t>:</a:t>
            </a: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lvl="0" indent="-342900">
              <a:buFont typeface="+mj-lt"/>
              <a:buAutoNum type="arabicPeriod"/>
              <a:tabLst>
                <a:tab pos="457200" algn="l"/>
              </a:tabLst>
            </a:pPr>
            <a:r>
              <a:rPr lang="en-US" dirty="0" err="1">
                <a:latin typeface="Arial" panose="020B0604020202020204" pitchFamily="34" charset="0"/>
                <a:ea typeface="Times New Roman" panose="02020603050405020304" pitchFamily="18" charset="0"/>
                <a:cs typeface="Arial" panose="020B0604020202020204" pitchFamily="34" charset="0"/>
              </a:rPr>
              <a:t>Calcular</a:t>
            </a:r>
            <a:r>
              <a:rPr lang="en-US" dirty="0">
                <a:latin typeface="Arial" panose="020B0604020202020204" pitchFamily="34" charset="0"/>
                <a:ea typeface="Times New Roman" panose="02020603050405020304" pitchFamily="18" charset="0"/>
                <a:cs typeface="Arial" panose="020B0604020202020204" pitchFamily="34" charset="0"/>
              </a:rPr>
              <a:t> las </a:t>
            </a:r>
            <a:r>
              <a:rPr lang="en-US" dirty="0" err="1">
                <a:latin typeface="Arial" panose="020B0604020202020204" pitchFamily="34" charset="0"/>
                <a:ea typeface="Times New Roman" panose="02020603050405020304" pitchFamily="18" charset="0"/>
                <a:cs typeface="Arial" panose="020B0604020202020204" pitchFamily="34" charset="0"/>
              </a:rPr>
              <a:t>puntuaciones</a:t>
            </a:r>
            <a:r>
              <a:rPr lang="en-US" dirty="0">
                <a:latin typeface="Arial" panose="020B0604020202020204" pitchFamily="34" charset="0"/>
                <a:ea typeface="Times New Roman" panose="02020603050405020304" pitchFamily="18" charset="0"/>
                <a:cs typeface="Arial" panose="020B0604020202020204" pitchFamily="34" charset="0"/>
              </a:rPr>
              <a:t> Z.</a:t>
            </a:r>
          </a:p>
          <a:p>
            <a:pPr marL="342900" lvl="0" indent="-342900">
              <a:buFont typeface="+mj-lt"/>
              <a:buAutoNum type="arabicPeriod"/>
              <a:tabLst>
                <a:tab pos="457200" algn="l"/>
              </a:tabLst>
            </a:pPr>
            <a:r>
              <a:rPr lang="es-MX" dirty="0">
                <a:latin typeface="Arial" panose="020B0604020202020204" pitchFamily="34" charset="0"/>
                <a:ea typeface="Times New Roman" panose="02020603050405020304" pitchFamily="18" charset="0"/>
                <a:cs typeface="Arial" panose="020B0604020202020204" pitchFamily="34" charset="0"/>
              </a:rPr>
              <a:t>Aplicar la fórmula: </a:t>
            </a:r>
            <a:r>
              <a:rPr lang="es-MX" dirty="0" err="1">
                <a:latin typeface="Arial" panose="020B0604020202020204" pitchFamily="34" charset="0"/>
                <a:ea typeface="Times New Roman" panose="02020603050405020304" pitchFamily="18" charset="0"/>
                <a:cs typeface="Arial" panose="020B0604020202020204" pitchFamily="34" charset="0"/>
              </a:rPr>
              <a:t>Eneatipo</a:t>
            </a:r>
            <a:r>
              <a:rPr lang="es-MX" dirty="0">
                <a:latin typeface="Arial" panose="020B0604020202020204" pitchFamily="34" charset="0"/>
                <a:ea typeface="Times New Roman" panose="02020603050405020304" pitchFamily="18" charset="0"/>
                <a:cs typeface="Arial" panose="020B0604020202020204" pitchFamily="34" charset="0"/>
              </a:rPr>
              <a:t>=(Z×2)+5. Luego se redondea al entero más cercano (con reglas específicas para los límites).</a:t>
            </a:r>
          </a:p>
        </p:txBody>
      </p:sp>
      <p:sp>
        <p:nvSpPr>
          <p:cNvPr id="7" name="Rectángulo 6"/>
          <p:cNvSpPr/>
          <p:nvPr/>
        </p:nvSpPr>
        <p:spPr>
          <a:xfrm>
            <a:off x="315568" y="3863384"/>
            <a:ext cx="4877682" cy="584775"/>
          </a:xfrm>
          <a:prstGeom prst="rect">
            <a:avLst/>
          </a:prstGeom>
        </p:spPr>
        <p:txBody>
          <a:bodyPr wrap="none">
            <a:spAutoFit/>
          </a:bodyPr>
          <a:lstStyle/>
          <a:p>
            <a:r>
              <a:rPr lang="es-MX" sz="32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Decatipos</a:t>
            </a: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 (</a:t>
            </a:r>
            <a:r>
              <a:rPr lang="es-MX" sz="32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Stanine</a:t>
            </a: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Times New Roman" panose="02020603050405020304" pitchFamily="18" charset="0"/>
              </a:rPr>
              <a:t>): </a:t>
            </a:r>
            <a:endPar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ndParaRPr>
          </a:p>
        </p:txBody>
      </p:sp>
      <p:sp>
        <p:nvSpPr>
          <p:cNvPr id="8" name="Rectángulo 7"/>
          <p:cNvSpPr/>
          <p:nvPr/>
        </p:nvSpPr>
        <p:spPr>
          <a:xfrm>
            <a:off x="767383" y="5251207"/>
            <a:ext cx="6096000" cy="148297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nSpc>
                <a:spcPct val="107000"/>
              </a:lnSpc>
              <a:spcAft>
                <a:spcPts val="800"/>
              </a:spcAft>
            </a:pPr>
            <a:r>
              <a:rPr lang="en-US" b="1" dirty="0" err="1">
                <a:latin typeface="Arial" panose="020B0604020202020204" pitchFamily="34" charset="0"/>
                <a:ea typeface="Times New Roman" panose="02020603050405020304" pitchFamily="18" charset="0"/>
                <a:cs typeface="Arial" panose="020B0604020202020204" pitchFamily="34" charset="0"/>
              </a:rPr>
              <a:t>Cómo</a:t>
            </a:r>
            <a:r>
              <a:rPr lang="en-US" b="1" dirty="0">
                <a:latin typeface="Arial" panose="020B0604020202020204" pitchFamily="34" charset="0"/>
                <a:ea typeface="Times New Roman" panose="02020603050405020304" pitchFamily="18" charset="0"/>
                <a:cs typeface="Arial" panose="020B0604020202020204" pitchFamily="34" charset="0"/>
              </a:rPr>
              <a:t> se </a:t>
            </a:r>
            <a:r>
              <a:rPr lang="en-US" b="1" dirty="0" err="1">
                <a:latin typeface="Arial" panose="020B0604020202020204" pitchFamily="34" charset="0"/>
                <a:ea typeface="Times New Roman" panose="02020603050405020304" pitchFamily="18" charset="0"/>
                <a:cs typeface="Arial" panose="020B0604020202020204" pitchFamily="34" charset="0"/>
              </a:rPr>
              <a:t>construyen</a:t>
            </a:r>
            <a:r>
              <a:rPr lang="en-US" b="1" dirty="0">
                <a:latin typeface="Arial" panose="020B0604020202020204" pitchFamily="34" charset="0"/>
                <a:ea typeface="Times New Roman" panose="02020603050405020304" pitchFamily="18" charset="0"/>
                <a:cs typeface="Arial" panose="020B0604020202020204" pitchFamily="34" charset="0"/>
              </a:rPr>
              <a:t>:</a:t>
            </a:r>
            <a:endParaRPr lang="en-US"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US" dirty="0" err="1">
                <a:latin typeface="Arial" panose="020B0604020202020204" pitchFamily="34" charset="0"/>
                <a:ea typeface="Times New Roman" panose="02020603050405020304" pitchFamily="18" charset="0"/>
                <a:cs typeface="Arial" panose="020B0604020202020204" pitchFamily="34" charset="0"/>
              </a:rPr>
              <a:t>Calcular</a:t>
            </a:r>
            <a:r>
              <a:rPr lang="en-US" dirty="0">
                <a:latin typeface="Arial" panose="020B0604020202020204" pitchFamily="34" charset="0"/>
                <a:ea typeface="Times New Roman" panose="02020603050405020304" pitchFamily="18" charset="0"/>
                <a:cs typeface="Arial" panose="020B0604020202020204" pitchFamily="34" charset="0"/>
              </a:rPr>
              <a:t> las </a:t>
            </a:r>
            <a:r>
              <a:rPr lang="en-US" dirty="0" err="1">
                <a:latin typeface="Arial" panose="020B0604020202020204" pitchFamily="34" charset="0"/>
                <a:ea typeface="Times New Roman" panose="02020603050405020304" pitchFamily="18" charset="0"/>
                <a:cs typeface="Arial" panose="020B0604020202020204" pitchFamily="34" charset="0"/>
              </a:rPr>
              <a:t>puntuaciones</a:t>
            </a:r>
            <a:r>
              <a:rPr lang="en-US" dirty="0">
                <a:latin typeface="Arial" panose="020B0604020202020204" pitchFamily="34" charset="0"/>
                <a:ea typeface="Times New Roman" panose="02020603050405020304" pitchFamily="18" charset="0"/>
                <a:cs typeface="Arial" panose="020B0604020202020204" pitchFamily="34" charset="0"/>
              </a:rPr>
              <a:t> Z.</a:t>
            </a:r>
            <a:endParaRPr lang="en-US"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MX" dirty="0">
                <a:latin typeface="Arial" panose="020B0604020202020204" pitchFamily="34" charset="0"/>
                <a:ea typeface="Times New Roman" panose="02020603050405020304" pitchFamily="18" charset="0"/>
                <a:cs typeface="Arial" panose="020B0604020202020204" pitchFamily="34" charset="0"/>
              </a:rPr>
              <a:t>Aplicar la fórmula: </a:t>
            </a:r>
            <a:r>
              <a:rPr lang="es-MX" dirty="0" err="1">
                <a:latin typeface="Arial" panose="020B0604020202020204" pitchFamily="34" charset="0"/>
                <a:ea typeface="Times New Roman" panose="02020603050405020304" pitchFamily="18" charset="0"/>
                <a:cs typeface="Arial" panose="020B0604020202020204" pitchFamily="34" charset="0"/>
              </a:rPr>
              <a:t>Decatipo</a:t>
            </a:r>
            <a:r>
              <a:rPr lang="es-MX" dirty="0">
                <a:latin typeface="Arial" panose="020B0604020202020204" pitchFamily="34" charset="0"/>
                <a:ea typeface="Times New Roman" panose="02020603050405020304" pitchFamily="18" charset="0"/>
                <a:cs typeface="Arial" panose="020B0604020202020204" pitchFamily="34" charset="0"/>
              </a:rPr>
              <a:t>=(Z×2)+5.5. Luego se redondea al entero más cercano</a:t>
            </a:r>
            <a:r>
              <a:rPr lang="es-MX"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400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2688" y="1998185"/>
            <a:ext cx="5833791" cy="1936620"/>
          </a:xfrm>
          <a:prstGeom prst="rect">
            <a:avLst/>
          </a:prstGeom>
        </p:spPr>
        <p:txBody>
          <a:bodyPr wrap="square">
            <a:spAutoFit/>
          </a:bodyPr>
          <a:lstStyle/>
          <a:p>
            <a:pPr lvl="0">
              <a:lnSpc>
                <a:spcPct val="107000"/>
              </a:lnSpc>
              <a:spcAft>
                <a:spcPts val="800"/>
              </a:spcAft>
              <a:tabLst>
                <a:tab pos="457200" algn="l"/>
              </a:tabLst>
            </a:pPr>
            <a:r>
              <a:rPr lang="es-MX" sz="1600" dirty="0" smtClean="0">
                <a:effectLst/>
                <a:latin typeface="Arial" panose="020B0604020202020204" pitchFamily="34" charset="0"/>
                <a:ea typeface="Times New Roman" panose="02020603050405020304" pitchFamily="18" charset="0"/>
                <a:cs typeface="Arial" panose="020B0604020202020204" pitchFamily="34" charset="0"/>
              </a:rPr>
              <a:t>Se utilizan en pruebas de inteligencia, con una media de 100 y una desviación estándar de 15.</a:t>
            </a:r>
            <a:r>
              <a:rPr lang="en-US" sz="1600" dirty="0">
                <a:latin typeface="Arial" panose="020B0604020202020204" pitchFamily="34" charset="0"/>
                <a:ea typeface="Times New Roman" panose="02020603050405020304" pitchFamily="18" charset="0"/>
                <a:cs typeface="Arial" panose="020B0604020202020204" pitchFamily="34" charset="0"/>
              </a:rPr>
              <a:t> </a:t>
            </a:r>
            <a:r>
              <a:rPr lang="es-MX" sz="1600" dirty="0" smtClean="0">
                <a:effectLst/>
                <a:latin typeface="Arial" panose="020B0604020202020204" pitchFamily="34" charset="0"/>
                <a:ea typeface="Times New Roman" panose="02020603050405020304" pitchFamily="18" charset="0"/>
                <a:cs typeface="Arial" panose="020B0604020202020204" pitchFamily="34" charset="0"/>
              </a:rPr>
              <a:t>Las puntuaciones CI son una forma específica de baremo utilizada en las pruebas de inteligencia estandarizadas. Aunque originalmente se basaban en la relación entre edad mental y edad cronológica, hoy en día la mayoría de las pruebas de CI modernas utilizan un enfoque de </a:t>
            </a:r>
            <a:r>
              <a:rPr lang="es-MX" sz="1600" b="1" dirty="0" smtClean="0">
                <a:effectLst/>
                <a:latin typeface="Arial" panose="020B0604020202020204" pitchFamily="34" charset="0"/>
                <a:ea typeface="Times New Roman" panose="02020603050405020304" pitchFamily="18" charset="0"/>
                <a:cs typeface="Arial" panose="020B0604020202020204" pitchFamily="34" charset="0"/>
              </a:rPr>
              <a:t>CI de desviación</a:t>
            </a:r>
            <a:r>
              <a:rPr lang="es-MX" sz="1600" dirty="0" smtClean="0">
                <a:effectLst/>
                <a:latin typeface="Arial" panose="020B0604020202020204" pitchFamily="34" charset="0"/>
                <a:ea typeface="Times New Roman" panose="02020603050405020304" pitchFamily="18" charset="0"/>
                <a:cs typeface="Arial" panose="020B0604020202020204" pitchFamily="34" charset="0"/>
              </a:rPr>
              <a:t>.</a:t>
            </a:r>
            <a:endParaRPr lang="en-US" sz="1600"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6505302" y="1314244"/>
            <a:ext cx="5110889" cy="4923399"/>
          </a:xfrm>
          <a:prstGeom prst="rect">
            <a:avLst/>
          </a:prstGeom>
        </p:spPr>
        <p:txBody>
          <a:bodyPr wrap="square">
            <a:spAutoFit/>
          </a:bodyPr>
          <a:lstStyle/>
          <a:p>
            <a:pPr>
              <a:lnSpc>
                <a:spcPct val="107000"/>
              </a:lnSpc>
              <a:spcAft>
                <a:spcPts val="800"/>
              </a:spcAft>
            </a:pPr>
            <a:r>
              <a:rPr lang="en-US" sz="1600" b="1" i="1" u="sng" dirty="0" err="1">
                <a:latin typeface="Arial" panose="020B0604020202020204" pitchFamily="34" charset="0"/>
                <a:ea typeface="Times New Roman" panose="02020603050405020304" pitchFamily="18" charset="0"/>
                <a:cs typeface="Arial" panose="020B0604020202020204" pitchFamily="34" charset="0"/>
              </a:rPr>
              <a:t>Ventajas</a:t>
            </a:r>
            <a:r>
              <a:rPr lang="en-US" sz="1600" b="1" i="1" u="sng" dirty="0">
                <a:latin typeface="Arial" panose="020B0604020202020204" pitchFamily="34" charset="0"/>
                <a:ea typeface="Times New Roman" panose="02020603050405020304" pitchFamily="18" charset="0"/>
                <a:cs typeface="Arial" panose="020B0604020202020204" pitchFamily="34" charset="0"/>
              </a:rPr>
              <a:t>:</a:t>
            </a:r>
            <a:endParaRPr lang="en-US" sz="1600" b="1" i="1" u="sng"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Ampliamente reconocidas:</a:t>
            </a:r>
            <a:r>
              <a:rPr lang="es-MX" sz="1600" dirty="0">
                <a:latin typeface="Arial" panose="020B0604020202020204" pitchFamily="34" charset="0"/>
                <a:ea typeface="Times New Roman" panose="02020603050405020304" pitchFamily="18" charset="0"/>
                <a:cs typeface="Arial" panose="020B0604020202020204" pitchFamily="34" charset="0"/>
              </a:rPr>
              <a:t> Son una escala muy conocida y aceptada para medir la inteligencia.</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Escala de intervalo:</a:t>
            </a:r>
            <a:r>
              <a:rPr lang="es-MX" sz="1600" dirty="0">
                <a:latin typeface="Arial" panose="020B0604020202020204" pitchFamily="34" charset="0"/>
                <a:ea typeface="Times New Roman" panose="02020603050405020304" pitchFamily="18" charset="0"/>
                <a:cs typeface="Arial" panose="020B0604020202020204" pitchFamily="34" charset="0"/>
              </a:rPr>
              <a:t> Permiten comparaciones cuantitativas.</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Interpretación intuitiva:</a:t>
            </a:r>
            <a:r>
              <a:rPr lang="es-MX" sz="1600" dirty="0">
                <a:latin typeface="Arial" panose="020B0604020202020204" pitchFamily="34" charset="0"/>
                <a:ea typeface="Times New Roman" panose="02020603050405020304" pitchFamily="18" charset="0"/>
                <a:cs typeface="Arial" panose="020B0604020202020204" pitchFamily="34" charset="0"/>
              </a:rPr>
              <a:t> La media de 100 es un punto de referencia claro.</a:t>
            </a:r>
            <a:endParaRPr lang="en-US" sz="1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b="1" i="1" u="sng" dirty="0" err="1">
                <a:latin typeface="Arial" panose="020B0604020202020204" pitchFamily="34" charset="0"/>
                <a:ea typeface="Times New Roman" panose="02020603050405020304" pitchFamily="18" charset="0"/>
                <a:cs typeface="Arial" panose="020B0604020202020204" pitchFamily="34" charset="0"/>
              </a:rPr>
              <a:t>Desventajas</a:t>
            </a:r>
            <a:r>
              <a:rPr lang="en-US" sz="1600" b="1" i="1" u="sng" dirty="0">
                <a:latin typeface="Arial" panose="020B0604020202020204" pitchFamily="34" charset="0"/>
                <a:ea typeface="Times New Roman" panose="02020603050405020304" pitchFamily="18" charset="0"/>
                <a:cs typeface="Arial" panose="020B0604020202020204" pitchFamily="34" charset="0"/>
              </a:rPr>
              <a:t>:</a:t>
            </a:r>
            <a:endParaRPr lang="en-US" sz="1600" b="1" i="1" u="sng"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Asumen normalidad:</a:t>
            </a:r>
            <a:r>
              <a:rPr lang="es-MX" sz="1600" dirty="0">
                <a:latin typeface="Arial" panose="020B0604020202020204" pitchFamily="34" charset="0"/>
                <a:ea typeface="Times New Roman" panose="02020603050405020304" pitchFamily="18" charset="0"/>
                <a:cs typeface="Arial" panose="020B0604020202020204" pitchFamily="34" charset="0"/>
              </a:rPr>
              <a:t> La interpretación de los rangos de CI se basa fuertemente en la suposición de una distribución normal de la inteligencia en la población.</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Potencial de malinterpretación:</a:t>
            </a:r>
            <a:r>
              <a:rPr lang="es-MX" sz="1600" dirty="0">
                <a:latin typeface="Arial" panose="020B0604020202020204" pitchFamily="34" charset="0"/>
                <a:ea typeface="Times New Roman" panose="02020603050405020304" pitchFamily="18" charset="0"/>
                <a:cs typeface="Arial" panose="020B0604020202020204" pitchFamily="34" charset="0"/>
              </a:rPr>
              <a:t> Un CI alto no siempre se traduce directamente en éxito en la vida o felicidad. Es solo una medida de un tipo particular de habilidad cognitiva.</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4" name="Rectángulo 3"/>
          <p:cNvSpPr/>
          <p:nvPr/>
        </p:nvSpPr>
        <p:spPr>
          <a:xfrm>
            <a:off x="452664" y="4256716"/>
            <a:ext cx="5242742" cy="198092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nSpc>
                <a:spcPct val="107000"/>
              </a:lnSpc>
              <a:spcAft>
                <a:spcPts val="800"/>
              </a:spcAft>
            </a:pPr>
            <a:r>
              <a:rPr lang="es-MX" sz="1600" b="1" dirty="0">
                <a:latin typeface="Arial" panose="020B0604020202020204" pitchFamily="34" charset="0"/>
                <a:ea typeface="Times New Roman" panose="02020603050405020304" pitchFamily="18" charset="0"/>
                <a:cs typeface="Arial" panose="020B0604020202020204" pitchFamily="34" charset="0"/>
              </a:rPr>
              <a:t>Cómo se construyen (CI de Desviación):</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Se basa en las puntuaciones Z:</a:t>
            </a:r>
            <a:r>
              <a:rPr lang="es-MX" sz="1600" dirty="0">
                <a:latin typeface="Arial" panose="020B0604020202020204" pitchFamily="34" charset="0"/>
                <a:ea typeface="Times New Roman" panose="02020603050405020304" pitchFamily="18" charset="0"/>
                <a:cs typeface="Arial" panose="020B0604020202020204" pitchFamily="34" charset="0"/>
              </a:rPr>
              <a:t> Similar a las puntuaciones T, es una transformación lineal de las puntuaciones Z.</a:t>
            </a:r>
            <a:endParaRPr lang="en-US" sz="16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MX" sz="1600" b="1" dirty="0">
                <a:latin typeface="Arial" panose="020B0604020202020204" pitchFamily="34" charset="0"/>
                <a:ea typeface="Times New Roman" panose="02020603050405020304" pitchFamily="18" charset="0"/>
                <a:cs typeface="Arial" panose="020B0604020202020204" pitchFamily="34" charset="0"/>
              </a:rPr>
              <a:t>Media de 100 y desviación estándar de 15:</a:t>
            </a:r>
            <a:endParaRPr lang="en-US" sz="1600" dirty="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b="1" dirty="0" err="1">
                <a:latin typeface="Arial" panose="020B0604020202020204" pitchFamily="34" charset="0"/>
                <a:ea typeface="Times New Roman" panose="02020603050405020304" pitchFamily="18" charset="0"/>
                <a:cs typeface="Arial" panose="020B0604020202020204" pitchFamily="34" charset="0"/>
              </a:rPr>
              <a:t>Fórmula</a:t>
            </a:r>
            <a:r>
              <a:rPr lang="en-US" sz="1600" b="1" dirty="0">
                <a:latin typeface="Arial" panose="020B0604020202020204" pitchFamily="34" charset="0"/>
                <a:ea typeface="Times New Roman" panose="02020603050405020304" pitchFamily="18" charset="0"/>
                <a:cs typeface="Arial" panose="020B0604020202020204" pitchFamily="34" charset="0"/>
              </a:rPr>
              <a:t>:</a:t>
            </a:r>
            <a:r>
              <a:rPr lang="en-US" sz="1600" dirty="0">
                <a:latin typeface="Arial" panose="020B0604020202020204" pitchFamily="34" charset="0"/>
                <a:ea typeface="Times New Roman" panose="02020603050405020304" pitchFamily="18" charset="0"/>
                <a:cs typeface="Arial" panose="020B0604020202020204" pitchFamily="34" charset="0"/>
              </a:rPr>
              <a:t> CI=(Z×15)+100</a:t>
            </a:r>
            <a:endParaRPr lang="en-US" sz="1600" dirty="0">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209088" y="775635"/>
            <a:ext cx="6072496" cy="1077218"/>
          </a:xfrm>
          <a:prstGeom prst="rect">
            <a:avLst/>
          </a:prstGeom>
        </p:spPr>
        <p:txBody>
          <a:bodyPr wrap="none">
            <a:spAutoFit/>
          </a:bodyPr>
          <a:lstStyle/>
          <a:p>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Arial" panose="020B0604020202020204" pitchFamily="34" charset="0"/>
              </a:rPr>
              <a:t>Puntuaciones </a:t>
            </a:r>
            <a:r>
              <a:rPr lang="es-MX"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Arial" panose="020B0604020202020204" pitchFamily="34" charset="0"/>
              </a:rPr>
              <a:t>CI</a:t>
            </a:r>
          </a:p>
          <a:p>
            <a:r>
              <a:rPr lang="es-MX" sz="32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Arial" panose="020B0604020202020204" pitchFamily="34" charset="0"/>
              </a:rPr>
              <a:t> </a:t>
            </a:r>
            <a:r>
              <a:rPr lang="es-MX"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ea typeface="Times New Roman" panose="02020603050405020304" pitchFamily="18" charset="0"/>
                <a:cs typeface="Arial" panose="020B0604020202020204" pitchFamily="34" charset="0"/>
              </a:rPr>
              <a:t>(Coeficiente Intelectual): </a:t>
            </a:r>
            <a:endParaRPr lang="en-US" sz="32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Black" panose="020B0A04020102020204" pitchFamily="34" charset="0"/>
              <a:cs typeface="Arial" panose="020B0604020202020204" pitchFamily="34" charset="0"/>
            </a:endParaRPr>
          </a:p>
        </p:txBody>
      </p:sp>
      <p:sp>
        <p:nvSpPr>
          <p:cNvPr id="7" name="Rectángulo 6"/>
          <p:cNvSpPr/>
          <p:nvPr/>
        </p:nvSpPr>
        <p:spPr>
          <a:xfrm>
            <a:off x="4139796" y="252964"/>
            <a:ext cx="8052204" cy="523028"/>
          </a:xfrm>
          <a:prstGeom prst="rect">
            <a:avLst/>
          </a:prstGeom>
        </p:spPr>
        <p:txBody>
          <a:bodyPr wrap="none">
            <a:spAutoFit/>
          </a:bodyPr>
          <a:lstStyle/>
          <a:p>
            <a:pPr>
              <a:lnSpc>
                <a:spcPct val="107000"/>
              </a:lnSpc>
              <a:spcAft>
                <a:spcPts val="800"/>
              </a:spcAft>
            </a:pPr>
            <a:r>
              <a:rPr lang="es-MX"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Times New Roman" panose="02020603050405020304" pitchFamily="18" charset="0"/>
                <a:cs typeface="Times New Roman" panose="02020603050405020304" pitchFamily="18" charset="0"/>
              </a:rPr>
              <a:t>Métodos para la Construcción de Baremos</a:t>
            </a:r>
            <a:endParaRPr lang="en-US" sz="2800" b="1" dirty="0">
              <a:ln w="6600">
                <a:solidFill>
                  <a:schemeClr val="accent2"/>
                </a:solidFill>
                <a:prstDash val="solid"/>
              </a:ln>
              <a:solidFill>
                <a:srgbClr val="FFFFFF"/>
              </a:solidFill>
              <a:effectLst>
                <a:outerShdw dist="38100" dir="2700000" algn="tl" rotWithShape="0">
                  <a:schemeClr val="accent2"/>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86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8194" y="978405"/>
            <a:ext cx="11730445" cy="586006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nSpc>
                <a:spcPct val="107000"/>
              </a:lnSpc>
              <a:spcAft>
                <a:spcPts val="800"/>
              </a:spcAft>
            </a:pPr>
            <a:r>
              <a:rPr lang="es-MX" b="1" dirty="0" smtClean="0">
                <a:effectLst/>
                <a:latin typeface="Arial" panose="020B0604020202020204" pitchFamily="34" charset="0"/>
                <a:ea typeface="Times New Roman" panose="02020603050405020304" pitchFamily="18" charset="0"/>
                <a:cs typeface="Arial" panose="020B0604020202020204" pitchFamily="34" charset="0"/>
              </a:rPr>
              <a:t>1. Definición del Objetivo y la Población </a:t>
            </a:r>
            <a:r>
              <a:rPr lang="es-MX" b="1" dirty="0" smtClean="0">
                <a:latin typeface="Arial" panose="020B0604020202020204" pitchFamily="34" charset="0"/>
                <a:ea typeface="Times New Roman" panose="02020603050405020304" pitchFamily="18" charset="0"/>
                <a:cs typeface="Arial" panose="020B0604020202020204" pitchFamily="34" charset="0"/>
              </a:rPr>
              <a:t>de estudio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¿Qué se va a medir?</a:t>
            </a:r>
            <a:r>
              <a:rPr lang="es-MX" dirty="0" smtClean="0">
                <a:effectLst/>
                <a:latin typeface="Arial" panose="020B0604020202020204" pitchFamily="34" charset="0"/>
                <a:ea typeface="Times New Roman" panose="02020603050405020304" pitchFamily="18" charset="0"/>
                <a:cs typeface="Arial" panose="020B0604020202020204" pitchFamily="34" charset="0"/>
              </a:rPr>
              <a:t> (Ej. inteligencia verbal, habilidades matemáticas, un rasgo de personalidad).</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¿Para quién está diseñado el baremo?</a:t>
            </a:r>
            <a:r>
              <a:rPr lang="es-MX" dirty="0" smtClean="0">
                <a:effectLst/>
                <a:latin typeface="Arial" panose="020B0604020202020204" pitchFamily="34" charset="0"/>
                <a:ea typeface="Times New Roman" panose="02020603050405020304" pitchFamily="18" charset="0"/>
                <a:cs typeface="Arial" panose="020B0604020202020204" pitchFamily="34" charset="0"/>
              </a:rPr>
              <a:t> (Ej. niños de 6 a 8 años, adultos con estudios universitarios, profesionales de la salud).</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¿Cuál es el propósito del baremo?</a:t>
            </a:r>
            <a:r>
              <a:rPr lang="es-MX" dirty="0" smtClean="0">
                <a:effectLst/>
                <a:latin typeface="Arial" panose="020B0604020202020204" pitchFamily="34" charset="0"/>
                <a:ea typeface="Times New Roman" panose="02020603050405020304" pitchFamily="18" charset="0"/>
                <a:cs typeface="Arial" panose="020B0604020202020204" pitchFamily="34" charset="0"/>
              </a:rPr>
              <a:t> </a:t>
            </a:r>
            <a:r>
              <a:rPr lang="en-US" dirty="0" smtClean="0">
                <a:effectLst/>
                <a:latin typeface="Arial" panose="020B0604020202020204" pitchFamily="34" charset="0"/>
                <a:ea typeface="Times New Roman" panose="02020603050405020304" pitchFamily="18" charset="0"/>
                <a:cs typeface="Arial" panose="020B0604020202020204" pitchFamily="34" charset="0"/>
              </a:rPr>
              <a:t>(</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Ej</a:t>
            </a:r>
            <a:r>
              <a:rPr lang="en-US" dirty="0" smtClean="0">
                <a:effectLst/>
                <a:latin typeface="Arial" panose="020B0604020202020204" pitchFamily="34" charset="0"/>
                <a:ea typeface="Times New Roman" panose="02020603050405020304" pitchFamily="18" charset="0"/>
                <a:cs typeface="Arial" panose="020B0604020202020204" pitchFamily="34" charset="0"/>
              </a:rPr>
              <a:t>. </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diagnóstico</a:t>
            </a:r>
            <a:r>
              <a:rPr lang="en-US" dirty="0" smtClean="0">
                <a:effectLst/>
                <a:latin typeface="Arial" panose="020B0604020202020204" pitchFamily="34" charset="0"/>
                <a:ea typeface="Times New Roman" panose="02020603050405020304" pitchFamily="18" charset="0"/>
                <a:cs typeface="Arial" panose="020B0604020202020204" pitchFamily="34" charset="0"/>
              </a:rPr>
              <a:t>, </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selección</a:t>
            </a:r>
            <a:r>
              <a:rPr lang="en-US" dirty="0" smtClean="0">
                <a:effectLst/>
                <a:latin typeface="Arial" panose="020B0604020202020204" pitchFamily="34" charset="0"/>
                <a:ea typeface="Times New Roman" panose="02020603050405020304" pitchFamily="18" charset="0"/>
                <a:cs typeface="Arial" panose="020B0604020202020204" pitchFamily="34" charset="0"/>
              </a:rPr>
              <a:t>, </a:t>
            </a:r>
            <a:r>
              <a:rPr lang="en-US" dirty="0" err="1" smtClean="0">
                <a:effectLst/>
                <a:latin typeface="Arial" panose="020B0604020202020204" pitchFamily="34" charset="0"/>
                <a:ea typeface="Times New Roman" panose="02020603050405020304" pitchFamily="18" charset="0"/>
                <a:cs typeface="Arial" panose="020B0604020202020204" pitchFamily="34" charset="0"/>
              </a:rPr>
              <a:t>investigación</a:t>
            </a:r>
            <a:r>
              <a:rPr lang="en-US" dirty="0" smtClean="0">
                <a:effectLst/>
                <a:latin typeface="Arial" panose="020B0604020202020204" pitchFamily="34" charset="0"/>
                <a:ea typeface="Times New Roman" panose="02020603050405020304" pitchFamily="18" charset="0"/>
                <a:cs typeface="Arial" panose="020B0604020202020204" pitchFamily="34" charset="0"/>
              </a:rPr>
              <a:t>).</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b="1" dirty="0" smtClean="0">
                <a:effectLst/>
                <a:latin typeface="Arial" panose="020B0604020202020204" pitchFamily="34" charset="0"/>
                <a:ea typeface="Times New Roman" panose="02020603050405020304" pitchFamily="18" charset="0"/>
                <a:cs typeface="Arial" panose="020B0604020202020204" pitchFamily="34" charset="0"/>
              </a:rPr>
              <a:t>2. Selección o Desarrollo del Instrumento de Medida</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Elegir una prueba o crear un instrumento que sea </a:t>
            </a:r>
            <a:r>
              <a:rPr lang="es-MX" b="1" dirty="0" smtClean="0">
                <a:effectLst/>
                <a:latin typeface="Arial" panose="020B0604020202020204" pitchFamily="34" charset="0"/>
                <a:ea typeface="Times New Roman" panose="02020603050405020304" pitchFamily="18" charset="0"/>
                <a:cs typeface="Arial" panose="020B0604020202020204" pitchFamily="34" charset="0"/>
              </a:rPr>
              <a:t>válido</a:t>
            </a:r>
            <a:r>
              <a:rPr lang="es-MX" dirty="0" smtClean="0">
                <a:effectLst/>
                <a:latin typeface="Arial" panose="020B0604020202020204" pitchFamily="34" charset="0"/>
                <a:ea typeface="Times New Roman" panose="02020603050405020304" pitchFamily="18" charset="0"/>
                <a:cs typeface="Arial" panose="020B0604020202020204" pitchFamily="34" charset="0"/>
              </a:rPr>
              <a:t> (mide lo que dice medir) y </a:t>
            </a:r>
            <a:r>
              <a:rPr lang="es-MX" b="1" dirty="0" smtClean="0">
                <a:effectLst/>
                <a:latin typeface="Arial" panose="020B0604020202020204" pitchFamily="34" charset="0"/>
                <a:ea typeface="Times New Roman" panose="02020603050405020304" pitchFamily="18" charset="0"/>
                <a:cs typeface="Arial" panose="020B0604020202020204" pitchFamily="34" charset="0"/>
              </a:rPr>
              <a:t>fiable</a:t>
            </a:r>
            <a:r>
              <a:rPr lang="es-MX" dirty="0" smtClean="0">
                <a:effectLst/>
                <a:latin typeface="Arial" panose="020B0604020202020204" pitchFamily="34" charset="0"/>
                <a:ea typeface="Times New Roman" panose="02020603050405020304" pitchFamily="18" charset="0"/>
                <a:cs typeface="Arial" panose="020B0604020202020204" pitchFamily="34" charset="0"/>
              </a:rPr>
              <a:t> (produce resultados consistentes).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dirty="0" smtClean="0">
                <a:effectLst/>
                <a:latin typeface="Arial" panose="020B0604020202020204" pitchFamily="34" charset="0"/>
                <a:ea typeface="Times New Roman" panose="02020603050405020304" pitchFamily="18" charset="0"/>
                <a:cs typeface="Arial" panose="020B0604020202020204" pitchFamily="34" charset="0"/>
              </a:rPr>
              <a:t>Asegurarse de que el instrumento sea adecuado para la población diana y el constructo a medir.</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smtClean="0">
                <a:effectLst/>
                <a:latin typeface="Arial" panose="020B0604020202020204" pitchFamily="34" charset="0"/>
                <a:ea typeface="Times New Roman" panose="02020603050405020304" pitchFamily="18" charset="0"/>
                <a:cs typeface="Arial" panose="020B0604020202020204" pitchFamily="34" charset="0"/>
              </a:rPr>
              <a:t>3.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Diseño</a:t>
            </a:r>
            <a:r>
              <a:rPr lang="en-US" b="1" dirty="0" smtClean="0">
                <a:effectLst/>
                <a:latin typeface="Arial" panose="020B0604020202020204" pitchFamily="34" charset="0"/>
                <a:ea typeface="Times New Roman" panose="02020603050405020304" pitchFamily="18" charset="0"/>
                <a:cs typeface="Arial" panose="020B0604020202020204" pitchFamily="34" charset="0"/>
              </a:rPr>
              <a:t> de la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Muestra</a:t>
            </a:r>
            <a:r>
              <a:rPr lang="en-US" b="1" dirty="0" smtClean="0">
                <a:effectLst/>
                <a:latin typeface="Arial" panose="020B0604020202020204" pitchFamily="34" charset="0"/>
                <a:ea typeface="Times New Roman" panose="02020603050405020304" pitchFamily="18" charset="0"/>
                <a:cs typeface="Arial" panose="020B0604020202020204" pitchFamily="34" charset="0"/>
              </a:rPr>
              <a:t> </a:t>
            </a:r>
            <a:r>
              <a:rPr lang="en-US" b="1" dirty="0" err="1" smtClean="0">
                <a:effectLst/>
                <a:latin typeface="Arial" panose="020B0604020202020204" pitchFamily="34" charset="0"/>
                <a:ea typeface="Times New Roman" panose="02020603050405020304" pitchFamily="18" charset="0"/>
                <a:cs typeface="Arial" panose="020B0604020202020204" pitchFamily="34" charset="0"/>
              </a:rPr>
              <a:t>Normativa</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Tamaño de la muestra:</a:t>
            </a:r>
            <a:r>
              <a:rPr lang="es-MX" dirty="0" smtClean="0">
                <a:effectLst/>
                <a:latin typeface="Arial" panose="020B0604020202020204" pitchFamily="34" charset="0"/>
                <a:ea typeface="Times New Roman" panose="02020603050405020304" pitchFamily="18" charset="0"/>
                <a:cs typeface="Arial" panose="020B0604020202020204" pitchFamily="34" charset="0"/>
              </a:rPr>
              <a:t> Debe ser lo suficientemente grande para ser representativa de la población </a:t>
            </a:r>
            <a:r>
              <a:rPr lang="es-MX" dirty="0" smtClean="0">
                <a:effectLst/>
                <a:latin typeface="Arial" panose="020B0604020202020204" pitchFamily="34" charset="0"/>
                <a:ea typeface="Times New Roman" panose="02020603050405020304" pitchFamily="18" charset="0"/>
                <a:cs typeface="Arial" panose="020B0604020202020204" pitchFamily="34" charset="0"/>
              </a:rPr>
              <a:t>de estudio (generalmente</a:t>
            </a:r>
            <a:r>
              <a:rPr lang="es-MX" dirty="0" smtClean="0">
                <a:effectLst/>
                <a:latin typeface="Arial" panose="020B0604020202020204" pitchFamily="34" charset="0"/>
                <a:ea typeface="Times New Roman" panose="02020603050405020304" pitchFamily="18" charset="0"/>
                <a:cs typeface="Arial" panose="020B0604020202020204" pitchFamily="34" charset="0"/>
              </a:rPr>
              <a:t>, varios cientos o miles de participantes).</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Representatividad:</a:t>
            </a:r>
            <a:r>
              <a:rPr lang="es-MX" dirty="0" smtClean="0">
                <a:effectLst/>
                <a:latin typeface="Arial" panose="020B0604020202020204" pitchFamily="34" charset="0"/>
                <a:ea typeface="Times New Roman" panose="02020603050405020304" pitchFamily="18" charset="0"/>
                <a:cs typeface="Arial" panose="020B0604020202020204" pitchFamily="34" charset="0"/>
              </a:rPr>
              <a:t> La muestra debe reflejar las características demográficas relevantes de la población (edad, género, nivel socioeconómico, ubicación geográfica, nivel educativo, etc.). Se utilizan técnicas de muestreo estratificado o aleatorio para asegurar la representatividad.</a:t>
            </a:r>
            <a:endParaRPr lang="en-US" dirty="0" smtClean="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MX" b="1" dirty="0" smtClean="0">
                <a:effectLst/>
                <a:latin typeface="Arial" panose="020B0604020202020204" pitchFamily="34" charset="0"/>
                <a:ea typeface="Times New Roman" panose="02020603050405020304" pitchFamily="18" charset="0"/>
                <a:cs typeface="Arial" panose="020B0604020202020204" pitchFamily="34" charset="0"/>
              </a:rPr>
              <a:t>Criterios de inclusión y exclusión:</a:t>
            </a:r>
            <a:r>
              <a:rPr lang="es-MX" dirty="0" smtClean="0">
                <a:effectLst/>
                <a:latin typeface="Arial" panose="020B0604020202020204" pitchFamily="34" charset="0"/>
                <a:ea typeface="Times New Roman" panose="02020603050405020304" pitchFamily="18" charset="0"/>
                <a:cs typeface="Arial" panose="020B0604020202020204" pitchFamily="34" charset="0"/>
              </a:rPr>
              <a:t> Definir claramente quién puede y quién no puede participar en el estudio.</a:t>
            </a:r>
            <a:endParaRPr lang="en-US" dirty="0" smtClean="0">
              <a:effectLst/>
              <a:latin typeface="Arial" panose="020B0604020202020204" pitchFamily="34" charset="0"/>
              <a:ea typeface="Calibri" panose="020F0502020204030204" pitchFamily="34" charset="0"/>
              <a:cs typeface="Arial" panose="020B0604020202020204" pitchFamily="34" charset="0"/>
            </a:endParaRPr>
          </a:p>
        </p:txBody>
      </p:sp>
      <p:sp>
        <p:nvSpPr>
          <p:cNvPr id="3" name="Rectángulo 2"/>
          <p:cNvSpPr/>
          <p:nvPr/>
        </p:nvSpPr>
        <p:spPr>
          <a:xfrm>
            <a:off x="3997128" y="170463"/>
            <a:ext cx="8194872" cy="707630"/>
          </a:xfrm>
          <a:prstGeom prst="rect">
            <a:avLst/>
          </a:prstGeom>
        </p:spPr>
        <p:txBody>
          <a:bodyPr wrap="none">
            <a:spAutoFit/>
          </a:bodyPr>
          <a:lstStyle/>
          <a:p>
            <a:pPr>
              <a:lnSpc>
                <a:spcPct val="107000"/>
              </a:lnSpc>
              <a:spcAft>
                <a:spcPts val="800"/>
              </a:spcAft>
            </a:pPr>
            <a:r>
              <a:rPr lang="es-MX"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Times New Roman" panose="02020603050405020304" pitchFamily="18" charset="0"/>
                <a:cs typeface="Times New Roman" panose="02020603050405020304" pitchFamily="18" charset="0"/>
              </a:rPr>
              <a:t>Pasos para Construir Baremos</a:t>
            </a:r>
            <a:endPar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4448300"/>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Estela de condensación</Template>
  <TotalTime>126</TotalTime>
  <Words>2046</Words>
  <Application>Microsoft Office PowerPoint</Application>
  <PresentationFormat>Panorámica</PresentationFormat>
  <Paragraphs>152</Paragraphs>
  <Slides>11</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11</vt:i4>
      </vt:variant>
    </vt:vector>
  </HeadingPairs>
  <TitlesOfParts>
    <vt:vector size="21" baseType="lpstr">
      <vt:lpstr>Arial</vt:lpstr>
      <vt:lpstr>Arial Black</vt:lpstr>
      <vt:lpstr>Bookman Old Style</vt:lpstr>
      <vt:lpstr>Calibri</vt:lpstr>
      <vt:lpstr>Century Gothic</vt:lpstr>
      <vt:lpstr>Courier New</vt:lpstr>
      <vt:lpstr>Symbol</vt:lpstr>
      <vt:lpstr>Times New Roman</vt:lpstr>
      <vt:lpstr>Wingdings</vt:lpstr>
      <vt:lpstr>Estela de condensación</vt:lpstr>
      <vt:lpstr>BAREMOS</vt:lpstr>
      <vt:lpstr>Concepto de Baremos </vt:lpstr>
      <vt:lpstr>APLICACIÓN EN DIVERSOS CAMPOS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BAREMOS</dc:title>
  <dc:creator>TOSHIBA</dc:creator>
  <cp:lastModifiedBy>TOSHIBA</cp:lastModifiedBy>
  <cp:revision>17</cp:revision>
  <dcterms:created xsi:type="dcterms:W3CDTF">2025-07-15T22:22:36Z</dcterms:created>
  <dcterms:modified xsi:type="dcterms:W3CDTF">2025-07-16T02:18:08Z</dcterms:modified>
</cp:coreProperties>
</file>