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Distribuciones Chi Cuadrado y T-Student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sobre conceptos fundamentales y ejemplos prácticos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Chi Cuadrado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Definición: La distribución chi cuadrado es una distribución de probabilidad continua que se utiliza principalmente en pruebas de hipótesis sobre la varianza de una población y en análisis de independencia en tablas de contingencia.</a:t>
            </a:r>
          </a:p>
          <a:p>
            <a:r>
              <a:t>Se define como la suma de los cuadrados de k variables aleatorias independientes cada una con una distribución normal estándar.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419"/>
            <a:ext cx="7772400" cy="1456267"/>
          </a:xfrm>
        </p:spPr>
        <p:txBody>
          <a:bodyPr>
            <a:normAutofit/>
          </a:bodyPr>
          <a:lstStyle/>
          <a:p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Práctico</a:t>
            </a:r>
            <a:r>
              <a:rPr dirty="0"/>
              <a:t> de </a:t>
            </a:r>
            <a:r>
              <a:rPr dirty="0" err="1"/>
              <a:t>Distribución</a:t>
            </a:r>
            <a:r>
              <a:rPr dirty="0"/>
              <a:t> Chi </a:t>
            </a:r>
            <a:r>
              <a:rPr dirty="0" err="1"/>
              <a:t>Cuadrado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 err="1"/>
              <a:t>Supongamos</a:t>
            </a:r>
            <a:r>
              <a:rPr sz="1600" dirty="0"/>
              <a:t> que </a:t>
            </a:r>
            <a:r>
              <a:rPr sz="1600" dirty="0" err="1"/>
              <a:t>queremos</a:t>
            </a:r>
            <a:r>
              <a:rPr sz="1600" dirty="0"/>
              <a:t> </a:t>
            </a:r>
            <a:r>
              <a:rPr sz="1600" dirty="0" err="1"/>
              <a:t>encontrar</a:t>
            </a:r>
            <a:r>
              <a:rPr sz="1600" dirty="0"/>
              <a:t> el valor </a:t>
            </a:r>
            <a:r>
              <a:rPr sz="1600" dirty="0" err="1"/>
              <a:t>crítico</a:t>
            </a:r>
            <a:r>
              <a:rPr sz="1600" dirty="0"/>
              <a:t> de la </a:t>
            </a:r>
            <a:r>
              <a:rPr sz="1600" dirty="0" err="1"/>
              <a:t>distribución</a:t>
            </a:r>
            <a:r>
              <a:rPr sz="1600" dirty="0"/>
              <a:t> chi </a:t>
            </a:r>
            <a:r>
              <a:rPr sz="1600" dirty="0" err="1"/>
              <a:t>cuadrado</a:t>
            </a:r>
            <a:r>
              <a:rPr sz="1600" dirty="0"/>
              <a:t> para un </a:t>
            </a:r>
            <a:r>
              <a:rPr sz="1600" dirty="0" err="1"/>
              <a:t>nivel</a:t>
            </a:r>
            <a:r>
              <a:rPr sz="1600" dirty="0"/>
              <a:t> de </a:t>
            </a:r>
            <a:r>
              <a:rPr sz="1600" dirty="0" err="1"/>
              <a:t>significancia</a:t>
            </a:r>
            <a:r>
              <a:rPr sz="1600" dirty="0"/>
              <a:t> (α) de 0.05 con 10 </a:t>
            </a:r>
            <a:r>
              <a:rPr sz="1600" dirty="0" err="1"/>
              <a:t>grados</a:t>
            </a:r>
            <a:r>
              <a:rPr sz="1600" dirty="0"/>
              <a:t> de </a:t>
            </a:r>
            <a:r>
              <a:rPr sz="1600" dirty="0" err="1"/>
              <a:t>libertad</a:t>
            </a:r>
            <a:r>
              <a:rPr sz="1600" dirty="0" smtClean="0"/>
              <a:t>.</a:t>
            </a:r>
            <a:endParaRPr sz="1600" dirty="0"/>
          </a:p>
          <a:p>
            <a:r>
              <a:rPr sz="1600" dirty="0" err="1"/>
              <a:t>Datos</a:t>
            </a:r>
            <a:r>
              <a:rPr sz="1600" dirty="0"/>
              <a:t> del </a:t>
            </a:r>
            <a:r>
              <a:rPr sz="1600" dirty="0" err="1"/>
              <a:t>problema</a:t>
            </a:r>
            <a:r>
              <a:rPr sz="1600" dirty="0"/>
              <a:t>:</a:t>
            </a:r>
          </a:p>
          <a:p>
            <a:r>
              <a:rPr sz="1600" dirty="0" err="1"/>
              <a:t>Nivel</a:t>
            </a:r>
            <a:r>
              <a:rPr sz="1600" dirty="0"/>
              <a:t> de </a:t>
            </a:r>
            <a:r>
              <a:rPr sz="1600" dirty="0" err="1"/>
              <a:t>significancia</a:t>
            </a:r>
            <a:r>
              <a:rPr sz="1600" dirty="0"/>
              <a:t> (α): 0.05</a:t>
            </a:r>
          </a:p>
          <a:p>
            <a:r>
              <a:rPr sz="1600" dirty="0" err="1"/>
              <a:t>Grados</a:t>
            </a:r>
            <a:r>
              <a:rPr sz="1600" dirty="0"/>
              <a:t> de </a:t>
            </a:r>
            <a:r>
              <a:rPr sz="1600" dirty="0" err="1"/>
              <a:t>libertad</a:t>
            </a:r>
            <a:r>
              <a:rPr sz="1600" dirty="0"/>
              <a:t> (</a:t>
            </a:r>
            <a:r>
              <a:rPr sz="1600" dirty="0" err="1"/>
              <a:t>df</a:t>
            </a:r>
            <a:r>
              <a:rPr sz="1600" dirty="0"/>
              <a:t>): 10</a:t>
            </a:r>
          </a:p>
          <a:p>
            <a:endParaRPr sz="1600" dirty="0"/>
          </a:p>
          <a:p>
            <a:r>
              <a:rPr sz="1600" dirty="0" err="1"/>
              <a:t>Consulta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la </a:t>
            </a:r>
            <a:r>
              <a:rPr sz="1600" dirty="0" err="1"/>
              <a:t>Tabla</a:t>
            </a:r>
            <a:r>
              <a:rPr sz="1600" dirty="0"/>
              <a:t> Chi </a:t>
            </a:r>
            <a:r>
              <a:rPr sz="1600" dirty="0" err="1"/>
              <a:t>Cuadrado</a:t>
            </a:r>
            <a:r>
              <a:rPr sz="1600" dirty="0"/>
              <a:t>:</a:t>
            </a:r>
          </a:p>
          <a:p>
            <a:r>
              <a:rPr sz="1600" dirty="0" err="1"/>
              <a:t>Busca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la </a:t>
            </a:r>
            <a:r>
              <a:rPr sz="1600" dirty="0" err="1"/>
              <a:t>tabla</a:t>
            </a:r>
            <a:r>
              <a:rPr sz="1600" dirty="0"/>
              <a:t> de </a:t>
            </a:r>
            <a:r>
              <a:rPr sz="1600" dirty="0" err="1"/>
              <a:t>valores</a:t>
            </a:r>
            <a:r>
              <a:rPr sz="1600" dirty="0"/>
              <a:t> </a:t>
            </a:r>
            <a:r>
              <a:rPr sz="1600" dirty="0" err="1"/>
              <a:t>críticos</a:t>
            </a:r>
            <a:r>
              <a:rPr sz="1600" dirty="0"/>
              <a:t> de la </a:t>
            </a:r>
            <a:r>
              <a:rPr sz="1600" dirty="0" err="1"/>
              <a:t>distribución</a:t>
            </a:r>
            <a:r>
              <a:rPr sz="1600" dirty="0"/>
              <a:t> chi </a:t>
            </a:r>
            <a:r>
              <a:rPr sz="1600" dirty="0" err="1"/>
              <a:t>cuadrado</a:t>
            </a:r>
            <a:r>
              <a:rPr sz="1600" dirty="0"/>
              <a:t> el valor </a:t>
            </a:r>
            <a:r>
              <a:rPr sz="1600" dirty="0" err="1"/>
              <a:t>correspondiente</a:t>
            </a:r>
            <a:r>
              <a:rPr sz="1600" dirty="0"/>
              <a:t> a 0.05 (</a:t>
            </a:r>
            <a:r>
              <a:rPr sz="1600" dirty="0" err="1"/>
              <a:t>columna</a:t>
            </a:r>
            <a:r>
              <a:rPr sz="1600" dirty="0"/>
              <a:t>) y 10 </a:t>
            </a:r>
            <a:r>
              <a:rPr sz="1600" dirty="0" err="1"/>
              <a:t>grados</a:t>
            </a:r>
            <a:r>
              <a:rPr sz="1600" dirty="0"/>
              <a:t> de </a:t>
            </a:r>
            <a:r>
              <a:rPr sz="1600" dirty="0" err="1"/>
              <a:t>libertad</a:t>
            </a:r>
            <a:r>
              <a:rPr sz="1600" dirty="0"/>
              <a:t> (fila).</a:t>
            </a:r>
          </a:p>
          <a:p>
            <a:r>
              <a:rPr sz="1600" dirty="0"/>
              <a:t>El valor </a:t>
            </a:r>
            <a:r>
              <a:rPr sz="1600" dirty="0" err="1"/>
              <a:t>crítico</a:t>
            </a:r>
            <a:r>
              <a:rPr sz="1600" dirty="0"/>
              <a:t> </a:t>
            </a:r>
            <a:r>
              <a:rPr sz="1600" dirty="0" err="1"/>
              <a:t>encontrado</a:t>
            </a:r>
            <a:r>
              <a:rPr sz="1600" dirty="0"/>
              <a:t> </a:t>
            </a:r>
            <a:r>
              <a:rPr sz="1600" dirty="0" err="1"/>
              <a:t>es</a:t>
            </a:r>
            <a:r>
              <a:rPr sz="1600" dirty="0"/>
              <a:t> </a:t>
            </a:r>
            <a:r>
              <a:rPr sz="1600" dirty="0" err="1"/>
              <a:t>aproximadamente</a:t>
            </a:r>
            <a:r>
              <a:rPr sz="1600" dirty="0"/>
              <a:t> 18.307.</a:t>
            </a:r>
          </a:p>
          <a:p>
            <a:endParaRPr sz="1600" dirty="0"/>
          </a:p>
          <a:p>
            <a:r>
              <a:rPr sz="1600" dirty="0" err="1"/>
              <a:t>Interpretación</a:t>
            </a:r>
            <a:r>
              <a:rPr sz="1600" dirty="0"/>
              <a:t>:</a:t>
            </a:r>
          </a:p>
          <a:p>
            <a:r>
              <a:rPr sz="1600" dirty="0"/>
              <a:t>El valor </a:t>
            </a:r>
            <a:r>
              <a:rPr sz="1600" dirty="0" err="1"/>
              <a:t>crítico</a:t>
            </a:r>
            <a:r>
              <a:rPr sz="1600" dirty="0"/>
              <a:t> chi </a:t>
            </a:r>
            <a:r>
              <a:rPr sz="1600" dirty="0" err="1"/>
              <a:t>cuadrado</a:t>
            </a:r>
            <a:r>
              <a:rPr sz="1600" dirty="0"/>
              <a:t> para un </a:t>
            </a:r>
            <a:r>
              <a:rPr sz="1600" dirty="0" err="1"/>
              <a:t>nivel</a:t>
            </a:r>
            <a:r>
              <a:rPr sz="1600" dirty="0"/>
              <a:t> de </a:t>
            </a:r>
            <a:r>
              <a:rPr sz="1600" dirty="0" err="1"/>
              <a:t>significancia</a:t>
            </a:r>
            <a:r>
              <a:rPr sz="1600" dirty="0"/>
              <a:t> de 0.05 y 10 </a:t>
            </a:r>
            <a:r>
              <a:rPr sz="1600" dirty="0" err="1"/>
              <a:t>grados</a:t>
            </a:r>
            <a:r>
              <a:rPr sz="1600" dirty="0"/>
              <a:t> de </a:t>
            </a:r>
            <a:r>
              <a:rPr sz="1600" dirty="0" err="1"/>
              <a:t>libertad</a:t>
            </a:r>
            <a:r>
              <a:rPr sz="1600" dirty="0"/>
              <a:t> </a:t>
            </a:r>
            <a:r>
              <a:rPr sz="1600" dirty="0" err="1"/>
              <a:t>es</a:t>
            </a:r>
            <a:r>
              <a:rPr sz="1600" dirty="0"/>
              <a:t> 18.307.</a:t>
            </a:r>
          </a:p>
          <a:p>
            <a:r>
              <a:rPr sz="1600" dirty="0"/>
              <a:t>Este valor se </a:t>
            </a:r>
            <a:r>
              <a:rPr sz="1600" dirty="0" err="1"/>
              <a:t>utiliza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pruebas</a:t>
            </a:r>
            <a:r>
              <a:rPr sz="1600" dirty="0"/>
              <a:t> de </a:t>
            </a:r>
            <a:r>
              <a:rPr sz="1600" dirty="0" err="1"/>
              <a:t>hipótesis</a:t>
            </a:r>
            <a:r>
              <a:rPr sz="1600" dirty="0"/>
              <a:t> para </a:t>
            </a:r>
            <a:r>
              <a:rPr sz="1600" dirty="0" err="1"/>
              <a:t>determinar</a:t>
            </a:r>
            <a:r>
              <a:rPr sz="1600" dirty="0"/>
              <a:t> </a:t>
            </a:r>
            <a:r>
              <a:rPr sz="1600" dirty="0" err="1"/>
              <a:t>si</a:t>
            </a:r>
            <a:r>
              <a:rPr sz="1600" dirty="0"/>
              <a:t> la </a:t>
            </a:r>
            <a:r>
              <a:rPr sz="1600" dirty="0" err="1"/>
              <a:t>varianza</a:t>
            </a:r>
            <a:r>
              <a:rPr sz="1600" dirty="0"/>
              <a:t> </a:t>
            </a:r>
            <a:r>
              <a:rPr sz="1600" dirty="0" err="1"/>
              <a:t>observada</a:t>
            </a:r>
            <a:r>
              <a:rPr sz="1600" dirty="0"/>
              <a:t> </a:t>
            </a:r>
            <a:r>
              <a:rPr sz="1600" dirty="0" err="1"/>
              <a:t>es</a:t>
            </a:r>
            <a:r>
              <a:rPr sz="1600" dirty="0"/>
              <a:t> </a:t>
            </a:r>
            <a:r>
              <a:rPr sz="1600" dirty="0" err="1"/>
              <a:t>significativamente</a:t>
            </a:r>
            <a:r>
              <a:rPr sz="1600" dirty="0"/>
              <a:t> </a:t>
            </a:r>
            <a:r>
              <a:rPr sz="1600" dirty="0" err="1"/>
              <a:t>diferente</a:t>
            </a:r>
            <a:r>
              <a:rPr sz="1600" dirty="0"/>
              <a:t> de la </a:t>
            </a:r>
            <a:r>
              <a:rPr sz="1600" dirty="0" err="1"/>
              <a:t>varianza</a:t>
            </a:r>
            <a:r>
              <a:rPr sz="1600" dirty="0"/>
              <a:t> </a:t>
            </a:r>
            <a:r>
              <a:rPr sz="1600" dirty="0" err="1"/>
              <a:t>esperada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T-Student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La distribución T-Student es una distribución de probabilidad continua que se utiliza cuando se estima la media de una población pequeña y se desconoce la desviación estándar de la población.</a:t>
            </a:r>
          </a:p>
          <a:p>
            <a:r>
              <a:t>Es especialmente útil para muestras pequeñas (n &lt; 30).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27710"/>
            <a:ext cx="7772400" cy="1456267"/>
          </a:xfrm>
        </p:spPr>
        <p:txBody>
          <a:bodyPr>
            <a:normAutofit/>
          </a:bodyPr>
          <a:lstStyle/>
          <a:p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Práctico</a:t>
            </a:r>
            <a:r>
              <a:rPr dirty="0"/>
              <a:t> de </a:t>
            </a:r>
            <a:r>
              <a:rPr dirty="0" err="1"/>
              <a:t>Distribución</a:t>
            </a:r>
            <a:r>
              <a:rPr dirty="0"/>
              <a:t> T-Student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 err="1"/>
              <a:t>Supongamos</a:t>
            </a:r>
            <a:r>
              <a:rPr sz="1400" dirty="0"/>
              <a:t> que </a:t>
            </a:r>
            <a:r>
              <a:rPr sz="1400" dirty="0" err="1"/>
              <a:t>queremos</a:t>
            </a:r>
            <a:r>
              <a:rPr sz="1400" dirty="0"/>
              <a:t> </a:t>
            </a:r>
            <a:r>
              <a:rPr sz="1400" dirty="0" err="1"/>
              <a:t>encontrar</a:t>
            </a:r>
            <a:r>
              <a:rPr sz="1400" dirty="0"/>
              <a:t> el valor </a:t>
            </a:r>
            <a:r>
              <a:rPr sz="1400" dirty="0" err="1"/>
              <a:t>crítico</a:t>
            </a:r>
            <a:r>
              <a:rPr sz="1400" dirty="0"/>
              <a:t> de la </a:t>
            </a:r>
            <a:r>
              <a:rPr sz="1400" dirty="0" err="1"/>
              <a:t>distribución</a:t>
            </a:r>
            <a:r>
              <a:rPr sz="1400" dirty="0"/>
              <a:t> T-Student para un </a:t>
            </a:r>
            <a:r>
              <a:rPr sz="1400" dirty="0" err="1"/>
              <a:t>nivel</a:t>
            </a:r>
            <a:r>
              <a:rPr sz="1400" dirty="0"/>
              <a:t> de </a:t>
            </a:r>
            <a:r>
              <a:rPr sz="1400" dirty="0" err="1"/>
              <a:t>significancia</a:t>
            </a:r>
            <a:r>
              <a:rPr sz="1400" dirty="0"/>
              <a:t> (α) de 0.05 con 15 </a:t>
            </a:r>
            <a:r>
              <a:rPr sz="1400" dirty="0" err="1"/>
              <a:t>grados</a:t>
            </a:r>
            <a:r>
              <a:rPr sz="1400" dirty="0"/>
              <a:t> de </a:t>
            </a:r>
            <a:r>
              <a:rPr sz="1400" dirty="0" err="1"/>
              <a:t>libertad</a:t>
            </a:r>
            <a:r>
              <a:rPr sz="1400" dirty="0"/>
              <a:t>.</a:t>
            </a:r>
          </a:p>
          <a:p>
            <a:endParaRPr sz="1400" dirty="0"/>
          </a:p>
          <a:p>
            <a:r>
              <a:rPr sz="1400" dirty="0" err="1"/>
              <a:t>Datos</a:t>
            </a:r>
            <a:r>
              <a:rPr sz="1400" dirty="0"/>
              <a:t> del </a:t>
            </a:r>
            <a:r>
              <a:rPr sz="1400" dirty="0" err="1"/>
              <a:t>problema</a:t>
            </a:r>
            <a:r>
              <a:rPr sz="1400" dirty="0"/>
              <a:t>:</a:t>
            </a:r>
          </a:p>
          <a:p>
            <a:r>
              <a:rPr sz="1400" dirty="0" err="1"/>
              <a:t>Nivel</a:t>
            </a:r>
            <a:r>
              <a:rPr sz="1400" dirty="0"/>
              <a:t> de </a:t>
            </a:r>
            <a:r>
              <a:rPr sz="1400" dirty="0" err="1"/>
              <a:t>significancia</a:t>
            </a:r>
            <a:r>
              <a:rPr sz="1400" dirty="0"/>
              <a:t> (α): 0.05 (dos colas </a:t>
            </a:r>
            <a:r>
              <a:rPr sz="1400" dirty="0" err="1"/>
              <a:t>por</a:t>
            </a:r>
            <a:r>
              <a:rPr sz="1400" dirty="0"/>
              <a:t> lo </a:t>
            </a:r>
            <a:r>
              <a:rPr sz="1400" dirty="0" err="1"/>
              <a:t>tanto</a:t>
            </a:r>
            <a:r>
              <a:rPr sz="1400" dirty="0"/>
              <a:t> α/2=0.025 para </a:t>
            </a:r>
            <a:r>
              <a:rPr sz="1400" dirty="0" err="1"/>
              <a:t>cada</a:t>
            </a:r>
            <a:r>
              <a:rPr sz="1400" dirty="0"/>
              <a:t> cola)</a:t>
            </a:r>
          </a:p>
          <a:p>
            <a:r>
              <a:rPr sz="1400" dirty="0" err="1"/>
              <a:t>Grados</a:t>
            </a:r>
            <a:r>
              <a:rPr sz="1400" dirty="0"/>
              <a:t> de </a:t>
            </a:r>
            <a:r>
              <a:rPr sz="1400" dirty="0" err="1"/>
              <a:t>libertad</a:t>
            </a:r>
            <a:r>
              <a:rPr sz="1400" dirty="0"/>
              <a:t> (</a:t>
            </a:r>
            <a:r>
              <a:rPr sz="1400" dirty="0" err="1"/>
              <a:t>df</a:t>
            </a:r>
            <a:r>
              <a:rPr sz="1400" dirty="0"/>
              <a:t>): 15</a:t>
            </a:r>
          </a:p>
          <a:p>
            <a:endParaRPr sz="1400" dirty="0"/>
          </a:p>
          <a:p>
            <a:r>
              <a:rPr sz="1400" dirty="0" err="1"/>
              <a:t>Consulta</a:t>
            </a:r>
            <a:r>
              <a:rPr sz="1400" dirty="0"/>
              <a:t> </a:t>
            </a:r>
            <a:r>
              <a:rPr sz="1400" dirty="0" err="1"/>
              <a:t>en</a:t>
            </a:r>
            <a:r>
              <a:rPr sz="1400" dirty="0"/>
              <a:t> la </a:t>
            </a:r>
            <a:r>
              <a:rPr sz="1400" dirty="0" err="1"/>
              <a:t>Tabla</a:t>
            </a:r>
            <a:r>
              <a:rPr sz="1400" dirty="0"/>
              <a:t> T-Student:</a:t>
            </a:r>
          </a:p>
          <a:p>
            <a:r>
              <a:rPr sz="1400" dirty="0" err="1"/>
              <a:t>Busca</a:t>
            </a:r>
            <a:r>
              <a:rPr sz="1400" dirty="0"/>
              <a:t> </a:t>
            </a:r>
            <a:r>
              <a:rPr sz="1400" dirty="0" err="1"/>
              <a:t>en</a:t>
            </a:r>
            <a:r>
              <a:rPr sz="1400" dirty="0"/>
              <a:t> la </a:t>
            </a:r>
            <a:r>
              <a:rPr sz="1400" dirty="0" err="1"/>
              <a:t>tabla</a:t>
            </a:r>
            <a:r>
              <a:rPr sz="1400" dirty="0"/>
              <a:t> de </a:t>
            </a:r>
            <a:r>
              <a:rPr sz="1400" dirty="0" err="1"/>
              <a:t>valores</a:t>
            </a:r>
            <a:r>
              <a:rPr sz="1400" dirty="0"/>
              <a:t> </a:t>
            </a:r>
            <a:r>
              <a:rPr sz="1400" dirty="0" err="1"/>
              <a:t>críticos</a:t>
            </a:r>
            <a:r>
              <a:rPr sz="1400" dirty="0"/>
              <a:t> de la </a:t>
            </a:r>
            <a:r>
              <a:rPr sz="1400" dirty="0" err="1"/>
              <a:t>distribución</a:t>
            </a:r>
            <a:r>
              <a:rPr sz="1400" dirty="0"/>
              <a:t> T-Student el valor </a:t>
            </a:r>
            <a:r>
              <a:rPr sz="1400" dirty="0" err="1"/>
              <a:t>correspondiente</a:t>
            </a:r>
            <a:r>
              <a:rPr sz="1400" dirty="0"/>
              <a:t> a 0.025 (</a:t>
            </a:r>
            <a:r>
              <a:rPr sz="1400" dirty="0" err="1"/>
              <a:t>columna</a:t>
            </a:r>
            <a:r>
              <a:rPr sz="1400" dirty="0"/>
              <a:t>) y 15 </a:t>
            </a:r>
            <a:r>
              <a:rPr sz="1400" dirty="0" err="1"/>
              <a:t>grados</a:t>
            </a:r>
            <a:r>
              <a:rPr sz="1400" dirty="0"/>
              <a:t> de </a:t>
            </a:r>
            <a:r>
              <a:rPr sz="1400" dirty="0" err="1"/>
              <a:t>libertad</a:t>
            </a:r>
            <a:r>
              <a:rPr sz="1400" dirty="0"/>
              <a:t> (fila).</a:t>
            </a:r>
          </a:p>
          <a:p>
            <a:r>
              <a:rPr sz="1400" dirty="0"/>
              <a:t>El valor </a:t>
            </a:r>
            <a:r>
              <a:rPr sz="1400" dirty="0" err="1"/>
              <a:t>crítico</a:t>
            </a:r>
            <a:r>
              <a:rPr sz="1400" dirty="0"/>
              <a:t> </a:t>
            </a:r>
            <a:r>
              <a:rPr sz="1400" dirty="0" err="1"/>
              <a:t>encontrado</a:t>
            </a:r>
            <a:r>
              <a:rPr sz="1400" dirty="0"/>
              <a:t> </a:t>
            </a:r>
            <a:r>
              <a:rPr sz="1400" dirty="0" err="1"/>
              <a:t>es</a:t>
            </a:r>
            <a:r>
              <a:rPr sz="1400" dirty="0"/>
              <a:t> </a:t>
            </a:r>
            <a:r>
              <a:rPr sz="1400" dirty="0" err="1"/>
              <a:t>aproximadamente</a:t>
            </a:r>
            <a:r>
              <a:rPr sz="1400" dirty="0"/>
              <a:t> 2.131.</a:t>
            </a:r>
          </a:p>
          <a:p>
            <a:endParaRPr sz="1400" dirty="0"/>
          </a:p>
          <a:p>
            <a:r>
              <a:rPr sz="1400" dirty="0" err="1"/>
              <a:t>Interpretación</a:t>
            </a:r>
            <a:r>
              <a:rPr sz="1400" dirty="0"/>
              <a:t>:</a:t>
            </a:r>
          </a:p>
          <a:p>
            <a:r>
              <a:rPr sz="1400" dirty="0"/>
              <a:t>El valor </a:t>
            </a:r>
            <a:r>
              <a:rPr sz="1400" dirty="0" err="1"/>
              <a:t>crítico</a:t>
            </a:r>
            <a:r>
              <a:rPr sz="1400" dirty="0"/>
              <a:t> T-Student para un </a:t>
            </a:r>
            <a:r>
              <a:rPr sz="1400" dirty="0" err="1"/>
              <a:t>nivel</a:t>
            </a:r>
            <a:r>
              <a:rPr sz="1400" dirty="0"/>
              <a:t> de </a:t>
            </a:r>
            <a:r>
              <a:rPr sz="1400" dirty="0" err="1"/>
              <a:t>significancia</a:t>
            </a:r>
            <a:r>
              <a:rPr sz="1400" dirty="0"/>
              <a:t> de 0.05 (dos colas) y 15 </a:t>
            </a:r>
            <a:r>
              <a:rPr sz="1400" dirty="0" err="1"/>
              <a:t>grados</a:t>
            </a:r>
            <a:r>
              <a:rPr sz="1400" dirty="0"/>
              <a:t> de </a:t>
            </a:r>
            <a:r>
              <a:rPr sz="1400" dirty="0" err="1"/>
              <a:t>libertad</a:t>
            </a:r>
            <a:r>
              <a:rPr sz="1400" dirty="0"/>
              <a:t> </a:t>
            </a:r>
            <a:r>
              <a:rPr sz="1400" dirty="0" err="1"/>
              <a:t>es</a:t>
            </a:r>
            <a:r>
              <a:rPr sz="1400" dirty="0"/>
              <a:t> 2.131.</a:t>
            </a:r>
          </a:p>
          <a:p>
            <a:r>
              <a:rPr sz="1400" dirty="0"/>
              <a:t>Este valor se </a:t>
            </a:r>
            <a:r>
              <a:rPr sz="1400" dirty="0" err="1"/>
              <a:t>utiliza</a:t>
            </a:r>
            <a:r>
              <a:rPr sz="1400" dirty="0"/>
              <a:t> </a:t>
            </a:r>
            <a:r>
              <a:rPr sz="1400" dirty="0" err="1"/>
              <a:t>en</a:t>
            </a:r>
            <a:r>
              <a:rPr sz="1400" dirty="0"/>
              <a:t> </a:t>
            </a:r>
            <a:r>
              <a:rPr sz="1400" dirty="0" err="1"/>
              <a:t>pruebas</a:t>
            </a:r>
            <a:r>
              <a:rPr sz="1400" dirty="0"/>
              <a:t> de </a:t>
            </a:r>
            <a:r>
              <a:rPr sz="1400" dirty="0" err="1"/>
              <a:t>hipótesis</a:t>
            </a:r>
            <a:r>
              <a:rPr sz="1400" dirty="0"/>
              <a:t> para </a:t>
            </a:r>
            <a:r>
              <a:rPr sz="1400" dirty="0" err="1"/>
              <a:t>determinar</a:t>
            </a:r>
            <a:r>
              <a:rPr sz="1400" dirty="0"/>
              <a:t> </a:t>
            </a:r>
            <a:r>
              <a:rPr sz="1400" dirty="0" err="1"/>
              <a:t>si</a:t>
            </a:r>
            <a:r>
              <a:rPr sz="1400" dirty="0"/>
              <a:t> la media de </a:t>
            </a:r>
            <a:r>
              <a:rPr sz="1400" dirty="0" err="1"/>
              <a:t>una</a:t>
            </a:r>
            <a:r>
              <a:rPr sz="1400" dirty="0"/>
              <a:t> </a:t>
            </a:r>
            <a:r>
              <a:rPr sz="1400" dirty="0" err="1"/>
              <a:t>muestra</a:t>
            </a:r>
            <a:r>
              <a:rPr sz="1400" dirty="0"/>
              <a:t> </a:t>
            </a:r>
            <a:r>
              <a:rPr sz="1400" dirty="0" err="1"/>
              <a:t>es</a:t>
            </a:r>
            <a:r>
              <a:rPr sz="1400" dirty="0"/>
              <a:t> </a:t>
            </a:r>
            <a:r>
              <a:rPr sz="1400" dirty="0" err="1"/>
              <a:t>significativamente</a:t>
            </a:r>
            <a:r>
              <a:rPr sz="1400" dirty="0"/>
              <a:t> </a:t>
            </a:r>
            <a:r>
              <a:rPr sz="1400" dirty="0" err="1"/>
              <a:t>diferente</a:t>
            </a:r>
            <a:r>
              <a:rPr sz="1400" dirty="0"/>
              <a:t> de </a:t>
            </a:r>
            <a:r>
              <a:rPr sz="1400" dirty="0" err="1"/>
              <a:t>una</a:t>
            </a:r>
            <a:r>
              <a:rPr sz="1400" dirty="0"/>
              <a:t> media </a:t>
            </a:r>
            <a:r>
              <a:rPr sz="1400" dirty="0" err="1"/>
              <a:t>hipotética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856"/>
            <a:ext cx="7772400" cy="1456267"/>
          </a:xfrm>
        </p:spPr>
        <p:txBody>
          <a:bodyPr/>
          <a:lstStyle/>
          <a:p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Detallado</a:t>
            </a:r>
            <a:r>
              <a:rPr dirty="0"/>
              <a:t>: Chi </a:t>
            </a:r>
            <a:r>
              <a:rPr dirty="0" err="1"/>
              <a:t>Cuadrado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sz="1200" dirty="0" err="1"/>
                  <a:t>Situación</a:t>
                </a:r>
                <a:r>
                  <a:rPr sz="1200" dirty="0"/>
                  <a:t>: Un </a:t>
                </a:r>
                <a:r>
                  <a:rPr sz="1200" dirty="0" err="1"/>
                  <a:t>investigador</a:t>
                </a:r>
                <a:r>
                  <a:rPr sz="1200" dirty="0"/>
                  <a:t> </a:t>
                </a:r>
                <a:r>
                  <a:rPr sz="1200" dirty="0" err="1"/>
                  <a:t>quiere</a:t>
                </a:r>
                <a:r>
                  <a:rPr sz="1200" dirty="0"/>
                  <a:t> </a:t>
                </a:r>
                <a:r>
                  <a:rPr sz="1200" dirty="0" err="1"/>
                  <a:t>determinar</a:t>
                </a:r>
                <a:r>
                  <a:rPr sz="1200" dirty="0"/>
                  <a:t> </a:t>
                </a:r>
                <a:r>
                  <a:rPr sz="1200" dirty="0" err="1"/>
                  <a:t>si</a:t>
                </a:r>
                <a:r>
                  <a:rPr sz="1200" dirty="0"/>
                  <a:t> la </a:t>
                </a:r>
                <a:r>
                  <a:rPr sz="1200" dirty="0" err="1"/>
                  <a:t>variabilidad</a:t>
                </a:r>
                <a:r>
                  <a:rPr sz="1200" dirty="0"/>
                  <a:t> </a:t>
                </a:r>
                <a:r>
                  <a:rPr sz="1200" dirty="0" err="1"/>
                  <a:t>en</a:t>
                </a:r>
                <a:r>
                  <a:rPr sz="1200" dirty="0"/>
                  <a:t> la </a:t>
                </a:r>
                <a:r>
                  <a:rPr sz="1200" dirty="0" err="1"/>
                  <a:t>duración</a:t>
                </a:r>
                <a:r>
                  <a:rPr sz="1200" dirty="0"/>
                  <a:t> de </a:t>
                </a:r>
                <a:r>
                  <a:rPr sz="1200" dirty="0" err="1"/>
                  <a:t>vida</a:t>
                </a:r>
                <a:r>
                  <a:rPr sz="1200" dirty="0"/>
                  <a:t> de un </a:t>
                </a:r>
                <a:r>
                  <a:rPr sz="1200" dirty="0" err="1"/>
                  <a:t>producto</a:t>
                </a:r>
                <a:r>
                  <a:rPr sz="1200" dirty="0"/>
                  <a:t> </a:t>
                </a:r>
                <a:r>
                  <a:rPr sz="1200" dirty="0" err="1"/>
                  <a:t>es</a:t>
                </a:r>
                <a:r>
                  <a:rPr sz="1200" dirty="0"/>
                  <a:t> </a:t>
                </a:r>
                <a:r>
                  <a:rPr sz="1200" dirty="0" err="1"/>
                  <a:t>diferente</a:t>
                </a:r>
                <a:r>
                  <a:rPr sz="1200" dirty="0"/>
                  <a:t> de la </a:t>
                </a:r>
                <a:r>
                  <a:rPr sz="1200" dirty="0" err="1"/>
                  <a:t>especificada</a:t>
                </a:r>
                <a:r>
                  <a:rPr sz="1200" dirty="0"/>
                  <a:t> </a:t>
                </a:r>
                <a:r>
                  <a:rPr sz="1200" dirty="0" err="1"/>
                  <a:t>por</a:t>
                </a:r>
                <a:r>
                  <a:rPr sz="1200" dirty="0"/>
                  <a:t> el </a:t>
                </a:r>
                <a:r>
                  <a:rPr sz="1200" dirty="0" err="1"/>
                  <a:t>fabricante</a:t>
                </a:r>
                <a:r>
                  <a:rPr sz="1200" dirty="0"/>
                  <a:t>. La </a:t>
                </a:r>
                <a:r>
                  <a:rPr sz="1200" dirty="0" err="1"/>
                  <a:t>varianza</a:t>
                </a:r>
                <a:r>
                  <a:rPr sz="1200" dirty="0"/>
                  <a:t> </a:t>
                </a:r>
                <a:r>
                  <a:rPr sz="1200" dirty="0" err="1"/>
                  <a:t>especificada</a:t>
                </a:r>
                <a:r>
                  <a:rPr sz="1200" dirty="0"/>
                  <a:t> </a:t>
                </a:r>
                <a:r>
                  <a:rPr sz="1200" dirty="0" err="1"/>
                  <a:t>es</a:t>
                </a:r>
                <a:r>
                  <a:rPr sz="1200" dirty="0"/>
                  <a:t> σ²=4 y se </a:t>
                </a:r>
                <a:r>
                  <a:rPr sz="1200" dirty="0" err="1"/>
                  <a:t>toma</a:t>
                </a:r>
                <a:r>
                  <a:rPr sz="1200" dirty="0"/>
                  <a:t> </a:t>
                </a:r>
                <a:r>
                  <a:rPr sz="1200" dirty="0" err="1"/>
                  <a:t>una</a:t>
                </a:r>
                <a:r>
                  <a:rPr sz="1200" dirty="0"/>
                  <a:t> </a:t>
                </a:r>
                <a:r>
                  <a:rPr sz="1200" dirty="0" err="1"/>
                  <a:t>muestra</a:t>
                </a:r>
                <a:r>
                  <a:rPr sz="1200" dirty="0"/>
                  <a:t> de 25 </a:t>
                </a:r>
                <a:r>
                  <a:rPr sz="1200" dirty="0" err="1"/>
                  <a:t>productos</a:t>
                </a:r>
                <a:r>
                  <a:rPr sz="1200" dirty="0"/>
                  <a:t> con </a:t>
                </a:r>
                <a:r>
                  <a:rPr sz="1200" dirty="0" err="1"/>
                  <a:t>una</a:t>
                </a:r>
                <a:r>
                  <a:rPr sz="1200" dirty="0"/>
                  <a:t> </a:t>
                </a:r>
                <a:r>
                  <a:rPr sz="1200" dirty="0" err="1"/>
                  <a:t>varianza</a:t>
                </a:r>
                <a:r>
                  <a:rPr sz="1200" dirty="0"/>
                  <a:t> </a:t>
                </a:r>
                <a:r>
                  <a:rPr sz="1200" dirty="0" err="1"/>
                  <a:t>muestral</a:t>
                </a:r>
                <a:r>
                  <a:rPr sz="1200" dirty="0"/>
                  <a:t> s² = 5</a:t>
                </a:r>
                <a:r>
                  <a:rPr sz="1200" dirty="0" smtClean="0"/>
                  <a:t>.</a:t>
                </a:r>
                <a:endParaRPr sz="1200" dirty="0"/>
              </a:p>
              <a:p>
                <a:r>
                  <a:rPr sz="1200" dirty="0" err="1"/>
                  <a:t>Hipótesis</a:t>
                </a:r>
                <a:r>
                  <a:rPr sz="1200" dirty="0"/>
                  <a:t>:</a:t>
                </a:r>
              </a:p>
              <a:p>
                <a:r>
                  <a:rPr sz="1200" dirty="0"/>
                  <a:t>Ho​: σ² = 4 (</a:t>
                </a:r>
                <a:r>
                  <a:rPr sz="1200" dirty="0" err="1"/>
                  <a:t>varianza</a:t>
                </a:r>
                <a:r>
                  <a:rPr sz="1200" dirty="0"/>
                  <a:t> </a:t>
                </a:r>
                <a:r>
                  <a:rPr sz="1200" dirty="0" err="1"/>
                  <a:t>poblacional</a:t>
                </a:r>
                <a:r>
                  <a:rPr sz="1200" dirty="0"/>
                  <a:t> </a:t>
                </a:r>
                <a:r>
                  <a:rPr sz="1200" dirty="0" err="1"/>
                  <a:t>especificada</a:t>
                </a:r>
                <a:r>
                  <a:rPr sz="1200" dirty="0"/>
                  <a:t>)</a:t>
                </a:r>
              </a:p>
              <a:p>
                <a:r>
                  <a:rPr sz="1200" dirty="0"/>
                  <a:t>Ha: σ² ≠ 4 (</a:t>
                </a:r>
                <a:r>
                  <a:rPr sz="1200" dirty="0" err="1"/>
                  <a:t>varianza</a:t>
                </a:r>
                <a:r>
                  <a:rPr sz="1200" dirty="0"/>
                  <a:t> </a:t>
                </a:r>
                <a:r>
                  <a:rPr sz="1200" dirty="0" err="1"/>
                  <a:t>poblacional</a:t>
                </a:r>
                <a:r>
                  <a:rPr sz="1200" dirty="0"/>
                  <a:t> </a:t>
                </a:r>
                <a:r>
                  <a:rPr sz="1200" dirty="0" err="1"/>
                  <a:t>diferente</a:t>
                </a:r>
                <a:r>
                  <a:rPr sz="1200" dirty="0" smtClean="0"/>
                  <a:t>)</a:t>
                </a:r>
                <a:endParaRPr sz="1200" dirty="0"/>
              </a:p>
              <a:p>
                <a:r>
                  <a:rPr sz="1200" dirty="0" err="1"/>
                  <a:t>Estadístico</a:t>
                </a:r>
                <a:r>
                  <a:rPr sz="1200" dirty="0"/>
                  <a:t> de </a:t>
                </a:r>
                <a:r>
                  <a:rPr sz="1200" dirty="0" err="1"/>
                  <a:t>Prueba</a:t>
                </a:r>
                <a:r>
                  <a:rPr sz="1200" dirty="0"/>
                  <a:t>:</a:t>
                </a:r>
              </a:p>
              <a:p>
                <a:endParaRPr lang="es-CO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es-CO" sz="1200" i="1"/>
                      <m:t>𝜒</m:t>
                    </m:r>
                    <m:r>
                      <a:rPr lang="es-CO" sz="1200" i="1"/>
                      <m:t>2= </m:t>
                    </m:r>
                    <m:f>
                      <m:fPr>
                        <m:ctrlPr>
                          <a:rPr lang="es-CO" sz="1200" i="1"/>
                        </m:ctrlPr>
                      </m:fPr>
                      <m:num>
                        <m:d>
                          <m:dPr>
                            <m:ctrlPr>
                              <a:rPr lang="es-CO" sz="1200" i="1"/>
                            </m:ctrlPr>
                          </m:dPr>
                          <m:e>
                            <m:r>
                              <a:rPr lang="es-CO" sz="1200" i="1"/>
                              <m:t>𝑛</m:t>
                            </m:r>
                            <m:r>
                              <a:rPr lang="es-CO" sz="1200" i="1"/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s-CO" sz="1200" i="1"/>
                            </m:ctrlPr>
                          </m:sSupPr>
                          <m:e>
                            <m:r>
                              <a:rPr lang="es-CO" sz="1200" i="1"/>
                              <m:t>8</m:t>
                            </m:r>
                          </m:e>
                          <m:sup>
                            <m:r>
                              <a:rPr lang="es-CO" sz="1200" i="1"/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sz="1200" i="1"/>
                            </m:ctrlPr>
                          </m:sSupPr>
                          <m:e>
                            <m:r>
                              <a:rPr lang="es-CO" sz="1200" i="1"/>
                              <m:t>𝜎</m:t>
                            </m:r>
                          </m:e>
                          <m:sup>
                            <m:r>
                              <a:rPr lang="es-CO" sz="1200" i="1"/>
                              <m:t>2</m:t>
                            </m:r>
                          </m:sup>
                        </m:sSup>
                      </m:den>
                    </m:f>
                    <m:r>
                      <a:rPr lang="es-CO" sz="1200" i="1"/>
                      <m:t>  =</m:t>
                    </m:r>
                    <m:f>
                      <m:fPr>
                        <m:ctrlPr>
                          <a:rPr lang="es-CO" sz="1200" i="1"/>
                        </m:ctrlPr>
                      </m:fPr>
                      <m:num>
                        <m:d>
                          <m:dPr>
                            <m:ctrlPr>
                              <a:rPr lang="es-CO" sz="1200" i="1"/>
                            </m:ctrlPr>
                          </m:dPr>
                          <m:e>
                            <m:r>
                              <a:rPr lang="es-CO" sz="1200" i="1"/>
                              <m:t>25−1</m:t>
                            </m:r>
                          </m:e>
                        </m:d>
                        <m:r>
                          <a:rPr lang="es-CO" sz="1200" i="1"/>
                          <m:t>∗5</m:t>
                        </m:r>
                      </m:num>
                      <m:den>
                        <m:r>
                          <a:rPr lang="es-CO" sz="1200" i="1"/>
                          <m:t>4</m:t>
                        </m:r>
                      </m:den>
                    </m:f>
                    <m:r>
                      <a:rPr lang="es-CO" sz="1200" i="1"/>
                      <m:t>=</m:t>
                    </m:r>
                    <m:f>
                      <m:fPr>
                        <m:ctrlPr>
                          <a:rPr lang="es-CO" sz="1200" i="1"/>
                        </m:ctrlPr>
                      </m:fPr>
                      <m:num>
                        <m:r>
                          <a:rPr lang="es-CO" sz="1200" i="1"/>
                          <m:t>24∗5</m:t>
                        </m:r>
                      </m:num>
                      <m:den>
                        <m:r>
                          <a:rPr lang="es-CO" sz="1200" i="1"/>
                          <m:t>4</m:t>
                        </m:r>
                      </m:den>
                    </m:f>
                    <m:r>
                      <a:rPr lang="es-CO" sz="1200" i="1"/>
                      <m:t>=30</m:t>
                    </m:r>
                  </m:oMath>
                </a14:m>
                <a:endParaRPr lang="es-CO" sz="1200" dirty="0"/>
              </a:p>
              <a:p>
                <a:endParaRPr sz="1200" dirty="0"/>
              </a:p>
              <a:p>
                <a:r>
                  <a:rPr sz="1200" dirty="0"/>
                  <a:t>Valor </a:t>
                </a:r>
                <a:r>
                  <a:rPr sz="1200" dirty="0" err="1"/>
                  <a:t>Crítico</a:t>
                </a:r>
                <a:r>
                  <a:rPr sz="1200" dirty="0"/>
                  <a:t>:</a:t>
                </a:r>
              </a:p>
              <a:p>
                <a:r>
                  <a:rPr sz="1200" dirty="0" err="1"/>
                  <a:t>Grados</a:t>
                </a:r>
                <a:r>
                  <a:rPr sz="1200" dirty="0"/>
                  <a:t> de </a:t>
                </a:r>
                <a:r>
                  <a:rPr sz="1200" dirty="0" err="1"/>
                  <a:t>libertad</a:t>
                </a:r>
                <a:r>
                  <a:rPr sz="1200" dirty="0"/>
                  <a:t> (</a:t>
                </a:r>
                <a:r>
                  <a:rPr sz="1200" dirty="0" err="1"/>
                  <a:t>df</a:t>
                </a:r>
                <a:r>
                  <a:rPr sz="1200" dirty="0"/>
                  <a:t>): 24</a:t>
                </a:r>
              </a:p>
              <a:p>
                <a:r>
                  <a:rPr sz="1200" dirty="0" err="1"/>
                  <a:t>Nivel</a:t>
                </a:r>
                <a:r>
                  <a:rPr sz="1200" dirty="0"/>
                  <a:t> de </a:t>
                </a:r>
                <a:r>
                  <a:rPr sz="1200" dirty="0" err="1"/>
                  <a:t>significancia</a:t>
                </a:r>
                <a:r>
                  <a:rPr sz="1200" dirty="0"/>
                  <a:t> (α): 0.05 (dos colas </a:t>
                </a:r>
                <a:r>
                  <a:rPr sz="1200" dirty="0" err="1"/>
                  <a:t>por</a:t>
                </a:r>
                <a:r>
                  <a:rPr sz="1200" dirty="0"/>
                  <a:t> lo </a:t>
                </a:r>
                <a:r>
                  <a:rPr sz="1200" dirty="0" err="1"/>
                  <a:t>tanto</a:t>
                </a:r>
                <a:r>
                  <a:rPr sz="1200" dirty="0"/>
                  <a:t> α/2=0.025 para </a:t>
                </a:r>
                <a:r>
                  <a:rPr sz="1200" dirty="0" err="1"/>
                  <a:t>cada</a:t>
                </a:r>
                <a:r>
                  <a:rPr sz="1200" dirty="0"/>
                  <a:t> cola)</a:t>
                </a:r>
              </a:p>
              <a:p>
                <a:r>
                  <a:rPr sz="1200" dirty="0" err="1"/>
                  <a:t>Consulta</a:t>
                </a:r>
                <a:r>
                  <a:rPr sz="1200" dirty="0"/>
                  <a:t> </a:t>
                </a:r>
                <a:r>
                  <a:rPr sz="1200" dirty="0" err="1"/>
                  <a:t>en</a:t>
                </a:r>
                <a:r>
                  <a:rPr sz="1200" dirty="0"/>
                  <a:t> la </a:t>
                </a:r>
                <a:r>
                  <a:rPr sz="1200" dirty="0" err="1"/>
                  <a:t>tabla</a:t>
                </a:r>
                <a:r>
                  <a:rPr sz="1200" dirty="0"/>
                  <a:t> chi </a:t>
                </a:r>
                <a:r>
                  <a:rPr sz="1200" dirty="0" err="1"/>
                  <a:t>cuadrado</a:t>
                </a:r>
                <a:r>
                  <a:rPr sz="1200" dirty="0"/>
                  <a:t>: Los </a:t>
                </a:r>
                <a:r>
                  <a:rPr sz="1200" dirty="0" err="1"/>
                  <a:t>valores</a:t>
                </a:r>
                <a:r>
                  <a:rPr sz="1200" dirty="0"/>
                  <a:t> </a:t>
                </a:r>
                <a:r>
                  <a:rPr sz="1200" dirty="0" err="1"/>
                  <a:t>críticos</a:t>
                </a:r>
                <a:r>
                  <a:rPr sz="1200" dirty="0"/>
                  <a:t> para 24 </a:t>
                </a:r>
                <a:r>
                  <a:rPr sz="1200" dirty="0" err="1"/>
                  <a:t>grados</a:t>
                </a:r>
                <a:r>
                  <a:rPr sz="1200" dirty="0"/>
                  <a:t> de </a:t>
                </a:r>
                <a:r>
                  <a:rPr sz="1200" dirty="0" err="1"/>
                  <a:t>libertad</a:t>
                </a:r>
                <a:r>
                  <a:rPr sz="1200" dirty="0"/>
                  <a:t> y α/2=0.025 son </a:t>
                </a:r>
                <a:r>
                  <a:rPr sz="1200" dirty="0" err="1"/>
                  <a:t>aproximadamente</a:t>
                </a:r>
                <a:r>
                  <a:rPr sz="1200" dirty="0"/>
                  <a:t> 12.401 (</a:t>
                </a:r>
                <a:r>
                  <a:rPr sz="1200" dirty="0" err="1"/>
                  <a:t>izquierda</a:t>
                </a:r>
                <a:r>
                  <a:rPr sz="1200" dirty="0"/>
                  <a:t>) y 39.364 (</a:t>
                </a:r>
                <a:r>
                  <a:rPr sz="1200" dirty="0" err="1"/>
                  <a:t>derecha</a:t>
                </a:r>
                <a:r>
                  <a:rPr sz="1200" dirty="0" smtClean="0"/>
                  <a:t>).</a:t>
                </a:r>
                <a:endParaRPr sz="1200" dirty="0"/>
              </a:p>
              <a:p>
                <a:r>
                  <a:rPr sz="1200" dirty="0" err="1"/>
                  <a:t>Decisión</a:t>
                </a:r>
                <a:r>
                  <a:rPr sz="1200" dirty="0"/>
                  <a:t>:</a:t>
                </a:r>
              </a:p>
              <a:p>
                <a:r>
                  <a:rPr sz="1200" dirty="0"/>
                  <a:t>Como el valor </a:t>
                </a:r>
                <a:r>
                  <a:rPr sz="1200" dirty="0" err="1"/>
                  <a:t>calculado</a:t>
                </a:r>
                <a:r>
                  <a:rPr sz="1200" dirty="0"/>
                  <a:t> de χ² = 30 </a:t>
                </a:r>
                <a:r>
                  <a:rPr sz="1200" dirty="0" err="1"/>
                  <a:t>está</a:t>
                </a:r>
                <a:r>
                  <a:rPr sz="1200" dirty="0"/>
                  <a:t> entre </a:t>
                </a:r>
                <a:r>
                  <a:rPr sz="1200" dirty="0" err="1"/>
                  <a:t>los</a:t>
                </a:r>
                <a:r>
                  <a:rPr sz="1200" dirty="0"/>
                  <a:t> </a:t>
                </a:r>
                <a:r>
                  <a:rPr sz="1200" dirty="0" err="1"/>
                  <a:t>valores</a:t>
                </a:r>
                <a:r>
                  <a:rPr sz="1200" dirty="0"/>
                  <a:t> </a:t>
                </a:r>
                <a:r>
                  <a:rPr sz="1200" dirty="0" err="1"/>
                  <a:t>críticos</a:t>
                </a:r>
                <a:r>
                  <a:rPr sz="1200" dirty="0"/>
                  <a:t> no </a:t>
                </a:r>
                <a:r>
                  <a:rPr sz="1200" dirty="0" err="1"/>
                  <a:t>rechazamos</a:t>
                </a:r>
                <a:r>
                  <a:rPr sz="1200" dirty="0"/>
                  <a:t> Ho​. La </a:t>
                </a:r>
                <a:r>
                  <a:rPr sz="1200" dirty="0" err="1"/>
                  <a:t>variabilidad</a:t>
                </a:r>
                <a:r>
                  <a:rPr sz="1200" dirty="0"/>
                  <a:t> no </a:t>
                </a:r>
                <a:r>
                  <a:rPr sz="1200" dirty="0" err="1"/>
                  <a:t>es</a:t>
                </a:r>
                <a:r>
                  <a:rPr sz="1200" dirty="0"/>
                  <a:t> </a:t>
                </a:r>
                <a:r>
                  <a:rPr sz="1200" dirty="0" err="1"/>
                  <a:t>significativamente</a:t>
                </a:r>
                <a:r>
                  <a:rPr sz="1200" dirty="0"/>
                  <a:t> </a:t>
                </a:r>
                <a:r>
                  <a:rPr sz="1200" dirty="0" err="1"/>
                  <a:t>diferente</a:t>
                </a:r>
                <a:r>
                  <a:rPr sz="1200" dirty="0"/>
                  <a:t> de la </a:t>
                </a:r>
                <a:r>
                  <a:rPr sz="1200" dirty="0" err="1"/>
                  <a:t>especificada</a:t>
                </a:r>
                <a:r>
                  <a:rPr sz="12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67" r="-78" b="-217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3" y="-118533"/>
            <a:ext cx="7772400" cy="1456267"/>
          </a:xfrm>
        </p:spPr>
        <p:txBody>
          <a:bodyPr/>
          <a:lstStyle/>
          <a:p>
            <a:r>
              <a:rPr dirty="0" err="1" smtClean="0"/>
              <a:t>Ejemplo</a:t>
            </a:r>
            <a:r>
              <a:rPr dirty="0" smtClean="0"/>
              <a:t> </a:t>
            </a:r>
            <a:r>
              <a:rPr dirty="0" err="1" smtClean="0"/>
              <a:t>Detallado</a:t>
            </a:r>
            <a:r>
              <a:rPr dirty="0" smtClean="0"/>
              <a:t>: T-Student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sz="1100" dirty="0" err="1"/>
                  <a:t>Situación</a:t>
                </a:r>
                <a:r>
                  <a:rPr sz="1100" dirty="0"/>
                  <a:t>: Un </a:t>
                </a:r>
                <a:r>
                  <a:rPr sz="1100" dirty="0" err="1"/>
                  <a:t>científico</a:t>
                </a:r>
                <a:r>
                  <a:rPr sz="1100" dirty="0"/>
                  <a:t> </a:t>
                </a:r>
                <a:r>
                  <a:rPr sz="1100" dirty="0" err="1"/>
                  <a:t>quiere</a:t>
                </a:r>
                <a:r>
                  <a:rPr sz="1100" dirty="0"/>
                  <a:t> </a:t>
                </a:r>
                <a:r>
                  <a:rPr sz="1100" dirty="0" err="1"/>
                  <a:t>determinar</a:t>
                </a:r>
                <a:r>
                  <a:rPr sz="1100" dirty="0"/>
                  <a:t> </a:t>
                </a:r>
                <a:r>
                  <a:rPr sz="1100" dirty="0" err="1"/>
                  <a:t>si</a:t>
                </a:r>
                <a:r>
                  <a:rPr sz="1100" dirty="0"/>
                  <a:t> el </a:t>
                </a:r>
                <a:r>
                  <a:rPr sz="1100" dirty="0" err="1"/>
                  <a:t>tiempo</a:t>
                </a:r>
                <a:r>
                  <a:rPr sz="1100" dirty="0"/>
                  <a:t> </a:t>
                </a:r>
                <a:r>
                  <a:rPr sz="1100" dirty="0" err="1"/>
                  <a:t>promedio</a:t>
                </a:r>
                <a:r>
                  <a:rPr sz="1100" dirty="0"/>
                  <a:t> de </a:t>
                </a:r>
                <a:r>
                  <a:rPr sz="1100" dirty="0" err="1"/>
                  <a:t>resolución</a:t>
                </a:r>
                <a:r>
                  <a:rPr sz="1100" dirty="0"/>
                  <a:t> de un </a:t>
                </a:r>
                <a:r>
                  <a:rPr sz="1100" dirty="0" err="1"/>
                  <a:t>problema</a:t>
                </a:r>
                <a:r>
                  <a:rPr sz="1100" dirty="0"/>
                  <a:t> </a:t>
                </a:r>
                <a:r>
                  <a:rPr sz="1100" dirty="0" err="1"/>
                  <a:t>es</a:t>
                </a:r>
                <a:r>
                  <a:rPr sz="1100" dirty="0"/>
                  <a:t> </a:t>
                </a:r>
                <a:r>
                  <a:rPr sz="1100" dirty="0" err="1"/>
                  <a:t>diferente</a:t>
                </a:r>
                <a:r>
                  <a:rPr sz="1100" dirty="0"/>
                  <a:t> de 30 </a:t>
                </a:r>
                <a:r>
                  <a:rPr sz="1100" dirty="0" err="1"/>
                  <a:t>minutos</a:t>
                </a:r>
                <a:r>
                  <a:rPr sz="1100" dirty="0"/>
                  <a:t>. Se </a:t>
                </a:r>
                <a:r>
                  <a:rPr sz="1100" dirty="0" err="1"/>
                  <a:t>toma</a:t>
                </a:r>
                <a:r>
                  <a:rPr sz="1100" dirty="0"/>
                  <a:t> </a:t>
                </a:r>
                <a:r>
                  <a:rPr sz="1100" dirty="0" err="1"/>
                  <a:t>una</a:t>
                </a:r>
                <a:r>
                  <a:rPr sz="1100" dirty="0"/>
                  <a:t> </a:t>
                </a:r>
                <a:r>
                  <a:rPr sz="1100" dirty="0" err="1"/>
                  <a:t>muestra</a:t>
                </a:r>
                <a:r>
                  <a:rPr sz="1100" dirty="0"/>
                  <a:t> de 16 </a:t>
                </a:r>
                <a:r>
                  <a:rPr sz="1100" dirty="0" err="1"/>
                  <a:t>estudiantes</a:t>
                </a:r>
                <a:r>
                  <a:rPr sz="1100" dirty="0"/>
                  <a:t> con </a:t>
                </a:r>
                <a:r>
                  <a:rPr sz="1100" dirty="0" err="1"/>
                  <a:t>una</a:t>
                </a:r>
                <a:r>
                  <a:rPr sz="1100" dirty="0"/>
                  <a:t> media </a:t>
                </a:r>
                <a:r>
                  <a:rPr sz="1100" dirty="0" err="1"/>
                  <a:t>muestral</a:t>
                </a:r>
                <a:r>
                  <a:rPr sz="1100" dirty="0"/>
                  <a:t> x̄ = 32 </a:t>
                </a:r>
                <a:r>
                  <a:rPr sz="1100" dirty="0" err="1"/>
                  <a:t>minutos</a:t>
                </a:r>
                <a:r>
                  <a:rPr sz="1100" dirty="0"/>
                  <a:t> y </a:t>
                </a:r>
                <a:r>
                  <a:rPr sz="1100" dirty="0" err="1"/>
                  <a:t>una</a:t>
                </a:r>
                <a:r>
                  <a:rPr sz="1100" dirty="0"/>
                  <a:t> </a:t>
                </a:r>
                <a:r>
                  <a:rPr sz="1100" dirty="0" err="1"/>
                  <a:t>desviación</a:t>
                </a:r>
                <a:r>
                  <a:rPr sz="1100" dirty="0"/>
                  <a:t> </a:t>
                </a:r>
                <a:r>
                  <a:rPr sz="1100" dirty="0" err="1"/>
                  <a:t>estándar</a:t>
                </a:r>
                <a:r>
                  <a:rPr sz="1100" dirty="0"/>
                  <a:t> </a:t>
                </a:r>
                <a:r>
                  <a:rPr sz="1100" dirty="0" err="1"/>
                  <a:t>muestral</a:t>
                </a:r>
                <a:r>
                  <a:rPr sz="1100" dirty="0"/>
                  <a:t> s = 4.</a:t>
                </a:r>
              </a:p>
              <a:p>
                <a:endParaRPr sz="1100" dirty="0"/>
              </a:p>
              <a:p>
                <a:r>
                  <a:rPr sz="1100" dirty="0" err="1"/>
                  <a:t>Hipótesis</a:t>
                </a:r>
                <a:r>
                  <a:rPr sz="1100" dirty="0"/>
                  <a:t>:</a:t>
                </a:r>
              </a:p>
              <a:p>
                <a:r>
                  <a:rPr sz="1100" dirty="0"/>
                  <a:t>Ho​: μ = 30 (</a:t>
                </a:r>
                <a:r>
                  <a:rPr sz="1100" dirty="0" err="1"/>
                  <a:t>tiempo</a:t>
                </a:r>
                <a:r>
                  <a:rPr sz="1100" dirty="0"/>
                  <a:t> </a:t>
                </a:r>
                <a:r>
                  <a:rPr sz="1100" dirty="0" err="1"/>
                  <a:t>promedio</a:t>
                </a:r>
                <a:r>
                  <a:rPr sz="1100" dirty="0"/>
                  <a:t> </a:t>
                </a:r>
                <a:r>
                  <a:rPr sz="1100" dirty="0" err="1"/>
                  <a:t>especificado</a:t>
                </a:r>
                <a:r>
                  <a:rPr sz="1100" dirty="0"/>
                  <a:t>)</a:t>
                </a:r>
              </a:p>
              <a:p>
                <a:r>
                  <a:rPr sz="1100" dirty="0"/>
                  <a:t>Ha​: μ ≠ 30 (</a:t>
                </a:r>
                <a:r>
                  <a:rPr sz="1100" dirty="0" err="1"/>
                  <a:t>tiempo</a:t>
                </a:r>
                <a:r>
                  <a:rPr sz="1100" dirty="0"/>
                  <a:t> </a:t>
                </a:r>
                <a:r>
                  <a:rPr sz="1100" dirty="0" err="1"/>
                  <a:t>promedio</a:t>
                </a:r>
                <a:r>
                  <a:rPr sz="1100" dirty="0"/>
                  <a:t> </a:t>
                </a:r>
                <a:r>
                  <a:rPr sz="1100" dirty="0" err="1"/>
                  <a:t>diferente</a:t>
                </a:r>
                <a:r>
                  <a:rPr sz="1100" dirty="0"/>
                  <a:t>)</a:t>
                </a:r>
              </a:p>
              <a:p>
                <a:endParaRPr sz="1100" dirty="0"/>
              </a:p>
              <a:p>
                <a:r>
                  <a:rPr sz="1100" dirty="0" err="1"/>
                  <a:t>Estadístico</a:t>
                </a:r>
                <a:r>
                  <a:rPr sz="1100" dirty="0"/>
                  <a:t> de </a:t>
                </a:r>
                <a:r>
                  <a:rPr sz="1100" dirty="0" err="1"/>
                  <a:t>Prueba</a:t>
                </a:r>
                <a:r>
                  <a:rPr sz="1100" dirty="0"/>
                  <a:t>:</a:t>
                </a:r>
              </a:p>
              <a:p>
                <a:endParaRPr lang="es-CO" sz="1100" dirty="0"/>
              </a:p>
              <a:p>
                <a:pPr lvl="1"/>
                <a14:m>
                  <m:oMath xmlns:m="http://schemas.openxmlformats.org/officeDocument/2006/math">
                    <m:r>
                      <a:rPr lang="es-CO" sz="1400" i="1"/>
                      <m:t>𝑡</m:t>
                    </m:r>
                    <m:r>
                      <a:rPr lang="es-CO" sz="1400" i="1"/>
                      <m:t>= </m:t>
                    </m:r>
                    <m:f>
                      <m:fPr>
                        <m:ctrlPr>
                          <a:rPr lang="es-CO" sz="1400" i="1"/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s-CO" sz="1400" i="1"/>
                            </m:ctrlPr>
                          </m:accPr>
                          <m:e>
                            <m:r>
                              <a:rPr lang="es-CO" sz="1400" i="1"/>
                              <m:t>𝑥</m:t>
                            </m:r>
                          </m:e>
                        </m:acc>
                        <m:r>
                          <a:rPr lang="es-CO" sz="1400" i="1"/>
                          <m:t>−</m:t>
                        </m:r>
                        <m:r>
                          <a:rPr lang="es-CO" sz="1400" i="1"/>
                          <m:t>𝜇</m:t>
                        </m:r>
                      </m:num>
                      <m:den>
                        <m:r>
                          <a:rPr lang="es-CO" sz="1400" i="1"/>
                          <m:t>𝑠</m:t>
                        </m:r>
                        <m:r>
                          <a:rPr lang="es-CO" sz="1400" i="1"/>
                          <m:t>/</m:t>
                        </m:r>
                        <m:rad>
                          <m:radPr>
                            <m:degHide m:val="on"/>
                            <m:ctrlPr>
                              <a:rPr lang="es-CO" sz="1400" i="1"/>
                            </m:ctrlPr>
                          </m:radPr>
                          <m:deg/>
                          <m:e>
                            <m:r>
                              <a:rPr lang="es-CO" sz="1400" i="1"/>
                              <m:t>𝑛</m:t>
                            </m:r>
                          </m:e>
                        </m:rad>
                      </m:den>
                    </m:f>
                    <m:r>
                      <a:rPr lang="es-CO" sz="1400" i="1"/>
                      <m:t>= </m:t>
                    </m:r>
                    <m:f>
                      <m:fPr>
                        <m:ctrlPr>
                          <a:rPr lang="es-CO" sz="1400" i="1"/>
                        </m:ctrlPr>
                      </m:fPr>
                      <m:num>
                        <m:r>
                          <a:rPr lang="es-CO" sz="1400" i="1"/>
                          <m:t>32−30</m:t>
                        </m:r>
                      </m:num>
                      <m:den>
                        <m:r>
                          <a:rPr lang="es-CO" sz="1400" i="1"/>
                          <m:t>4/</m:t>
                        </m:r>
                        <m:rad>
                          <m:radPr>
                            <m:degHide m:val="on"/>
                            <m:ctrlPr>
                              <a:rPr lang="es-CO" sz="1400" i="1"/>
                            </m:ctrlPr>
                          </m:radPr>
                          <m:deg/>
                          <m:e>
                            <m:r>
                              <a:rPr lang="es-CO" sz="1400" i="1"/>
                              <m:t>16</m:t>
                            </m:r>
                          </m:e>
                        </m:rad>
                      </m:den>
                    </m:f>
                    <m:r>
                      <a:rPr lang="es-CO" sz="1400" i="1"/>
                      <m:t>= </m:t>
                    </m:r>
                    <m:f>
                      <m:fPr>
                        <m:ctrlPr>
                          <a:rPr lang="es-CO" sz="1400" i="1"/>
                        </m:ctrlPr>
                      </m:fPr>
                      <m:num>
                        <m:r>
                          <a:rPr lang="es-CO" sz="1400" i="1"/>
                          <m:t>2</m:t>
                        </m:r>
                      </m:num>
                      <m:den>
                        <m:r>
                          <a:rPr lang="es-CO" sz="1400" i="1"/>
                          <m:t>1</m:t>
                        </m:r>
                      </m:den>
                    </m:f>
                    <m:r>
                      <a:rPr lang="es-CO" sz="1400" i="1"/>
                      <m:t> =2 </m:t>
                    </m:r>
                  </m:oMath>
                </a14:m>
                <a:endParaRPr lang="es-CO" sz="1400" dirty="0"/>
              </a:p>
              <a:p>
                <a:endParaRPr sz="1100" dirty="0"/>
              </a:p>
              <a:p>
                <a:r>
                  <a:rPr sz="1100" dirty="0"/>
                  <a:t>Valor </a:t>
                </a:r>
                <a:r>
                  <a:rPr sz="1100" dirty="0" err="1"/>
                  <a:t>Crítico</a:t>
                </a:r>
                <a:r>
                  <a:rPr sz="1100" dirty="0"/>
                  <a:t>:</a:t>
                </a:r>
              </a:p>
              <a:p>
                <a:r>
                  <a:rPr sz="1100" dirty="0" err="1"/>
                  <a:t>Grados</a:t>
                </a:r>
                <a:r>
                  <a:rPr sz="1100" dirty="0"/>
                  <a:t> de </a:t>
                </a:r>
                <a:r>
                  <a:rPr sz="1100" dirty="0" err="1"/>
                  <a:t>libertad</a:t>
                </a:r>
                <a:r>
                  <a:rPr sz="1100" dirty="0"/>
                  <a:t> (</a:t>
                </a:r>
                <a:r>
                  <a:rPr sz="1100" dirty="0" err="1"/>
                  <a:t>df</a:t>
                </a:r>
                <a:r>
                  <a:rPr sz="1100" dirty="0"/>
                  <a:t>): 15</a:t>
                </a:r>
              </a:p>
              <a:p>
                <a:r>
                  <a:rPr sz="1100" dirty="0" err="1"/>
                  <a:t>Nivel</a:t>
                </a:r>
                <a:r>
                  <a:rPr sz="1100" dirty="0"/>
                  <a:t> de </a:t>
                </a:r>
                <a:r>
                  <a:rPr sz="1100" dirty="0" err="1"/>
                  <a:t>significancia</a:t>
                </a:r>
                <a:r>
                  <a:rPr sz="1100" dirty="0"/>
                  <a:t> (α): 0.05 (dos colas </a:t>
                </a:r>
                <a:r>
                  <a:rPr sz="1100" dirty="0" err="1"/>
                  <a:t>por</a:t>
                </a:r>
                <a:r>
                  <a:rPr sz="1100" dirty="0"/>
                  <a:t> lo </a:t>
                </a:r>
                <a:r>
                  <a:rPr sz="1100" dirty="0" err="1"/>
                  <a:t>tanto</a:t>
                </a:r>
                <a:r>
                  <a:rPr sz="1100" dirty="0"/>
                  <a:t> α/2=0.025 para </a:t>
                </a:r>
                <a:r>
                  <a:rPr sz="1100" dirty="0" err="1"/>
                  <a:t>cada</a:t>
                </a:r>
                <a:r>
                  <a:rPr sz="1100" dirty="0"/>
                  <a:t> cola)</a:t>
                </a:r>
              </a:p>
              <a:p>
                <a:r>
                  <a:rPr sz="1100" dirty="0" err="1"/>
                  <a:t>Consulta</a:t>
                </a:r>
                <a:r>
                  <a:rPr sz="1100" dirty="0"/>
                  <a:t> </a:t>
                </a:r>
                <a:r>
                  <a:rPr sz="1100" dirty="0" err="1"/>
                  <a:t>en</a:t>
                </a:r>
                <a:r>
                  <a:rPr sz="1100" dirty="0"/>
                  <a:t> la </a:t>
                </a:r>
                <a:r>
                  <a:rPr sz="1100" dirty="0" err="1"/>
                  <a:t>tabla</a:t>
                </a:r>
                <a:r>
                  <a:rPr sz="1100" dirty="0"/>
                  <a:t> T-Student: El valor </a:t>
                </a:r>
                <a:r>
                  <a:rPr sz="1100" dirty="0" err="1"/>
                  <a:t>crítico</a:t>
                </a:r>
                <a:r>
                  <a:rPr sz="1100" dirty="0"/>
                  <a:t> para 15 </a:t>
                </a:r>
                <a:r>
                  <a:rPr sz="1100" dirty="0" err="1"/>
                  <a:t>grados</a:t>
                </a:r>
                <a:r>
                  <a:rPr sz="1100" dirty="0"/>
                  <a:t> de </a:t>
                </a:r>
                <a:r>
                  <a:rPr sz="1100" dirty="0" err="1"/>
                  <a:t>libertad</a:t>
                </a:r>
                <a:r>
                  <a:rPr sz="1100" dirty="0"/>
                  <a:t> y α/2=0.025 </a:t>
                </a:r>
                <a:r>
                  <a:rPr sz="1100" dirty="0" err="1"/>
                  <a:t>es</a:t>
                </a:r>
                <a:r>
                  <a:rPr sz="1100" dirty="0"/>
                  <a:t> </a:t>
                </a:r>
                <a:r>
                  <a:rPr sz="1100" dirty="0" err="1"/>
                  <a:t>aproximadamente</a:t>
                </a:r>
                <a:r>
                  <a:rPr sz="1100" dirty="0"/>
                  <a:t> 2.131.</a:t>
                </a:r>
              </a:p>
              <a:p>
                <a:endParaRPr sz="1100" dirty="0"/>
              </a:p>
              <a:p>
                <a:r>
                  <a:rPr sz="1100" dirty="0" err="1"/>
                  <a:t>Decisión</a:t>
                </a:r>
                <a:r>
                  <a:rPr sz="1100" dirty="0"/>
                  <a:t>:</a:t>
                </a:r>
              </a:p>
              <a:p>
                <a:r>
                  <a:rPr sz="1100" dirty="0"/>
                  <a:t>Como el valor </a:t>
                </a:r>
                <a:r>
                  <a:rPr sz="1100" dirty="0" err="1"/>
                  <a:t>calculado</a:t>
                </a:r>
                <a:r>
                  <a:rPr sz="1100" dirty="0"/>
                  <a:t> de t=2 </a:t>
                </a:r>
                <a:r>
                  <a:rPr sz="1100" dirty="0" err="1"/>
                  <a:t>es</a:t>
                </a:r>
                <a:r>
                  <a:rPr sz="1100" dirty="0"/>
                  <a:t> </a:t>
                </a:r>
                <a:r>
                  <a:rPr sz="1100" dirty="0" err="1"/>
                  <a:t>menor</a:t>
                </a:r>
                <a:r>
                  <a:rPr sz="1100" dirty="0"/>
                  <a:t> que el valor </a:t>
                </a:r>
                <a:r>
                  <a:rPr sz="1100" dirty="0" err="1"/>
                  <a:t>crítico</a:t>
                </a:r>
                <a:r>
                  <a:rPr sz="1100" dirty="0"/>
                  <a:t> 2.131 no </a:t>
                </a:r>
                <a:r>
                  <a:rPr sz="1100" dirty="0" err="1"/>
                  <a:t>rechazamos</a:t>
                </a:r>
                <a:r>
                  <a:rPr sz="1100" dirty="0"/>
                  <a:t> Ho​:. No hay </a:t>
                </a:r>
                <a:r>
                  <a:rPr sz="1100" dirty="0" err="1"/>
                  <a:t>suficiente</a:t>
                </a:r>
                <a:r>
                  <a:rPr sz="1100" dirty="0"/>
                  <a:t> </a:t>
                </a:r>
                <a:r>
                  <a:rPr sz="1100" dirty="0" err="1"/>
                  <a:t>evidencia</a:t>
                </a:r>
                <a:r>
                  <a:rPr sz="1100" dirty="0"/>
                  <a:t> para </a:t>
                </a:r>
                <a:r>
                  <a:rPr sz="1100" dirty="0" err="1"/>
                  <a:t>afirmar</a:t>
                </a:r>
                <a:r>
                  <a:rPr sz="1100" dirty="0"/>
                  <a:t> que el </a:t>
                </a:r>
                <a:r>
                  <a:rPr sz="1100" dirty="0" err="1"/>
                  <a:t>tiempo</a:t>
                </a:r>
                <a:r>
                  <a:rPr sz="1100" dirty="0"/>
                  <a:t> </a:t>
                </a:r>
                <a:r>
                  <a:rPr sz="1100" dirty="0" err="1"/>
                  <a:t>promedio</a:t>
                </a:r>
                <a:r>
                  <a:rPr sz="1100" dirty="0"/>
                  <a:t> de </a:t>
                </a:r>
                <a:r>
                  <a:rPr sz="1100" dirty="0" err="1"/>
                  <a:t>resolución</a:t>
                </a:r>
                <a:r>
                  <a:rPr sz="1100" dirty="0"/>
                  <a:t> </a:t>
                </a:r>
                <a:r>
                  <a:rPr sz="1100" dirty="0" err="1"/>
                  <a:t>es</a:t>
                </a:r>
                <a:r>
                  <a:rPr sz="1100" dirty="0"/>
                  <a:t> </a:t>
                </a:r>
                <a:r>
                  <a:rPr sz="1100" dirty="0" err="1"/>
                  <a:t>diferente</a:t>
                </a:r>
                <a:r>
                  <a:rPr sz="1100" dirty="0"/>
                  <a:t> de 30 </a:t>
                </a:r>
                <a:r>
                  <a:rPr sz="1100" dirty="0" err="1"/>
                  <a:t>minutos</a:t>
                </a:r>
                <a:r>
                  <a:rPr sz="11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042" b="-262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La utilización de las tablas de distribución chi cuadrado y T-Student es esencial para llevar a cabo pruebas de hipótesis y análisis estadísticos en situaciones donde se desconoce la varianza poblacional o cuando se trabaja con muestras pequeñas.</a:t>
            </a:r>
          </a:p>
          <a:p>
            <a:r>
              <a:t>Estos ejemplos ilustran cómo aplicar estos conceptos de manera práctica y precisa permitiendo una toma de decisiones informada en contextos de investigación y análisis de datos.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</TotalTime>
  <Words>637</Words>
  <Application>Microsoft Office PowerPoint</Application>
  <PresentationFormat>Presentación en pantalla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Distribuciones Chi Cuadrado y T-Student</vt:lpstr>
      <vt:lpstr>Distribución Chi Cuadrado</vt:lpstr>
      <vt:lpstr>Ejemplo Práctico de Distribución Chi Cuadrado</vt:lpstr>
      <vt:lpstr>Distribución T-Student</vt:lpstr>
      <vt:lpstr>Ejemplo Práctico de Distribución T-Student</vt:lpstr>
      <vt:lpstr>Ejemplo Detallado: Chi Cuadrado</vt:lpstr>
      <vt:lpstr>Ejemplo Detallado: T-Student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Distribuciones Chi Cuadrado y T-Student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2024-06-28T23:57:48Z</dcterms:modified>
  <cp:category/>
</cp:coreProperties>
</file>