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3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98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1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8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1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75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3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6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7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3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1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Distribución Normal Estándar y Uso de la Tabla Normal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Presentación sobre conceptos fundamentales de la distribución normal estándar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582" y="221674"/>
            <a:ext cx="7772400" cy="1456267"/>
          </a:xfrm>
        </p:spPr>
        <p:txBody>
          <a:bodyPr/>
          <a:lstStyle/>
          <a:p>
            <a:r>
              <a:rPr dirty="0" err="1"/>
              <a:t>Distribución</a:t>
            </a:r>
            <a:r>
              <a:rPr dirty="0"/>
              <a:t> Normal </a:t>
            </a:r>
            <a:r>
              <a:rPr dirty="0" err="1"/>
              <a:t>Estándar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O" sz="2400" dirty="0" smtClean="0"/>
                  <a:t>Definición</a:t>
                </a:r>
                <a:r>
                  <a:rPr lang="es-CO" sz="2400" dirty="0"/>
                  <a:t>: La </a:t>
                </a:r>
                <a:r>
                  <a:rPr lang="es-CO" sz="2400" dirty="0" err="1"/>
                  <a:t>distribución</a:t>
                </a:r>
                <a:r>
                  <a:rPr lang="es-CO" sz="2400" dirty="0"/>
                  <a:t> normal </a:t>
                </a:r>
                <a:r>
                  <a:rPr lang="es-CO" sz="2400" dirty="0" err="1"/>
                  <a:t>estándar</a:t>
                </a:r>
                <a:r>
                  <a:rPr lang="es-CO" sz="2400" dirty="0"/>
                  <a:t> </a:t>
                </a:r>
                <a:r>
                  <a:rPr lang="es-CO" sz="2400" dirty="0" err="1"/>
                  <a:t>es</a:t>
                </a:r>
                <a:r>
                  <a:rPr lang="es-CO" sz="2400" dirty="0"/>
                  <a:t> </a:t>
                </a:r>
                <a:r>
                  <a:rPr lang="es-CO" sz="2400" dirty="0" err="1"/>
                  <a:t>una</a:t>
                </a:r>
                <a:r>
                  <a:rPr lang="es-CO" sz="2400" dirty="0"/>
                  <a:t> </a:t>
                </a:r>
                <a:r>
                  <a:rPr lang="es-CO" sz="2400" dirty="0" err="1"/>
                  <a:t>distribución</a:t>
                </a:r>
                <a:r>
                  <a:rPr lang="es-CO" sz="2400" dirty="0"/>
                  <a:t> normal con </a:t>
                </a:r>
                <a:r>
                  <a:rPr lang="es-CO" sz="2400" dirty="0" err="1"/>
                  <a:t>una</a:t>
                </a:r>
                <a:r>
                  <a:rPr lang="es-CO" sz="2400" dirty="0"/>
                  <a:t> media (</a:t>
                </a:r>
                <a:r>
                  <a:rPr lang="el-GR" sz="2400" dirty="0"/>
                  <a:t>μ) </a:t>
                </a:r>
                <a:r>
                  <a:rPr lang="es-CO" sz="2400" dirty="0"/>
                  <a:t>de 0 y </a:t>
                </a:r>
                <a:r>
                  <a:rPr lang="es-CO" sz="2400" dirty="0" err="1"/>
                  <a:t>una</a:t>
                </a:r>
                <a:r>
                  <a:rPr lang="es-CO" sz="2400" dirty="0"/>
                  <a:t> </a:t>
                </a:r>
                <a:r>
                  <a:rPr lang="es-CO" sz="2400" dirty="0" err="1"/>
                  <a:t>desviación</a:t>
                </a:r>
                <a:r>
                  <a:rPr lang="es-CO" sz="2400" dirty="0"/>
                  <a:t> </a:t>
                </a:r>
                <a:r>
                  <a:rPr lang="es-CO" sz="2400" dirty="0" err="1"/>
                  <a:t>estándar</a:t>
                </a:r>
                <a:r>
                  <a:rPr lang="es-CO" sz="2400" dirty="0"/>
                  <a:t> (</a:t>
                </a:r>
                <a:r>
                  <a:rPr lang="el-GR" sz="2400" dirty="0"/>
                  <a:t>σ) </a:t>
                </a:r>
                <a:r>
                  <a:rPr lang="es-CO" sz="2400" dirty="0"/>
                  <a:t>de 1. </a:t>
                </a:r>
                <a:r>
                  <a:rPr lang="es-CO" sz="2400" dirty="0" err="1"/>
                  <a:t>Esta</a:t>
                </a:r>
                <a:r>
                  <a:rPr lang="es-CO" sz="2400" dirty="0"/>
                  <a:t> </a:t>
                </a:r>
                <a:r>
                  <a:rPr lang="es-CO" sz="2400" dirty="0" err="1"/>
                  <a:t>distribución</a:t>
                </a:r>
                <a:r>
                  <a:rPr lang="es-CO" sz="2400" dirty="0"/>
                  <a:t> se </a:t>
                </a:r>
                <a:r>
                  <a:rPr lang="es-CO" sz="2400" dirty="0" err="1"/>
                  <a:t>denota</a:t>
                </a:r>
                <a:r>
                  <a:rPr lang="es-CO" sz="2400" dirty="0"/>
                  <a:t> </a:t>
                </a:r>
                <a:r>
                  <a:rPr lang="es-CO" sz="2400" dirty="0" err="1"/>
                  <a:t>como</a:t>
                </a:r>
                <a:r>
                  <a:rPr lang="es-CO" sz="2400" dirty="0"/>
                  <a:t> Z∼N(0,1).</a:t>
                </a:r>
              </a:p>
              <a:p>
                <a:endParaRPr lang="es-CO" sz="2400" dirty="0"/>
              </a:p>
              <a:p>
                <a:r>
                  <a:rPr lang="es-CO" sz="2400" dirty="0" err="1"/>
                  <a:t>Función</a:t>
                </a:r>
                <a:r>
                  <a:rPr lang="es-CO" sz="2400" dirty="0"/>
                  <a:t> de </a:t>
                </a:r>
                <a:r>
                  <a:rPr lang="es-CO" sz="2400" dirty="0" err="1"/>
                  <a:t>Densidad</a:t>
                </a:r>
                <a:r>
                  <a:rPr lang="es-CO" sz="2400" dirty="0"/>
                  <a:t> de </a:t>
                </a:r>
                <a:r>
                  <a:rPr lang="es-CO" sz="2400" dirty="0" err="1"/>
                  <a:t>Probabilidad</a:t>
                </a:r>
                <a:r>
                  <a:rPr lang="es-CO" sz="2400" dirty="0"/>
                  <a:t>: </a:t>
                </a:r>
                <a:endParaRPr lang="es-CO" sz="2400" dirty="0" smtClean="0"/>
              </a:p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s-CO" i="1"/>
                      <m:t>𝑓</m:t>
                    </m:r>
                    <m:r>
                      <a:rPr lang="es-CO" i="1"/>
                      <m:t>(</m:t>
                    </m:r>
                    <m:r>
                      <a:rPr lang="es-CO" i="1"/>
                      <m:t>𝑧</m:t>
                    </m:r>
                    <m:r>
                      <a:rPr lang="es-CO" i="1"/>
                      <m:t>)=</m:t>
                    </m:r>
                    <m:f>
                      <m:fPr>
                        <m:ctrlPr>
                          <a:rPr lang="ar-AE" i="1"/>
                        </m:ctrlPr>
                      </m:fPr>
                      <m:num>
                        <m:r>
                          <a:rPr lang="ar-AE" i="1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ar-AE" i="1"/>
                            </m:ctrlPr>
                          </m:radPr>
                          <m:deg/>
                          <m:e>
                            <m:r>
                              <a:rPr lang="ar-AE" i="1"/>
                              <m:t>2</m:t>
                            </m:r>
                            <m:r>
                              <a:rPr lang="ar-AE" i="1"/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ar-AE" i="1"/>
                        </m:ctrlPr>
                      </m:sSupPr>
                      <m:e>
                        <m:r>
                          <a:rPr lang="ar-AE" i="1"/>
                          <m:t>𝑒</m:t>
                        </m:r>
                      </m:e>
                      <m:sup>
                        <m:r>
                          <a:rPr lang="ar-AE" i="1"/>
                          <m:t>−</m:t>
                        </m:r>
                        <m:f>
                          <m:fPr>
                            <m:ctrlPr>
                              <a:rPr lang="ar-AE" i="1"/>
                            </m:ctrlPr>
                          </m:fPr>
                          <m:num>
                            <m:sSup>
                              <m:sSupPr>
                                <m:ctrlPr>
                                  <a:rPr lang="ar-AE" i="1"/>
                                </m:ctrlPr>
                              </m:sSupPr>
                              <m:e>
                                <m:r>
                                  <a:rPr lang="ar-AE" i="1"/>
                                  <m:t>𝜋</m:t>
                                </m:r>
                              </m:e>
                              <m:sup>
                                <m:r>
                                  <a:rPr lang="ar-AE" i="1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ar-AE" i="1"/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ar-AE" dirty="0"/>
              </a:p>
              <a:p>
                <a:r>
                  <a:rPr lang="es-CO" sz="2400" dirty="0" err="1"/>
                  <a:t>donde</a:t>
                </a:r>
                <a:r>
                  <a:rPr lang="es-CO" sz="2400" dirty="0"/>
                  <a:t>:</a:t>
                </a:r>
              </a:p>
              <a:p>
                <a:r>
                  <a:rPr lang="es-CO" sz="2400" dirty="0"/>
                  <a:t>z </a:t>
                </a:r>
                <a:r>
                  <a:rPr lang="es-CO" sz="2400" dirty="0" err="1"/>
                  <a:t>es</a:t>
                </a:r>
                <a:r>
                  <a:rPr lang="es-CO" sz="2400" dirty="0"/>
                  <a:t> el valor de la variable </a:t>
                </a:r>
                <a:r>
                  <a:rPr lang="es-CO" sz="2400" dirty="0" err="1"/>
                  <a:t>aleatoria</a:t>
                </a:r>
                <a:r>
                  <a:rPr lang="es-CO" sz="2400" dirty="0"/>
                  <a:t> normal </a:t>
                </a:r>
                <a:r>
                  <a:rPr lang="es-CO" sz="2400" dirty="0" err="1"/>
                  <a:t>estándar</a:t>
                </a:r>
                <a:r>
                  <a:rPr lang="es-CO" sz="2400" dirty="0"/>
                  <a:t>.</a:t>
                </a:r>
              </a:p>
              <a:p>
                <a:r>
                  <a:rPr lang="el-GR" sz="2400" dirty="0"/>
                  <a:t>μ = 0 </a:t>
                </a:r>
                <a:r>
                  <a:rPr lang="es-CO" sz="2400" dirty="0" err="1"/>
                  <a:t>es</a:t>
                </a:r>
                <a:r>
                  <a:rPr lang="es-CO" sz="2400" dirty="0"/>
                  <a:t> la media.</a:t>
                </a:r>
              </a:p>
              <a:p>
                <a:r>
                  <a:rPr lang="el-GR" sz="2400" dirty="0"/>
                  <a:t>σ = 1 </a:t>
                </a:r>
                <a:r>
                  <a:rPr lang="es-CO" sz="2400" dirty="0" err="1"/>
                  <a:t>es</a:t>
                </a:r>
                <a:r>
                  <a:rPr lang="es-CO" sz="2400" dirty="0"/>
                  <a:t> la </a:t>
                </a:r>
                <a:r>
                  <a:rPr lang="es-CO" sz="2400" dirty="0" err="1"/>
                  <a:t>desviación</a:t>
                </a:r>
                <a:r>
                  <a:rPr lang="es-CO" sz="2400" dirty="0"/>
                  <a:t> </a:t>
                </a:r>
                <a:r>
                  <a:rPr lang="es-CO" sz="2400" dirty="0" err="1"/>
                  <a:t>estándar</a:t>
                </a:r>
                <a:r>
                  <a:rPr lang="es-CO" sz="2400" dirty="0"/>
                  <a:t>.</a:t>
                </a:r>
                <a:endParaRPr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0" t="-21870" b="-243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Transformación de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O" sz="2400" dirty="0" smtClean="0"/>
                  <a:t>La </a:t>
                </a:r>
                <a:r>
                  <a:rPr lang="es-CO" sz="2400" dirty="0" err="1"/>
                  <a:t>distribución</a:t>
                </a:r>
                <a:r>
                  <a:rPr lang="es-CO" sz="2400" dirty="0"/>
                  <a:t> normal </a:t>
                </a:r>
                <a:r>
                  <a:rPr lang="es-CO" sz="2400" dirty="0" err="1"/>
                  <a:t>estándar</a:t>
                </a:r>
                <a:r>
                  <a:rPr lang="es-CO" sz="2400" dirty="0"/>
                  <a:t> se </a:t>
                </a:r>
                <a:r>
                  <a:rPr lang="es-CO" sz="2400" dirty="0" err="1"/>
                  <a:t>utiliza</a:t>
                </a:r>
                <a:r>
                  <a:rPr lang="es-CO" sz="2400" dirty="0"/>
                  <a:t> para </a:t>
                </a:r>
                <a:r>
                  <a:rPr lang="es-CO" sz="2400" dirty="0" err="1"/>
                  <a:t>simplificar</a:t>
                </a:r>
                <a:r>
                  <a:rPr lang="es-CO" sz="2400" dirty="0"/>
                  <a:t> </a:t>
                </a:r>
                <a:r>
                  <a:rPr lang="es-CO" sz="2400" dirty="0" err="1"/>
                  <a:t>los</a:t>
                </a:r>
                <a:r>
                  <a:rPr lang="es-CO" sz="2400" dirty="0"/>
                  <a:t> </a:t>
                </a:r>
                <a:r>
                  <a:rPr lang="es-CO" sz="2400" dirty="0" err="1"/>
                  <a:t>cálculos</a:t>
                </a:r>
                <a:r>
                  <a:rPr lang="es-CO" sz="2400" dirty="0"/>
                  <a:t> de </a:t>
                </a:r>
                <a:r>
                  <a:rPr lang="es-CO" sz="2400" dirty="0" err="1"/>
                  <a:t>probabilidades</a:t>
                </a:r>
                <a:r>
                  <a:rPr lang="es-CO" sz="2400" dirty="0"/>
                  <a:t> de </a:t>
                </a:r>
                <a:r>
                  <a:rPr lang="es-CO" sz="2400" dirty="0" err="1"/>
                  <a:t>cualquier</a:t>
                </a:r>
                <a:r>
                  <a:rPr lang="es-CO" sz="2400" dirty="0"/>
                  <a:t> </a:t>
                </a:r>
                <a:r>
                  <a:rPr lang="es-CO" sz="2400" dirty="0" err="1"/>
                  <a:t>distribución</a:t>
                </a:r>
                <a:r>
                  <a:rPr lang="es-CO" sz="2400" dirty="0"/>
                  <a:t> normal </a:t>
                </a:r>
                <a:r>
                  <a:rPr lang="es-CO" sz="2400" dirty="0" err="1"/>
                  <a:t>mediante</a:t>
                </a:r>
                <a:r>
                  <a:rPr lang="es-CO" sz="2400" dirty="0"/>
                  <a:t> la </a:t>
                </a:r>
                <a:r>
                  <a:rPr lang="es-CO" sz="2400" dirty="0" err="1"/>
                  <a:t>transformación</a:t>
                </a:r>
                <a:r>
                  <a:rPr lang="es-CO" sz="2400" dirty="0"/>
                  <a:t> de </a:t>
                </a:r>
                <a:r>
                  <a:rPr lang="es-CO" sz="2400" dirty="0" err="1"/>
                  <a:t>cualquier</a:t>
                </a:r>
                <a:r>
                  <a:rPr lang="es-CO" sz="2400" dirty="0"/>
                  <a:t> variable </a:t>
                </a:r>
                <a:r>
                  <a:rPr lang="es-CO" sz="2400" dirty="0" err="1"/>
                  <a:t>aleatoria</a:t>
                </a:r>
                <a:r>
                  <a:rPr lang="es-CO" sz="2400" dirty="0"/>
                  <a:t> X con media </a:t>
                </a:r>
                <a:r>
                  <a:rPr lang="el-GR" sz="2400" dirty="0"/>
                  <a:t>μ </a:t>
                </a:r>
                <a:r>
                  <a:rPr lang="es-CO" sz="2400" dirty="0"/>
                  <a:t>y </a:t>
                </a:r>
                <a:r>
                  <a:rPr lang="es-CO" sz="2400" dirty="0" err="1"/>
                  <a:t>desviación</a:t>
                </a:r>
                <a:r>
                  <a:rPr lang="es-CO" sz="2400" dirty="0"/>
                  <a:t> </a:t>
                </a:r>
                <a:r>
                  <a:rPr lang="es-CO" sz="2400" dirty="0" err="1"/>
                  <a:t>estándar</a:t>
                </a:r>
                <a:r>
                  <a:rPr lang="es-CO" sz="2400" dirty="0"/>
                  <a:t> </a:t>
                </a:r>
                <a:r>
                  <a:rPr lang="el-GR" sz="2400" dirty="0"/>
                  <a:t>σ </a:t>
                </a:r>
                <a:r>
                  <a:rPr lang="es-CO" sz="2400" dirty="0"/>
                  <a:t>a la variable Z </a:t>
                </a:r>
                <a:r>
                  <a:rPr lang="es-CO" sz="2400" dirty="0" err="1"/>
                  <a:t>mediante</a:t>
                </a:r>
                <a:r>
                  <a:rPr lang="es-CO" sz="2400" dirty="0"/>
                  <a:t> la </a:t>
                </a:r>
                <a:r>
                  <a:rPr lang="es-CO" sz="2400" dirty="0" err="1"/>
                  <a:t>fórmula</a:t>
                </a:r>
                <a:r>
                  <a:rPr lang="es-CO" sz="2400" dirty="0"/>
                  <a:t>:</a:t>
                </a:r>
              </a:p>
              <a:p>
                <a:endParaRPr lang="es-CO" sz="2400" dirty="0"/>
              </a:p>
              <a:p>
                <a:pPr/>
                <a14:m>
                  <m:oMath xmlns:m="http://schemas.openxmlformats.org/officeDocument/2006/math">
                    <m:r>
                      <a:rPr lang="es-CO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                                    </m:t>
                    </m:r>
                    <m:r>
                      <a:rPr lang="es-CO" sz="2400" i="1"/>
                      <m:t>𝑍</m:t>
                    </m:r>
                    <m:r>
                      <a:rPr lang="es-CO" sz="2400" i="1"/>
                      <m:t>=</m:t>
                    </m:r>
                    <m:f>
                      <m:fPr>
                        <m:ctrlPr>
                          <a:rPr lang="ar-AE" sz="2400" i="1"/>
                        </m:ctrlPr>
                      </m:fPr>
                      <m:num>
                        <m:r>
                          <a:rPr lang="ar-AE" sz="2400" i="1"/>
                          <m:t>𝑋</m:t>
                        </m:r>
                        <m:r>
                          <a:rPr lang="ar-AE" sz="2400" i="1"/>
                          <m:t>−</m:t>
                        </m:r>
                        <m:r>
                          <a:rPr lang="ar-AE" sz="2400" i="1"/>
                          <m:t>𝜇</m:t>
                        </m:r>
                      </m:num>
                      <m:den>
                        <m:r>
                          <a:rPr lang="ar-AE" sz="2400" i="1"/>
                          <m:t>𝜎</m:t>
                        </m:r>
                      </m:den>
                    </m:f>
                  </m:oMath>
                </a14:m>
                <a:endParaRPr lang="es-CO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la Tabla Normal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La </a:t>
            </a:r>
            <a:r>
              <a:rPr sz="2400" dirty="0" err="1"/>
              <a:t>Tabla</a:t>
            </a:r>
            <a:r>
              <a:rPr sz="2400" dirty="0"/>
              <a:t> Normal, </a:t>
            </a:r>
            <a:r>
              <a:rPr sz="2400" dirty="0" err="1"/>
              <a:t>también</a:t>
            </a:r>
            <a:r>
              <a:rPr sz="2400" dirty="0"/>
              <a:t> </a:t>
            </a:r>
            <a:r>
              <a:rPr sz="2400" dirty="0" err="1"/>
              <a:t>conocida</a:t>
            </a:r>
            <a:r>
              <a:rPr sz="2400" dirty="0"/>
              <a:t> </a:t>
            </a:r>
            <a:r>
              <a:rPr sz="2400" dirty="0" err="1"/>
              <a:t>como</a:t>
            </a:r>
            <a:r>
              <a:rPr sz="2400" dirty="0"/>
              <a:t> </a:t>
            </a:r>
            <a:r>
              <a:rPr sz="2400" dirty="0" err="1"/>
              <a:t>Tabla</a:t>
            </a:r>
            <a:r>
              <a:rPr sz="2400" dirty="0"/>
              <a:t> Z, </a:t>
            </a:r>
            <a:r>
              <a:rPr sz="2400" dirty="0" err="1"/>
              <a:t>proporciona</a:t>
            </a:r>
            <a:r>
              <a:rPr sz="2400" dirty="0"/>
              <a:t> las </a:t>
            </a:r>
            <a:r>
              <a:rPr sz="2400" dirty="0" err="1"/>
              <a:t>áreas</a:t>
            </a:r>
            <a:r>
              <a:rPr sz="2400" dirty="0"/>
              <a:t> </a:t>
            </a:r>
            <a:r>
              <a:rPr sz="2400" dirty="0" err="1"/>
              <a:t>bajo</a:t>
            </a:r>
            <a:r>
              <a:rPr sz="2400" dirty="0"/>
              <a:t> la </a:t>
            </a:r>
            <a:r>
              <a:rPr sz="2400" dirty="0" err="1"/>
              <a:t>curva</a:t>
            </a:r>
            <a:r>
              <a:rPr sz="2400" dirty="0"/>
              <a:t> normal </a:t>
            </a:r>
            <a:r>
              <a:rPr sz="2400" dirty="0" err="1"/>
              <a:t>estándar</a:t>
            </a:r>
            <a:r>
              <a:rPr sz="2400" dirty="0"/>
              <a:t> para </a:t>
            </a:r>
            <a:r>
              <a:rPr sz="2400" dirty="0" err="1"/>
              <a:t>valores</a:t>
            </a:r>
            <a:r>
              <a:rPr sz="2400" dirty="0"/>
              <a:t> </a:t>
            </a:r>
            <a:r>
              <a:rPr sz="2400" dirty="0" err="1"/>
              <a:t>específicos</a:t>
            </a:r>
            <a:r>
              <a:rPr sz="2400" dirty="0"/>
              <a:t> de Z. </a:t>
            </a:r>
            <a:r>
              <a:rPr sz="2400" dirty="0" err="1"/>
              <a:t>Estas</a:t>
            </a:r>
            <a:r>
              <a:rPr sz="2400" dirty="0"/>
              <a:t> </a:t>
            </a:r>
            <a:r>
              <a:rPr sz="2400" dirty="0" err="1"/>
              <a:t>áreas</a:t>
            </a:r>
            <a:r>
              <a:rPr sz="2400" dirty="0"/>
              <a:t> </a:t>
            </a:r>
            <a:r>
              <a:rPr sz="2400" dirty="0" err="1"/>
              <a:t>corresponden</a:t>
            </a:r>
            <a:r>
              <a:rPr sz="2400" dirty="0"/>
              <a:t> a las </a:t>
            </a:r>
            <a:r>
              <a:rPr sz="2400" dirty="0" err="1"/>
              <a:t>probabilidades</a:t>
            </a:r>
            <a:r>
              <a:rPr sz="2400" dirty="0"/>
              <a:t> </a:t>
            </a:r>
            <a:r>
              <a:rPr sz="2400" dirty="0" err="1"/>
              <a:t>acumuladas</a:t>
            </a:r>
            <a:r>
              <a:rPr sz="2400" dirty="0"/>
              <a:t> </a:t>
            </a:r>
            <a:r>
              <a:rPr sz="2400" dirty="0" err="1"/>
              <a:t>desde</a:t>
            </a:r>
            <a:r>
              <a:rPr sz="2400" dirty="0"/>
              <a:t> la cola </a:t>
            </a:r>
            <a:r>
              <a:rPr sz="2400" dirty="0" err="1"/>
              <a:t>izquierda</a:t>
            </a:r>
            <a:r>
              <a:rPr sz="2400" dirty="0"/>
              <a:t> de la </a:t>
            </a:r>
            <a:r>
              <a:rPr sz="2400" dirty="0" err="1"/>
              <a:t>distribución</a:t>
            </a:r>
            <a:r>
              <a:rPr sz="2400" dirty="0"/>
              <a:t> hasta el valor Z.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964" y="277091"/>
            <a:ext cx="7772400" cy="1456267"/>
          </a:xfrm>
        </p:spPr>
        <p:txBody>
          <a:bodyPr>
            <a:normAutofit/>
          </a:bodyPr>
          <a:lstStyle/>
          <a:p>
            <a:r>
              <a:rPr dirty="0" err="1"/>
              <a:t>Pasos</a:t>
            </a:r>
            <a:r>
              <a:rPr dirty="0"/>
              <a:t> para </a:t>
            </a:r>
            <a:r>
              <a:rPr dirty="0" err="1"/>
              <a:t>Encontrar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Probabilidad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sz="2400" dirty="0"/>
                  <a:t>1. </a:t>
                </a:r>
                <a:r>
                  <a:rPr sz="2400" dirty="0" err="1"/>
                  <a:t>Transformar</a:t>
                </a:r>
                <a:r>
                  <a:rPr sz="2400" dirty="0"/>
                  <a:t> la Variable: Si la variable X no </a:t>
                </a:r>
                <a:r>
                  <a:rPr sz="2400" dirty="0" err="1"/>
                  <a:t>es</a:t>
                </a:r>
                <a:r>
                  <a:rPr sz="2400" dirty="0"/>
                  <a:t> </a:t>
                </a:r>
                <a:r>
                  <a:rPr sz="2400" dirty="0" err="1"/>
                  <a:t>estándar</a:t>
                </a:r>
                <a:r>
                  <a:rPr sz="2400" dirty="0"/>
                  <a:t>, </a:t>
                </a:r>
                <a:r>
                  <a:rPr sz="2400" dirty="0" err="1"/>
                  <a:t>transformarla</a:t>
                </a:r>
                <a:r>
                  <a:rPr sz="2400" dirty="0"/>
                  <a:t> a la variable Z </a:t>
                </a:r>
                <a:r>
                  <a:rPr sz="2400" dirty="0" err="1"/>
                  <a:t>utilizando</a:t>
                </a:r>
                <a:r>
                  <a:rPr sz="2400" dirty="0"/>
                  <a:t>: </a:t>
                </a:r>
                <a:endParaRPr lang="es-ES" sz="2400" dirty="0" smtClean="0"/>
              </a:p>
              <a:p>
                <a:pPr marL="0" indent="0">
                  <a:buNone/>
                </a:pPr>
                <a:r>
                  <a:rPr lang="es-CO" sz="2400" dirty="0" smtClean="0"/>
                  <a:t>                                       Z </a:t>
                </a:r>
                <a:r>
                  <a:rPr lang="es-CO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2400" i="1"/>
                        </m:ctrlPr>
                      </m:fPr>
                      <m:num>
                        <m:r>
                          <a:rPr lang="es-CO" sz="2400" i="1"/>
                          <m:t>𝑋</m:t>
                        </m:r>
                        <m:r>
                          <a:rPr lang="es-CO" sz="2400" i="1"/>
                          <m:t>−</m:t>
                        </m:r>
                        <m:r>
                          <a:rPr lang="es-CO" sz="2400" i="1"/>
                          <m:t>𝜇</m:t>
                        </m:r>
                      </m:num>
                      <m:den>
                        <m:r>
                          <a:rPr lang="es-CO" sz="2400" i="1"/>
                          <m:t>𝜎</m:t>
                        </m:r>
                      </m:den>
                    </m:f>
                  </m:oMath>
                </a14:m>
                <a:r>
                  <a:rPr lang="es-CO" sz="2400" dirty="0"/>
                  <a:t> </a:t>
                </a:r>
              </a:p>
              <a:p>
                <a:r>
                  <a:rPr sz="2400" dirty="0"/>
                  <a:t>2. </a:t>
                </a:r>
                <a:r>
                  <a:rPr sz="2400" dirty="0" err="1"/>
                  <a:t>Buscar</a:t>
                </a:r>
                <a:r>
                  <a:rPr sz="2400" dirty="0"/>
                  <a:t> el Valor </a:t>
                </a:r>
                <a:r>
                  <a:rPr sz="2400" dirty="0" err="1"/>
                  <a:t>en</a:t>
                </a:r>
                <a:r>
                  <a:rPr sz="2400" dirty="0"/>
                  <a:t> la </a:t>
                </a:r>
                <a:r>
                  <a:rPr sz="2400" dirty="0" err="1"/>
                  <a:t>Tabla</a:t>
                </a:r>
                <a:r>
                  <a:rPr sz="2400" dirty="0"/>
                  <a:t>: </a:t>
                </a:r>
                <a:r>
                  <a:rPr sz="2400" dirty="0" err="1"/>
                  <a:t>Localiza</a:t>
                </a:r>
                <a:r>
                  <a:rPr sz="2400" dirty="0"/>
                  <a:t> el valor de Z </a:t>
                </a:r>
                <a:r>
                  <a:rPr sz="2400" dirty="0" err="1"/>
                  <a:t>en</a:t>
                </a:r>
                <a:r>
                  <a:rPr sz="2400" dirty="0"/>
                  <a:t> la </a:t>
                </a:r>
                <a:r>
                  <a:rPr sz="2400" dirty="0" err="1"/>
                  <a:t>Tabla</a:t>
                </a:r>
                <a:r>
                  <a:rPr sz="2400" dirty="0"/>
                  <a:t> Normal. La </a:t>
                </a:r>
                <a:r>
                  <a:rPr sz="2400" dirty="0" err="1"/>
                  <a:t>tabla</a:t>
                </a:r>
                <a:r>
                  <a:rPr sz="2400" dirty="0"/>
                  <a:t> </a:t>
                </a:r>
                <a:r>
                  <a:rPr sz="2400" dirty="0" err="1"/>
                  <a:t>está</a:t>
                </a:r>
                <a:r>
                  <a:rPr sz="2400" dirty="0"/>
                  <a:t> </a:t>
                </a:r>
                <a:r>
                  <a:rPr sz="2400" dirty="0" err="1"/>
                  <a:t>organizada</a:t>
                </a:r>
                <a:r>
                  <a:rPr sz="2400" dirty="0"/>
                  <a:t> de </a:t>
                </a:r>
                <a:r>
                  <a:rPr sz="2400" dirty="0" err="1"/>
                  <a:t>modo</a:t>
                </a:r>
                <a:r>
                  <a:rPr sz="2400" dirty="0"/>
                  <a:t> que las </a:t>
                </a:r>
                <a:r>
                  <a:rPr sz="2400" dirty="0" err="1"/>
                  <a:t>filas</a:t>
                </a:r>
                <a:r>
                  <a:rPr sz="2400" dirty="0"/>
                  <a:t> </a:t>
                </a:r>
                <a:r>
                  <a:rPr sz="2400" dirty="0" err="1"/>
                  <a:t>representan</a:t>
                </a:r>
                <a:r>
                  <a:rPr sz="2400" dirty="0"/>
                  <a:t> el primer decimal de Z y las </a:t>
                </a:r>
                <a:r>
                  <a:rPr sz="2400" dirty="0" err="1"/>
                  <a:t>columnas</a:t>
                </a:r>
                <a:r>
                  <a:rPr sz="2400" dirty="0"/>
                  <a:t> </a:t>
                </a:r>
                <a:r>
                  <a:rPr sz="2400" dirty="0" err="1"/>
                  <a:t>representan</a:t>
                </a:r>
                <a:r>
                  <a:rPr sz="2400" dirty="0"/>
                  <a:t> el </a:t>
                </a:r>
                <a:r>
                  <a:rPr sz="2400" dirty="0" err="1"/>
                  <a:t>segundo</a:t>
                </a:r>
                <a:r>
                  <a:rPr sz="2400" dirty="0"/>
                  <a:t> decimal de Z.</a:t>
                </a:r>
              </a:p>
              <a:p>
                <a:r>
                  <a:rPr sz="2400" dirty="0"/>
                  <a:t>3. </a:t>
                </a:r>
                <a:r>
                  <a:rPr sz="2400" dirty="0" err="1"/>
                  <a:t>Interpretar</a:t>
                </a:r>
                <a:r>
                  <a:rPr sz="2400" dirty="0"/>
                  <a:t> el Valor: El valor </a:t>
                </a:r>
                <a:r>
                  <a:rPr sz="2400" dirty="0" err="1"/>
                  <a:t>encontrado</a:t>
                </a:r>
                <a:r>
                  <a:rPr sz="2400" dirty="0"/>
                  <a:t> </a:t>
                </a:r>
                <a:r>
                  <a:rPr sz="2400" dirty="0" err="1"/>
                  <a:t>en</a:t>
                </a:r>
                <a:r>
                  <a:rPr sz="2400" dirty="0"/>
                  <a:t> la </a:t>
                </a:r>
                <a:r>
                  <a:rPr sz="2400" dirty="0" err="1"/>
                  <a:t>tabla</a:t>
                </a:r>
                <a:r>
                  <a:rPr sz="2400" dirty="0"/>
                  <a:t> </a:t>
                </a:r>
                <a:r>
                  <a:rPr sz="2400" dirty="0" err="1"/>
                  <a:t>representa</a:t>
                </a:r>
                <a:r>
                  <a:rPr sz="2400" dirty="0"/>
                  <a:t> la </a:t>
                </a:r>
                <a:r>
                  <a:rPr sz="2400" dirty="0" err="1"/>
                  <a:t>probabilidad</a:t>
                </a:r>
                <a:r>
                  <a:rPr sz="2400" dirty="0"/>
                  <a:t> </a:t>
                </a:r>
                <a:r>
                  <a:rPr sz="2400" dirty="0" err="1"/>
                  <a:t>acumulada</a:t>
                </a:r>
                <a:r>
                  <a:rPr sz="2400" dirty="0"/>
                  <a:t> P(Z ≤ z), </a:t>
                </a:r>
                <a:r>
                  <a:rPr sz="2400" dirty="0" err="1"/>
                  <a:t>es</a:t>
                </a:r>
                <a:r>
                  <a:rPr sz="2400" dirty="0"/>
                  <a:t> </a:t>
                </a:r>
                <a:r>
                  <a:rPr sz="2400" dirty="0" err="1"/>
                  <a:t>decir</a:t>
                </a:r>
                <a:r>
                  <a:rPr sz="2400" dirty="0"/>
                  <a:t>, la </a:t>
                </a:r>
                <a:r>
                  <a:rPr sz="2400" dirty="0" err="1"/>
                  <a:t>probabilidad</a:t>
                </a:r>
                <a:r>
                  <a:rPr sz="2400" dirty="0"/>
                  <a:t> de que la variable </a:t>
                </a:r>
                <a:r>
                  <a:rPr sz="2400" dirty="0" err="1"/>
                  <a:t>aleatoria</a:t>
                </a:r>
                <a:r>
                  <a:rPr sz="2400" dirty="0"/>
                  <a:t> </a:t>
                </a:r>
                <a:r>
                  <a:rPr sz="2400" dirty="0" err="1"/>
                  <a:t>estándar</a:t>
                </a:r>
                <a:r>
                  <a:rPr sz="2400" dirty="0"/>
                  <a:t> Z tome un valor </a:t>
                </a:r>
                <a:r>
                  <a:rPr sz="2400" dirty="0" err="1"/>
                  <a:t>menor</a:t>
                </a:r>
                <a:r>
                  <a:rPr sz="2400" dirty="0"/>
                  <a:t> o </a:t>
                </a:r>
                <a:r>
                  <a:rPr sz="2400" dirty="0" err="1"/>
                  <a:t>igual</a:t>
                </a:r>
                <a:r>
                  <a:rPr sz="2400" dirty="0"/>
                  <a:t> a z.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0" t="-15025" b="-1752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854" y="152401"/>
            <a:ext cx="7772400" cy="1456267"/>
          </a:xfrm>
        </p:spPr>
        <p:txBody>
          <a:bodyPr/>
          <a:lstStyle/>
          <a:p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Práctico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 err="1"/>
              <a:t>Supongamos</a:t>
            </a:r>
            <a:r>
              <a:rPr sz="2000" dirty="0"/>
              <a:t> que </a:t>
            </a:r>
            <a:r>
              <a:rPr sz="2000" dirty="0" err="1"/>
              <a:t>queremos</a:t>
            </a:r>
            <a:r>
              <a:rPr sz="2000" dirty="0"/>
              <a:t> </a:t>
            </a:r>
            <a:r>
              <a:rPr sz="2000" dirty="0" err="1"/>
              <a:t>encontrar</a:t>
            </a:r>
            <a:r>
              <a:rPr sz="2000" dirty="0"/>
              <a:t> la </a:t>
            </a:r>
            <a:r>
              <a:rPr sz="2000" dirty="0" err="1"/>
              <a:t>probabilidad</a:t>
            </a:r>
            <a:r>
              <a:rPr sz="2000" dirty="0"/>
              <a:t> de que Z sea </a:t>
            </a:r>
            <a:r>
              <a:rPr sz="2000" dirty="0" err="1"/>
              <a:t>menor</a:t>
            </a:r>
            <a:r>
              <a:rPr sz="2000" dirty="0"/>
              <a:t> que 1.5 (P(Z &lt; 1.5)).</a:t>
            </a:r>
          </a:p>
          <a:p>
            <a:endParaRPr sz="2000" dirty="0"/>
          </a:p>
          <a:p>
            <a:r>
              <a:rPr sz="2000" dirty="0"/>
              <a:t>1. </a:t>
            </a:r>
            <a:r>
              <a:rPr sz="2000" b="1" dirty="0" err="1"/>
              <a:t>Buscar</a:t>
            </a:r>
            <a:r>
              <a:rPr sz="2000" b="1" dirty="0"/>
              <a:t> el Valor de Z = 1.5: </a:t>
            </a:r>
            <a:endParaRPr lang="es-ES" sz="2000" b="1" dirty="0" smtClean="0"/>
          </a:p>
          <a:p>
            <a:pPr marL="0" indent="0">
              <a:buNone/>
            </a:pPr>
            <a:r>
              <a:rPr sz="2000" dirty="0" smtClean="0"/>
              <a:t>Divide </a:t>
            </a:r>
            <a:r>
              <a:rPr sz="2000" dirty="0"/>
              <a:t>1.5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sus</a:t>
            </a:r>
            <a:r>
              <a:rPr sz="2000" dirty="0"/>
              <a:t> </a:t>
            </a:r>
            <a:r>
              <a:rPr sz="2000" dirty="0" err="1"/>
              <a:t>componentes</a:t>
            </a:r>
            <a:r>
              <a:rPr sz="2000" dirty="0"/>
              <a:t>: 1.5 se </a:t>
            </a:r>
            <a:r>
              <a:rPr sz="2000" dirty="0" err="1"/>
              <a:t>busca</a:t>
            </a:r>
            <a:r>
              <a:rPr sz="2000" dirty="0"/>
              <a:t> </a:t>
            </a:r>
            <a:r>
              <a:rPr sz="2000" dirty="0" err="1"/>
              <a:t>como</a:t>
            </a:r>
            <a:r>
              <a:rPr sz="2000" dirty="0"/>
              <a:t> 1.5 (</a:t>
            </a:r>
            <a:r>
              <a:rPr sz="2000" dirty="0" err="1"/>
              <a:t>donde</a:t>
            </a:r>
            <a:r>
              <a:rPr sz="2000" dirty="0"/>
              <a:t> 1.5 se </a:t>
            </a:r>
            <a:r>
              <a:rPr sz="2000" dirty="0" err="1"/>
              <a:t>considera</a:t>
            </a:r>
            <a:r>
              <a:rPr sz="2000" dirty="0"/>
              <a:t> </a:t>
            </a:r>
            <a:r>
              <a:rPr sz="2000" dirty="0" err="1"/>
              <a:t>directamente</a:t>
            </a:r>
            <a:r>
              <a:rPr sz="2000" dirty="0"/>
              <a:t> sin </a:t>
            </a:r>
            <a:r>
              <a:rPr sz="2000" dirty="0" err="1"/>
              <a:t>separar</a:t>
            </a:r>
            <a:r>
              <a:rPr sz="2000" dirty="0"/>
              <a:t>).</a:t>
            </a:r>
          </a:p>
          <a:p>
            <a:r>
              <a:rPr sz="2000" dirty="0"/>
              <a:t>2</a:t>
            </a:r>
            <a:r>
              <a:rPr sz="2000" b="1" dirty="0"/>
              <a:t>. </a:t>
            </a:r>
            <a:r>
              <a:rPr sz="2000" b="1" dirty="0" err="1"/>
              <a:t>Consultar</a:t>
            </a:r>
            <a:r>
              <a:rPr sz="2000" b="1" dirty="0"/>
              <a:t> la </a:t>
            </a:r>
            <a:r>
              <a:rPr sz="2000" b="1" dirty="0" err="1"/>
              <a:t>Tabla</a:t>
            </a:r>
            <a:r>
              <a:rPr sz="2000" b="1" dirty="0"/>
              <a:t> Normal: </a:t>
            </a:r>
            <a:endParaRPr lang="es-ES" sz="2000" b="1" dirty="0" smtClean="0"/>
          </a:p>
          <a:p>
            <a:pPr marL="0" indent="0">
              <a:buNone/>
            </a:pPr>
            <a:r>
              <a:rPr lang="es-ES" sz="2000" dirty="0"/>
              <a:t> </a:t>
            </a:r>
            <a:r>
              <a:rPr lang="es-ES" sz="2000" dirty="0" smtClean="0"/>
              <a:t>  </a:t>
            </a:r>
            <a:r>
              <a:rPr sz="2000" dirty="0" err="1" smtClean="0"/>
              <a:t>Busca</a:t>
            </a:r>
            <a:r>
              <a:rPr sz="2000" dirty="0" smtClean="0"/>
              <a:t> </a:t>
            </a:r>
            <a:r>
              <a:rPr sz="2000" dirty="0" err="1"/>
              <a:t>en</a:t>
            </a:r>
            <a:r>
              <a:rPr sz="2000" dirty="0"/>
              <a:t> la fila </a:t>
            </a:r>
            <a:r>
              <a:rPr sz="2000" dirty="0" err="1"/>
              <a:t>correspondiente</a:t>
            </a:r>
            <a:r>
              <a:rPr sz="2000" dirty="0"/>
              <a:t> a 1.5. Si </a:t>
            </a:r>
            <a:r>
              <a:rPr sz="2000" dirty="0" err="1"/>
              <a:t>utilizamos</a:t>
            </a:r>
            <a:r>
              <a:rPr sz="2000" dirty="0"/>
              <a:t> </a:t>
            </a:r>
            <a:r>
              <a:rPr sz="2000" dirty="0" err="1"/>
              <a:t>una</a:t>
            </a:r>
            <a:r>
              <a:rPr sz="2000" dirty="0"/>
              <a:t> </a:t>
            </a:r>
            <a:r>
              <a:rPr sz="2000" dirty="0" err="1"/>
              <a:t>tabla</a:t>
            </a:r>
            <a:r>
              <a:rPr sz="2000" dirty="0"/>
              <a:t> que </a:t>
            </a:r>
            <a:r>
              <a:rPr sz="2000" dirty="0" err="1"/>
              <a:t>incluye</a:t>
            </a:r>
            <a:r>
              <a:rPr sz="2000" dirty="0"/>
              <a:t> </a:t>
            </a:r>
            <a:r>
              <a:rPr sz="2000" dirty="0" err="1"/>
              <a:t>directamente</a:t>
            </a:r>
            <a:r>
              <a:rPr sz="2000" dirty="0"/>
              <a:t> 1.5, </a:t>
            </a:r>
            <a:r>
              <a:rPr sz="2000" dirty="0" err="1"/>
              <a:t>encontramos</a:t>
            </a:r>
            <a:r>
              <a:rPr sz="2000" dirty="0"/>
              <a:t> que el valor </a:t>
            </a:r>
            <a:r>
              <a:rPr sz="2000" dirty="0" err="1"/>
              <a:t>es</a:t>
            </a:r>
            <a:r>
              <a:rPr sz="2000" dirty="0"/>
              <a:t> </a:t>
            </a:r>
            <a:r>
              <a:rPr sz="2000" dirty="0" err="1"/>
              <a:t>aproximadamente</a:t>
            </a:r>
            <a:r>
              <a:rPr sz="2000" dirty="0"/>
              <a:t> 0.9332.</a:t>
            </a:r>
          </a:p>
          <a:p>
            <a:r>
              <a:rPr sz="2000" dirty="0"/>
              <a:t>3</a:t>
            </a:r>
            <a:r>
              <a:rPr sz="2000" b="1" dirty="0"/>
              <a:t>. </a:t>
            </a:r>
            <a:r>
              <a:rPr sz="2000" b="1" dirty="0" err="1"/>
              <a:t>Interpretación</a:t>
            </a:r>
            <a:r>
              <a:rPr sz="2000" b="1" dirty="0"/>
              <a:t>: </a:t>
            </a:r>
            <a:endParaRPr lang="es-ES" sz="2000" b="1" dirty="0" smtClean="0"/>
          </a:p>
          <a:p>
            <a:pPr marL="0" indent="0">
              <a:buNone/>
            </a:pPr>
            <a:r>
              <a:rPr sz="2000" dirty="0" smtClean="0"/>
              <a:t>La </a:t>
            </a:r>
            <a:r>
              <a:rPr sz="2000" dirty="0" err="1"/>
              <a:t>probabilidad</a:t>
            </a:r>
            <a:r>
              <a:rPr sz="2000" dirty="0"/>
              <a:t> de que Z sea </a:t>
            </a:r>
            <a:r>
              <a:rPr sz="2000" dirty="0" err="1"/>
              <a:t>menor</a:t>
            </a:r>
            <a:r>
              <a:rPr sz="2000" dirty="0"/>
              <a:t> que 1.5 </a:t>
            </a:r>
            <a:r>
              <a:rPr sz="2000" dirty="0" err="1"/>
              <a:t>es</a:t>
            </a:r>
            <a:r>
              <a:rPr sz="2000" dirty="0"/>
              <a:t> 0.9332 o 93.32%. </a:t>
            </a:r>
            <a:r>
              <a:rPr sz="2000" dirty="0" err="1"/>
              <a:t>Esto</a:t>
            </a:r>
            <a:r>
              <a:rPr sz="2000" dirty="0"/>
              <a:t> </a:t>
            </a:r>
            <a:r>
              <a:rPr sz="2000" dirty="0" err="1"/>
              <a:t>significa</a:t>
            </a:r>
            <a:r>
              <a:rPr sz="2000" dirty="0"/>
              <a:t> que hay un 93.32% de </a:t>
            </a:r>
            <a:r>
              <a:rPr sz="2000" dirty="0" err="1"/>
              <a:t>probabilidad</a:t>
            </a:r>
            <a:r>
              <a:rPr sz="2000" dirty="0"/>
              <a:t> de que un valor </a:t>
            </a:r>
            <a:r>
              <a:rPr sz="2000" dirty="0" err="1"/>
              <a:t>aleatorio</a:t>
            </a:r>
            <a:r>
              <a:rPr sz="2000" dirty="0"/>
              <a:t> </a:t>
            </a:r>
            <a:r>
              <a:rPr sz="2000" dirty="0" err="1"/>
              <a:t>tomado</a:t>
            </a:r>
            <a:r>
              <a:rPr sz="2000" dirty="0"/>
              <a:t> de </a:t>
            </a:r>
            <a:r>
              <a:rPr sz="2000" dirty="0" err="1"/>
              <a:t>una</a:t>
            </a:r>
            <a:r>
              <a:rPr sz="2000" dirty="0"/>
              <a:t> </a:t>
            </a:r>
            <a:r>
              <a:rPr sz="2000" dirty="0" err="1"/>
              <a:t>distribución</a:t>
            </a:r>
            <a:r>
              <a:rPr sz="2000" dirty="0"/>
              <a:t> normal </a:t>
            </a:r>
            <a:r>
              <a:rPr sz="2000" dirty="0" err="1"/>
              <a:t>estándar</a:t>
            </a:r>
            <a:r>
              <a:rPr sz="2000" dirty="0"/>
              <a:t> sea </a:t>
            </a:r>
            <a:r>
              <a:rPr sz="2000" dirty="0" err="1"/>
              <a:t>menor</a:t>
            </a:r>
            <a:r>
              <a:rPr sz="2000" dirty="0"/>
              <a:t> que 1.5.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563" y="609601"/>
            <a:ext cx="7772400" cy="1456267"/>
          </a:xfrm>
        </p:spPr>
        <p:txBody>
          <a:bodyPr/>
          <a:lstStyle/>
          <a:p>
            <a:r>
              <a:rPr dirty="0" err="1"/>
              <a:t>Conclusión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La </a:t>
            </a:r>
            <a:r>
              <a:rPr sz="2400" dirty="0" err="1"/>
              <a:t>distribución</a:t>
            </a:r>
            <a:r>
              <a:rPr sz="2400" dirty="0"/>
              <a:t> normal </a:t>
            </a:r>
            <a:r>
              <a:rPr sz="2400" dirty="0" err="1"/>
              <a:t>estándar</a:t>
            </a:r>
            <a:r>
              <a:rPr sz="2400" dirty="0"/>
              <a:t> </a:t>
            </a:r>
            <a:r>
              <a:rPr sz="2400" dirty="0" err="1"/>
              <a:t>es</a:t>
            </a:r>
            <a:r>
              <a:rPr sz="2400" dirty="0"/>
              <a:t> </a:t>
            </a:r>
            <a:r>
              <a:rPr sz="2400" dirty="0" err="1"/>
              <a:t>una</a:t>
            </a:r>
            <a:r>
              <a:rPr sz="2400" dirty="0"/>
              <a:t> </a:t>
            </a:r>
            <a:r>
              <a:rPr sz="2400" dirty="0" err="1"/>
              <a:t>herramienta</a:t>
            </a:r>
            <a:r>
              <a:rPr sz="2400" dirty="0"/>
              <a:t> fundamental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estadística</a:t>
            </a:r>
            <a:r>
              <a:rPr sz="2400" dirty="0"/>
              <a:t> para </a:t>
            </a:r>
            <a:r>
              <a:rPr sz="2400" dirty="0" err="1"/>
              <a:t>simplificar</a:t>
            </a:r>
            <a:r>
              <a:rPr sz="2400" dirty="0"/>
              <a:t> </a:t>
            </a:r>
            <a:r>
              <a:rPr sz="2400" dirty="0" err="1"/>
              <a:t>los</a:t>
            </a:r>
            <a:r>
              <a:rPr sz="2400" dirty="0"/>
              <a:t> </a:t>
            </a:r>
            <a:r>
              <a:rPr sz="2400" dirty="0" err="1"/>
              <a:t>cálculos</a:t>
            </a:r>
            <a:r>
              <a:rPr sz="2400" dirty="0"/>
              <a:t> de </a:t>
            </a:r>
            <a:r>
              <a:rPr sz="2400" dirty="0" err="1"/>
              <a:t>probabilidad</a:t>
            </a:r>
            <a:r>
              <a:rPr sz="2400" dirty="0"/>
              <a:t> y </a:t>
            </a:r>
            <a:r>
              <a:rPr sz="2400" dirty="0" err="1"/>
              <a:t>es</a:t>
            </a:r>
            <a:r>
              <a:rPr sz="2400" dirty="0"/>
              <a:t> </a:t>
            </a:r>
            <a:r>
              <a:rPr sz="2400" dirty="0" err="1"/>
              <a:t>utilizada</a:t>
            </a:r>
            <a:r>
              <a:rPr sz="2400" dirty="0"/>
              <a:t> </a:t>
            </a:r>
            <a:r>
              <a:rPr sz="2400" dirty="0" err="1"/>
              <a:t>ampliamente</a:t>
            </a:r>
            <a:r>
              <a:rPr sz="2400" dirty="0"/>
              <a:t> </a:t>
            </a:r>
            <a:r>
              <a:rPr sz="2400" dirty="0" err="1"/>
              <a:t>en</a:t>
            </a:r>
            <a:r>
              <a:rPr sz="2400" dirty="0"/>
              <a:t> </a:t>
            </a:r>
            <a:r>
              <a:rPr sz="2400" dirty="0" err="1"/>
              <a:t>diversos</a:t>
            </a:r>
            <a:r>
              <a:rPr sz="2400" dirty="0"/>
              <a:t> </a:t>
            </a:r>
            <a:r>
              <a:rPr sz="2400" dirty="0" err="1"/>
              <a:t>campos</a:t>
            </a:r>
            <a:r>
              <a:rPr sz="2400" dirty="0"/>
              <a:t>.</a:t>
            </a:r>
          </a:p>
          <a:p>
            <a:r>
              <a:rPr sz="2400" dirty="0"/>
              <a:t>La </a:t>
            </a:r>
            <a:r>
              <a:rPr sz="2400" dirty="0" err="1"/>
              <a:t>Tabla</a:t>
            </a:r>
            <a:r>
              <a:rPr sz="2400" dirty="0"/>
              <a:t> Normal </a:t>
            </a:r>
            <a:r>
              <a:rPr sz="2400" dirty="0" err="1"/>
              <a:t>permite</a:t>
            </a:r>
            <a:r>
              <a:rPr sz="2400" dirty="0"/>
              <a:t> </a:t>
            </a:r>
            <a:r>
              <a:rPr sz="2400" dirty="0" err="1"/>
              <a:t>encontrar</a:t>
            </a:r>
            <a:r>
              <a:rPr sz="2400" dirty="0"/>
              <a:t> </a:t>
            </a:r>
            <a:r>
              <a:rPr sz="2400" dirty="0" err="1"/>
              <a:t>rápidamente</a:t>
            </a:r>
            <a:r>
              <a:rPr sz="2400" dirty="0"/>
              <a:t> las </a:t>
            </a:r>
            <a:r>
              <a:rPr sz="2400" dirty="0" err="1"/>
              <a:t>probabilidades</a:t>
            </a:r>
            <a:r>
              <a:rPr sz="2400" dirty="0"/>
              <a:t> </a:t>
            </a:r>
            <a:r>
              <a:rPr sz="2400" dirty="0" err="1"/>
              <a:t>acumuladas</a:t>
            </a:r>
            <a:r>
              <a:rPr sz="2400" dirty="0"/>
              <a:t> </a:t>
            </a:r>
            <a:r>
              <a:rPr sz="2400" dirty="0" err="1"/>
              <a:t>asociadas</a:t>
            </a:r>
            <a:r>
              <a:rPr sz="2400" dirty="0"/>
              <a:t> a </a:t>
            </a:r>
            <a:r>
              <a:rPr sz="2400" dirty="0" err="1"/>
              <a:t>valores</a:t>
            </a:r>
            <a:r>
              <a:rPr sz="2400" dirty="0"/>
              <a:t> </a:t>
            </a:r>
            <a:r>
              <a:rPr sz="2400" dirty="0" err="1"/>
              <a:t>específicos</a:t>
            </a:r>
            <a:r>
              <a:rPr sz="2400" dirty="0"/>
              <a:t> de Z, </a:t>
            </a:r>
            <a:r>
              <a:rPr sz="2400" dirty="0" err="1"/>
              <a:t>facilitando</a:t>
            </a:r>
            <a:r>
              <a:rPr sz="2400" dirty="0"/>
              <a:t> el </a:t>
            </a:r>
            <a:r>
              <a:rPr sz="2400" dirty="0" err="1"/>
              <a:t>análisis</a:t>
            </a:r>
            <a:r>
              <a:rPr sz="2400" dirty="0"/>
              <a:t> e </a:t>
            </a:r>
            <a:r>
              <a:rPr sz="2400" dirty="0" err="1"/>
              <a:t>interpretación</a:t>
            </a:r>
            <a:r>
              <a:rPr sz="2400" dirty="0"/>
              <a:t> de </a:t>
            </a:r>
            <a:r>
              <a:rPr sz="2400" dirty="0" err="1"/>
              <a:t>datos</a:t>
            </a:r>
            <a:r>
              <a:rPr sz="2400" dirty="0"/>
              <a:t> </a:t>
            </a:r>
            <a:r>
              <a:rPr sz="2400" dirty="0" err="1"/>
              <a:t>distribuidos</a:t>
            </a:r>
            <a:r>
              <a:rPr sz="2400" dirty="0"/>
              <a:t> </a:t>
            </a:r>
            <a:r>
              <a:rPr sz="2400" dirty="0" err="1"/>
              <a:t>normalmente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</TotalTime>
  <Words>368</Words>
  <Application>Microsoft Office PowerPoint</Application>
  <PresentationFormat>Presentación en pantalla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Celestial</vt:lpstr>
      <vt:lpstr>Distribución Normal Estándar y Uso de la Tabla Normal</vt:lpstr>
      <vt:lpstr>Distribución Normal Estándar</vt:lpstr>
      <vt:lpstr>Transformación de Variables</vt:lpstr>
      <vt:lpstr>Uso de la Tabla Normal</vt:lpstr>
      <vt:lpstr>Pasos para Encontrar una Probabilidad</vt:lpstr>
      <vt:lpstr>Ejemplo Práctico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Normal Estándar y Uso de la Tabla Normal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2024-06-28T23:44:52Z</dcterms:modified>
  <cp:category/>
</cp:coreProperties>
</file>