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1"/>
  </p:notesMasterIdLst>
  <p:sldIdLst>
    <p:sldId id="271" r:id="rId2"/>
    <p:sldId id="272" r:id="rId3"/>
    <p:sldId id="273" r:id="rId4"/>
    <p:sldId id="274" r:id="rId5"/>
    <p:sldId id="275" r:id="rId6"/>
    <p:sldId id="276" r:id="rId7"/>
    <p:sldId id="263" r:id="rId8"/>
    <p:sldId id="261" r:id="rId9"/>
    <p:sldId id="266" r:id="rId10"/>
    <p:sldId id="264" r:id="rId11"/>
    <p:sldId id="265" r:id="rId12"/>
    <p:sldId id="277" r:id="rId13"/>
    <p:sldId id="270" r:id="rId14"/>
    <p:sldId id="278" r:id="rId15"/>
    <p:sldId id="279" r:id="rId16"/>
    <p:sldId id="285" r:id="rId17"/>
    <p:sldId id="280" r:id="rId18"/>
    <p:sldId id="281" r:id="rId19"/>
    <p:sldId id="282" r:id="rId20"/>
  </p:sldIdLst>
  <p:sldSz cx="9144000" cy="6858000" type="screen4x3"/>
  <p:notesSz cx="6858000" cy="9144000"/>
  <p:defaultTextStyle>
    <a:defPPr>
      <a:defRPr lang="es-E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66"/>
    <a:srgbClr val="FE0A04"/>
    <a:srgbClr val="FF80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56" autoAdjust="0"/>
    <p:restoredTop sz="66895" autoAdjust="0"/>
  </p:normalViewPr>
  <p:slideViewPr>
    <p:cSldViewPr snapToObjects="1">
      <p:cViewPr>
        <p:scale>
          <a:sx n="100" d="100"/>
          <a:sy n="100" d="100"/>
        </p:scale>
        <p:origin x="-570"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s-ES"/>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s-E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 noProof="0" smtClean="0"/>
              <a:t>Haga clic para modificar el estilo de texto del patrón</a:t>
            </a:r>
          </a:p>
          <a:p>
            <a:pPr lvl="1"/>
            <a:r>
              <a:rPr lang="es-ES" noProof="0" smtClean="0"/>
              <a:t>Segundo nivel</a:t>
            </a:r>
          </a:p>
          <a:p>
            <a:pPr lvl="2"/>
            <a:r>
              <a:rPr lang="es-ES" noProof="0" smtClean="0"/>
              <a:t>Tercer nivel</a:t>
            </a:r>
          </a:p>
          <a:p>
            <a:pPr lvl="3"/>
            <a:r>
              <a:rPr lang="es-ES" noProof="0" smtClean="0"/>
              <a:t>Cuarto nivel</a:t>
            </a:r>
          </a:p>
          <a:p>
            <a:pPr lvl="4"/>
            <a:r>
              <a:rPr lang="es-ES" noProof="0" smtClean="0"/>
              <a:t>Quinto nivel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s-ES"/>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6020816F-79CA-4744-8940-523E47E04F04}" type="slidenum">
              <a:rPr lang="es-ES"/>
              <a:pPr>
                <a:defRPr/>
              </a:pPr>
              <a:t>‹Nº›</a:t>
            </a:fld>
            <a:endParaRPr lang="es-ES"/>
          </a:p>
        </p:txBody>
      </p:sp>
    </p:spTree>
    <p:extLst>
      <p:ext uri="{BB962C8B-B14F-4D97-AF65-F5344CB8AC3E}">
        <p14:creationId xmlns:p14="http://schemas.microsoft.com/office/powerpoint/2010/main" val="14889231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43E941B-E8C8-4CDE-A319-D84348A29839}" type="slidenum">
              <a:rPr lang="es-ES" smtClean="0"/>
              <a:pPr eaLnBrk="1" hangingPunct="1"/>
              <a:t>7</a:t>
            </a:fld>
            <a:endParaRPr lang="es-ES" smtClean="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6CB39D41-ED42-49F6-A6B4-B5F85C50587A}" type="slidenum">
              <a:rPr lang="es-ES" smtClean="0"/>
              <a:pPr eaLnBrk="1" hangingPunct="1"/>
              <a:t>8</a:t>
            </a:fld>
            <a:endParaRPr lang="es-ES" smtClean="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B885992E-08D6-4D5B-8F00-418475EA3755}" type="slidenum">
              <a:rPr lang="es-ES" smtClean="0"/>
              <a:pPr eaLnBrk="1" hangingPunct="1"/>
              <a:t>9</a:t>
            </a:fld>
            <a:endParaRPr lang="es-ES" smtClean="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s-ES_tradnl" smtClean="0"/>
              <a:t>Cuando el plano contiene a la línea de tierra las dos trazas coinciden con la línea de tierra por lo que el plano no queda suficientemente definido ya que cualquier plano que pase por la línea de tierra tendrá las mismas trazas. Para solucionarlo se representa un punto perteneciente al plano que nos va a indicar la inclinación de éste.</a:t>
            </a:r>
            <a:endParaRPr lang="es-E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DFBD8DC6-106A-4407-8835-7603AAC04436}" type="slidenum">
              <a:rPr lang="es-ES" smtClean="0"/>
              <a:pPr eaLnBrk="1" hangingPunct="1"/>
              <a:t>10</a:t>
            </a:fld>
            <a:endParaRPr lang="es-ES" smtClean="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2708131B-EF14-41D8-8C18-874C52291C6B}" type="slidenum">
              <a:rPr lang="es-ES" smtClean="0"/>
              <a:pPr eaLnBrk="1" hangingPunct="1"/>
              <a:t>11</a:t>
            </a:fld>
            <a:endParaRPr lang="es-ES" smtClean="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fld id="{759D2C2A-7F2F-42B9-B908-349F3CC3DBD4}" type="slidenum">
              <a:rPr lang="es-ES" smtClean="0"/>
              <a:pPr eaLnBrk="1" hangingPunct="1"/>
              <a:t>13</a:t>
            </a:fld>
            <a:endParaRPr lang="es-ES" smtClean="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VE"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VE"/>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VE"/>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82932463-0B99-4082-BC13-1C008D6B97D5}" type="slidenum">
              <a:rPr lang="es-ES" smtClean="0"/>
              <a:pPr>
                <a:defRPr/>
              </a:pPr>
              <a:t>‹Nº›</a:t>
            </a:fld>
            <a:endParaRPr lang="es-ES"/>
          </a:p>
        </p:txBody>
      </p:sp>
    </p:spTree>
    <p:extLst>
      <p:ext uri="{BB962C8B-B14F-4D97-AF65-F5344CB8AC3E}">
        <p14:creationId xmlns:p14="http://schemas.microsoft.com/office/powerpoint/2010/main" val="2529621531"/>
      </p:ext>
    </p:extLst>
  </p:cSld>
  <p:clrMapOvr>
    <a:masterClrMapping/>
  </p:clrMapOvr>
  <p:transition spd="med">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59C9E0CB-0B57-4C14-A933-99DCA7272644}" type="slidenum">
              <a:rPr lang="es-ES" smtClean="0"/>
              <a:pPr>
                <a:defRPr/>
              </a:pPr>
              <a:t>‹Nº›</a:t>
            </a:fld>
            <a:endParaRPr lang="es-ES"/>
          </a:p>
        </p:txBody>
      </p:sp>
    </p:spTree>
    <p:extLst>
      <p:ext uri="{BB962C8B-B14F-4D97-AF65-F5344CB8AC3E}">
        <p14:creationId xmlns:p14="http://schemas.microsoft.com/office/powerpoint/2010/main" val="455051893"/>
      </p:ext>
    </p:extLst>
  </p:cSld>
  <p:clrMapOvr>
    <a:masterClrMapping/>
  </p:clrMapOvr>
  <p:transition spd="med">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VE"/>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338EA228-A8E0-48D6-8A83-C205016613B4}" type="slidenum">
              <a:rPr lang="es-ES" smtClean="0"/>
              <a:pPr>
                <a:defRPr/>
              </a:pPr>
              <a:t>‹Nº›</a:t>
            </a:fld>
            <a:endParaRPr lang="es-ES"/>
          </a:p>
        </p:txBody>
      </p:sp>
    </p:spTree>
    <p:extLst>
      <p:ext uri="{BB962C8B-B14F-4D97-AF65-F5344CB8AC3E}">
        <p14:creationId xmlns:p14="http://schemas.microsoft.com/office/powerpoint/2010/main" val="1920126377"/>
      </p:ext>
    </p:extLst>
  </p:cSld>
  <p:clrMapOvr>
    <a:masterClrMapping/>
  </p:clrMapOvr>
  <p:transition spd="med">
    <p:fad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9488BF8C-1EFF-440D-8A5C-C2A18A5C3C56}" type="slidenum">
              <a:rPr lang="es-ES" smtClean="0"/>
              <a:pPr>
                <a:defRPr/>
              </a:pPr>
              <a:t>‹Nº›</a:t>
            </a:fld>
            <a:endParaRPr lang="es-ES"/>
          </a:p>
        </p:txBody>
      </p:sp>
    </p:spTree>
    <p:extLst>
      <p:ext uri="{BB962C8B-B14F-4D97-AF65-F5344CB8AC3E}">
        <p14:creationId xmlns:p14="http://schemas.microsoft.com/office/powerpoint/2010/main" val="4207309888"/>
      </p:ext>
    </p:extLst>
  </p:cSld>
  <p:clrMapOvr>
    <a:masterClrMapping/>
  </p:clrMapOvr>
  <p:transition spd="med">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pPr>
              <a:defRPr/>
            </a:pPr>
            <a:endParaRPr lang="es-ES"/>
          </a:p>
        </p:txBody>
      </p:sp>
      <p:sp>
        <p:nvSpPr>
          <p:cNvPr id="5" name="4 Marcador de pie de página"/>
          <p:cNvSpPr>
            <a:spLocks noGrp="1"/>
          </p:cNvSpPr>
          <p:nvPr>
            <p:ph type="ftr" sz="quarter" idx="11"/>
          </p:nvPr>
        </p:nvSpPr>
        <p:spPr/>
        <p:txBody>
          <a:bodyPr/>
          <a:lstStyle/>
          <a:p>
            <a:pPr>
              <a:defRPr/>
            </a:pPr>
            <a:endParaRPr lang="es-ES"/>
          </a:p>
        </p:txBody>
      </p:sp>
      <p:sp>
        <p:nvSpPr>
          <p:cNvPr id="6" name="5 Marcador de número de diapositiva"/>
          <p:cNvSpPr>
            <a:spLocks noGrp="1"/>
          </p:cNvSpPr>
          <p:nvPr>
            <p:ph type="sldNum" sz="quarter" idx="12"/>
          </p:nvPr>
        </p:nvSpPr>
        <p:spPr/>
        <p:txBody>
          <a:bodyPr/>
          <a:lstStyle/>
          <a:p>
            <a:pPr>
              <a:defRPr/>
            </a:pPr>
            <a:fld id="{720CAC54-B794-4615-819E-210D11F4CD7C}" type="slidenum">
              <a:rPr lang="es-ES" smtClean="0"/>
              <a:pPr>
                <a:defRPr/>
              </a:pPr>
              <a:t>‹Nº›</a:t>
            </a:fld>
            <a:endParaRPr lang="es-ES"/>
          </a:p>
        </p:txBody>
      </p:sp>
    </p:spTree>
    <p:extLst>
      <p:ext uri="{BB962C8B-B14F-4D97-AF65-F5344CB8AC3E}">
        <p14:creationId xmlns:p14="http://schemas.microsoft.com/office/powerpoint/2010/main" val="1749326456"/>
      </p:ext>
    </p:extLst>
  </p:cSld>
  <p:clrMapOvr>
    <a:masterClrMapping/>
  </p:clrMapOvr>
  <p:transition spd="med">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pPr>
              <a:defRPr/>
            </a:pPr>
            <a:endParaRPr lang="es-ES"/>
          </a:p>
        </p:txBody>
      </p:sp>
      <p:sp>
        <p:nvSpPr>
          <p:cNvPr id="7" name="6 Marcador de número de diapositiva"/>
          <p:cNvSpPr>
            <a:spLocks noGrp="1"/>
          </p:cNvSpPr>
          <p:nvPr>
            <p:ph type="sldNum" sz="quarter" idx="12"/>
          </p:nvPr>
        </p:nvSpPr>
        <p:spPr/>
        <p:txBody>
          <a:bodyPr/>
          <a:lstStyle/>
          <a:p>
            <a:pPr>
              <a:defRPr/>
            </a:pPr>
            <a:fld id="{C9ABC74E-12A4-46E5-9961-DD3A4B573A86}" type="slidenum">
              <a:rPr lang="es-ES" smtClean="0"/>
              <a:pPr>
                <a:defRPr/>
              </a:pPr>
              <a:t>‹Nº›</a:t>
            </a:fld>
            <a:endParaRPr lang="es-ES"/>
          </a:p>
        </p:txBody>
      </p:sp>
    </p:spTree>
    <p:extLst>
      <p:ext uri="{BB962C8B-B14F-4D97-AF65-F5344CB8AC3E}">
        <p14:creationId xmlns:p14="http://schemas.microsoft.com/office/powerpoint/2010/main" val="2552684359"/>
      </p:ext>
    </p:extLst>
  </p:cSld>
  <p:clrMapOvr>
    <a:masterClrMapping/>
  </p:clrMapOvr>
  <p:transition spd="med">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7" name="6 Marcador de fecha"/>
          <p:cNvSpPr>
            <a:spLocks noGrp="1"/>
          </p:cNvSpPr>
          <p:nvPr>
            <p:ph type="dt" sz="half" idx="10"/>
          </p:nvPr>
        </p:nvSpPr>
        <p:spPr/>
        <p:txBody>
          <a:bodyPr/>
          <a:lstStyle/>
          <a:p>
            <a:pPr>
              <a:defRPr/>
            </a:pPr>
            <a:endParaRPr lang="es-ES"/>
          </a:p>
        </p:txBody>
      </p:sp>
      <p:sp>
        <p:nvSpPr>
          <p:cNvPr id="8" name="7 Marcador de pie de página"/>
          <p:cNvSpPr>
            <a:spLocks noGrp="1"/>
          </p:cNvSpPr>
          <p:nvPr>
            <p:ph type="ftr" sz="quarter" idx="11"/>
          </p:nvPr>
        </p:nvSpPr>
        <p:spPr/>
        <p:txBody>
          <a:bodyPr/>
          <a:lstStyle/>
          <a:p>
            <a:pPr>
              <a:defRPr/>
            </a:pPr>
            <a:endParaRPr lang="es-ES"/>
          </a:p>
        </p:txBody>
      </p:sp>
      <p:sp>
        <p:nvSpPr>
          <p:cNvPr id="9" name="8 Marcador de número de diapositiva"/>
          <p:cNvSpPr>
            <a:spLocks noGrp="1"/>
          </p:cNvSpPr>
          <p:nvPr>
            <p:ph type="sldNum" sz="quarter" idx="12"/>
          </p:nvPr>
        </p:nvSpPr>
        <p:spPr/>
        <p:txBody>
          <a:bodyPr/>
          <a:lstStyle/>
          <a:p>
            <a:pPr>
              <a:defRPr/>
            </a:pPr>
            <a:fld id="{D8535920-981E-448B-A46D-84D60315480D}" type="slidenum">
              <a:rPr lang="es-ES" smtClean="0"/>
              <a:pPr>
                <a:defRPr/>
              </a:pPr>
              <a:t>‹Nº›</a:t>
            </a:fld>
            <a:endParaRPr lang="es-ES"/>
          </a:p>
        </p:txBody>
      </p:sp>
    </p:spTree>
    <p:extLst>
      <p:ext uri="{BB962C8B-B14F-4D97-AF65-F5344CB8AC3E}">
        <p14:creationId xmlns:p14="http://schemas.microsoft.com/office/powerpoint/2010/main" val="2899100063"/>
      </p:ext>
    </p:extLst>
  </p:cSld>
  <p:clrMapOvr>
    <a:masterClrMapping/>
  </p:clrMapOvr>
  <p:transition spd="med">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VE"/>
          </a:p>
        </p:txBody>
      </p:sp>
      <p:sp>
        <p:nvSpPr>
          <p:cNvPr id="3" name="2 Marcador de fecha"/>
          <p:cNvSpPr>
            <a:spLocks noGrp="1"/>
          </p:cNvSpPr>
          <p:nvPr>
            <p:ph type="dt" sz="half" idx="10"/>
          </p:nvPr>
        </p:nvSpPr>
        <p:spPr/>
        <p:txBody>
          <a:bodyPr/>
          <a:lstStyle/>
          <a:p>
            <a:pPr>
              <a:defRPr/>
            </a:pPr>
            <a:endParaRPr lang="es-ES"/>
          </a:p>
        </p:txBody>
      </p:sp>
      <p:sp>
        <p:nvSpPr>
          <p:cNvPr id="4" name="3 Marcador de pie de página"/>
          <p:cNvSpPr>
            <a:spLocks noGrp="1"/>
          </p:cNvSpPr>
          <p:nvPr>
            <p:ph type="ftr" sz="quarter" idx="11"/>
          </p:nvPr>
        </p:nvSpPr>
        <p:spPr/>
        <p:txBody>
          <a:bodyPr/>
          <a:lstStyle/>
          <a:p>
            <a:pPr>
              <a:defRPr/>
            </a:pPr>
            <a:endParaRPr lang="es-ES"/>
          </a:p>
        </p:txBody>
      </p:sp>
      <p:sp>
        <p:nvSpPr>
          <p:cNvPr id="5" name="4 Marcador de número de diapositiva"/>
          <p:cNvSpPr>
            <a:spLocks noGrp="1"/>
          </p:cNvSpPr>
          <p:nvPr>
            <p:ph type="sldNum" sz="quarter" idx="12"/>
          </p:nvPr>
        </p:nvSpPr>
        <p:spPr/>
        <p:txBody>
          <a:bodyPr/>
          <a:lstStyle/>
          <a:p>
            <a:pPr>
              <a:defRPr/>
            </a:pPr>
            <a:fld id="{961A3EF6-356C-4616-AC6F-779E14FCB83C}" type="slidenum">
              <a:rPr lang="es-ES" smtClean="0"/>
              <a:pPr>
                <a:defRPr/>
              </a:pPr>
              <a:t>‹Nº›</a:t>
            </a:fld>
            <a:endParaRPr lang="es-ES"/>
          </a:p>
        </p:txBody>
      </p:sp>
    </p:spTree>
    <p:extLst>
      <p:ext uri="{BB962C8B-B14F-4D97-AF65-F5344CB8AC3E}">
        <p14:creationId xmlns:p14="http://schemas.microsoft.com/office/powerpoint/2010/main" val="3209528886"/>
      </p:ext>
    </p:extLst>
  </p:cSld>
  <p:clrMapOvr>
    <a:masterClrMapping/>
  </p:clrMapOvr>
  <p:transition spd="med">
    <p:fad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pPr>
              <a:defRPr/>
            </a:pPr>
            <a:endParaRPr lang="es-ES"/>
          </a:p>
        </p:txBody>
      </p:sp>
      <p:sp>
        <p:nvSpPr>
          <p:cNvPr id="3" name="2 Marcador de pie de página"/>
          <p:cNvSpPr>
            <a:spLocks noGrp="1"/>
          </p:cNvSpPr>
          <p:nvPr>
            <p:ph type="ftr" sz="quarter" idx="11"/>
          </p:nvPr>
        </p:nvSpPr>
        <p:spPr/>
        <p:txBody>
          <a:bodyPr/>
          <a:lstStyle/>
          <a:p>
            <a:pPr>
              <a:defRPr/>
            </a:pPr>
            <a:endParaRPr lang="es-ES"/>
          </a:p>
        </p:txBody>
      </p:sp>
      <p:sp>
        <p:nvSpPr>
          <p:cNvPr id="4" name="3 Marcador de número de diapositiva"/>
          <p:cNvSpPr>
            <a:spLocks noGrp="1"/>
          </p:cNvSpPr>
          <p:nvPr>
            <p:ph type="sldNum" sz="quarter" idx="12"/>
          </p:nvPr>
        </p:nvSpPr>
        <p:spPr/>
        <p:txBody>
          <a:bodyPr/>
          <a:lstStyle/>
          <a:p>
            <a:pPr>
              <a:defRPr/>
            </a:pPr>
            <a:fld id="{E1574F77-5F6E-454F-9F4A-6E54226D4783}" type="slidenum">
              <a:rPr lang="es-ES" smtClean="0"/>
              <a:pPr>
                <a:defRPr/>
              </a:pPr>
              <a:t>‹Nº›</a:t>
            </a:fld>
            <a:endParaRPr lang="es-ES"/>
          </a:p>
        </p:txBody>
      </p:sp>
    </p:spTree>
    <p:extLst>
      <p:ext uri="{BB962C8B-B14F-4D97-AF65-F5344CB8AC3E}">
        <p14:creationId xmlns:p14="http://schemas.microsoft.com/office/powerpoint/2010/main" val="2220776688"/>
      </p:ext>
    </p:extLst>
  </p:cSld>
  <p:clrMapOvr>
    <a:masterClrMapping/>
  </p:clrMapOvr>
  <p:transition spd="med">
    <p:fad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VE"/>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pPr>
              <a:defRPr/>
            </a:pPr>
            <a:endParaRPr lang="es-ES"/>
          </a:p>
        </p:txBody>
      </p:sp>
      <p:sp>
        <p:nvSpPr>
          <p:cNvPr id="7" name="6 Marcador de número de diapositiva"/>
          <p:cNvSpPr>
            <a:spLocks noGrp="1"/>
          </p:cNvSpPr>
          <p:nvPr>
            <p:ph type="sldNum" sz="quarter" idx="12"/>
          </p:nvPr>
        </p:nvSpPr>
        <p:spPr/>
        <p:txBody>
          <a:bodyPr/>
          <a:lstStyle/>
          <a:p>
            <a:pPr>
              <a:defRPr/>
            </a:pPr>
            <a:fld id="{A365106E-008B-4686-A448-90DB06BC6E12}" type="slidenum">
              <a:rPr lang="es-ES" smtClean="0"/>
              <a:pPr>
                <a:defRPr/>
              </a:pPr>
              <a:t>‹Nº›</a:t>
            </a:fld>
            <a:endParaRPr lang="es-ES"/>
          </a:p>
        </p:txBody>
      </p:sp>
    </p:spTree>
    <p:extLst>
      <p:ext uri="{BB962C8B-B14F-4D97-AF65-F5344CB8AC3E}">
        <p14:creationId xmlns:p14="http://schemas.microsoft.com/office/powerpoint/2010/main" val="4156648778"/>
      </p:ext>
    </p:extLst>
  </p:cSld>
  <p:clrMapOvr>
    <a:masterClrMapping/>
  </p:clrMapOvr>
  <p:transition spd="med">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VE"/>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VE"/>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pPr>
              <a:defRPr/>
            </a:pPr>
            <a:endParaRPr lang="es-ES"/>
          </a:p>
        </p:txBody>
      </p:sp>
      <p:sp>
        <p:nvSpPr>
          <p:cNvPr id="6" name="5 Marcador de pie de página"/>
          <p:cNvSpPr>
            <a:spLocks noGrp="1"/>
          </p:cNvSpPr>
          <p:nvPr>
            <p:ph type="ftr" sz="quarter" idx="11"/>
          </p:nvPr>
        </p:nvSpPr>
        <p:spPr/>
        <p:txBody>
          <a:bodyPr/>
          <a:lstStyle/>
          <a:p>
            <a:pPr>
              <a:defRPr/>
            </a:pPr>
            <a:endParaRPr lang="es-ES"/>
          </a:p>
        </p:txBody>
      </p:sp>
      <p:sp>
        <p:nvSpPr>
          <p:cNvPr id="7" name="6 Marcador de número de diapositiva"/>
          <p:cNvSpPr>
            <a:spLocks noGrp="1"/>
          </p:cNvSpPr>
          <p:nvPr>
            <p:ph type="sldNum" sz="quarter" idx="12"/>
          </p:nvPr>
        </p:nvSpPr>
        <p:spPr/>
        <p:txBody>
          <a:bodyPr/>
          <a:lstStyle/>
          <a:p>
            <a:pPr>
              <a:defRPr/>
            </a:pPr>
            <a:fld id="{9BED7884-0BA6-47AA-9530-6496B0272FC6}" type="slidenum">
              <a:rPr lang="es-ES" smtClean="0"/>
              <a:pPr>
                <a:defRPr/>
              </a:pPr>
              <a:t>‹Nº›</a:t>
            </a:fld>
            <a:endParaRPr lang="es-ES"/>
          </a:p>
        </p:txBody>
      </p:sp>
    </p:spTree>
    <p:extLst>
      <p:ext uri="{BB962C8B-B14F-4D97-AF65-F5344CB8AC3E}">
        <p14:creationId xmlns:p14="http://schemas.microsoft.com/office/powerpoint/2010/main" val="1762040308"/>
      </p:ext>
    </p:extLst>
  </p:cSld>
  <p:clrMapOvr>
    <a:masterClrMapping/>
  </p:clrMapOvr>
  <p:transition spd="med">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VE"/>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VE"/>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4D80BB42-08A1-4637-98A0-FC7CA1DFB950}" type="slidenum">
              <a:rPr lang="es-ES" smtClean="0"/>
              <a:pPr>
                <a:defRPr/>
              </a:pPr>
              <a:t>‹Nº›</a:t>
            </a:fld>
            <a:endParaRPr lang="es-ES"/>
          </a:p>
        </p:txBody>
      </p:sp>
    </p:spTree>
    <p:extLst>
      <p:ext uri="{BB962C8B-B14F-4D97-AF65-F5344CB8AC3E}">
        <p14:creationId xmlns:p14="http://schemas.microsoft.com/office/powerpoint/2010/main" val="3873728079"/>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ransition spd="med">
    <p:fade/>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6" name="Imagen 1" descr="http://www.ccnpg.gob.ve/img/logos_inst/unet.bmp"/>
          <p:cNvPicPr>
            <a:picLocks noChangeArrowheads="1"/>
          </p:cNvPicPr>
          <p:nvPr/>
        </p:nvPicPr>
        <p:blipFill>
          <a:blip r:embed="rId2">
            <a:extLst>
              <a:ext uri="{28A0092B-C50C-407E-A947-70E740481C1C}">
                <a14:useLocalDpi xmlns:a14="http://schemas.microsoft.com/office/drawing/2010/main" val="0"/>
              </a:ext>
            </a:extLst>
          </a:blip>
          <a:srcRect t="-922" r="-189" b="-1550"/>
          <a:stretch>
            <a:fillRect/>
          </a:stretch>
        </p:blipFill>
        <p:spPr bwMode="auto">
          <a:xfrm>
            <a:off x="0" y="0"/>
            <a:ext cx="1685925"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7" name="5 Rectángulo"/>
          <p:cNvSpPr>
            <a:spLocks noChangeArrowheads="1"/>
          </p:cNvSpPr>
          <p:nvPr/>
        </p:nvSpPr>
        <p:spPr bwMode="auto">
          <a:xfrm>
            <a:off x="1025525" y="260350"/>
            <a:ext cx="55991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s-ES" sz="1400" dirty="0">
                <a:latin typeface="Stylus BT" panose="020E0402020206020304" pitchFamily="34" charset="0"/>
              </a:rPr>
              <a:t>REPÚBLICA BOLIVARIANA DE VENEZUELA</a:t>
            </a:r>
            <a:br>
              <a:rPr lang="es-ES" sz="1400" dirty="0">
                <a:latin typeface="Stylus BT" panose="020E0402020206020304" pitchFamily="34" charset="0"/>
              </a:rPr>
            </a:br>
            <a:r>
              <a:rPr lang="es-ES" sz="1400" dirty="0">
                <a:latin typeface="Stylus BT" panose="020E0402020206020304" pitchFamily="34" charset="0"/>
              </a:rPr>
              <a:t>UNIVERSIDAD NACIONAL EXPERIMENTAL  DEL TÁCHIRA</a:t>
            </a:r>
            <a:br>
              <a:rPr lang="es-ES" sz="1400" dirty="0">
                <a:latin typeface="Stylus BT" panose="020E0402020206020304" pitchFamily="34" charset="0"/>
              </a:rPr>
            </a:br>
            <a:r>
              <a:rPr lang="es-ES" sz="1400" dirty="0">
                <a:latin typeface="Stylus BT" panose="020E0402020206020304" pitchFamily="34" charset="0"/>
              </a:rPr>
              <a:t>NUCLEO DISEÑO </a:t>
            </a:r>
            <a:r>
              <a:rPr lang="es-ES" sz="1400" dirty="0" smtClean="0">
                <a:latin typeface="Stylus BT" panose="020E0402020206020304" pitchFamily="34" charset="0"/>
              </a:rPr>
              <a:t>MECÁNICO </a:t>
            </a:r>
          </a:p>
          <a:p>
            <a:pPr algn="ctr"/>
            <a:r>
              <a:rPr lang="es-ES" sz="1400" dirty="0" smtClean="0">
                <a:latin typeface="Stylus BT" panose="020E0402020206020304" pitchFamily="34" charset="0"/>
              </a:rPr>
              <a:t>DEPARTAMENTO DE INGENIERIA </a:t>
            </a:r>
            <a:r>
              <a:rPr lang="es-ES" sz="1400" dirty="0">
                <a:latin typeface="Stylus BT" panose="020E0402020206020304" pitchFamily="34" charset="0"/>
              </a:rPr>
              <a:t>MECÁNICA</a:t>
            </a:r>
            <a:endParaRPr lang="es-VE" sz="1400" dirty="0">
              <a:latin typeface="Stylus BT" panose="020E0402020206020304" pitchFamily="34" charset="0"/>
            </a:endParaRPr>
          </a:p>
        </p:txBody>
      </p:sp>
      <p:sp>
        <p:nvSpPr>
          <p:cNvPr id="8198" name="Rectangle 5"/>
          <p:cNvSpPr>
            <a:spLocks noChangeArrowheads="1"/>
          </p:cNvSpPr>
          <p:nvPr/>
        </p:nvSpPr>
        <p:spPr bwMode="auto">
          <a:xfrm>
            <a:off x="4483100" y="5508536"/>
            <a:ext cx="435610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indent="449263" algn="r" eaLnBrk="0" hangingPunct="0"/>
            <a:r>
              <a:rPr lang="es-VE" b="1" dirty="0">
                <a:solidFill>
                  <a:schemeClr val="tx2">
                    <a:lumMod val="60000"/>
                    <a:lumOff val="40000"/>
                  </a:schemeClr>
                </a:solidFill>
                <a:ea typeface="Calibri" pitchFamily="34" charset="0"/>
                <a:cs typeface="Arial" charset="0"/>
              </a:rPr>
              <a:t>Autor(a):</a:t>
            </a:r>
            <a:endParaRPr lang="es-VE" dirty="0">
              <a:solidFill>
                <a:schemeClr val="tx2">
                  <a:lumMod val="60000"/>
                  <a:lumOff val="40000"/>
                </a:schemeClr>
              </a:solidFill>
              <a:ea typeface="Calibri" pitchFamily="34" charset="0"/>
              <a:cs typeface="Arial" charset="0"/>
            </a:endParaRPr>
          </a:p>
          <a:p>
            <a:pPr indent="449263" algn="r" eaLnBrk="0" hangingPunct="0"/>
            <a:r>
              <a:rPr lang="es-VE" dirty="0">
                <a:solidFill>
                  <a:schemeClr val="tx2">
                    <a:lumMod val="60000"/>
                    <a:lumOff val="40000"/>
                  </a:schemeClr>
                </a:solidFill>
                <a:ea typeface="Calibri" pitchFamily="34" charset="0"/>
                <a:cs typeface="Arial" charset="0"/>
              </a:rPr>
              <a:t>                                </a:t>
            </a:r>
            <a:r>
              <a:rPr lang="es-VE" dirty="0" err="1" smtClean="0">
                <a:solidFill>
                  <a:schemeClr val="tx2">
                    <a:lumMod val="60000"/>
                    <a:lumOff val="40000"/>
                  </a:schemeClr>
                </a:solidFill>
                <a:ea typeface="Calibri" pitchFamily="34" charset="0"/>
                <a:cs typeface="Arial" charset="0"/>
              </a:rPr>
              <a:t>MSc</a:t>
            </a:r>
            <a:r>
              <a:rPr lang="es-VE" dirty="0" smtClean="0">
                <a:solidFill>
                  <a:schemeClr val="tx2">
                    <a:lumMod val="60000"/>
                    <a:lumOff val="40000"/>
                  </a:schemeClr>
                </a:solidFill>
                <a:ea typeface="Calibri" pitchFamily="34" charset="0"/>
                <a:cs typeface="Arial" charset="0"/>
              </a:rPr>
              <a:t>. </a:t>
            </a:r>
            <a:r>
              <a:rPr lang="es-VE" sz="1200" dirty="0" smtClean="0">
                <a:solidFill>
                  <a:schemeClr val="tx2">
                    <a:lumMod val="60000"/>
                    <a:lumOff val="40000"/>
                  </a:schemeClr>
                </a:solidFill>
                <a:ea typeface="Calibri" pitchFamily="34" charset="0"/>
                <a:cs typeface="Arial" charset="0"/>
              </a:rPr>
              <a:t>Erika Serrano</a:t>
            </a:r>
            <a:r>
              <a:rPr lang="es-VE" dirty="0">
                <a:solidFill>
                  <a:schemeClr val="tx2">
                    <a:lumMod val="60000"/>
                    <a:lumOff val="40000"/>
                  </a:schemeClr>
                </a:solidFill>
                <a:ea typeface="Calibri" pitchFamily="34" charset="0"/>
                <a:cs typeface="Arial" charset="0"/>
              </a:rPr>
              <a:t>					</a:t>
            </a:r>
          </a:p>
        </p:txBody>
      </p:sp>
      <p:grpSp>
        <p:nvGrpSpPr>
          <p:cNvPr id="8199" name="1 Grupo"/>
          <p:cNvGrpSpPr>
            <a:grpSpLocks/>
          </p:cNvGrpSpPr>
          <p:nvPr/>
        </p:nvGrpSpPr>
        <p:grpSpPr bwMode="auto">
          <a:xfrm>
            <a:off x="7150100" y="644525"/>
            <a:ext cx="1739900" cy="1841500"/>
            <a:chOff x="0" y="0"/>
            <a:chExt cx="5508625" cy="5251450"/>
          </a:xfrm>
        </p:grpSpPr>
        <p:sp>
          <p:nvSpPr>
            <p:cNvPr id="21" name="Freeform 5"/>
            <p:cNvSpPr>
              <a:spLocks/>
            </p:cNvSpPr>
            <p:nvPr/>
          </p:nvSpPr>
          <p:spPr bwMode="auto">
            <a:xfrm rot="10800000">
              <a:off x="1980290" y="1724831"/>
              <a:ext cx="1512863" cy="3526619"/>
            </a:xfrm>
            <a:custGeom>
              <a:avLst/>
              <a:gdLst>
                <a:gd name="T0" fmla="*/ 0 w 1361"/>
                <a:gd name="T1" fmla="*/ 2147483647 h 3175"/>
                <a:gd name="T2" fmla="*/ 0 w 1361"/>
                <a:gd name="T3" fmla="*/ 1678676599 h 3175"/>
                <a:gd name="T4" fmla="*/ 1678198109 w 1361"/>
                <a:gd name="T5" fmla="*/ 0 h 3175"/>
                <a:gd name="T6" fmla="*/ 1678198109 w 1361"/>
                <a:gd name="T7" fmla="*/ 2147483647 h 3175"/>
                <a:gd name="T8" fmla="*/ 0 w 1361"/>
                <a:gd name="T9" fmla="*/ 2147483647 h 3175"/>
                <a:gd name="T10" fmla="*/ 0 60000 65536"/>
                <a:gd name="T11" fmla="*/ 0 60000 65536"/>
                <a:gd name="T12" fmla="*/ 0 60000 65536"/>
                <a:gd name="T13" fmla="*/ 0 60000 65536"/>
                <a:gd name="T14" fmla="*/ 0 60000 65536"/>
                <a:gd name="T15" fmla="*/ 0 w 1361"/>
                <a:gd name="T16" fmla="*/ 0 h 3175"/>
                <a:gd name="T17" fmla="*/ 1361 w 1361"/>
                <a:gd name="T18" fmla="*/ 3175 h 3175"/>
              </a:gdLst>
              <a:ahLst/>
              <a:cxnLst>
                <a:cxn ang="T10">
                  <a:pos x="T0" y="T1"/>
                </a:cxn>
                <a:cxn ang="T11">
                  <a:pos x="T2" y="T3"/>
                </a:cxn>
                <a:cxn ang="T12">
                  <a:pos x="T4" y="T5"/>
                </a:cxn>
                <a:cxn ang="T13">
                  <a:pos x="T6" y="T7"/>
                </a:cxn>
                <a:cxn ang="T14">
                  <a:pos x="T8" y="T9"/>
                </a:cxn>
              </a:cxnLst>
              <a:rect l="T15" t="T16" r="T17" b="T18"/>
              <a:pathLst>
                <a:path w="1361" h="3175">
                  <a:moveTo>
                    <a:pt x="0" y="3175"/>
                  </a:moveTo>
                  <a:lnTo>
                    <a:pt x="0" y="1360"/>
                  </a:lnTo>
                  <a:lnTo>
                    <a:pt x="1361" y="0"/>
                  </a:lnTo>
                  <a:lnTo>
                    <a:pt x="1361" y="1814"/>
                  </a:lnTo>
                  <a:lnTo>
                    <a:pt x="0" y="3175"/>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s-VE">
                <a:solidFill>
                  <a:schemeClr val="tx2">
                    <a:lumMod val="60000"/>
                    <a:lumOff val="40000"/>
                  </a:schemeClr>
                </a:solidFill>
              </a:endParaRPr>
            </a:p>
          </p:txBody>
        </p:sp>
        <p:sp>
          <p:nvSpPr>
            <p:cNvPr id="22" name="Freeform 25"/>
            <p:cNvSpPr>
              <a:spLocks/>
            </p:cNvSpPr>
            <p:nvPr/>
          </p:nvSpPr>
          <p:spPr bwMode="auto">
            <a:xfrm>
              <a:off x="1980290" y="1724831"/>
              <a:ext cx="2523111" cy="3241412"/>
            </a:xfrm>
            <a:custGeom>
              <a:avLst/>
              <a:gdLst>
                <a:gd name="T0" fmla="*/ 0 w 1588"/>
                <a:gd name="T1" fmla="*/ 2147483647 h 2041"/>
                <a:gd name="T2" fmla="*/ 2147483647 w 1588"/>
                <a:gd name="T3" fmla="*/ 0 h 2041"/>
                <a:gd name="T4" fmla="*/ 2147483647 w 1588"/>
                <a:gd name="T5" fmla="*/ 2147483647 h 2041"/>
                <a:gd name="T6" fmla="*/ 1600299917 w 1588"/>
                <a:gd name="T7" fmla="*/ 2147483647 h 2041"/>
                <a:gd name="T8" fmla="*/ 0 w 1588"/>
                <a:gd name="T9" fmla="*/ 2147483647 h 2041"/>
                <a:gd name="T10" fmla="*/ 0 60000 65536"/>
                <a:gd name="T11" fmla="*/ 0 60000 65536"/>
                <a:gd name="T12" fmla="*/ 0 60000 65536"/>
                <a:gd name="T13" fmla="*/ 0 60000 65536"/>
                <a:gd name="T14" fmla="*/ 0 60000 65536"/>
                <a:gd name="T15" fmla="*/ 0 w 1588"/>
                <a:gd name="T16" fmla="*/ 0 h 2041"/>
                <a:gd name="T17" fmla="*/ 1588 w 1588"/>
                <a:gd name="T18" fmla="*/ 2041 h 2041"/>
              </a:gdLst>
              <a:ahLst/>
              <a:cxnLst>
                <a:cxn ang="T10">
                  <a:pos x="T0" y="T1"/>
                </a:cxn>
                <a:cxn ang="T11">
                  <a:pos x="T2" y="T3"/>
                </a:cxn>
                <a:cxn ang="T12">
                  <a:pos x="T4" y="T5"/>
                </a:cxn>
                <a:cxn ang="T13">
                  <a:pos x="T6" y="T7"/>
                </a:cxn>
                <a:cxn ang="T14">
                  <a:pos x="T8" y="T9"/>
                </a:cxn>
              </a:cxnLst>
              <a:rect l="T15" t="T16" r="T17" b="T18"/>
              <a:pathLst>
                <a:path w="1588" h="2041">
                  <a:moveTo>
                    <a:pt x="0" y="953"/>
                  </a:moveTo>
                  <a:lnTo>
                    <a:pt x="953" y="0"/>
                  </a:lnTo>
                  <a:lnTo>
                    <a:pt x="1588" y="1089"/>
                  </a:lnTo>
                  <a:lnTo>
                    <a:pt x="635" y="2041"/>
                  </a:lnTo>
                  <a:lnTo>
                    <a:pt x="0" y="953"/>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s-VE">
                <a:solidFill>
                  <a:schemeClr val="tx2">
                    <a:lumMod val="60000"/>
                    <a:lumOff val="40000"/>
                  </a:schemeClr>
                </a:solidFill>
              </a:endParaRPr>
            </a:p>
          </p:txBody>
        </p:sp>
        <p:sp>
          <p:nvSpPr>
            <p:cNvPr id="23" name="Freeform 6"/>
            <p:cNvSpPr>
              <a:spLocks/>
            </p:cNvSpPr>
            <p:nvPr/>
          </p:nvSpPr>
          <p:spPr bwMode="auto">
            <a:xfrm rot="10800000">
              <a:off x="0" y="1724831"/>
              <a:ext cx="3493153" cy="1512055"/>
            </a:xfrm>
            <a:custGeom>
              <a:avLst/>
              <a:gdLst>
                <a:gd name="T0" fmla="*/ 1646810043 w 3175"/>
                <a:gd name="T1" fmla="*/ 0 h 1361"/>
                <a:gd name="T2" fmla="*/ 2147483647 w 3175"/>
                <a:gd name="T3" fmla="*/ 0 h 1361"/>
                <a:gd name="T4" fmla="*/ 2147483647 w 3175"/>
                <a:gd name="T5" fmla="*/ 1678198109 h 1361"/>
                <a:gd name="T6" fmla="*/ 0 w 3175"/>
                <a:gd name="T7" fmla="*/ 1678198109 h 1361"/>
                <a:gd name="T8" fmla="*/ 1646810043 w 3175"/>
                <a:gd name="T9" fmla="*/ 0 h 1361"/>
                <a:gd name="T10" fmla="*/ 0 60000 65536"/>
                <a:gd name="T11" fmla="*/ 0 60000 65536"/>
                <a:gd name="T12" fmla="*/ 0 60000 65536"/>
                <a:gd name="T13" fmla="*/ 0 60000 65536"/>
                <a:gd name="T14" fmla="*/ 0 60000 65536"/>
                <a:gd name="T15" fmla="*/ 0 w 3175"/>
                <a:gd name="T16" fmla="*/ 0 h 1361"/>
                <a:gd name="T17" fmla="*/ 3175 w 3175"/>
                <a:gd name="T18" fmla="*/ 1361 h 1361"/>
              </a:gdLst>
              <a:ahLst/>
              <a:cxnLst>
                <a:cxn ang="T10">
                  <a:pos x="T0" y="T1"/>
                </a:cxn>
                <a:cxn ang="T11">
                  <a:pos x="T2" y="T3"/>
                </a:cxn>
                <a:cxn ang="T12">
                  <a:pos x="T4" y="T5"/>
                </a:cxn>
                <a:cxn ang="T13">
                  <a:pos x="T6" y="T7"/>
                </a:cxn>
                <a:cxn ang="T14">
                  <a:pos x="T8" y="T9"/>
                </a:cxn>
              </a:cxnLst>
              <a:rect l="T15" t="T16" r="T17" b="T18"/>
              <a:pathLst>
                <a:path w="3175" h="1361">
                  <a:moveTo>
                    <a:pt x="1361" y="0"/>
                  </a:moveTo>
                  <a:lnTo>
                    <a:pt x="3175" y="0"/>
                  </a:lnTo>
                  <a:lnTo>
                    <a:pt x="1814" y="1361"/>
                  </a:lnTo>
                  <a:lnTo>
                    <a:pt x="0" y="1361"/>
                  </a:lnTo>
                  <a:lnTo>
                    <a:pt x="1361" y="0"/>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s-VE">
                <a:solidFill>
                  <a:schemeClr val="tx2">
                    <a:lumMod val="60000"/>
                    <a:lumOff val="40000"/>
                  </a:schemeClr>
                </a:solidFill>
              </a:endParaRPr>
            </a:p>
          </p:txBody>
        </p:sp>
        <p:sp>
          <p:nvSpPr>
            <p:cNvPr id="24" name="Freeform 15"/>
            <p:cNvSpPr>
              <a:spLocks/>
            </p:cNvSpPr>
            <p:nvPr/>
          </p:nvSpPr>
          <p:spPr bwMode="auto">
            <a:xfrm>
              <a:off x="256334" y="864680"/>
              <a:ext cx="3241844" cy="2376732"/>
            </a:xfrm>
            <a:custGeom>
              <a:avLst/>
              <a:gdLst>
                <a:gd name="T0" fmla="*/ 2147483647 w 2041"/>
                <a:gd name="T1" fmla="*/ 2147483647 h 1497"/>
                <a:gd name="T2" fmla="*/ 0 w 2041"/>
                <a:gd name="T3" fmla="*/ 2147483647 h 1497"/>
                <a:gd name="T4" fmla="*/ 2147483647 w 2041"/>
                <a:gd name="T5" fmla="*/ 0 h 1497"/>
                <a:gd name="T6" fmla="*/ 2147483647 w 2041"/>
                <a:gd name="T7" fmla="*/ 1370964661 h 1497"/>
                <a:gd name="T8" fmla="*/ 2147483647 w 2041"/>
                <a:gd name="T9" fmla="*/ 2147483647 h 1497"/>
                <a:gd name="T10" fmla="*/ 0 60000 65536"/>
                <a:gd name="T11" fmla="*/ 0 60000 65536"/>
                <a:gd name="T12" fmla="*/ 0 60000 65536"/>
                <a:gd name="T13" fmla="*/ 0 60000 65536"/>
                <a:gd name="T14" fmla="*/ 0 60000 65536"/>
                <a:gd name="T15" fmla="*/ 0 w 2041"/>
                <a:gd name="T16" fmla="*/ 0 h 1497"/>
                <a:gd name="T17" fmla="*/ 2041 w 2041"/>
                <a:gd name="T18" fmla="*/ 1497 h 1497"/>
              </a:gdLst>
              <a:ahLst/>
              <a:cxnLst>
                <a:cxn ang="T10">
                  <a:pos x="T0" y="T1"/>
                </a:cxn>
                <a:cxn ang="T11">
                  <a:pos x="T2" y="T3"/>
                </a:cxn>
                <a:cxn ang="T12">
                  <a:pos x="T4" y="T5"/>
                </a:cxn>
                <a:cxn ang="T13">
                  <a:pos x="T6" y="T7"/>
                </a:cxn>
                <a:cxn ang="T14">
                  <a:pos x="T8" y="T9"/>
                </a:cxn>
              </a:cxnLst>
              <a:rect l="T15" t="T16" r="T17" b="T18"/>
              <a:pathLst>
                <a:path w="2041" h="1497">
                  <a:moveTo>
                    <a:pt x="1088" y="1497"/>
                  </a:moveTo>
                  <a:lnTo>
                    <a:pt x="0" y="907"/>
                  </a:lnTo>
                  <a:lnTo>
                    <a:pt x="952" y="0"/>
                  </a:lnTo>
                  <a:lnTo>
                    <a:pt x="2041" y="544"/>
                  </a:lnTo>
                  <a:lnTo>
                    <a:pt x="1088" y="1497"/>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s-VE">
                <a:solidFill>
                  <a:schemeClr val="tx2">
                    <a:lumMod val="60000"/>
                    <a:lumOff val="40000"/>
                  </a:schemeClr>
                </a:solidFill>
              </a:endParaRPr>
            </a:p>
          </p:txBody>
        </p:sp>
        <p:sp>
          <p:nvSpPr>
            <p:cNvPr id="25" name="Freeform 24"/>
            <p:cNvSpPr>
              <a:spLocks/>
            </p:cNvSpPr>
            <p:nvPr/>
          </p:nvSpPr>
          <p:spPr bwMode="auto">
            <a:xfrm>
              <a:off x="970042" y="0"/>
              <a:ext cx="2523111" cy="3241412"/>
            </a:xfrm>
            <a:custGeom>
              <a:avLst/>
              <a:gdLst>
                <a:gd name="T0" fmla="*/ 1600299917 w 1588"/>
                <a:gd name="T1" fmla="*/ 2147483647 h 2041"/>
                <a:gd name="T2" fmla="*/ 0 w 1588"/>
                <a:gd name="T3" fmla="*/ 2147483647 h 2041"/>
                <a:gd name="T4" fmla="*/ 2147483647 w 1588"/>
                <a:gd name="T5" fmla="*/ 0 h 2041"/>
                <a:gd name="T6" fmla="*/ 2147483647 w 1588"/>
                <a:gd name="T7" fmla="*/ 2147483647 h 2041"/>
                <a:gd name="T8" fmla="*/ 1600299917 w 1588"/>
                <a:gd name="T9" fmla="*/ 2147483647 h 2041"/>
                <a:gd name="T10" fmla="*/ 0 60000 65536"/>
                <a:gd name="T11" fmla="*/ 0 60000 65536"/>
                <a:gd name="T12" fmla="*/ 0 60000 65536"/>
                <a:gd name="T13" fmla="*/ 0 60000 65536"/>
                <a:gd name="T14" fmla="*/ 0 60000 65536"/>
                <a:gd name="T15" fmla="*/ 0 w 1588"/>
                <a:gd name="T16" fmla="*/ 0 h 2041"/>
                <a:gd name="T17" fmla="*/ 1588 w 1588"/>
                <a:gd name="T18" fmla="*/ 2041 h 2041"/>
              </a:gdLst>
              <a:ahLst/>
              <a:cxnLst>
                <a:cxn ang="T10">
                  <a:pos x="T0" y="T1"/>
                </a:cxn>
                <a:cxn ang="T11">
                  <a:pos x="T2" y="T3"/>
                </a:cxn>
                <a:cxn ang="T12">
                  <a:pos x="T4" y="T5"/>
                </a:cxn>
                <a:cxn ang="T13">
                  <a:pos x="T6" y="T7"/>
                </a:cxn>
                <a:cxn ang="T14">
                  <a:pos x="T8" y="T9"/>
                </a:cxn>
              </a:cxnLst>
              <a:rect l="T15" t="T16" r="T17" b="T18"/>
              <a:pathLst>
                <a:path w="1588" h="2041">
                  <a:moveTo>
                    <a:pt x="635" y="2041"/>
                  </a:moveTo>
                  <a:lnTo>
                    <a:pt x="0" y="952"/>
                  </a:lnTo>
                  <a:lnTo>
                    <a:pt x="953" y="0"/>
                  </a:lnTo>
                  <a:lnTo>
                    <a:pt x="1588" y="1088"/>
                  </a:lnTo>
                  <a:lnTo>
                    <a:pt x="635" y="2041"/>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s-VE">
                <a:solidFill>
                  <a:schemeClr val="tx2">
                    <a:lumMod val="60000"/>
                    <a:lumOff val="40000"/>
                  </a:schemeClr>
                </a:solidFill>
              </a:endParaRPr>
            </a:p>
          </p:txBody>
        </p:sp>
        <p:sp>
          <p:nvSpPr>
            <p:cNvPr id="26" name="Freeform 17"/>
            <p:cNvSpPr>
              <a:spLocks/>
            </p:cNvSpPr>
            <p:nvPr/>
          </p:nvSpPr>
          <p:spPr bwMode="auto">
            <a:xfrm>
              <a:off x="1980290" y="1724831"/>
              <a:ext cx="3312213" cy="2449166"/>
            </a:xfrm>
            <a:custGeom>
              <a:avLst/>
              <a:gdLst>
                <a:gd name="T0" fmla="*/ 0 w 2087"/>
                <a:gd name="T1" fmla="*/ 2147483647 h 1542"/>
                <a:gd name="T2" fmla="*/ 2147483647 w 2087"/>
                <a:gd name="T3" fmla="*/ 0 h 1542"/>
                <a:gd name="T4" fmla="*/ 2147483647 w 2087"/>
                <a:gd name="T5" fmla="*/ 1373485912 h 1542"/>
                <a:gd name="T6" fmla="*/ 2147483647 w 2087"/>
                <a:gd name="T7" fmla="*/ 2147483647 h 1542"/>
                <a:gd name="T8" fmla="*/ 0 w 2087"/>
                <a:gd name="T9" fmla="*/ 2147483647 h 1542"/>
                <a:gd name="T10" fmla="*/ 0 60000 65536"/>
                <a:gd name="T11" fmla="*/ 0 60000 65536"/>
                <a:gd name="T12" fmla="*/ 0 60000 65536"/>
                <a:gd name="T13" fmla="*/ 0 60000 65536"/>
                <a:gd name="T14" fmla="*/ 0 60000 65536"/>
                <a:gd name="T15" fmla="*/ 0 w 2087"/>
                <a:gd name="T16" fmla="*/ 0 h 1542"/>
                <a:gd name="T17" fmla="*/ 2087 w 2087"/>
                <a:gd name="T18" fmla="*/ 1542 h 1542"/>
              </a:gdLst>
              <a:ahLst/>
              <a:cxnLst>
                <a:cxn ang="T10">
                  <a:pos x="T0" y="T1"/>
                </a:cxn>
                <a:cxn ang="T11">
                  <a:pos x="T2" y="T3"/>
                </a:cxn>
                <a:cxn ang="T12">
                  <a:pos x="T4" y="T5"/>
                </a:cxn>
                <a:cxn ang="T13">
                  <a:pos x="T6" y="T7"/>
                </a:cxn>
                <a:cxn ang="T14">
                  <a:pos x="T8" y="T9"/>
                </a:cxn>
              </a:cxnLst>
              <a:rect l="T15" t="T16" r="T17" b="T18"/>
              <a:pathLst>
                <a:path w="2087" h="1542">
                  <a:moveTo>
                    <a:pt x="0" y="953"/>
                  </a:moveTo>
                  <a:lnTo>
                    <a:pt x="953" y="0"/>
                  </a:lnTo>
                  <a:lnTo>
                    <a:pt x="2087" y="545"/>
                  </a:lnTo>
                  <a:lnTo>
                    <a:pt x="1089" y="1542"/>
                  </a:lnTo>
                  <a:lnTo>
                    <a:pt x="0" y="953"/>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s-VE">
                <a:solidFill>
                  <a:schemeClr val="tx2">
                    <a:lumMod val="60000"/>
                    <a:lumOff val="40000"/>
                  </a:schemeClr>
                </a:solidFill>
              </a:endParaRPr>
            </a:p>
          </p:txBody>
        </p:sp>
        <p:sp>
          <p:nvSpPr>
            <p:cNvPr id="27" name="Freeform 9"/>
            <p:cNvSpPr>
              <a:spLocks/>
            </p:cNvSpPr>
            <p:nvPr/>
          </p:nvSpPr>
          <p:spPr bwMode="auto">
            <a:xfrm>
              <a:off x="1980290" y="1724831"/>
              <a:ext cx="3528335" cy="1512055"/>
            </a:xfrm>
            <a:custGeom>
              <a:avLst/>
              <a:gdLst>
                <a:gd name="T0" fmla="*/ 1679910920 w 3175"/>
                <a:gd name="T1" fmla="*/ 0 h 1361"/>
                <a:gd name="T2" fmla="*/ 2147483647 w 3175"/>
                <a:gd name="T3" fmla="*/ 0 h 1361"/>
                <a:gd name="T4" fmla="*/ 2147483647 w 3175"/>
                <a:gd name="T5" fmla="*/ 1678198109 h 1361"/>
                <a:gd name="T6" fmla="*/ 0 w 3175"/>
                <a:gd name="T7" fmla="*/ 1678198109 h 1361"/>
                <a:gd name="T8" fmla="*/ 1679910920 w 3175"/>
                <a:gd name="T9" fmla="*/ 0 h 1361"/>
                <a:gd name="T10" fmla="*/ 0 60000 65536"/>
                <a:gd name="T11" fmla="*/ 0 60000 65536"/>
                <a:gd name="T12" fmla="*/ 0 60000 65536"/>
                <a:gd name="T13" fmla="*/ 0 60000 65536"/>
                <a:gd name="T14" fmla="*/ 0 60000 65536"/>
                <a:gd name="T15" fmla="*/ 0 w 3175"/>
                <a:gd name="T16" fmla="*/ 0 h 1361"/>
                <a:gd name="T17" fmla="*/ 3175 w 3175"/>
                <a:gd name="T18" fmla="*/ 1361 h 1361"/>
              </a:gdLst>
              <a:ahLst/>
              <a:cxnLst>
                <a:cxn ang="T10">
                  <a:pos x="T0" y="T1"/>
                </a:cxn>
                <a:cxn ang="T11">
                  <a:pos x="T2" y="T3"/>
                </a:cxn>
                <a:cxn ang="T12">
                  <a:pos x="T4" y="T5"/>
                </a:cxn>
                <a:cxn ang="T13">
                  <a:pos x="T6" y="T7"/>
                </a:cxn>
                <a:cxn ang="T14">
                  <a:pos x="T8" y="T9"/>
                </a:cxn>
              </a:cxnLst>
              <a:rect l="T15" t="T16" r="T17" b="T18"/>
              <a:pathLst>
                <a:path w="3175" h="1361">
                  <a:moveTo>
                    <a:pt x="1361" y="0"/>
                  </a:moveTo>
                  <a:lnTo>
                    <a:pt x="3175" y="0"/>
                  </a:lnTo>
                  <a:lnTo>
                    <a:pt x="1814" y="1361"/>
                  </a:lnTo>
                  <a:lnTo>
                    <a:pt x="0" y="1361"/>
                  </a:lnTo>
                  <a:lnTo>
                    <a:pt x="1361" y="0"/>
                  </a:lnTo>
                  <a:close/>
                </a:path>
              </a:pathLst>
            </a:custGeom>
            <a:ln>
              <a:headEnd/>
              <a:tailEnd/>
            </a:ln>
          </p:spPr>
          <p:style>
            <a:lnRef idx="2">
              <a:schemeClr val="accent1">
                <a:shade val="50000"/>
              </a:schemeClr>
            </a:lnRef>
            <a:fillRef idx="1">
              <a:schemeClr val="accent1"/>
            </a:fillRef>
            <a:effectRef idx="0">
              <a:schemeClr val="accent1"/>
            </a:effectRef>
            <a:fontRef idx="minor">
              <a:schemeClr val="lt1"/>
            </a:fontRef>
          </p:style>
          <p:txBody>
            <a:bodyPr/>
            <a:lstStyle/>
            <a:p>
              <a:pPr>
                <a:defRPr/>
              </a:pPr>
              <a:endParaRPr lang="es-VE">
                <a:solidFill>
                  <a:schemeClr val="tx2">
                    <a:lumMod val="60000"/>
                    <a:lumOff val="40000"/>
                  </a:schemeClr>
                </a:solidFill>
              </a:endParaRPr>
            </a:p>
          </p:txBody>
        </p:sp>
      </p:grpSp>
      <p:sp>
        <p:nvSpPr>
          <p:cNvPr id="8200" name="Rectangle 9"/>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s-VE">
              <a:solidFill>
                <a:schemeClr val="tx2">
                  <a:lumMod val="60000"/>
                  <a:lumOff val="40000"/>
                </a:schemeClr>
              </a:solidFill>
            </a:endParaRPr>
          </a:p>
        </p:txBody>
      </p:sp>
      <p:sp>
        <p:nvSpPr>
          <p:cNvPr id="2" name="1 CuadroTexto"/>
          <p:cNvSpPr txBox="1"/>
          <p:nvPr/>
        </p:nvSpPr>
        <p:spPr>
          <a:xfrm>
            <a:off x="2843808" y="2708920"/>
            <a:ext cx="3430983" cy="830997"/>
          </a:xfrm>
          <a:prstGeom prst="rect">
            <a:avLst/>
          </a:prstGeom>
          <a:noFill/>
        </p:spPr>
        <p:txBody>
          <a:bodyPr wrap="square" rtlCol="0">
            <a:spAutoFit/>
          </a:bodyPr>
          <a:lstStyle/>
          <a:p>
            <a:r>
              <a:rPr lang="es-VE" sz="4800" dirty="0" smtClean="0">
                <a:solidFill>
                  <a:schemeClr val="tx2">
                    <a:lumMod val="60000"/>
                    <a:lumOff val="40000"/>
                  </a:schemeClr>
                </a:solidFill>
                <a:latin typeface="Stylus BT" panose="020E0402020206020304" pitchFamily="34" charset="0"/>
              </a:rPr>
              <a:t>La Recta</a:t>
            </a:r>
            <a:endParaRPr lang="es-VE" sz="4800" dirty="0">
              <a:solidFill>
                <a:schemeClr val="tx2">
                  <a:lumMod val="60000"/>
                  <a:lumOff val="40000"/>
                </a:schemeClr>
              </a:solidFill>
              <a:latin typeface="Stylus BT" panose="020E0402020206020304" pitchFamily="34" charset="0"/>
            </a:endParaRPr>
          </a:p>
        </p:txBody>
      </p:sp>
      <p:pic>
        <p:nvPicPr>
          <p:cNvPr id="2050" name="Picture 2" descr="http://dibujotecnico.ramondelaguila.com/diedrico/recta_archivos/image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0744" y="3308439"/>
            <a:ext cx="5400675" cy="34004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Line 2"/>
          <p:cNvSpPr>
            <a:spLocks noChangeShapeType="1"/>
          </p:cNvSpPr>
          <p:nvPr/>
        </p:nvSpPr>
        <p:spPr bwMode="auto">
          <a:xfrm flipH="1">
            <a:off x="3132138" y="5872163"/>
            <a:ext cx="1587" cy="985837"/>
          </a:xfrm>
          <a:prstGeom prst="line">
            <a:avLst/>
          </a:prstGeom>
          <a:noFill/>
          <a:ln w="38100">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grpSp>
        <p:nvGrpSpPr>
          <p:cNvPr id="13315" name="Group 3"/>
          <p:cNvGrpSpPr>
            <a:grpSpLocks/>
          </p:cNvGrpSpPr>
          <p:nvPr/>
        </p:nvGrpSpPr>
        <p:grpSpPr bwMode="auto">
          <a:xfrm>
            <a:off x="539750" y="1268413"/>
            <a:ext cx="5040313" cy="5040312"/>
            <a:chOff x="612" y="346"/>
            <a:chExt cx="3175" cy="3175"/>
          </a:xfrm>
        </p:grpSpPr>
        <p:sp>
          <p:nvSpPr>
            <p:cNvPr id="12321" name="Freeform 4"/>
            <p:cNvSpPr>
              <a:spLocks/>
            </p:cNvSpPr>
            <p:nvPr/>
          </p:nvSpPr>
          <p:spPr bwMode="auto">
            <a:xfrm>
              <a:off x="612" y="346"/>
              <a:ext cx="1361" cy="3175"/>
            </a:xfrm>
            <a:custGeom>
              <a:avLst/>
              <a:gdLst>
                <a:gd name="T0" fmla="*/ 0 w 1361"/>
                <a:gd name="T1" fmla="*/ 3175 h 3175"/>
                <a:gd name="T2" fmla="*/ 0 w 1361"/>
                <a:gd name="T3" fmla="*/ 1360 h 3175"/>
                <a:gd name="T4" fmla="*/ 1361 w 1361"/>
                <a:gd name="T5" fmla="*/ 0 h 3175"/>
                <a:gd name="T6" fmla="*/ 1361 w 1361"/>
                <a:gd name="T7" fmla="*/ 1814 h 3175"/>
                <a:gd name="T8" fmla="*/ 0 w 1361"/>
                <a:gd name="T9" fmla="*/ 3175 h 3175"/>
                <a:gd name="T10" fmla="*/ 0 60000 65536"/>
                <a:gd name="T11" fmla="*/ 0 60000 65536"/>
                <a:gd name="T12" fmla="*/ 0 60000 65536"/>
                <a:gd name="T13" fmla="*/ 0 60000 65536"/>
                <a:gd name="T14" fmla="*/ 0 60000 65536"/>
                <a:gd name="T15" fmla="*/ 0 w 1361"/>
                <a:gd name="T16" fmla="*/ 0 h 3175"/>
                <a:gd name="T17" fmla="*/ 1361 w 1361"/>
                <a:gd name="T18" fmla="*/ 3175 h 3175"/>
              </a:gdLst>
              <a:ahLst/>
              <a:cxnLst>
                <a:cxn ang="T10">
                  <a:pos x="T0" y="T1"/>
                </a:cxn>
                <a:cxn ang="T11">
                  <a:pos x="T2" y="T3"/>
                </a:cxn>
                <a:cxn ang="T12">
                  <a:pos x="T4" y="T5"/>
                </a:cxn>
                <a:cxn ang="T13">
                  <a:pos x="T6" y="T7"/>
                </a:cxn>
                <a:cxn ang="T14">
                  <a:pos x="T8" y="T9"/>
                </a:cxn>
              </a:cxnLst>
              <a:rect l="T15" t="T16" r="T17" b="T18"/>
              <a:pathLst>
                <a:path w="1361" h="3175">
                  <a:moveTo>
                    <a:pt x="0" y="3175"/>
                  </a:moveTo>
                  <a:lnTo>
                    <a:pt x="0" y="1360"/>
                  </a:lnTo>
                  <a:lnTo>
                    <a:pt x="1361" y="0"/>
                  </a:lnTo>
                  <a:lnTo>
                    <a:pt x="1361" y="1814"/>
                  </a:lnTo>
                  <a:lnTo>
                    <a:pt x="0" y="3175"/>
                  </a:lnTo>
                  <a:close/>
                </a:path>
              </a:pathLst>
            </a:custGeom>
            <a:solidFill>
              <a:schemeClr val="lt1">
                <a:alpha val="64000"/>
              </a:schemeClr>
            </a:solidFill>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sp>
          <p:nvSpPr>
            <p:cNvPr id="12322" name="Freeform 5"/>
            <p:cNvSpPr>
              <a:spLocks/>
            </p:cNvSpPr>
            <p:nvPr/>
          </p:nvSpPr>
          <p:spPr bwMode="auto">
            <a:xfrm>
              <a:off x="612" y="2160"/>
              <a:ext cx="3175" cy="1361"/>
            </a:xfrm>
            <a:custGeom>
              <a:avLst/>
              <a:gdLst>
                <a:gd name="T0" fmla="*/ 1361 w 3175"/>
                <a:gd name="T1" fmla="*/ 0 h 1361"/>
                <a:gd name="T2" fmla="*/ 3175 w 3175"/>
                <a:gd name="T3" fmla="*/ 0 h 1361"/>
                <a:gd name="T4" fmla="*/ 1814 w 3175"/>
                <a:gd name="T5" fmla="*/ 1361 h 1361"/>
                <a:gd name="T6" fmla="*/ 0 w 3175"/>
                <a:gd name="T7" fmla="*/ 1361 h 1361"/>
                <a:gd name="T8" fmla="*/ 1361 w 3175"/>
                <a:gd name="T9" fmla="*/ 0 h 1361"/>
                <a:gd name="T10" fmla="*/ 0 60000 65536"/>
                <a:gd name="T11" fmla="*/ 0 60000 65536"/>
                <a:gd name="T12" fmla="*/ 0 60000 65536"/>
                <a:gd name="T13" fmla="*/ 0 60000 65536"/>
                <a:gd name="T14" fmla="*/ 0 60000 65536"/>
                <a:gd name="T15" fmla="*/ 0 w 3175"/>
                <a:gd name="T16" fmla="*/ 0 h 1361"/>
                <a:gd name="T17" fmla="*/ 3175 w 3175"/>
                <a:gd name="T18" fmla="*/ 1361 h 1361"/>
              </a:gdLst>
              <a:ahLst/>
              <a:cxnLst>
                <a:cxn ang="T10">
                  <a:pos x="T0" y="T1"/>
                </a:cxn>
                <a:cxn ang="T11">
                  <a:pos x="T2" y="T3"/>
                </a:cxn>
                <a:cxn ang="T12">
                  <a:pos x="T4" y="T5"/>
                </a:cxn>
                <a:cxn ang="T13">
                  <a:pos x="T6" y="T7"/>
                </a:cxn>
                <a:cxn ang="T14">
                  <a:pos x="T8" y="T9"/>
                </a:cxn>
              </a:cxnLst>
              <a:rect l="T15" t="T16" r="T17" b="T18"/>
              <a:pathLst>
                <a:path w="3175" h="1361">
                  <a:moveTo>
                    <a:pt x="1361" y="0"/>
                  </a:moveTo>
                  <a:lnTo>
                    <a:pt x="3175" y="0"/>
                  </a:lnTo>
                  <a:lnTo>
                    <a:pt x="1814" y="1361"/>
                  </a:lnTo>
                  <a:lnTo>
                    <a:pt x="0" y="1361"/>
                  </a:lnTo>
                  <a:lnTo>
                    <a:pt x="1361" y="0"/>
                  </a:lnTo>
                  <a:close/>
                </a:path>
              </a:pathLst>
            </a:custGeom>
            <a:solidFill>
              <a:schemeClr val="lt1">
                <a:alpha val="65000"/>
              </a:schemeClr>
            </a:solidFill>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grpSp>
      <p:sp>
        <p:nvSpPr>
          <p:cNvPr id="12292" name="Rectangle 6"/>
          <p:cNvSpPr>
            <a:spLocks noChangeArrowheads="1"/>
          </p:cNvSpPr>
          <p:nvPr/>
        </p:nvSpPr>
        <p:spPr bwMode="auto">
          <a:xfrm>
            <a:off x="6011863" y="549275"/>
            <a:ext cx="2808287" cy="5759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s-VE">
              <a:latin typeface="Stylus BT" panose="020E0402020206020304" pitchFamily="34" charset="0"/>
            </a:endParaRPr>
          </a:p>
        </p:txBody>
      </p:sp>
      <p:sp>
        <p:nvSpPr>
          <p:cNvPr id="13317" name="Line 7"/>
          <p:cNvSpPr>
            <a:spLocks noChangeShapeType="1"/>
          </p:cNvSpPr>
          <p:nvPr/>
        </p:nvSpPr>
        <p:spPr bwMode="auto">
          <a:xfrm>
            <a:off x="6011863" y="34290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3318" name="Line 8"/>
          <p:cNvSpPr>
            <a:spLocks noChangeShapeType="1"/>
          </p:cNvSpPr>
          <p:nvPr/>
        </p:nvSpPr>
        <p:spPr bwMode="auto">
          <a:xfrm>
            <a:off x="6011863"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3319" name="Line 9"/>
          <p:cNvSpPr>
            <a:spLocks noChangeShapeType="1"/>
          </p:cNvSpPr>
          <p:nvPr/>
        </p:nvSpPr>
        <p:spPr bwMode="auto">
          <a:xfrm flipH="1">
            <a:off x="8604250"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20490" name="Text Box 10"/>
          <p:cNvSpPr txBox="1">
            <a:spLocks noChangeArrowheads="1"/>
          </p:cNvSpPr>
          <p:nvPr/>
        </p:nvSpPr>
        <p:spPr bwMode="auto">
          <a:xfrm>
            <a:off x="395288" y="538163"/>
            <a:ext cx="5472112" cy="938212"/>
          </a:xfrm>
          <a:prstGeom prst="rect">
            <a:avLst/>
          </a:prstGeom>
          <a:ln>
            <a:solidFill>
              <a:schemeClr val="bg1"/>
            </a:solidFill>
            <a:headEnd/>
            <a:tailEnd/>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defRPr/>
            </a:pPr>
            <a:r>
              <a:rPr lang="es-ES" sz="2800"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de pie o Recta vertical</a:t>
            </a:r>
          </a:p>
          <a:p>
            <a:pPr>
              <a:spcBef>
                <a:spcPct val="50000"/>
              </a:spcBef>
              <a:defRPr/>
            </a:pPr>
            <a:r>
              <a:rPr lang="es-ES"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perpendicular al Plano Horizontal</a:t>
            </a:r>
          </a:p>
        </p:txBody>
      </p:sp>
      <p:sp>
        <p:nvSpPr>
          <p:cNvPr id="13321" name="Text Box 11"/>
          <p:cNvSpPr txBox="1">
            <a:spLocks noChangeArrowheads="1"/>
          </p:cNvSpPr>
          <p:nvPr/>
        </p:nvSpPr>
        <p:spPr bwMode="auto">
          <a:xfrm>
            <a:off x="539750" y="3479800"/>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3322" name="Text Box 12"/>
          <p:cNvSpPr txBox="1">
            <a:spLocks noChangeArrowheads="1"/>
          </p:cNvSpPr>
          <p:nvPr/>
        </p:nvSpPr>
        <p:spPr bwMode="auto">
          <a:xfrm>
            <a:off x="8331200"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3323" name="Text Box 13"/>
          <p:cNvSpPr txBox="1">
            <a:spLocks noChangeArrowheads="1"/>
          </p:cNvSpPr>
          <p:nvPr/>
        </p:nvSpPr>
        <p:spPr bwMode="auto">
          <a:xfrm>
            <a:off x="2987675"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3324" name="Text Box 14"/>
          <p:cNvSpPr txBox="1">
            <a:spLocks noChangeArrowheads="1"/>
          </p:cNvSpPr>
          <p:nvPr/>
        </p:nvSpPr>
        <p:spPr bwMode="auto">
          <a:xfrm>
            <a:off x="8331200" y="600075"/>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2306" name="Line 20"/>
          <p:cNvSpPr>
            <a:spLocks noChangeShapeType="1"/>
          </p:cNvSpPr>
          <p:nvPr/>
        </p:nvSpPr>
        <p:spPr bwMode="auto">
          <a:xfrm flipH="1">
            <a:off x="3132138" y="2924175"/>
            <a:ext cx="0" cy="2881313"/>
          </a:xfrm>
          <a:prstGeom prst="line">
            <a:avLst/>
          </a:prstGeom>
          <a:noFill/>
          <a:ln w="38100">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12307" name="Line 21"/>
          <p:cNvSpPr>
            <a:spLocks noChangeShapeType="1"/>
          </p:cNvSpPr>
          <p:nvPr/>
        </p:nvSpPr>
        <p:spPr bwMode="auto">
          <a:xfrm flipH="1">
            <a:off x="1042988" y="2924175"/>
            <a:ext cx="0" cy="288131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2308" name="Line 23"/>
          <p:cNvSpPr>
            <a:spLocks noChangeShapeType="1"/>
          </p:cNvSpPr>
          <p:nvPr/>
        </p:nvSpPr>
        <p:spPr bwMode="auto">
          <a:xfrm flipH="1">
            <a:off x="1042988" y="5805488"/>
            <a:ext cx="2089150" cy="0"/>
          </a:xfrm>
          <a:prstGeom prst="line">
            <a:avLst/>
          </a:prstGeom>
          <a:noFill/>
          <a:ln w="1905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2310" name="Line 25"/>
          <p:cNvSpPr>
            <a:spLocks noChangeShapeType="1"/>
          </p:cNvSpPr>
          <p:nvPr/>
        </p:nvSpPr>
        <p:spPr bwMode="auto">
          <a:xfrm flipH="1">
            <a:off x="6732588" y="549275"/>
            <a:ext cx="0" cy="2879725"/>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3329" name="Line 29"/>
          <p:cNvSpPr>
            <a:spLocks noChangeShapeType="1"/>
          </p:cNvSpPr>
          <p:nvPr/>
        </p:nvSpPr>
        <p:spPr bwMode="auto">
          <a:xfrm>
            <a:off x="6732588" y="3429000"/>
            <a:ext cx="0" cy="2160588"/>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grpSp>
        <p:nvGrpSpPr>
          <p:cNvPr id="13330" name="Group 31"/>
          <p:cNvGrpSpPr>
            <a:grpSpLocks/>
          </p:cNvGrpSpPr>
          <p:nvPr/>
        </p:nvGrpSpPr>
        <p:grpSpPr bwMode="auto">
          <a:xfrm>
            <a:off x="3419475" y="5805488"/>
            <a:ext cx="109538" cy="66675"/>
            <a:chOff x="824" y="4032"/>
            <a:chExt cx="69" cy="42"/>
          </a:xfrm>
        </p:grpSpPr>
        <p:sp>
          <p:nvSpPr>
            <p:cNvPr id="13342" name="Line 32"/>
            <p:cNvSpPr>
              <a:spLocks noChangeShapeType="1"/>
            </p:cNvSpPr>
            <p:nvPr/>
          </p:nvSpPr>
          <p:spPr bwMode="auto">
            <a:xfrm>
              <a:off x="824" y="4032"/>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3343" name="Line 33"/>
            <p:cNvSpPr>
              <a:spLocks noChangeShapeType="1"/>
            </p:cNvSpPr>
            <p:nvPr/>
          </p:nvSpPr>
          <p:spPr bwMode="auto">
            <a:xfrm>
              <a:off x="824" y="4074"/>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3344" name="Line 34"/>
            <p:cNvSpPr>
              <a:spLocks noChangeShapeType="1"/>
            </p:cNvSpPr>
            <p:nvPr/>
          </p:nvSpPr>
          <p:spPr bwMode="auto">
            <a:xfrm>
              <a:off x="824" y="4053"/>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grpSp>
      <p:grpSp>
        <p:nvGrpSpPr>
          <p:cNvPr id="13331" name="Group 35"/>
          <p:cNvGrpSpPr>
            <a:grpSpLocks/>
          </p:cNvGrpSpPr>
          <p:nvPr/>
        </p:nvGrpSpPr>
        <p:grpSpPr bwMode="auto">
          <a:xfrm>
            <a:off x="6767513" y="5791200"/>
            <a:ext cx="109537" cy="66675"/>
            <a:chOff x="824" y="4032"/>
            <a:chExt cx="69" cy="42"/>
          </a:xfrm>
        </p:grpSpPr>
        <p:sp>
          <p:nvSpPr>
            <p:cNvPr id="13339" name="Line 36"/>
            <p:cNvSpPr>
              <a:spLocks noChangeShapeType="1"/>
            </p:cNvSpPr>
            <p:nvPr/>
          </p:nvSpPr>
          <p:spPr bwMode="auto">
            <a:xfrm>
              <a:off x="824" y="4032"/>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3340" name="Line 37"/>
            <p:cNvSpPr>
              <a:spLocks noChangeShapeType="1"/>
            </p:cNvSpPr>
            <p:nvPr/>
          </p:nvSpPr>
          <p:spPr bwMode="auto">
            <a:xfrm>
              <a:off x="824" y="4074"/>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3341" name="Line 38"/>
            <p:cNvSpPr>
              <a:spLocks noChangeShapeType="1"/>
            </p:cNvSpPr>
            <p:nvPr/>
          </p:nvSpPr>
          <p:spPr bwMode="auto">
            <a:xfrm>
              <a:off x="824" y="4053"/>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grpSp>
      <p:sp>
        <p:nvSpPr>
          <p:cNvPr id="35" name="Text Box 74"/>
          <p:cNvSpPr txBox="1">
            <a:spLocks noChangeArrowheads="1"/>
          </p:cNvSpPr>
          <p:nvPr/>
        </p:nvSpPr>
        <p:spPr bwMode="auto">
          <a:xfrm>
            <a:off x="1162050" y="3536950"/>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36" name="Text Box 74"/>
          <p:cNvSpPr txBox="1">
            <a:spLocks noChangeArrowheads="1"/>
          </p:cNvSpPr>
          <p:nvPr/>
        </p:nvSpPr>
        <p:spPr bwMode="auto">
          <a:xfrm>
            <a:off x="3186113" y="5556250"/>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37" name="Text Box 74"/>
          <p:cNvSpPr txBox="1">
            <a:spLocks noChangeArrowheads="1"/>
          </p:cNvSpPr>
          <p:nvPr/>
        </p:nvSpPr>
        <p:spPr bwMode="auto">
          <a:xfrm>
            <a:off x="3529013" y="5556250"/>
            <a:ext cx="359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H</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13335" name="Text Box 74"/>
          <p:cNvSpPr txBox="1">
            <a:spLocks noChangeArrowheads="1"/>
          </p:cNvSpPr>
          <p:nvPr/>
        </p:nvSpPr>
        <p:spPr bwMode="auto">
          <a:xfrm>
            <a:off x="6389688" y="5684838"/>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13336" name="Text Box 74"/>
          <p:cNvSpPr txBox="1">
            <a:spLocks noChangeArrowheads="1"/>
          </p:cNvSpPr>
          <p:nvPr/>
        </p:nvSpPr>
        <p:spPr bwMode="auto">
          <a:xfrm>
            <a:off x="6948488" y="5724525"/>
            <a:ext cx="359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H</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13337" name="Text Box 74"/>
          <p:cNvSpPr txBox="1">
            <a:spLocks noChangeArrowheads="1"/>
          </p:cNvSpPr>
          <p:nvPr/>
        </p:nvSpPr>
        <p:spPr bwMode="auto">
          <a:xfrm>
            <a:off x="6831013" y="1477963"/>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41" name="Text Box 74"/>
          <p:cNvSpPr txBox="1">
            <a:spLocks noChangeArrowheads="1"/>
          </p:cNvSpPr>
          <p:nvPr/>
        </p:nvSpPr>
        <p:spPr bwMode="auto">
          <a:xfrm>
            <a:off x="3186113" y="3690938"/>
            <a:ext cx="269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endParaRPr lang="es-ES" sz="1400" baseline="-25000">
              <a:latin typeface="Stylus BT" panose="020E0402020206020304" pitchFamily="34" charset="0"/>
            </a:endParaRPr>
          </a:p>
        </p:txBody>
      </p:sp>
      <p:sp>
        <p:nvSpPr>
          <p:cNvPr id="38" name="37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wipe(up)">
                                      <p:cBhvr>
                                        <p:cTn id="12" dur="500"/>
                                        <p:tgtEl>
                                          <p:spTgt spid="12290"/>
                                        </p:tgtEl>
                                      </p:cBhvr>
                                    </p:animEffect>
                                  </p:childTnLst>
                                </p:cTn>
                              </p:par>
                              <p:par>
                                <p:cTn id="13" presetID="22" presetClass="entr" presetSubtype="1" fill="hold" nodeType="withEffect">
                                  <p:stCondLst>
                                    <p:cond delay="0"/>
                                  </p:stCondLst>
                                  <p:childTnLst>
                                    <p:set>
                                      <p:cBhvr>
                                        <p:cTn id="14" dur="1" fill="hold">
                                          <p:stCondLst>
                                            <p:cond delay="0"/>
                                          </p:stCondLst>
                                        </p:cTn>
                                        <p:tgtEl>
                                          <p:spTgt spid="12306"/>
                                        </p:tgtEl>
                                        <p:attrNameLst>
                                          <p:attrName>style.visibility</p:attrName>
                                        </p:attrNameLst>
                                      </p:cBhvr>
                                      <p:to>
                                        <p:strVal val="visible"/>
                                      </p:to>
                                    </p:set>
                                    <p:animEffect transition="in" filter="wipe(up)">
                                      <p:cBhvr>
                                        <p:cTn id="15" dur="500"/>
                                        <p:tgtEl>
                                          <p:spTgt spid="1230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up)">
                                      <p:cBhvr>
                                        <p:cTn id="20" dur="500"/>
                                        <p:tgtEl>
                                          <p:spTgt spid="36"/>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animEffect transition="in" filter="wipe(up)">
                                      <p:cBhvr>
                                        <p:cTn id="23" dur="500"/>
                                        <p:tgtEl>
                                          <p:spTgt spid="3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grpId="0" nodeType="clickEffect">
                                  <p:stCondLst>
                                    <p:cond delay="0"/>
                                  </p:stCondLst>
                                  <p:childTnLst>
                                    <p:set>
                                      <p:cBhvr>
                                        <p:cTn id="27" dur="1" fill="hold">
                                          <p:stCondLst>
                                            <p:cond delay="0"/>
                                          </p:stCondLst>
                                        </p:cTn>
                                        <p:tgtEl>
                                          <p:spTgt spid="12308"/>
                                        </p:tgtEl>
                                        <p:attrNameLst>
                                          <p:attrName>style.visibility</p:attrName>
                                        </p:attrNameLst>
                                      </p:cBhvr>
                                      <p:to>
                                        <p:strVal val="visible"/>
                                      </p:to>
                                    </p:set>
                                    <p:animEffect transition="in" filter="wipe(right)">
                                      <p:cBhvr>
                                        <p:cTn id="28" dur="500"/>
                                        <p:tgtEl>
                                          <p:spTgt spid="12308"/>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4" fill="hold" nodeType="clickEffect">
                                  <p:stCondLst>
                                    <p:cond delay="0"/>
                                  </p:stCondLst>
                                  <p:childTnLst>
                                    <p:set>
                                      <p:cBhvr>
                                        <p:cTn id="32" dur="1" fill="hold">
                                          <p:stCondLst>
                                            <p:cond delay="0"/>
                                          </p:stCondLst>
                                        </p:cTn>
                                        <p:tgtEl>
                                          <p:spTgt spid="12307"/>
                                        </p:tgtEl>
                                        <p:attrNameLst>
                                          <p:attrName>style.visibility</p:attrName>
                                        </p:attrNameLst>
                                      </p:cBhvr>
                                      <p:to>
                                        <p:strVal val="visible"/>
                                      </p:to>
                                    </p:set>
                                    <p:animEffect transition="in" filter="wipe(down)">
                                      <p:cBhvr>
                                        <p:cTn id="33" dur="500"/>
                                        <p:tgtEl>
                                          <p:spTgt spid="1230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35"/>
                                        </p:tgtEl>
                                        <p:attrNameLst>
                                          <p:attrName>style.visibility</p:attrName>
                                        </p:attrNameLst>
                                      </p:cBhvr>
                                      <p:to>
                                        <p:strVal val="visible"/>
                                      </p:to>
                                    </p:set>
                                    <p:animEffect transition="in" filter="wipe(down)">
                                      <p:cBhvr>
                                        <p:cTn id="36"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8" grpId="0" animBg="1"/>
      <p:bldP spid="35" grpId="0"/>
      <p:bldP spid="36" grpId="0"/>
      <p:bldP spid="37" grpId="0"/>
      <p:bldP spid="4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Line 2"/>
          <p:cNvSpPr>
            <a:spLocks noChangeShapeType="1"/>
          </p:cNvSpPr>
          <p:nvPr/>
        </p:nvSpPr>
        <p:spPr bwMode="auto">
          <a:xfrm>
            <a:off x="250825" y="2565400"/>
            <a:ext cx="1692275"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es-VE">
              <a:latin typeface="Stylus BT" panose="020E0402020206020304" pitchFamily="34" charset="0"/>
            </a:endParaRPr>
          </a:p>
        </p:txBody>
      </p:sp>
      <p:grpSp>
        <p:nvGrpSpPr>
          <p:cNvPr id="14339" name="Group 3"/>
          <p:cNvGrpSpPr>
            <a:grpSpLocks/>
          </p:cNvGrpSpPr>
          <p:nvPr/>
        </p:nvGrpSpPr>
        <p:grpSpPr bwMode="auto">
          <a:xfrm>
            <a:off x="539750" y="1268413"/>
            <a:ext cx="5040313" cy="5040312"/>
            <a:chOff x="612" y="346"/>
            <a:chExt cx="3175" cy="3175"/>
          </a:xfrm>
        </p:grpSpPr>
        <p:sp>
          <p:nvSpPr>
            <p:cNvPr id="13345" name="Freeform 4"/>
            <p:cNvSpPr>
              <a:spLocks/>
            </p:cNvSpPr>
            <p:nvPr/>
          </p:nvSpPr>
          <p:spPr bwMode="auto">
            <a:xfrm>
              <a:off x="612" y="346"/>
              <a:ext cx="1361" cy="3175"/>
            </a:xfrm>
            <a:custGeom>
              <a:avLst/>
              <a:gdLst>
                <a:gd name="T0" fmla="*/ 0 w 1361"/>
                <a:gd name="T1" fmla="*/ 3175 h 3175"/>
                <a:gd name="T2" fmla="*/ 0 w 1361"/>
                <a:gd name="T3" fmla="*/ 1360 h 3175"/>
                <a:gd name="T4" fmla="*/ 1361 w 1361"/>
                <a:gd name="T5" fmla="*/ 0 h 3175"/>
                <a:gd name="T6" fmla="*/ 1361 w 1361"/>
                <a:gd name="T7" fmla="*/ 1814 h 3175"/>
                <a:gd name="T8" fmla="*/ 0 w 1361"/>
                <a:gd name="T9" fmla="*/ 3175 h 3175"/>
                <a:gd name="T10" fmla="*/ 0 60000 65536"/>
                <a:gd name="T11" fmla="*/ 0 60000 65536"/>
                <a:gd name="T12" fmla="*/ 0 60000 65536"/>
                <a:gd name="T13" fmla="*/ 0 60000 65536"/>
                <a:gd name="T14" fmla="*/ 0 60000 65536"/>
                <a:gd name="T15" fmla="*/ 0 w 1361"/>
                <a:gd name="T16" fmla="*/ 0 h 3175"/>
                <a:gd name="T17" fmla="*/ 1361 w 1361"/>
                <a:gd name="T18" fmla="*/ 3175 h 3175"/>
              </a:gdLst>
              <a:ahLst/>
              <a:cxnLst>
                <a:cxn ang="T10">
                  <a:pos x="T0" y="T1"/>
                </a:cxn>
                <a:cxn ang="T11">
                  <a:pos x="T2" y="T3"/>
                </a:cxn>
                <a:cxn ang="T12">
                  <a:pos x="T4" y="T5"/>
                </a:cxn>
                <a:cxn ang="T13">
                  <a:pos x="T6" y="T7"/>
                </a:cxn>
                <a:cxn ang="T14">
                  <a:pos x="T8" y="T9"/>
                </a:cxn>
              </a:cxnLst>
              <a:rect l="T15" t="T16" r="T17" b="T18"/>
              <a:pathLst>
                <a:path w="1361" h="3175">
                  <a:moveTo>
                    <a:pt x="0" y="3175"/>
                  </a:moveTo>
                  <a:lnTo>
                    <a:pt x="0" y="1360"/>
                  </a:lnTo>
                  <a:lnTo>
                    <a:pt x="1361" y="0"/>
                  </a:lnTo>
                  <a:lnTo>
                    <a:pt x="1361" y="1814"/>
                  </a:lnTo>
                  <a:lnTo>
                    <a:pt x="0" y="3175"/>
                  </a:lnTo>
                  <a:close/>
                </a:path>
              </a:pathLst>
            </a:cu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sp>
          <p:nvSpPr>
            <p:cNvPr id="13346" name="Freeform 5"/>
            <p:cNvSpPr>
              <a:spLocks/>
            </p:cNvSpPr>
            <p:nvPr/>
          </p:nvSpPr>
          <p:spPr bwMode="auto">
            <a:xfrm>
              <a:off x="612" y="2160"/>
              <a:ext cx="3175" cy="1361"/>
            </a:xfrm>
            <a:custGeom>
              <a:avLst/>
              <a:gdLst>
                <a:gd name="T0" fmla="*/ 1361 w 3175"/>
                <a:gd name="T1" fmla="*/ 0 h 1361"/>
                <a:gd name="T2" fmla="*/ 3175 w 3175"/>
                <a:gd name="T3" fmla="*/ 0 h 1361"/>
                <a:gd name="T4" fmla="*/ 1814 w 3175"/>
                <a:gd name="T5" fmla="*/ 1361 h 1361"/>
                <a:gd name="T6" fmla="*/ 0 w 3175"/>
                <a:gd name="T7" fmla="*/ 1361 h 1361"/>
                <a:gd name="T8" fmla="*/ 1361 w 3175"/>
                <a:gd name="T9" fmla="*/ 0 h 1361"/>
                <a:gd name="T10" fmla="*/ 0 60000 65536"/>
                <a:gd name="T11" fmla="*/ 0 60000 65536"/>
                <a:gd name="T12" fmla="*/ 0 60000 65536"/>
                <a:gd name="T13" fmla="*/ 0 60000 65536"/>
                <a:gd name="T14" fmla="*/ 0 60000 65536"/>
                <a:gd name="T15" fmla="*/ 0 w 3175"/>
                <a:gd name="T16" fmla="*/ 0 h 1361"/>
                <a:gd name="T17" fmla="*/ 3175 w 3175"/>
                <a:gd name="T18" fmla="*/ 1361 h 1361"/>
              </a:gdLst>
              <a:ahLst/>
              <a:cxnLst>
                <a:cxn ang="T10">
                  <a:pos x="T0" y="T1"/>
                </a:cxn>
                <a:cxn ang="T11">
                  <a:pos x="T2" y="T3"/>
                </a:cxn>
                <a:cxn ang="T12">
                  <a:pos x="T4" y="T5"/>
                </a:cxn>
                <a:cxn ang="T13">
                  <a:pos x="T6" y="T7"/>
                </a:cxn>
                <a:cxn ang="T14">
                  <a:pos x="T8" y="T9"/>
                </a:cxn>
              </a:cxnLst>
              <a:rect l="T15" t="T16" r="T17" b="T18"/>
              <a:pathLst>
                <a:path w="3175" h="1361">
                  <a:moveTo>
                    <a:pt x="1361" y="0"/>
                  </a:moveTo>
                  <a:lnTo>
                    <a:pt x="3175" y="0"/>
                  </a:lnTo>
                  <a:lnTo>
                    <a:pt x="1814" y="1361"/>
                  </a:lnTo>
                  <a:lnTo>
                    <a:pt x="0" y="1361"/>
                  </a:lnTo>
                  <a:lnTo>
                    <a:pt x="1361" y="0"/>
                  </a:lnTo>
                  <a:close/>
                </a:path>
              </a:pathLst>
            </a:cu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grpSp>
      <p:sp>
        <p:nvSpPr>
          <p:cNvPr id="13316" name="Rectangle 6"/>
          <p:cNvSpPr>
            <a:spLocks noChangeArrowheads="1"/>
          </p:cNvSpPr>
          <p:nvPr/>
        </p:nvSpPr>
        <p:spPr bwMode="auto">
          <a:xfrm>
            <a:off x="6011863" y="549275"/>
            <a:ext cx="2808287" cy="5759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s-VE">
              <a:latin typeface="Stylus BT" panose="020E0402020206020304" pitchFamily="34" charset="0"/>
            </a:endParaRPr>
          </a:p>
        </p:txBody>
      </p:sp>
      <p:sp>
        <p:nvSpPr>
          <p:cNvPr id="14341" name="Line 7"/>
          <p:cNvSpPr>
            <a:spLocks noChangeShapeType="1"/>
          </p:cNvSpPr>
          <p:nvPr/>
        </p:nvSpPr>
        <p:spPr bwMode="auto">
          <a:xfrm>
            <a:off x="6011863" y="34290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4342" name="Line 8"/>
          <p:cNvSpPr>
            <a:spLocks noChangeShapeType="1"/>
          </p:cNvSpPr>
          <p:nvPr/>
        </p:nvSpPr>
        <p:spPr bwMode="auto">
          <a:xfrm>
            <a:off x="6011863"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4343" name="Line 9"/>
          <p:cNvSpPr>
            <a:spLocks noChangeShapeType="1"/>
          </p:cNvSpPr>
          <p:nvPr/>
        </p:nvSpPr>
        <p:spPr bwMode="auto">
          <a:xfrm flipH="1">
            <a:off x="8604250"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4344" name="Text Box 10"/>
          <p:cNvSpPr txBox="1">
            <a:spLocks noChangeArrowheads="1"/>
          </p:cNvSpPr>
          <p:nvPr/>
        </p:nvSpPr>
        <p:spPr bwMode="auto">
          <a:xfrm>
            <a:off x="539750" y="3479800"/>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4345" name="Text Box 11"/>
          <p:cNvSpPr txBox="1">
            <a:spLocks noChangeArrowheads="1"/>
          </p:cNvSpPr>
          <p:nvPr/>
        </p:nvSpPr>
        <p:spPr bwMode="auto">
          <a:xfrm>
            <a:off x="8331200"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4346" name="Text Box 12"/>
          <p:cNvSpPr txBox="1">
            <a:spLocks noChangeArrowheads="1"/>
          </p:cNvSpPr>
          <p:nvPr/>
        </p:nvSpPr>
        <p:spPr bwMode="auto">
          <a:xfrm>
            <a:off x="2987675"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4347" name="Text Box 13"/>
          <p:cNvSpPr txBox="1">
            <a:spLocks noChangeArrowheads="1"/>
          </p:cNvSpPr>
          <p:nvPr/>
        </p:nvSpPr>
        <p:spPr bwMode="auto">
          <a:xfrm>
            <a:off x="8331200" y="600075"/>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3327" name="Text Box 17"/>
          <p:cNvSpPr txBox="1">
            <a:spLocks noChangeArrowheads="1"/>
          </p:cNvSpPr>
          <p:nvPr/>
        </p:nvSpPr>
        <p:spPr bwMode="auto">
          <a:xfrm>
            <a:off x="4289425" y="2260600"/>
            <a:ext cx="269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b="1">
                <a:latin typeface="Stylus BT" panose="020E0402020206020304" pitchFamily="34" charset="0"/>
              </a:rPr>
              <a:t>a</a:t>
            </a:r>
            <a:endParaRPr lang="es-ES" sz="1400" b="1" baseline="-25000">
              <a:latin typeface="Stylus BT" panose="020E0402020206020304" pitchFamily="34" charset="0"/>
            </a:endParaRPr>
          </a:p>
        </p:txBody>
      </p:sp>
      <p:sp>
        <p:nvSpPr>
          <p:cNvPr id="13329" name="Line 22"/>
          <p:cNvSpPr>
            <a:spLocks noChangeShapeType="1"/>
          </p:cNvSpPr>
          <p:nvPr/>
        </p:nvSpPr>
        <p:spPr bwMode="auto">
          <a:xfrm flipV="1">
            <a:off x="1979613" y="4868863"/>
            <a:ext cx="2879725" cy="1587"/>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3330" name="Line 23"/>
          <p:cNvSpPr>
            <a:spLocks noChangeShapeType="1"/>
          </p:cNvSpPr>
          <p:nvPr/>
        </p:nvSpPr>
        <p:spPr bwMode="auto">
          <a:xfrm flipH="1">
            <a:off x="1979613" y="2565400"/>
            <a:ext cx="0" cy="2305050"/>
          </a:xfrm>
          <a:prstGeom prst="line">
            <a:avLst/>
          </a:prstGeom>
          <a:noFill/>
          <a:ln w="1905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3332" name="Line 26"/>
          <p:cNvSpPr>
            <a:spLocks noChangeShapeType="1"/>
          </p:cNvSpPr>
          <p:nvPr/>
        </p:nvSpPr>
        <p:spPr bwMode="auto">
          <a:xfrm>
            <a:off x="7850188" y="3451225"/>
            <a:ext cx="1587" cy="286226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4352" name="Line 29"/>
          <p:cNvSpPr>
            <a:spLocks noChangeShapeType="1"/>
          </p:cNvSpPr>
          <p:nvPr/>
        </p:nvSpPr>
        <p:spPr bwMode="auto">
          <a:xfrm>
            <a:off x="7850188" y="904875"/>
            <a:ext cx="0" cy="2546350"/>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3335" name="Line 31"/>
          <p:cNvSpPr>
            <a:spLocks noChangeShapeType="1"/>
          </p:cNvSpPr>
          <p:nvPr/>
        </p:nvSpPr>
        <p:spPr bwMode="auto">
          <a:xfrm>
            <a:off x="2049463" y="2584450"/>
            <a:ext cx="2809875" cy="0"/>
          </a:xfrm>
          <a:prstGeom prst="line">
            <a:avLst/>
          </a:prstGeom>
          <a:ln>
            <a:headEnd/>
            <a:tailEnd/>
          </a:ln>
        </p:spPr>
        <p:style>
          <a:lnRef idx="2">
            <a:schemeClr val="dk1"/>
          </a:lnRef>
          <a:fillRef idx="0">
            <a:schemeClr val="dk1"/>
          </a:fillRef>
          <a:effectRef idx="1">
            <a:schemeClr val="dk1"/>
          </a:effectRef>
          <a:fontRef idx="minor">
            <a:schemeClr val="tx1"/>
          </a:fontRef>
        </p:style>
        <p:txBody>
          <a:bodyPr/>
          <a:lstStyle/>
          <a:p>
            <a:pPr>
              <a:defRPr/>
            </a:pPr>
            <a:endParaRPr lang="es-VE">
              <a:latin typeface="Stylus BT" panose="020E0402020206020304" pitchFamily="34" charset="0"/>
            </a:endParaRPr>
          </a:p>
        </p:txBody>
      </p:sp>
      <p:sp>
        <p:nvSpPr>
          <p:cNvPr id="22560" name="Text Box 32"/>
          <p:cNvSpPr txBox="1">
            <a:spLocks noChangeArrowheads="1"/>
          </p:cNvSpPr>
          <p:nvPr/>
        </p:nvSpPr>
        <p:spPr bwMode="auto">
          <a:xfrm>
            <a:off x="1078681" y="436315"/>
            <a:ext cx="3889375" cy="1000125"/>
          </a:xfrm>
          <a:prstGeom prst="rect">
            <a:avLst/>
          </a:prstGeom>
          <a:ln>
            <a:solidFill>
              <a:schemeClr val="bg1"/>
            </a:solidFill>
            <a:headEnd/>
            <a:tailEnd/>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defRPr/>
            </a:pPr>
            <a:r>
              <a:rPr lang="es-ES" sz="3200"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de punta</a:t>
            </a:r>
          </a:p>
          <a:p>
            <a:pPr>
              <a:spcBef>
                <a:spcPct val="50000"/>
              </a:spcBef>
              <a:defRPr/>
            </a:pPr>
            <a:r>
              <a:rPr lang="es-ES"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perpendicular al P.V.</a:t>
            </a:r>
          </a:p>
        </p:txBody>
      </p:sp>
      <p:grpSp>
        <p:nvGrpSpPr>
          <p:cNvPr id="13337" name="Group 33"/>
          <p:cNvGrpSpPr>
            <a:grpSpLocks/>
          </p:cNvGrpSpPr>
          <p:nvPr/>
        </p:nvGrpSpPr>
        <p:grpSpPr bwMode="auto">
          <a:xfrm>
            <a:off x="2124075" y="2349500"/>
            <a:ext cx="109538" cy="66675"/>
            <a:chOff x="824" y="4032"/>
            <a:chExt cx="69" cy="42"/>
          </a:xfrm>
        </p:grpSpPr>
        <p:sp>
          <p:nvSpPr>
            <p:cNvPr id="14363" name="Line 34"/>
            <p:cNvSpPr>
              <a:spLocks noChangeShapeType="1"/>
            </p:cNvSpPr>
            <p:nvPr/>
          </p:nvSpPr>
          <p:spPr bwMode="auto">
            <a:xfrm>
              <a:off x="824" y="4032"/>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4364" name="Line 35"/>
            <p:cNvSpPr>
              <a:spLocks noChangeShapeType="1"/>
            </p:cNvSpPr>
            <p:nvPr/>
          </p:nvSpPr>
          <p:spPr bwMode="auto">
            <a:xfrm>
              <a:off x="824" y="4074"/>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4365" name="Line 36"/>
            <p:cNvSpPr>
              <a:spLocks noChangeShapeType="1"/>
            </p:cNvSpPr>
            <p:nvPr/>
          </p:nvSpPr>
          <p:spPr bwMode="auto">
            <a:xfrm>
              <a:off x="824" y="4053"/>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grpSp>
      <p:grpSp>
        <p:nvGrpSpPr>
          <p:cNvPr id="14356" name="Group 37"/>
          <p:cNvGrpSpPr>
            <a:grpSpLocks/>
          </p:cNvGrpSpPr>
          <p:nvPr/>
        </p:nvGrpSpPr>
        <p:grpSpPr bwMode="auto">
          <a:xfrm>
            <a:off x="7956550" y="692150"/>
            <a:ext cx="109538" cy="66675"/>
            <a:chOff x="824" y="4032"/>
            <a:chExt cx="69" cy="42"/>
          </a:xfrm>
        </p:grpSpPr>
        <p:sp>
          <p:nvSpPr>
            <p:cNvPr id="14360" name="Line 38"/>
            <p:cNvSpPr>
              <a:spLocks noChangeShapeType="1"/>
            </p:cNvSpPr>
            <p:nvPr/>
          </p:nvSpPr>
          <p:spPr bwMode="auto">
            <a:xfrm>
              <a:off x="824" y="4032"/>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4361" name="Line 39"/>
            <p:cNvSpPr>
              <a:spLocks noChangeShapeType="1"/>
            </p:cNvSpPr>
            <p:nvPr/>
          </p:nvSpPr>
          <p:spPr bwMode="auto">
            <a:xfrm>
              <a:off x="824" y="4074"/>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4362" name="Line 40"/>
            <p:cNvSpPr>
              <a:spLocks noChangeShapeType="1"/>
            </p:cNvSpPr>
            <p:nvPr/>
          </p:nvSpPr>
          <p:spPr bwMode="auto">
            <a:xfrm>
              <a:off x="824" y="4053"/>
              <a:ext cx="69"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grpSp>
      <p:sp>
        <p:nvSpPr>
          <p:cNvPr id="35" name="Text Box 74"/>
          <p:cNvSpPr txBox="1">
            <a:spLocks noChangeArrowheads="1"/>
          </p:cNvSpPr>
          <p:nvPr/>
        </p:nvSpPr>
        <p:spPr bwMode="auto">
          <a:xfrm>
            <a:off x="1741488" y="2195513"/>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36" name="Text Box 74"/>
          <p:cNvSpPr txBox="1">
            <a:spLocks noChangeArrowheads="1"/>
          </p:cNvSpPr>
          <p:nvPr/>
        </p:nvSpPr>
        <p:spPr bwMode="auto">
          <a:xfrm>
            <a:off x="3454400" y="4933950"/>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37" name="Text Box 74"/>
          <p:cNvSpPr txBox="1">
            <a:spLocks noChangeArrowheads="1"/>
          </p:cNvSpPr>
          <p:nvPr/>
        </p:nvSpPr>
        <p:spPr bwMode="auto">
          <a:xfrm>
            <a:off x="2273300" y="2162175"/>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V</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32" name="31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13335"/>
                                        </p:tgtEl>
                                        <p:attrNameLst>
                                          <p:attrName>style.visibility</p:attrName>
                                        </p:attrNameLst>
                                      </p:cBhvr>
                                      <p:to>
                                        <p:strVal val="visible"/>
                                      </p:to>
                                    </p:set>
                                    <p:animEffect transition="in" filter="wipe(right)">
                                      <p:cBhvr>
                                        <p:cTn id="7" dur="500"/>
                                        <p:tgtEl>
                                          <p:spTgt spid="13335"/>
                                        </p:tgtEl>
                                      </p:cBhvr>
                                    </p:animEffect>
                                  </p:childTnLst>
                                </p:cTn>
                              </p:par>
                              <p:par>
                                <p:cTn id="8" presetID="22" presetClass="entr" presetSubtype="2" fill="hold" nodeType="withEffect">
                                  <p:stCondLst>
                                    <p:cond delay="0"/>
                                  </p:stCondLst>
                                  <p:childTnLst>
                                    <p:set>
                                      <p:cBhvr>
                                        <p:cTn id="9" dur="1" fill="hold">
                                          <p:stCondLst>
                                            <p:cond delay="0"/>
                                          </p:stCondLst>
                                        </p:cTn>
                                        <p:tgtEl>
                                          <p:spTgt spid="13314"/>
                                        </p:tgtEl>
                                        <p:attrNameLst>
                                          <p:attrName>style.visibility</p:attrName>
                                        </p:attrNameLst>
                                      </p:cBhvr>
                                      <p:to>
                                        <p:strVal val="visible"/>
                                      </p:to>
                                    </p:set>
                                    <p:animEffect transition="in" filter="wipe(right)">
                                      <p:cBhvr>
                                        <p:cTn id="10" dur="500"/>
                                        <p:tgtEl>
                                          <p:spTgt spid="13314"/>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13327"/>
                                        </p:tgtEl>
                                        <p:attrNameLst>
                                          <p:attrName>style.visibility</p:attrName>
                                        </p:attrNameLst>
                                      </p:cBhvr>
                                      <p:to>
                                        <p:strVal val="visible"/>
                                      </p:to>
                                    </p:set>
                                    <p:animEffect transition="in" filter="wipe(right)">
                                      <p:cBhvr>
                                        <p:cTn id="13" dur="500"/>
                                        <p:tgtEl>
                                          <p:spTgt spid="1332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3337"/>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3330"/>
                                        </p:tgtEl>
                                        <p:attrNameLst>
                                          <p:attrName>style.visibility</p:attrName>
                                        </p:attrNameLst>
                                      </p:cBhvr>
                                      <p:to>
                                        <p:strVal val="visible"/>
                                      </p:to>
                                    </p:set>
                                    <p:animEffect transition="in" filter="wipe(up)">
                                      <p:cBhvr>
                                        <p:cTn id="22" dur="500"/>
                                        <p:tgtEl>
                                          <p:spTgt spid="13330"/>
                                        </p:tgtEl>
                                      </p:cBhvr>
                                    </p:animEffect>
                                  </p:childTnLst>
                                </p:cTn>
                              </p:par>
                              <p:par>
                                <p:cTn id="23" presetID="22" presetClass="entr" presetSubtype="8" fill="hold" nodeType="withEffect">
                                  <p:stCondLst>
                                    <p:cond delay="0"/>
                                  </p:stCondLst>
                                  <p:childTnLst>
                                    <p:set>
                                      <p:cBhvr>
                                        <p:cTn id="24" dur="1" fill="hold">
                                          <p:stCondLst>
                                            <p:cond delay="0"/>
                                          </p:stCondLst>
                                        </p:cTn>
                                        <p:tgtEl>
                                          <p:spTgt spid="13329"/>
                                        </p:tgtEl>
                                        <p:attrNameLst>
                                          <p:attrName>style.visibility</p:attrName>
                                        </p:attrNameLst>
                                      </p:cBhvr>
                                      <p:to>
                                        <p:strVal val="visible"/>
                                      </p:to>
                                    </p:set>
                                    <p:animEffect transition="in" filter="wipe(left)">
                                      <p:cBhvr>
                                        <p:cTn id="25" dur="500"/>
                                        <p:tgtEl>
                                          <p:spTgt spid="13329"/>
                                        </p:tgtEl>
                                      </p:cBhvr>
                                    </p:animEffect>
                                  </p:childTnLst>
                                </p:cTn>
                              </p:par>
                              <p:par>
                                <p:cTn id="26" presetID="1" presetClass="entr" presetSubtype="0" fill="hold" grpId="0" nodeType="withEffect">
                                  <p:stCondLst>
                                    <p:cond delay="0"/>
                                  </p:stCondLst>
                                  <p:childTnLst>
                                    <p:set>
                                      <p:cBhvr>
                                        <p:cTn id="27" dur="1" fill="hold">
                                          <p:stCondLst>
                                            <p:cond delay="0"/>
                                          </p:stCondLst>
                                        </p:cTn>
                                        <p:tgtEl>
                                          <p:spTgt spid="37"/>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childTnLst>
                          </p:cTn>
                        </p:par>
                      </p:childTnLst>
                    </p:cTn>
                  </p:par>
                  <p:par>
                    <p:cTn id="30" fill="hold" nodeType="clickPar">
                      <p:stCondLst>
                        <p:cond delay="indefinite"/>
                      </p:stCondLst>
                      <p:childTnLst>
                        <p:par>
                          <p:cTn id="31" fill="hold" nodeType="withGroup">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7" grpId="0"/>
      <p:bldP spid="13330" grpId="0" animBg="1"/>
      <p:bldP spid="35" grpId="0"/>
      <p:bldP spid="36" grpId="0"/>
      <p:bldP spid="3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539750" y="1268413"/>
            <a:ext cx="5040313" cy="5040312"/>
            <a:chOff x="612" y="346"/>
            <a:chExt cx="3175" cy="3175"/>
          </a:xfrm>
        </p:grpSpPr>
        <p:sp>
          <p:nvSpPr>
            <p:cNvPr id="3" name="Freeform 4"/>
            <p:cNvSpPr>
              <a:spLocks/>
            </p:cNvSpPr>
            <p:nvPr/>
          </p:nvSpPr>
          <p:spPr bwMode="auto">
            <a:xfrm>
              <a:off x="612" y="346"/>
              <a:ext cx="1361" cy="3175"/>
            </a:xfrm>
            <a:custGeom>
              <a:avLst/>
              <a:gdLst>
                <a:gd name="T0" fmla="*/ 0 w 1361"/>
                <a:gd name="T1" fmla="*/ 3175 h 3175"/>
                <a:gd name="T2" fmla="*/ 0 w 1361"/>
                <a:gd name="T3" fmla="*/ 1360 h 3175"/>
                <a:gd name="T4" fmla="*/ 1361 w 1361"/>
                <a:gd name="T5" fmla="*/ 0 h 3175"/>
                <a:gd name="T6" fmla="*/ 1361 w 1361"/>
                <a:gd name="T7" fmla="*/ 1814 h 3175"/>
                <a:gd name="T8" fmla="*/ 0 w 1361"/>
                <a:gd name="T9" fmla="*/ 3175 h 3175"/>
                <a:gd name="T10" fmla="*/ 0 60000 65536"/>
                <a:gd name="T11" fmla="*/ 0 60000 65536"/>
                <a:gd name="T12" fmla="*/ 0 60000 65536"/>
                <a:gd name="T13" fmla="*/ 0 60000 65536"/>
                <a:gd name="T14" fmla="*/ 0 60000 65536"/>
                <a:gd name="T15" fmla="*/ 0 w 1361"/>
                <a:gd name="T16" fmla="*/ 0 h 3175"/>
                <a:gd name="T17" fmla="*/ 1361 w 1361"/>
                <a:gd name="T18" fmla="*/ 3175 h 3175"/>
              </a:gdLst>
              <a:ahLst/>
              <a:cxnLst>
                <a:cxn ang="T10">
                  <a:pos x="T0" y="T1"/>
                </a:cxn>
                <a:cxn ang="T11">
                  <a:pos x="T2" y="T3"/>
                </a:cxn>
                <a:cxn ang="T12">
                  <a:pos x="T4" y="T5"/>
                </a:cxn>
                <a:cxn ang="T13">
                  <a:pos x="T6" y="T7"/>
                </a:cxn>
                <a:cxn ang="T14">
                  <a:pos x="T8" y="T9"/>
                </a:cxn>
              </a:cxnLst>
              <a:rect l="T15" t="T16" r="T17" b="T18"/>
              <a:pathLst>
                <a:path w="1361" h="3175">
                  <a:moveTo>
                    <a:pt x="0" y="3175"/>
                  </a:moveTo>
                  <a:lnTo>
                    <a:pt x="0" y="1360"/>
                  </a:lnTo>
                  <a:lnTo>
                    <a:pt x="1361" y="0"/>
                  </a:lnTo>
                  <a:lnTo>
                    <a:pt x="1361" y="1814"/>
                  </a:lnTo>
                  <a:lnTo>
                    <a:pt x="0" y="3175"/>
                  </a:lnTo>
                  <a:close/>
                </a:path>
              </a:pathLst>
            </a:cu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sp>
          <p:nvSpPr>
            <p:cNvPr id="4" name="Freeform 5"/>
            <p:cNvSpPr>
              <a:spLocks/>
            </p:cNvSpPr>
            <p:nvPr/>
          </p:nvSpPr>
          <p:spPr bwMode="auto">
            <a:xfrm>
              <a:off x="612" y="2160"/>
              <a:ext cx="3175" cy="1361"/>
            </a:xfrm>
            <a:custGeom>
              <a:avLst/>
              <a:gdLst>
                <a:gd name="T0" fmla="*/ 1361 w 3175"/>
                <a:gd name="T1" fmla="*/ 0 h 1361"/>
                <a:gd name="T2" fmla="*/ 3175 w 3175"/>
                <a:gd name="T3" fmla="*/ 0 h 1361"/>
                <a:gd name="T4" fmla="*/ 1814 w 3175"/>
                <a:gd name="T5" fmla="*/ 1361 h 1361"/>
                <a:gd name="T6" fmla="*/ 0 w 3175"/>
                <a:gd name="T7" fmla="*/ 1361 h 1361"/>
                <a:gd name="T8" fmla="*/ 1361 w 3175"/>
                <a:gd name="T9" fmla="*/ 0 h 1361"/>
                <a:gd name="T10" fmla="*/ 0 60000 65536"/>
                <a:gd name="T11" fmla="*/ 0 60000 65536"/>
                <a:gd name="T12" fmla="*/ 0 60000 65536"/>
                <a:gd name="T13" fmla="*/ 0 60000 65536"/>
                <a:gd name="T14" fmla="*/ 0 60000 65536"/>
                <a:gd name="T15" fmla="*/ 0 w 3175"/>
                <a:gd name="T16" fmla="*/ 0 h 1361"/>
                <a:gd name="T17" fmla="*/ 3175 w 3175"/>
                <a:gd name="T18" fmla="*/ 1361 h 1361"/>
              </a:gdLst>
              <a:ahLst/>
              <a:cxnLst>
                <a:cxn ang="T10">
                  <a:pos x="T0" y="T1"/>
                </a:cxn>
                <a:cxn ang="T11">
                  <a:pos x="T2" y="T3"/>
                </a:cxn>
                <a:cxn ang="T12">
                  <a:pos x="T4" y="T5"/>
                </a:cxn>
                <a:cxn ang="T13">
                  <a:pos x="T6" y="T7"/>
                </a:cxn>
                <a:cxn ang="T14">
                  <a:pos x="T8" y="T9"/>
                </a:cxn>
              </a:cxnLst>
              <a:rect l="T15" t="T16" r="T17" b="T18"/>
              <a:pathLst>
                <a:path w="3175" h="1361">
                  <a:moveTo>
                    <a:pt x="1361" y="0"/>
                  </a:moveTo>
                  <a:lnTo>
                    <a:pt x="3175" y="0"/>
                  </a:lnTo>
                  <a:lnTo>
                    <a:pt x="1814" y="1361"/>
                  </a:lnTo>
                  <a:lnTo>
                    <a:pt x="0" y="1361"/>
                  </a:lnTo>
                  <a:lnTo>
                    <a:pt x="1361" y="0"/>
                  </a:lnTo>
                  <a:close/>
                </a:path>
              </a:pathLst>
            </a:cu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grpSp>
      <p:sp>
        <p:nvSpPr>
          <p:cNvPr id="5" name="Rectangle 6"/>
          <p:cNvSpPr>
            <a:spLocks noChangeArrowheads="1"/>
          </p:cNvSpPr>
          <p:nvPr/>
        </p:nvSpPr>
        <p:spPr bwMode="auto">
          <a:xfrm>
            <a:off x="6011863" y="549275"/>
            <a:ext cx="2808287" cy="5759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s-VE">
              <a:latin typeface="Stylus BT" panose="020E0402020206020304" pitchFamily="34" charset="0"/>
            </a:endParaRPr>
          </a:p>
        </p:txBody>
      </p:sp>
      <p:sp>
        <p:nvSpPr>
          <p:cNvPr id="6" name="Line 7"/>
          <p:cNvSpPr>
            <a:spLocks noChangeShapeType="1"/>
          </p:cNvSpPr>
          <p:nvPr/>
        </p:nvSpPr>
        <p:spPr bwMode="auto">
          <a:xfrm>
            <a:off x="6011863" y="34290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7" name="Line 8"/>
          <p:cNvSpPr>
            <a:spLocks noChangeShapeType="1"/>
          </p:cNvSpPr>
          <p:nvPr/>
        </p:nvSpPr>
        <p:spPr bwMode="auto">
          <a:xfrm>
            <a:off x="6011863"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8" name="Line 9"/>
          <p:cNvSpPr>
            <a:spLocks noChangeShapeType="1"/>
          </p:cNvSpPr>
          <p:nvPr/>
        </p:nvSpPr>
        <p:spPr bwMode="auto">
          <a:xfrm flipH="1">
            <a:off x="8604250"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9" name="Text Box 10"/>
          <p:cNvSpPr txBox="1">
            <a:spLocks noChangeArrowheads="1"/>
          </p:cNvSpPr>
          <p:nvPr/>
        </p:nvSpPr>
        <p:spPr bwMode="auto">
          <a:xfrm>
            <a:off x="145143" y="215354"/>
            <a:ext cx="5685064" cy="1077218"/>
          </a:xfrm>
          <a:prstGeom prst="rect">
            <a:avLst/>
          </a:prstGeom>
          <a:ln>
            <a:no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defRPr/>
            </a:pPr>
            <a:r>
              <a:rPr lang="es-ES" sz="3200"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paralela a los dos planos</a:t>
            </a:r>
          </a:p>
        </p:txBody>
      </p:sp>
      <p:sp>
        <p:nvSpPr>
          <p:cNvPr id="10" name="Text Box 11"/>
          <p:cNvSpPr txBox="1">
            <a:spLocks noChangeArrowheads="1"/>
          </p:cNvSpPr>
          <p:nvPr/>
        </p:nvSpPr>
        <p:spPr bwMode="auto">
          <a:xfrm>
            <a:off x="539750" y="3479800"/>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1" name="Text Box 12"/>
          <p:cNvSpPr txBox="1">
            <a:spLocks noChangeArrowheads="1"/>
          </p:cNvSpPr>
          <p:nvPr/>
        </p:nvSpPr>
        <p:spPr bwMode="auto">
          <a:xfrm>
            <a:off x="8331200"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2" name="Text Box 13"/>
          <p:cNvSpPr txBox="1">
            <a:spLocks noChangeArrowheads="1"/>
          </p:cNvSpPr>
          <p:nvPr/>
        </p:nvSpPr>
        <p:spPr bwMode="auto">
          <a:xfrm>
            <a:off x="2987675"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3" name="Text Box 14"/>
          <p:cNvSpPr txBox="1">
            <a:spLocks noChangeArrowheads="1"/>
          </p:cNvSpPr>
          <p:nvPr/>
        </p:nvSpPr>
        <p:spPr bwMode="auto">
          <a:xfrm>
            <a:off x="8331200" y="600075"/>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4" name="Text Box 18"/>
          <p:cNvSpPr txBox="1">
            <a:spLocks noChangeArrowheads="1"/>
          </p:cNvSpPr>
          <p:nvPr/>
        </p:nvSpPr>
        <p:spPr bwMode="auto">
          <a:xfrm>
            <a:off x="3851275" y="3411538"/>
            <a:ext cx="269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b="1">
                <a:latin typeface="Stylus BT" panose="020E0402020206020304" pitchFamily="34" charset="0"/>
              </a:rPr>
              <a:t>a</a:t>
            </a:r>
            <a:endParaRPr lang="es-ES" sz="1400" b="1" baseline="-25000">
              <a:latin typeface="Stylus BT" panose="020E0402020206020304" pitchFamily="34" charset="0"/>
            </a:endParaRPr>
          </a:p>
        </p:txBody>
      </p:sp>
      <p:sp>
        <p:nvSpPr>
          <p:cNvPr id="15" name="Line 20"/>
          <p:cNvSpPr>
            <a:spLocks noChangeShapeType="1"/>
          </p:cNvSpPr>
          <p:nvPr/>
        </p:nvSpPr>
        <p:spPr bwMode="auto">
          <a:xfrm flipH="1">
            <a:off x="2652713" y="2855913"/>
            <a:ext cx="2160587" cy="2160587"/>
          </a:xfrm>
          <a:prstGeom prst="line">
            <a:avLst/>
          </a:prstGeom>
          <a:noFill/>
          <a:ln w="38100">
            <a:solidFill>
              <a:schemeClr val="tx1">
                <a:lumMod val="85000"/>
                <a:lumOff val="1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16" name="Line 21"/>
          <p:cNvSpPr>
            <a:spLocks noChangeShapeType="1"/>
          </p:cNvSpPr>
          <p:nvPr/>
        </p:nvSpPr>
        <p:spPr bwMode="auto">
          <a:xfrm flipH="1">
            <a:off x="539750" y="2855913"/>
            <a:ext cx="2160588" cy="2160587"/>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7" name="Line 22"/>
          <p:cNvSpPr>
            <a:spLocks noChangeShapeType="1"/>
          </p:cNvSpPr>
          <p:nvPr/>
        </p:nvSpPr>
        <p:spPr bwMode="auto">
          <a:xfrm flipH="1">
            <a:off x="2700338" y="4148138"/>
            <a:ext cx="2168525" cy="2160587"/>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8" name="Line 25"/>
          <p:cNvSpPr>
            <a:spLocks noChangeShapeType="1"/>
          </p:cNvSpPr>
          <p:nvPr/>
        </p:nvSpPr>
        <p:spPr bwMode="auto">
          <a:xfrm flipH="1">
            <a:off x="6011863" y="2219325"/>
            <a:ext cx="2808287" cy="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s-VE">
              <a:latin typeface="Stylus BT" panose="020E0402020206020304" pitchFamily="34" charset="0"/>
            </a:endParaRPr>
          </a:p>
        </p:txBody>
      </p:sp>
      <p:sp>
        <p:nvSpPr>
          <p:cNvPr id="19" name="Line 26"/>
          <p:cNvSpPr>
            <a:spLocks noChangeShapeType="1"/>
          </p:cNvSpPr>
          <p:nvPr/>
        </p:nvSpPr>
        <p:spPr bwMode="auto">
          <a:xfrm flipH="1">
            <a:off x="6011863" y="5445125"/>
            <a:ext cx="2808287" cy="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s-VE">
              <a:latin typeface="Stylus BT" panose="020E0402020206020304" pitchFamily="34" charset="0"/>
            </a:endParaRPr>
          </a:p>
        </p:txBody>
      </p:sp>
      <p:sp>
        <p:nvSpPr>
          <p:cNvPr id="20" name="Text Box 74"/>
          <p:cNvSpPr txBox="1">
            <a:spLocks noChangeArrowheads="1"/>
          </p:cNvSpPr>
          <p:nvPr/>
        </p:nvSpPr>
        <p:spPr bwMode="auto">
          <a:xfrm>
            <a:off x="3479800" y="4930775"/>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21" name="Text Box 74"/>
          <p:cNvSpPr txBox="1">
            <a:spLocks noChangeArrowheads="1"/>
          </p:cNvSpPr>
          <p:nvPr/>
        </p:nvSpPr>
        <p:spPr bwMode="auto">
          <a:xfrm>
            <a:off x="1506538" y="3382963"/>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22" name="Text Box 74"/>
          <p:cNvSpPr txBox="1">
            <a:spLocks noChangeArrowheads="1"/>
          </p:cNvSpPr>
          <p:nvPr/>
        </p:nvSpPr>
        <p:spPr bwMode="auto">
          <a:xfrm>
            <a:off x="7286625" y="5084763"/>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23" name="Text Box 74"/>
          <p:cNvSpPr txBox="1">
            <a:spLocks noChangeArrowheads="1"/>
          </p:cNvSpPr>
          <p:nvPr/>
        </p:nvSpPr>
        <p:spPr bwMode="auto">
          <a:xfrm>
            <a:off x="7289800" y="1844675"/>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24" name="23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extLst>
      <p:ext uri="{BB962C8B-B14F-4D97-AF65-F5344CB8AC3E}">
        <p14:creationId xmlns:p14="http://schemas.microsoft.com/office/powerpoint/2010/main" val="114417406"/>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3"/>
                                        </p:tgtEl>
                                        <p:attrNameLst>
                                          <p:attrName>style.visibility</p:attrName>
                                        </p:attrNameLst>
                                      </p:cBhvr>
                                      <p:to>
                                        <p:strVal val="visible"/>
                                      </p:to>
                                    </p:set>
                                    <p:animEffect transition="in" filter="wipe(right)">
                                      <p:cBhvr>
                                        <p:cTn id="10" dur="500"/>
                                        <p:tgtEl>
                                          <p:spTgt spid="2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up)">
                                      <p:cBhvr>
                                        <p:cTn id="15" dur="500"/>
                                        <p:tgtEl>
                                          <p:spTgt spid="15"/>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wipe(up)">
                                      <p:cBhvr>
                                        <p:cTn id="18" dur="500"/>
                                        <p:tgtEl>
                                          <p:spTgt spid="1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par>
                                <p:cTn id="24" presetID="22" presetClass="entr" presetSubtype="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wipe(up)">
                                      <p:cBhvr>
                                        <p:cTn id="34"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20" grpId="0"/>
      <p:bldP spid="21" grpId="0"/>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266" name="Group 3"/>
          <p:cNvGrpSpPr>
            <a:grpSpLocks/>
          </p:cNvGrpSpPr>
          <p:nvPr/>
        </p:nvGrpSpPr>
        <p:grpSpPr bwMode="auto">
          <a:xfrm>
            <a:off x="539750" y="1268413"/>
            <a:ext cx="5040313" cy="5040312"/>
            <a:chOff x="612" y="346"/>
            <a:chExt cx="3175" cy="3175"/>
          </a:xfrm>
        </p:grpSpPr>
        <p:sp>
          <p:nvSpPr>
            <p:cNvPr id="10262" name="Freeform 4"/>
            <p:cNvSpPr>
              <a:spLocks/>
            </p:cNvSpPr>
            <p:nvPr/>
          </p:nvSpPr>
          <p:spPr bwMode="auto">
            <a:xfrm>
              <a:off x="612" y="346"/>
              <a:ext cx="1361" cy="3175"/>
            </a:xfrm>
            <a:custGeom>
              <a:avLst/>
              <a:gdLst>
                <a:gd name="T0" fmla="*/ 0 w 1361"/>
                <a:gd name="T1" fmla="*/ 3175 h 3175"/>
                <a:gd name="T2" fmla="*/ 0 w 1361"/>
                <a:gd name="T3" fmla="*/ 1360 h 3175"/>
                <a:gd name="T4" fmla="*/ 1361 w 1361"/>
                <a:gd name="T5" fmla="*/ 0 h 3175"/>
                <a:gd name="T6" fmla="*/ 1361 w 1361"/>
                <a:gd name="T7" fmla="*/ 1814 h 3175"/>
                <a:gd name="T8" fmla="*/ 0 w 1361"/>
                <a:gd name="T9" fmla="*/ 3175 h 3175"/>
                <a:gd name="T10" fmla="*/ 0 60000 65536"/>
                <a:gd name="T11" fmla="*/ 0 60000 65536"/>
                <a:gd name="T12" fmla="*/ 0 60000 65536"/>
                <a:gd name="T13" fmla="*/ 0 60000 65536"/>
                <a:gd name="T14" fmla="*/ 0 60000 65536"/>
                <a:gd name="T15" fmla="*/ 0 w 1361"/>
                <a:gd name="T16" fmla="*/ 0 h 3175"/>
                <a:gd name="T17" fmla="*/ 1361 w 1361"/>
                <a:gd name="T18" fmla="*/ 3175 h 3175"/>
              </a:gdLst>
              <a:ahLst/>
              <a:cxnLst>
                <a:cxn ang="T10">
                  <a:pos x="T0" y="T1"/>
                </a:cxn>
                <a:cxn ang="T11">
                  <a:pos x="T2" y="T3"/>
                </a:cxn>
                <a:cxn ang="T12">
                  <a:pos x="T4" y="T5"/>
                </a:cxn>
                <a:cxn ang="T13">
                  <a:pos x="T6" y="T7"/>
                </a:cxn>
                <a:cxn ang="T14">
                  <a:pos x="T8" y="T9"/>
                </a:cxn>
              </a:cxnLst>
              <a:rect l="T15" t="T16" r="T17" b="T18"/>
              <a:pathLst>
                <a:path w="1361" h="3175">
                  <a:moveTo>
                    <a:pt x="0" y="3175"/>
                  </a:moveTo>
                  <a:lnTo>
                    <a:pt x="0" y="1360"/>
                  </a:lnTo>
                  <a:lnTo>
                    <a:pt x="1361" y="0"/>
                  </a:lnTo>
                  <a:lnTo>
                    <a:pt x="1361" y="1814"/>
                  </a:lnTo>
                  <a:lnTo>
                    <a:pt x="0" y="3175"/>
                  </a:lnTo>
                  <a:close/>
                </a:path>
              </a:pathLst>
            </a:cu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sp>
          <p:nvSpPr>
            <p:cNvPr id="10263" name="Freeform 5"/>
            <p:cNvSpPr>
              <a:spLocks/>
            </p:cNvSpPr>
            <p:nvPr/>
          </p:nvSpPr>
          <p:spPr bwMode="auto">
            <a:xfrm>
              <a:off x="612" y="2160"/>
              <a:ext cx="3175" cy="1361"/>
            </a:xfrm>
            <a:custGeom>
              <a:avLst/>
              <a:gdLst>
                <a:gd name="T0" fmla="*/ 1361 w 3175"/>
                <a:gd name="T1" fmla="*/ 0 h 1361"/>
                <a:gd name="T2" fmla="*/ 3175 w 3175"/>
                <a:gd name="T3" fmla="*/ 0 h 1361"/>
                <a:gd name="T4" fmla="*/ 1814 w 3175"/>
                <a:gd name="T5" fmla="*/ 1361 h 1361"/>
                <a:gd name="T6" fmla="*/ 0 w 3175"/>
                <a:gd name="T7" fmla="*/ 1361 h 1361"/>
                <a:gd name="T8" fmla="*/ 1361 w 3175"/>
                <a:gd name="T9" fmla="*/ 0 h 1361"/>
                <a:gd name="T10" fmla="*/ 0 60000 65536"/>
                <a:gd name="T11" fmla="*/ 0 60000 65536"/>
                <a:gd name="T12" fmla="*/ 0 60000 65536"/>
                <a:gd name="T13" fmla="*/ 0 60000 65536"/>
                <a:gd name="T14" fmla="*/ 0 60000 65536"/>
                <a:gd name="T15" fmla="*/ 0 w 3175"/>
                <a:gd name="T16" fmla="*/ 0 h 1361"/>
                <a:gd name="T17" fmla="*/ 3175 w 3175"/>
                <a:gd name="T18" fmla="*/ 1361 h 1361"/>
              </a:gdLst>
              <a:ahLst/>
              <a:cxnLst>
                <a:cxn ang="T10">
                  <a:pos x="T0" y="T1"/>
                </a:cxn>
                <a:cxn ang="T11">
                  <a:pos x="T2" y="T3"/>
                </a:cxn>
                <a:cxn ang="T12">
                  <a:pos x="T4" y="T5"/>
                </a:cxn>
                <a:cxn ang="T13">
                  <a:pos x="T6" y="T7"/>
                </a:cxn>
                <a:cxn ang="T14">
                  <a:pos x="T8" y="T9"/>
                </a:cxn>
              </a:cxnLst>
              <a:rect l="T15" t="T16" r="T17" b="T18"/>
              <a:pathLst>
                <a:path w="3175" h="1361">
                  <a:moveTo>
                    <a:pt x="1361" y="0"/>
                  </a:moveTo>
                  <a:lnTo>
                    <a:pt x="3175" y="0"/>
                  </a:lnTo>
                  <a:lnTo>
                    <a:pt x="1814" y="1361"/>
                  </a:lnTo>
                  <a:lnTo>
                    <a:pt x="0" y="1361"/>
                  </a:lnTo>
                  <a:lnTo>
                    <a:pt x="1361" y="0"/>
                  </a:lnTo>
                  <a:close/>
                </a:path>
              </a:pathLst>
            </a:cu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grpSp>
      <p:sp>
        <p:nvSpPr>
          <p:cNvPr id="10243" name="Rectangle 6"/>
          <p:cNvSpPr>
            <a:spLocks noChangeArrowheads="1"/>
          </p:cNvSpPr>
          <p:nvPr/>
        </p:nvSpPr>
        <p:spPr bwMode="auto">
          <a:xfrm>
            <a:off x="6011863" y="512385"/>
            <a:ext cx="2808287" cy="5759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s-VE">
              <a:latin typeface="Stylus BT" panose="020E0402020206020304" pitchFamily="34" charset="0"/>
            </a:endParaRPr>
          </a:p>
        </p:txBody>
      </p:sp>
      <p:sp>
        <p:nvSpPr>
          <p:cNvPr id="11268" name="Line 7"/>
          <p:cNvSpPr>
            <a:spLocks noChangeShapeType="1"/>
          </p:cNvSpPr>
          <p:nvPr/>
        </p:nvSpPr>
        <p:spPr bwMode="auto">
          <a:xfrm>
            <a:off x="6011863" y="34290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1269" name="Line 8"/>
          <p:cNvSpPr>
            <a:spLocks noChangeShapeType="1"/>
          </p:cNvSpPr>
          <p:nvPr/>
        </p:nvSpPr>
        <p:spPr bwMode="auto">
          <a:xfrm>
            <a:off x="6011863"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1270" name="Line 9"/>
          <p:cNvSpPr>
            <a:spLocks noChangeShapeType="1"/>
          </p:cNvSpPr>
          <p:nvPr/>
        </p:nvSpPr>
        <p:spPr bwMode="auto">
          <a:xfrm flipH="1">
            <a:off x="8604250"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34826" name="Text Box 10"/>
          <p:cNvSpPr txBox="1">
            <a:spLocks noChangeArrowheads="1"/>
          </p:cNvSpPr>
          <p:nvPr/>
        </p:nvSpPr>
        <p:spPr bwMode="auto">
          <a:xfrm>
            <a:off x="940821" y="219998"/>
            <a:ext cx="4063227" cy="584775"/>
          </a:xfrm>
          <a:prstGeom prst="rect">
            <a:avLst/>
          </a:prstGeom>
          <a:ln>
            <a:solidFill>
              <a:schemeClr val="bg1"/>
            </a:solidFill>
            <a:headEnd/>
            <a:tailEnd/>
          </a:ln>
        </p:spPr>
        <p:style>
          <a:lnRef idx="2">
            <a:schemeClr val="accent1"/>
          </a:lnRef>
          <a:fillRef idx="1">
            <a:schemeClr val="lt1"/>
          </a:fillRef>
          <a:effectRef idx="0">
            <a:schemeClr val="accent1"/>
          </a:effectRef>
          <a:fontRef idx="minor">
            <a:schemeClr val="dk1"/>
          </a:fontRef>
        </p:style>
        <p:txBody>
          <a:bodyPr wrap="square">
            <a:spAutoFit/>
          </a:bodyPr>
          <a:lstStyle/>
          <a:p>
            <a:pPr algn="ctr">
              <a:spcBef>
                <a:spcPct val="50000"/>
              </a:spcBef>
              <a:defRPr/>
            </a:pPr>
            <a:r>
              <a:rPr lang="es-ES" sz="3200"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a:t>
            </a:r>
            <a:r>
              <a:rPr lang="es-ES" sz="3200" b="1" dirty="0" smtClean="0">
                <a:solidFill>
                  <a:schemeClr val="tx2">
                    <a:lumMod val="60000"/>
                    <a:lumOff val="40000"/>
                  </a:schemeClr>
                </a:solidFill>
                <a:effectLst>
                  <a:outerShdw blurRad="38100" dist="38100" dir="2700000" algn="tl">
                    <a:srgbClr val="FFFFFF"/>
                  </a:outerShdw>
                </a:effectLst>
                <a:latin typeface="Stylus BT" panose="020E0402020206020304" pitchFamily="34" charset="0"/>
              </a:rPr>
              <a:t>cualquiera</a:t>
            </a:r>
            <a:endParaRPr lang="es-ES" sz="3200" b="1" dirty="0">
              <a:solidFill>
                <a:schemeClr val="tx2">
                  <a:lumMod val="60000"/>
                  <a:lumOff val="40000"/>
                </a:schemeClr>
              </a:solidFill>
              <a:effectLst>
                <a:outerShdw blurRad="38100" dist="38100" dir="2700000" algn="tl">
                  <a:srgbClr val="FFFFFF"/>
                </a:outerShdw>
              </a:effectLst>
              <a:latin typeface="Stylus BT" panose="020E0402020206020304" pitchFamily="34" charset="0"/>
            </a:endParaRPr>
          </a:p>
        </p:txBody>
      </p:sp>
      <p:sp>
        <p:nvSpPr>
          <p:cNvPr id="11272" name="Text Box 11"/>
          <p:cNvSpPr txBox="1">
            <a:spLocks noChangeArrowheads="1"/>
          </p:cNvSpPr>
          <p:nvPr/>
        </p:nvSpPr>
        <p:spPr bwMode="auto">
          <a:xfrm>
            <a:off x="539750" y="3479800"/>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1273" name="Text Box 12"/>
          <p:cNvSpPr txBox="1">
            <a:spLocks noChangeArrowheads="1"/>
          </p:cNvSpPr>
          <p:nvPr/>
        </p:nvSpPr>
        <p:spPr bwMode="auto">
          <a:xfrm>
            <a:off x="8331200"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1274" name="Text Box 13"/>
          <p:cNvSpPr txBox="1">
            <a:spLocks noChangeArrowheads="1"/>
          </p:cNvSpPr>
          <p:nvPr/>
        </p:nvSpPr>
        <p:spPr bwMode="auto">
          <a:xfrm>
            <a:off x="2987675"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1275" name="Text Box 14"/>
          <p:cNvSpPr txBox="1">
            <a:spLocks noChangeArrowheads="1"/>
          </p:cNvSpPr>
          <p:nvPr/>
        </p:nvSpPr>
        <p:spPr bwMode="auto">
          <a:xfrm>
            <a:off x="8331200" y="600075"/>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0254" name="Text Box 18"/>
          <p:cNvSpPr txBox="1">
            <a:spLocks noChangeArrowheads="1"/>
          </p:cNvSpPr>
          <p:nvPr/>
        </p:nvSpPr>
        <p:spPr bwMode="auto">
          <a:xfrm>
            <a:off x="2987675" y="2742778"/>
            <a:ext cx="269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b="1" dirty="0">
                <a:latin typeface="Stylus BT" panose="020E0402020206020304" pitchFamily="34" charset="0"/>
              </a:rPr>
              <a:t>a</a:t>
            </a:r>
            <a:endParaRPr lang="es-ES" sz="1400" b="1" baseline="-25000" dirty="0">
              <a:latin typeface="Stylus BT" panose="020E0402020206020304" pitchFamily="34" charset="0"/>
            </a:endParaRPr>
          </a:p>
        </p:txBody>
      </p:sp>
      <p:sp>
        <p:nvSpPr>
          <p:cNvPr id="10256" name="Line 20"/>
          <p:cNvSpPr>
            <a:spLocks noChangeShapeType="1"/>
          </p:cNvSpPr>
          <p:nvPr/>
        </p:nvSpPr>
        <p:spPr bwMode="auto">
          <a:xfrm flipH="1">
            <a:off x="1253716" y="3048967"/>
            <a:ext cx="2173441" cy="2591420"/>
          </a:xfrm>
          <a:prstGeom prst="line">
            <a:avLst/>
          </a:prstGeom>
          <a:noFill/>
          <a:ln w="38100">
            <a:solidFill>
              <a:schemeClr val="tx1">
                <a:lumMod val="85000"/>
                <a:lumOff val="1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10257" name="Line 21"/>
          <p:cNvSpPr>
            <a:spLocks noChangeShapeType="1"/>
          </p:cNvSpPr>
          <p:nvPr/>
        </p:nvSpPr>
        <p:spPr bwMode="auto">
          <a:xfrm flipH="1">
            <a:off x="1259768" y="2276872"/>
            <a:ext cx="1191848" cy="3311499"/>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0258" name="Line 22"/>
          <p:cNvSpPr>
            <a:spLocks noChangeShapeType="1"/>
          </p:cNvSpPr>
          <p:nvPr/>
        </p:nvSpPr>
        <p:spPr bwMode="auto">
          <a:xfrm flipH="1">
            <a:off x="1259769" y="4560093"/>
            <a:ext cx="2383697" cy="1080294"/>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0260" name="Line 25"/>
          <p:cNvSpPr>
            <a:spLocks noChangeShapeType="1"/>
          </p:cNvSpPr>
          <p:nvPr/>
        </p:nvSpPr>
        <p:spPr bwMode="auto">
          <a:xfrm flipH="1">
            <a:off x="6444207" y="1782688"/>
            <a:ext cx="1927723" cy="135828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s-VE">
              <a:latin typeface="Stylus BT" panose="020E0402020206020304" pitchFamily="34" charset="0"/>
            </a:endParaRPr>
          </a:p>
        </p:txBody>
      </p:sp>
      <p:sp>
        <p:nvSpPr>
          <p:cNvPr id="10261" name="Line 26"/>
          <p:cNvSpPr>
            <a:spLocks noChangeShapeType="1"/>
          </p:cNvSpPr>
          <p:nvPr/>
        </p:nvSpPr>
        <p:spPr bwMode="auto">
          <a:xfrm flipH="1">
            <a:off x="6345504" y="3787577"/>
            <a:ext cx="1985695" cy="1378235"/>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s-VE">
              <a:latin typeface="Stylus BT" panose="020E0402020206020304" pitchFamily="34" charset="0"/>
            </a:endParaRPr>
          </a:p>
        </p:txBody>
      </p:sp>
      <p:sp>
        <p:nvSpPr>
          <p:cNvPr id="24" name="Text Box 74"/>
          <p:cNvSpPr txBox="1">
            <a:spLocks noChangeArrowheads="1"/>
          </p:cNvSpPr>
          <p:nvPr/>
        </p:nvSpPr>
        <p:spPr bwMode="auto">
          <a:xfrm>
            <a:off x="3005931" y="4560093"/>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dirty="0">
                <a:latin typeface="Stylus BT" panose="020E0402020206020304" pitchFamily="34" charset="0"/>
              </a:rPr>
              <a:t>a</a:t>
            </a:r>
            <a:r>
              <a:rPr lang="es-ES" sz="1400" baseline="30000" dirty="0">
                <a:latin typeface="Stylus BT" panose="020E0402020206020304" pitchFamily="34" charset="0"/>
              </a:rPr>
              <a:t>h</a:t>
            </a:r>
            <a:endParaRPr lang="es-ES" sz="1400" baseline="-25000" dirty="0">
              <a:latin typeface="Stylus BT" panose="020E0402020206020304" pitchFamily="34" charset="0"/>
            </a:endParaRPr>
          </a:p>
        </p:txBody>
      </p:sp>
      <p:sp>
        <p:nvSpPr>
          <p:cNvPr id="25" name="Text Box 74"/>
          <p:cNvSpPr txBox="1">
            <a:spLocks noChangeArrowheads="1"/>
          </p:cNvSpPr>
          <p:nvPr/>
        </p:nvSpPr>
        <p:spPr bwMode="auto">
          <a:xfrm>
            <a:off x="1694430" y="3375026"/>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dirty="0" err="1">
                <a:latin typeface="Stylus BT" panose="020E0402020206020304" pitchFamily="34" charset="0"/>
              </a:rPr>
              <a:t>a</a:t>
            </a:r>
            <a:r>
              <a:rPr lang="es-ES" sz="1400" baseline="30000" dirty="0" err="1">
                <a:latin typeface="Stylus BT" panose="020E0402020206020304" pitchFamily="34" charset="0"/>
              </a:rPr>
              <a:t>v</a:t>
            </a:r>
            <a:endParaRPr lang="es-ES" sz="1400" baseline="-25000" dirty="0">
              <a:latin typeface="Stylus BT" panose="020E0402020206020304" pitchFamily="34" charset="0"/>
            </a:endParaRPr>
          </a:p>
        </p:txBody>
      </p:sp>
      <p:sp>
        <p:nvSpPr>
          <p:cNvPr id="26" name="Text Box 74"/>
          <p:cNvSpPr txBox="1">
            <a:spLocks noChangeArrowheads="1"/>
          </p:cNvSpPr>
          <p:nvPr/>
        </p:nvSpPr>
        <p:spPr bwMode="auto">
          <a:xfrm>
            <a:off x="7284990" y="4054363"/>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dirty="0">
                <a:latin typeface="Stylus BT" panose="020E0402020206020304" pitchFamily="34" charset="0"/>
              </a:rPr>
              <a:t>a</a:t>
            </a:r>
            <a:r>
              <a:rPr lang="es-ES" sz="1400" baseline="30000" dirty="0">
                <a:latin typeface="Stylus BT" panose="020E0402020206020304" pitchFamily="34" charset="0"/>
              </a:rPr>
              <a:t>h</a:t>
            </a:r>
            <a:endParaRPr lang="es-ES" sz="1400" baseline="-25000" dirty="0">
              <a:latin typeface="Stylus BT" panose="020E0402020206020304" pitchFamily="34" charset="0"/>
            </a:endParaRPr>
          </a:p>
        </p:txBody>
      </p:sp>
      <p:sp>
        <p:nvSpPr>
          <p:cNvPr id="27" name="Text Box 74"/>
          <p:cNvSpPr txBox="1">
            <a:spLocks noChangeArrowheads="1"/>
          </p:cNvSpPr>
          <p:nvPr/>
        </p:nvSpPr>
        <p:spPr bwMode="auto">
          <a:xfrm>
            <a:off x="7338351" y="1984970"/>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28" name="27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2"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right)">
                                      <p:cBhvr>
                                        <p:cTn id="7" dur="500"/>
                                        <p:tgtEl>
                                          <p:spTgt spid="26"/>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right)">
                                      <p:cBhvr>
                                        <p:cTn id="10" dur="500"/>
                                        <p:tgtEl>
                                          <p:spTgt spid="2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10256"/>
                                        </p:tgtEl>
                                        <p:attrNameLst>
                                          <p:attrName>style.visibility</p:attrName>
                                        </p:attrNameLst>
                                      </p:cBhvr>
                                      <p:to>
                                        <p:strVal val="visible"/>
                                      </p:to>
                                    </p:set>
                                    <p:animEffect transition="in" filter="wipe(up)">
                                      <p:cBhvr>
                                        <p:cTn id="15" dur="500"/>
                                        <p:tgtEl>
                                          <p:spTgt spid="10256"/>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10254"/>
                                        </p:tgtEl>
                                        <p:attrNameLst>
                                          <p:attrName>style.visibility</p:attrName>
                                        </p:attrNameLst>
                                      </p:cBhvr>
                                      <p:to>
                                        <p:strVal val="visible"/>
                                      </p:to>
                                    </p:set>
                                    <p:animEffect transition="in" filter="wipe(up)">
                                      <p:cBhvr>
                                        <p:cTn id="18" dur="500"/>
                                        <p:tgtEl>
                                          <p:spTgt spid="102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wipe(up)">
                                      <p:cBhvr>
                                        <p:cTn id="23" dur="500"/>
                                        <p:tgtEl>
                                          <p:spTgt spid="25"/>
                                        </p:tgtEl>
                                      </p:cBhvr>
                                    </p:animEffect>
                                  </p:childTnLst>
                                </p:cTn>
                              </p:par>
                              <p:par>
                                <p:cTn id="24" presetID="22" presetClass="entr" presetSubtype="1" fill="hold" nodeType="withEffect">
                                  <p:stCondLst>
                                    <p:cond delay="0"/>
                                  </p:stCondLst>
                                  <p:childTnLst>
                                    <p:set>
                                      <p:cBhvr>
                                        <p:cTn id="25" dur="1" fill="hold">
                                          <p:stCondLst>
                                            <p:cond delay="0"/>
                                          </p:stCondLst>
                                        </p:cTn>
                                        <p:tgtEl>
                                          <p:spTgt spid="10257"/>
                                        </p:tgtEl>
                                        <p:attrNameLst>
                                          <p:attrName>style.visibility</p:attrName>
                                        </p:attrNameLst>
                                      </p:cBhvr>
                                      <p:to>
                                        <p:strVal val="visible"/>
                                      </p:to>
                                    </p:set>
                                    <p:animEffect transition="in" filter="wipe(up)">
                                      <p:cBhvr>
                                        <p:cTn id="26" dur="500"/>
                                        <p:tgtEl>
                                          <p:spTgt spid="102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10258"/>
                                        </p:tgtEl>
                                        <p:attrNameLst>
                                          <p:attrName>style.visibility</p:attrName>
                                        </p:attrNameLst>
                                      </p:cBhvr>
                                      <p:to>
                                        <p:strVal val="visible"/>
                                      </p:to>
                                    </p:set>
                                    <p:animEffect transition="in" filter="wipe(up)">
                                      <p:cBhvr>
                                        <p:cTn id="31" dur="500"/>
                                        <p:tgtEl>
                                          <p:spTgt spid="10258"/>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24"/>
                                        </p:tgtEl>
                                        <p:attrNameLst>
                                          <p:attrName>style.visibility</p:attrName>
                                        </p:attrNameLst>
                                      </p:cBhvr>
                                      <p:to>
                                        <p:strVal val="visible"/>
                                      </p:to>
                                    </p:set>
                                    <p:animEffect transition="in" filter="wipe(up)">
                                      <p:cBhvr>
                                        <p:cTn id="34"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4" grpId="0"/>
      <p:bldP spid="24" grpId="0"/>
      <p:bldP spid="25" grpId="0"/>
      <p:bldP spid="26" grpId="0"/>
      <p:bldP spid="2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02804" y="1052736"/>
            <a:ext cx="6400800" cy="720080"/>
          </a:xfrm>
        </p:spPr>
        <p:txBody>
          <a:bodyPr>
            <a:normAutofit/>
          </a:bodyPr>
          <a:lstStyle/>
          <a:p>
            <a:pPr algn="l"/>
            <a:r>
              <a:rPr lang="es-VE" b="1" dirty="0" smtClean="0">
                <a:solidFill>
                  <a:schemeClr val="tx2">
                    <a:lumMod val="60000"/>
                    <a:lumOff val="40000"/>
                  </a:schemeClr>
                </a:solidFill>
                <a:latin typeface="Stylus BT" panose="020E0402020206020304" pitchFamily="34" charset="0"/>
                <a:cs typeface="Times New Roman" panose="02020603050405020304" pitchFamily="18" charset="0"/>
              </a:rPr>
              <a:t>Verdadero tamaño de la recta</a:t>
            </a:r>
            <a:endParaRPr lang="es-VE" b="1"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8" name="2 Subtítulo"/>
          <p:cNvSpPr txBox="1">
            <a:spLocks/>
          </p:cNvSpPr>
          <p:nvPr/>
        </p:nvSpPr>
        <p:spPr>
          <a:xfrm>
            <a:off x="907976" y="2798835"/>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b="1" i="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1" name="2 Subtítulo"/>
          <p:cNvSpPr txBox="1">
            <a:spLocks/>
          </p:cNvSpPr>
          <p:nvPr/>
        </p:nvSpPr>
        <p:spPr>
          <a:xfrm>
            <a:off x="891743" y="2789529"/>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b="1" i="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3 Imagen"/>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7112" t="2838" b="4655"/>
          <a:stretch/>
        </p:blipFill>
        <p:spPr>
          <a:xfrm>
            <a:off x="402804" y="2230465"/>
            <a:ext cx="4461896" cy="4121998"/>
          </a:xfrm>
          <a:prstGeom prst="rect">
            <a:avLst/>
          </a:prstGeom>
        </p:spPr>
      </p:pic>
      <p:pic>
        <p:nvPicPr>
          <p:cNvPr id="7" name="6 Imagen"/>
          <p:cNvPicPr>
            <a:picLocks noChangeAspect="1"/>
          </p:cNvPicPr>
          <p:nvPr/>
        </p:nvPicPr>
        <p:blipFill rotWithShape="1">
          <a:blip r:embed="rId4" cstate="print">
            <a:extLst>
              <a:ext uri="{28A0092B-C50C-407E-A947-70E740481C1C}">
                <a14:useLocalDpi xmlns:a14="http://schemas.microsoft.com/office/drawing/2010/main" val="0"/>
              </a:ext>
            </a:extLst>
          </a:blip>
          <a:srcRect t="3222" b="1631"/>
          <a:stretch/>
        </p:blipFill>
        <p:spPr>
          <a:xfrm>
            <a:off x="5226521" y="2026959"/>
            <a:ext cx="3539054" cy="4856410"/>
          </a:xfrm>
          <a:prstGeom prst="rect">
            <a:avLst/>
          </a:prstGeom>
        </p:spPr>
      </p:pic>
      <p:sp>
        <p:nvSpPr>
          <p:cNvPr id="13" name="12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extLst>
      <p:ext uri="{BB962C8B-B14F-4D97-AF65-F5344CB8AC3E}">
        <p14:creationId xmlns:p14="http://schemas.microsoft.com/office/powerpoint/2010/main" val="189734801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23517" y="692696"/>
            <a:ext cx="6400800" cy="720080"/>
          </a:xfrm>
        </p:spPr>
        <p:txBody>
          <a:bodyPr>
            <a:normAutofit/>
          </a:bodyPr>
          <a:lstStyle/>
          <a:p>
            <a:pPr algn="l"/>
            <a:r>
              <a:rPr lang="es-VE" dirty="0" smtClean="0">
                <a:solidFill>
                  <a:schemeClr val="tx2">
                    <a:lumMod val="60000"/>
                    <a:lumOff val="40000"/>
                  </a:schemeClr>
                </a:solidFill>
                <a:latin typeface="Stylus BT" panose="020E0402020206020304" pitchFamily="34" charset="0"/>
                <a:cs typeface="Times New Roman" panose="02020603050405020304" pitchFamily="18" charset="0"/>
              </a:rPr>
              <a:t>Trazas de la Recta</a:t>
            </a:r>
            <a:endParaRPr lang="es-VE"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8" name="2 Subtítulo"/>
          <p:cNvSpPr txBox="1">
            <a:spLocks/>
          </p:cNvSpPr>
          <p:nvPr/>
        </p:nvSpPr>
        <p:spPr>
          <a:xfrm>
            <a:off x="791375" y="3024165"/>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11" name="2 Subtítulo"/>
          <p:cNvSpPr txBox="1">
            <a:spLocks/>
          </p:cNvSpPr>
          <p:nvPr/>
        </p:nvSpPr>
        <p:spPr>
          <a:xfrm>
            <a:off x="775142" y="3014859"/>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dirty="0">
              <a:solidFill>
                <a:schemeClr val="tx2">
                  <a:lumMod val="60000"/>
                  <a:lumOff val="40000"/>
                </a:schemeClr>
              </a:solidFill>
              <a:latin typeface="Stylus BT" panose="020E0402020206020304" pitchFamily="34" charset="0"/>
              <a:cs typeface="Times New Roman" panose="02020603050405020304" pitchFamily="18" charset="0"/>
            </a:endParaRPr>
          </a:p>
        </p:txBody>
      </p:sp>
      <p:pic>
        <p:nvPicPr>
          <p:cNvPr id="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0391" t="31826" r="13146" b="30978"/>
          <a:stretch/>
        </p:blipFill>
        <p:spPr bwMode="auto">
          <a:xfrm>
            <a:off x="1352054" y="1988840"/>
            <a:ext cx="5823888" cy="3069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12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extLst>
      <p:ext uri="{BB962C8B-B14F-4D97-AF65-F5344CB8AC3E}">
        <p14:creationId xmlns:p14="http://schemas.microsoft.com/office/powerpoint/2010/main" val="4283303800"/>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3915" t="8811" r="22571" b="19845"/>
          <a:stretch/>
        </p:blipFill>
        <p:spPr bwMode="auto">
          <a:xfrm>
            <a:off x="2193801" y="1052736"/>
            <a:ext cx="4968552" cy="5299176"/>
          </a:xfrm>
          <a:prstGeom prst="rect">
            <a:avLst/>
          </a:prstGeom>
          <a:noFill/>
          <a:ln w="9525">
            <a:solidFill>
              <a:schemeClr val="tx2">
                <a:lumMod val="75000"/>
              </a:schemeClr>
            </a:solidFill>
            <a:miter lim="800000"/>
            <a:headEnd/>
            <a:tailEnd/>
          </a:ln>
          <a:extLst>
            <a:ext uri="{909E8E84-426E-40DD-AFC4-6F175D3DCCD1}">
              <a14:hiddenFill xmlns:a14="http://schemas.microsoft.com/office/drawing/2010/main">
                <a:solidFill>
                  <a:schemeClr val="accent1"/>
                </a:solidFill>
              </a14:hiddenFill>
            </a:ext>
          </a:extLst>
        </p:spPr>
      </p:pic>
      <p:sp>
        <p:nvSpPr>
          <p:cNvPr id="5" name="4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extLst>
      <p:ext uri="{BB962C8B-B14F-4D97-AF65-F5344CB8AC3E}">
        <p14:creationId xmlns:p14="http://schemas.microsoft.com/office/powerpoint/2010/main" val="3721858344"/>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547464" y="930077"/>
            <a:ext cx="6400800" cy="1008112"/>
          </a:xfrm>
        </p:spPr>
        <p:txBody>
          <a:bodyPr>
            <a:noAutofit/>
          </a:bodyPr>
          <a:lstStyle/>
          <a:p>
            <a:pPr algn="l"/>
            <a:r>
              <a:rPr lang="es-VE" b="1" dirty="0" smtClean="0">
                <a:solidFill>
                  <a:schemeClr val="tx2">
                    <a:lumMod val="60000"/>
                    <a:lumOff val="40000"/>
                  </a:schemeClr>
                </a:solidFill>
                <a:latin typeface="Stylus BT" panose="020E0402020206020304" pitchFamily="34" charset="0"/>
                <a:cs typeface="Times New Roman" panose="02020603050405020304" pitchFamily="18" charset="0"/>
              </a:rPr>
              <a:t>Posición relativa de dos rectas</a:t>
            </a:r>
            <a:endParaRPr lang="es-VE" sz="2800" b="1" dirty="0" smtClean="0">
              <a:solidFill>
                <a:schemeClr val="tx2">
                  <a:lumMod val="60000"/>
                  <a:lumOff val="40000"/>
                </a:schemeClr>
              </a:solidFill>
              <a:latin typeface="Stylus BT" panose="020E0402020206020304" pitchFamily="34" charset="0"/>
              <a:cs typeface="Times New Roman" panose="02020603050405020304" pitchFamily="18" charset="0"/>
            </a:endParaRPr>
          </a:p>
          <a:p>
            <a:pPr algn="l"/>
            <a:endParaRPr lang="es-VE" sz="2800" b="1" dirty="0">
              <a:solidFill>
                <a:schemeClr val="tx2">
                  <a:lumMod val="60000"/>
                  <a:lumOff val="40000"/>
                </a:schemeClr>
              </a:solidFill>
              <a:latin typeface="Stylus BT" panose="020E0402020206020304" pitchFamily="34" charset="0"/>
              <a:cs typeface="Times New Roman" panose="02020603050405020304" pitchFamily="18" charset="0"/>
            </a:endParaRPr>
          </a:p>
          <a:p>
            <a:pPr algn="l"/>
            <a:r>
              <a:rPr lang="es-VE" sz="2800" b="1" dirty="0" smtClean="0">
                <a:solidFill>
                  <a:schemeClr val="tx2">
                    <a:lumMod val="60000"/>
                    <a:lumOff val="40000"/>
                  </a:schemeClr>
                </a:solidFill>
                <a:latin typeface="Stylus BT" panose="020E0402020206020304" pitchFamily="34" charset="0"/>
                <a:cs typeface="Times New Roman" panose="02020603050405020304" pitchFamily="18" charset="0"/>
              </a:rPr>
              <a:t>Rectas que se cortan</a:t>
            </a:r>
            <a:endParaRPr lang="es-VE" sz="2800" b="1"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8" name="2 Subtítulo"/>
          <p:cNvSpPr txBox="1">
            <a:spLocks/>
          </p:cNvSpPr>
          <p:nvPr/>
        </p:nvSpPr>
        <p:spPr>
          <a:xfrm>
            <a:off x="907976" y="2798835"/>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b="1" i="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1" name="2 Subtítulo"/>
          <p:cNvSpPr txBox="1">
            <a:spLocks/>
          </p:cNvSpPr>
          <p:nvPr/>
        </p:nvSpPr>
        <p:spPr>
          <a:xfrm>
            <a:off x="891743" y="2789529"/>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b="1" i="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3 Imagen"/>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rcRect t="8654"/>
          <a:stretch/>
        </p:blipFill>
        <p:spPr>
          <a:xfrm>
            <a:off x="1818270" y="3001818"/>
            <a:ext cx="5671351" cy="3091478"/>
          </a:xfrm>
          <a:prstGeom prst="rect">
            <a:avLst/>
          </a:prstGeom>
        </p:spPr>
      </p:pic>
      <p:sp>
        <p:nvSpPr>
          <p:cNvPr id="12" name="11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extLst>
      <p:ext uri="{BB962C8B-B14F-4D97-AF65-F5344CB8AC3E}">
        <p14:creationId xmlns:p14="http://schemas.microsoft.com/office/powerpoint/2010/main" val="2257309345"/>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662608" y="692696"/>
            <a:ext cx="6400800" cy="1008112"/>
          </a:xfrm>
        </p:spPr>
        <p:txBody>
          <a:bodyPr>
            <a:noAutofit/>
          </a:bodyPr>
          <a:lstStyle/>
          <a:p>
            <a:pPr algn="l"/>
            <a:r>
              <a:rPr lang="es-VE" b="1" dirty="0" smtClean="0">
                <a:solidFill>
                  <a:schemeClr val="tx2">
                    <a:lumMod val="60000"/>
                    <a:lumOff val="40000"/>
                  </a:schemeClr>
                </a:solidFill>
                <a:latin typeface="Stylus BT" panose="020E0402020206020304" pitchFamily="34" charset="0"/>
                <a:cs typeface="Times New Roman" panose="02020603050405020304" pitchFamily="18" charset="0"/>
              </a:rPr>
              <a:t>Posición relativa de dos rectas</a:t>
            </a:r>
          </a:p>
          <a:p>
            <a:pPr algn="l"/>
            <a:endParaRPr lang="es-VE" b="1" i="1" dirty="0">
              <a:solidFill>
                <a:schemeClr val="tx2">
                  <a:lumMod val="75000"/>
                </a:schemeClr>
              </a:solidFill>
              <a:latin typeface="Stylus BT" panose="020E0402020206020304" pitchFamily="34" charset="0"/>
              <a:cs typeface="Times New Roman" panose="02020603050405020304" pitchFamily="18" charset="0"/>
            </a:endParaRPr>
          </a:p>
          <a:p>
            <a:pPr algn="l"/>
            <a:r>
              <a:rPr lang="es-VE" sz="2800" dirty="0" smtClean="0">
                <a:solidFill>
                  <a:schemeClr val="tx2">
                    <a:lumMod val="60000"/>
                    <a:lumOff val="40000"/>
                  </a:schemeClr>
                </a:solidFill>
                <a:latin typeface="Stylus BT" panose="020E0402020206020304" pitchFamily="34" charset="0"/>
                <a:cs typeface="Times New Roman" panose="02020603050405020304" pitchFamily="18" charset="0"/>
              </a:rPr>
              <a:t>Rectas que se cruzan</a:t>
            </a:r>
            <a:endParaRPr lang="es-VE" sz="2800"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8" name="2 Subtítulo"/>
          <p:cNvSpPr txBox="1">
            <a:spLocks/>
          </p:cNvSpPr>
          <p:nvPr/>
        </p:nvSpPr>
        <p:spPr>
          <a:xfrm>
            <a:off x="907976" y="2798835"/>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b="1" i="1" dirty="0">
              <a:solidFill>
                <a:schemeClr val="tx2">
                  <a:lumMod val="75000"/>
                </a:schemeClr>
              </a:solidFill>
              <a:latin typeface="Stylus BT" panose="020E0402020206020304" pitchFamily="34" charset="0"/>
              <a:cs typeface="Times New Roman" panose="02020603050405020304" pitchFamily="18" charset="0"/>
            </a:endParaRPr>
          </a:p>
        </p:txBody>
      </p:sp>
      <p:sp>
        <p:nvSpPr>
          <p:cNvPr id="11" name="2 Subtítulo"/>
          <p:cNvSpPr txBox="1">
            <a:spLocks/>
          </p:cNvSpPr>
          <p:nvPr/>
        </p:nvSpPr>
        <p:spPr>
          <a:xfrm>
            <a:off x="891743" y="2789529"/>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b="1" i="1" dirty="0">
              <a:solidFill>
                <a:schemeClr val="tx2">
                  <a:lumMod val="75000"/>
                </a:schemeClr>
              </a:solidFill>
              <a:latin typeface="Stylus BT" panose="020E0402020206020304" pitchFamily="34" charset="0"/>
              <a:cs typeface="Times New Roman" panose="02020603050405020304" pitchFamily="18" charset="0"/>
            </a:endParaRPr>
          </a:p>
        </p:txBody>
      </p:sp>
      <p:pic>
        <p:nvPicPr>
          <p:cNvPr id="9" name="8 Imagen"/>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812099" y="2789529"/>
            <a:ext cx="6340341" cy="3593186"/>
          </a:xfrm>
          <a:prstGeom prst="rect">
            <a:avLst/>
          </a:prstGeom>
        </p:spPr>
      </p:pic>
      <p:sp>
        <p:nvSpPr>
          <p:cNvPr id="12" name="11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extLst>
      <p:ext uri="{BB962C8B-B14F-4D97-AF65-F5344CB8AC3E}">
        <p14:creationId xmlns:p14="http://schemas.microsoft.com/office/powerpoint/2010/main" val="3384802755"/>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Subtítulo"/>
          <p:cNvSpPr>
            <a:spLocks noGrp="1"/>
          </p:cNvSpPr>
          <p:nvPr>
            <p:ph type="subTitle" idx="1"/>
          </p:nvPr>
        </p:nvSpPr>
        <p:spPr>
          <a:xfrm>
            <a:off x="467544" y="692696"/>
            <a:ext cx="6400800" cy="576064"/>
          </a:xfrm>
        </p:spPr>
        <p:txBody>
          <a:bodyPr>
            <a:noAutofit/>
          </a:bodyPr>
          <a:lstStyle/>
          <a:p>
            <a:pPr algn="l"/>
            <a:r>
              <a:rPr lang="es-VE" b="1" dirty="0" smtClean="0">
                <a:solidFill>
                  <a:schemeClr val="tx2">
                    <a:lumMod val="60000"/>
                    <a:lumOff val="40000"/>
                  </a:schemeClr>
                </a:solidFill>
                <a:latin typeface="Stylus BT" panose="020E0402020206020304" pitchFamily="34" charset="0"/>
                <a:cs typeface="Times New Roman" panose="02020603050405020304" pitchFamily="18" charset="0"/>
              </a:rPr>
              <a:t>Posición relativa de dos rectas</a:t>
            </a:r>
          </a:p>
          <a:p>
            <a:pPr algn="l"/>
            <a:endParaRPr lang="es-VE" b="1" i="1" dirty="0">
              <a:solidFill>
                <a:schemeClr val="tx2">
                  <a:lumMod val="75000"/>
                </a:schemeClr>
              </a:solidFill>
              <a:latin typeface="Stylus BT" panose="020E0402020206020304" pitchFamily="34" charset="0"/>
              <a:cs typeface="Times New Roman" panose="02020603050405020304" pitchFamily="18" charset="0"/>
            </a:endParaRPr>
          </a:p>
          <a:p>
            <a:pPr algn="l"/>
            <a:r>
              <a:rPr lang="es-VE" sz="2800" dirty="0" smtClean="0">
                <a:solidFill>
                  <a:schemeClr val="tx2">
                    <a:lumMod val="60000"/>
                    <a:lumOff val="40000"/>
                  </a:schemeClr>
                </a:solidFill>
                <a:latin typeface="Stylus BT" panose="020E0402020206020304" pitchFamily="34" charset="0"/>
                <a:cs typeface="Times New Roman" panose="02020603050405020304" pitchFamily="18" charset="0"/>
              </a:rPr>
              <a:t>Rectas paralelas</a:t>
            </a:r>
            <a:endParaRPr lang="es-VE" sz="2800"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8" name="2 Subtítulo"/>
          <p:cNvSpPr txBox="1">
            <a:spLocks/>
          </p:cNvSpPr>
          <p:nvPr/>
        </p:nvSpPr>
        <p:spPr>
          <a:xfrm>
            <a:off x="907976" y="2798835"/>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b="1" i="1"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11" name="2 Subtítulo"/>
          <p:cNvSpPr txBox="1">
            <a:spLocks/>
          </p:cNvSpPr>
          <p:nvPr/>
        </p:nvSpPr>
        <p:spPr>
          <a:xfrm>
            <a:off x="891743" y="2789529"/>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b="1" i="1" dirty="0">
              <a:solidFill>
                <a:schemeClr val="tx2">
                  <a:lumMod val="75000"/>
                </a:schemeClr>
              </a:solidFill>
              <a:latin typeface="Times New Roman" panose="02020603050405020304" pitchFamily="18" charset="0"/>
              <a:cs typeface="Times New Roman" panose="02020603050405020304" pitchFamily="18" charset="0"/>
            </a:endParaRPr>
          </a:p>
        </p:txBody>
      </p:sp>
      <p:pic>
        <p:nvPicPr>
          <p:cNvPr id="4" name="3 Imagen"/>
          <p:cNvPicPr>
            <a:picLocks noChangeAspect="1"/>
          </p:cNvPicPr>
          <p:nvPr/>
        </p:nvPicPr>
        <p:blipFill>
          <a:blip r:embed="rId2" cstate="print">
            <a:extLst>
              <a:ext uri="{BEBA8EAE-BF5A-486C-A8C5-ECC9F3942E4B}">
                <a14:imgProps xmlns:a14="http://schemas.microsoft.com/office/drawing/2010/main">
                  <a14:imgLayer r:embed="rId3">
                    <a14:imgEffect>
                      <a14:sharpenSoften amount="500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a:off x="1187624" y="2852936"/>
            <a:ext cx="7320919" cy="3312368"/>
          </a:xfrm>
          <a:prstGeom prst="rect">
            <a:avLst/>
          </a:prstGeom>
        </p:spPr>
      </p:pic>
      <p:sp>
        <p:nvSpPr>
          <p:cNvPr id="12" name="11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extLst>
      <p:ext uri="{BB962C8B-B14F-4D97-AF65-F5344CB8AC3E}">
        <p14:creationId xmlns:p14="http://schemas.microsoft.com/office/powerpoint/2010/main" val="3834948349"/>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323527" y="2420888"/>
            <a:ext cx="3777615" cy="2016224"/>
          </a:xfrm>
          <a:prstGeom prst="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o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just"/>
            <a:r>
              <a:rPr lang="es-VE" sz="1600" dirty="0">
                <a:solidFill>
                  <a:schemeClr val="tx1"/>
                </a:solidFill>
                <a:latin typeface="Stylus BT" panose="020E0402020206020304" pitchFamily="34" charset="0"/>
                <a:cs typeface="Times New Roman" panose="02020603050405020304" pitchFamily="18" charset="0"/>
              </a:rPr>
              <a:t>L</a:t>
            </a:r>
            <a:r>
              <a:rPr lang="es-VE" sz="1600" dirty="0" smtClean="0">
                <a:solidFill>
                  <a:schemeClr val="tx1"/>
                </a:solidFill>
                <a:latin typeface="Stylus BT" panose="020E0402020206020304" pitchFamily="34" charset="0"/>
                <a:cs typeface="Times New Roman" panose="02020603050405020304" pitchFamily="18" charset="0"/>
              </a:rPr>
              <a:t>a recta en una sucesión infinita de puntos que queda determinada al conocer dos de ellos</a:t>
            </a:r>
            <a:r>
              <a:rPr lang="es-VE" sz="1600" dirty="0" smtClean="0">
                <a:solidFill>
                  <a:schemeClr val="tx1"/>
                </a:solidFill>
                <a:latin typeface="Stylus BT" panose="020E0402020206020304" pitchFamily="34" charset="0"/>
                <a:cs typeface="Times New Roman" panose="02020603050405020304" pitchFamily="18" charset="0"/>
              </a:rPr>
              <a:t>.</a:t>
            </a:r>
          </a:p>
          <a:p>
            <a:pPr algn="just"/>
            <a:endParaRPr lang="es-VE" sz="1600" dirty="0" smtClean="0">
              <a:solidFill>
                <a:schemeClr val="tx1"/>
              </a:solidFill>
              <a:latin typeface="Stylus BT" panose="020E0402020206020304" pitchFamily="34" charset="0"/>
              <a:cs typeface="Times New Roman" panose="02020603050405020304" pitchFamily="18" charset="0"/>
            </a:endParaRPr>
          </a:p>
          <a:p>
            <a:pPr algn="just"/>
            <a:r>
              <a:rPr lang="es-VE" sz="1600" dirty="0" smtClean="0">
                <a:solidFill>
                  <a:schemeClr val="tx1"/>
                </a:solidFill>
                <a:latin typeface="Stylus BT" panose="020E0402020206020304" pitchFamily="34" charset="0"/>
                <a:cs typeface="Times New Roman" panose="02020603050405020304" pitchFamily="18" charset="0"/>
              </a:rPr>
              <a:t>En el espacio la línea recta esta definida, bien sea por dos puntos o un punto y una dirección</a:t>
            </a:r>
          </a:p>
          <a:p>
            <a:pPr algn="just"/>
            <a:endParaRPr lang="es-VE" sz="1600" dirty="0">
              <a:solidFill>
                <a:schemeClr val="tx1"/>
              </a:solidFill>
              <a:latin typeface="Stylus BT" panose="020E0402020206020304" pitchFamily="34" charset="0"/>
              <a:cs typeface="Times New Roman" panose="02020603050405020304" pitchFamily="18" charset="0"/>
            </a:endParaRPr>
          </a:p>
        </p:txBody>
      </p:sp>
      <p:sp>
        <p:nvSpPr>
          <p:cNvPr id="6" name="5 CuadroTexto"/>
          <p:cNvSpPr txBox="1"/>
          <p:nvPr/>
        </p:nvSpPr>
        <p:spPr>
          <a:xfrm>
            <a:off x="3923928" y="5085184"/>
            <a:ext cx="4464496" cy="1200329"/>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algn="just"/>
            <a:r>
              <a:rPr lang="es-VE" dirty="0" smtClean="0">
                <a:latin typeface="Stylus BT" panose="020E0402020206020304" pitchFamily="34" charset="0"/>
                <a:cs typeface="Times New Roman" panose="02020603050405020304" pitchFamily="18" charset="0"/>
              </a:rPr>
              <a:t>La nomenclatura  de una recta se representan </a:t>
            </a:r>
            <a:r>
              <a:rPr lang="es-VE" dirty="0">
                <a:latin typeface="Stylus BT" panose="020E0402020206020304" pitchFamily="34" charset="0"/>
                <a:cs typeface="Times New Roman" panose="02020603050405020304" pitchFamily="18" charset="0"/>
              </a:rPr>
              <a:t>con letras minúsculas</a:t>
            </a:r>
            <a:endParaRPr lang="es-VE" b="1" i="1" dirty="0">
              <a:latin typeface="Stylus BT" panose="020E0402020206020304" pitchFamily="34" charset="0"/>
              <a:cs typeface="Times New Roman" panose="02020603050405020304" pitchFamily="18" charset="0"/>
            </a:endParaRPr>
          </a:p>
          <a:p>
            <a:pPr algn="just"/>
            <a:r>
              <a:rPr lang="es-VE" dirty="0">
                <a:latin typeface="Stylus BT" panose="020E0402020206020304" pitchFamily="34" charset="0"/>
                <a:cs typeface="Times New Roman" panose="02020603050405020304" pitchFamily="18" charset="0"/>
              </a:rPr>
              <a:t>  </a:t>
            </a:r>
          </a:p>
          <a:p>
            <a:endParaRPr lang="es-VE" dirty="0"/>
          </a:p>
        </p:txBody>
      </p:sp>
      <p:pic>
        <p:nvPicPr>
          <p:cNvPr id="1028" name="Picture 4" descr="https://49bfc9dc-a-62cb3a1a-s-sites.googlegroups.com/site/dibujotecnicoclm/u/sistema-diedrico/sistema-diedrico-la-recta/Imagen1.png?attachauth=ANoY7cpudf21dcDxCHQta9HvkElKCGP0v3fgHBriDQ0HLgI3HXy2ea8g-45M55ss98pS36gEKh6jbtmYI9jehpKcin9uMd1SP1DqRA-yleIlgDVQJ5_A_VHjdmpEtK5y9yOAAMpYIJila5lKG2MZpbk0rqHA4VIiD270d96-D2K0ZikaqI-P72jb2NnfI7JtEnz5oMsTEPs8LjHUYo465lFH5IFVNxIMYCsUqwWQ_l1ImSZEMbbMOetowEABjRUouQzSnZulnkCX0tIpHXqAhISbPzE4pYkugQ%3D%3D&amp;attredirects=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101143" y="2060848"/>
            <a:ext cx="4617810" cy="2376264"/>
          </a:xfrm>
          <a:prstGeom prst="rect">
            <a:avLst/>
          </a:prstGeom>
          <a:noFill/>
          <a:extLst>
            <a:ext uri="{909E8E84-426E-40DD-AFC4-6F175D3DCCD1}">
              <a14:hiddenFill xmlns:a14="http://schemas.microsoft.com/office/drawing/2010/main">
                <a:solidFill>
                  <a:srgbClr val="FFFFFF"/>
                </a:solidFill>
              </a14:hiddenFill>
            </a:ext>
          </a:extLst>
        </p:spPr>
      </p:pic>
      <p:sp>
        <p:nvSpPr>
          <p:cNvPr id="9" name="8 CuadroTexto"/>
          <p:cNvSpPr txBox="1"/>
          <p:nvPr/>
        </p:nvSpPr>
        <p:spPr>
          <a:xfrm>
            <a:off x="3203849" y="404664"/>
            <a:ext cx="2592288" cy="830997"/>
          </a:xfrm>
          <a:prstGeom prst="rect">
            <a:avLst/>
          </a:prstGeom>
          <a:noFill/>
        </p:spPr>
        <p:txBody>
          <a:bodyPr wrap="square" rtlCol="0">
            <a:spAutoFit/>
          </a:bodyPr>
          <a:lstStyle/>
          <a:p>
            <a:r>
              <a:rPr lang="es-VE" sz="4800" dirty="0" smtClean="0">
                <a:solidFill>
                  <a:schemeClr val="tx2">
                    <a:lumMod val="60000"/>
                    <a:lumOff val="40000"/>
                  </a:schemeClr>
                </a:solidFill>
                <a:latin typeface="Stylus BT" panose="020E0402020206020304" pitchFamily="34" charset="0"/>
              </a:rPr>
              <a:t>La Recta</a:t>
            </a:r>
            <a:endParaRPr lang="es-VE" sz="4800" dirty="0">
              <a:solidFill>
                <a:schemeClr val="tx2">
                  <a:lumMod val="60000"/>
                  <a:lumOff val="40000"/>
                </a:schemeClr>
              </a:solidFill>
              <a:latin typeface="Stylus BT" panose="020E0402020206020304" pitchFamily="34" charset="0"/>
            </a:endParaRPr>
          </a:p>
        </p:txBody>
      </p:sp>
      <p:sp>
        <p:nvSpPr>
          <p:cNvPr id="7" name="6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extLst>
      <p:ext uri="{BB962C8B-B14F-4D97-AF65-F5344CB8AC3E}">
        <p14:creationId xmlns:p14="http://schemas.microsoft.com/office/powerpoint/2010/main" val="3020831387"/>
      </p:ext>
    </p:extLst>
  </p:cSld>
  <p:clrMapOvr>
    <a:masterClrMapping/>
  </p:clrMapOvr>
  <p:transition spd="med">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2 Subtítulo"/>
          <p:cNvSpPr txBox="1">
            <a:spLocks/>
          </p:cNvSpPr>
          <p:nvPr/>
        </p:nvSpPr>
        <p:spPr>
          <a:xfrm>
            <a:off x="1259632" y="836712"/>
            <a:ext cx="6400800" cy="72008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9pPr>
          </a:lstStyle>
          <a:p>
            <a:pPr fontAlgn="auto">
              <a:spcAft>
                <a:spcPts val="0"/>
              </a:spcAft>
            </a:pPr>
            <a:r>
              <a:rPr lang="es-VE" b="1" dirty="0" smtClean="0">
                <a:solidFill>
                  <a:schemeClr val="tx2">
                    <a:lumMod val="60000"/>
                    <a:lumOff val="40000"/>
                  </a:schemeClr>
                </a:solidFill>
                <a:latin typeface="Stylus BT" panose="020E0402020206020304" pitchFamily="34" charset="0"/>
                <a:cs typeface="Times New Roman" panose="02020603050405020304" pitchFamily="18" charset="0"/>
              </a:rPr>
              <a:t>Proyección </a:t>
            </a:r>
            <a:r>
              <a:rPr lang="es-VE" b="1" dirty="0" err="1" smtClean="0">
                <a:solidFill>
                  <a:schemeClr val="tx2">
                    <a:lumMod val="60000"/>
                    <a:lumOff val="40000"/>
                  </a:schemeClr>
                </a:solidFill>
                <a:latin typeface="Stylus BT" panose="020E0402020206020304" pitchFamily="34" charset="0"/>
                <a:cs typeface="Times New Roman" panose="02020603050405020304" pitchFamily="18" charset="0"/>
              </a:rPr>
              <a:t>Diédrica</a:t>
            </a:r>
            <a:r>
              <a:rPr lang="es-VE" b="1" dirty="0" smtClean="0">
                <a:solidFill>
                  <a:schemeClr val="tx2">
                    <a:lumMod val="60000"/>
                    <a:lumOff val="40000"/>
                  </a:schemeClr>
                </a:solidFill>
                <a:latin typeface="Stylus BT" panose="020E0402020206020304" pitchFamily="34" charset="0"/>
                <a:cs typeface="Times New Roman" panose="02020603050405020304" pitchFamily="18" charset="0"/>
              </a:rPr>
              <a:t> de una recta</a:t>
            </a:r>
            <a:endParaRPr lang="es-VE" b="1"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7" name="6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
        <p:nvSpPr>
          <p:cNvPr id="8" name="7 Rectángulo"/>
          <p:cNvSpPr/>
          <p:nvPr/>
        </p:nvSpPr>
        <p:spPr>
          <a:xfrm>
            <a:off x="611560" y="2674619"/>
            <a:ext cx="3168352"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s-VE" dirty="0">
                <a:latin typeface="Stylus BT" panose="020E0402020206020304" pitchFamily="34" charset="0"/>
              </a:rPr>
              <a:t>La proyección de una recta sobre un plano, es otra recta formada por la proyección de todos los puntos de aquella. Por tanto, una recta quedará definida por las proyecciones de dos de sus puntos</a:t>
            </a:r>
          </a:p>
        </p:txBody>
      </p:sp>
      <p:pic>
        <p:nvPicPr>
          <p:cNvPr id="307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1166" t="40019" r="23389" b="25192"/>
          <a:stretch/>
        </p:blipFill>
        <p:spPr bwMode="auto">
          <a:xfrm>
            <a:off x="4306044" y="2581275"/>
            <a:ext cx="4462587" cy="2049759"/>
          </a:xfrm>
          <a:prstGeom prst="rect">
            <a:avLst/>
          </a:prstGeom>
          <a:ln w="9525">
            <a:solidFill>
              <a:schemeClr val="tx1"/>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cxnSp>
        <p:nvCxnSpPr>
          <p:cNvPr id="10" name="9 Conector recto de flecha"/>
          <p:cNvCxnSpPr>
            <a:stCxn id="8" idx="3"/>
          </p:cNvCxnSpPr>
          <p:nvPr/>
        </p:nvCxnSpPr>
        <p:spPr>
          <a:xfrm>
            <a:off x="3779912" y="3690282"/>
            <a:ext cx="432048" cy="0"/>
          </a:xfrm>
          <a:prstGeom prst="straightConnector1">
            <a:avLst/>
          </a:prstGeom>
          <a:ln>
            <a:tailEnd type="arrow"/>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212030086"/>
      </p:ext>
    </p:extLst>
  </p:cSld>
  <p:clrMapOvr>
    <a:masterClrMapping/>
  </p:clrMapOvr>
  <p:transition spd="med">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Rectángulo"/>
          <p:cNvSpPr/>
          <p:nvPr/>
        </p:nvSpPr>
        <p:spPr>
          <a:xfrm>
            <a:off x="6948264" y="219998"/>
            <a:ext cx="1204176" cy="369332"/>
          </a:xfrm>
          <a:prstGeom prst="rect">
            <a:avLst/>
          </a:prstGeom>
        </p:spPr>
        <p:txBody>
          <a:bodyPr wrap="none">
            <a:spAutoFit/>
          </a:bodyPr>
          <a:lstStyle/>
          <a:p>
            <a:r>
              <a:rPr lang="es-VE" dirty="0" smtClean="0">
                <a:solidFill>
                  <a:schemeClr val="tx2">
                    <a:lumMod val="60000"/>
                    <a:lumOff val="40000"/>
                  </a:schemeClr>
                </a:solidFill>
                <a:latin typeface="Stylus BT" panose="020E0402020206020304" pitchFamily="34" charset="0"/>
              </a:rPr>
              <a:t>DIBUJO 1</a:t>
            </a:r>
            <a:endParaRPr lang="es-VE" dirty="0">
              <a:solidFill>
                <a:schemeClr val="tx2">
                  <a:lumMod val="60000"/>
                  <a:lumOff val="40000"/>
                </a:schemeClr>
              </a:solidFill>
              <a:latin typeface="Stylus BT" panose="020E0402020206020304" pitchFamily="34" charset="0"/>
            </a:endParaRPr>
          </a:p>
        </p:txBody>
      </p:sp>
      <p:sp>
        <p:nvSpPr>
          <p:cNvPr id="8" name="2 Subtítulo"/>
          <p:cNvSpPr txBox="1">
            <a:spLocks/>
          </p:cNvSpPr>
          <p:nvPr/>
        </p:nvSpPr>
        <p:spPr>
          <a:xfrm>
            <a:off x="1017737" y="764704"/>
            <a:ext cx="6400800" cy="504056"/>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9pPr>
          </a:lstStyle>
          <a:p>
            <a:pPr fontAlgn="auto">
              <a:spcAft>
                <a:spcPts val="0"/>
              </a:spcAft>
            </a:pPr>
            <a:r>
              <a:rPr lang="es-VE" sz="2400" b="1" dirty="0" smtClean="0">
                <a:solidFill>
                  <a:schemeClr val="tx2">
                    <a:lumMod val="60000"/>
                    <a:lumOff val="40000"/>
                  </a:schemeClr>
                </a:solidFill>
                <a:latin typeface="Stylus BT" panose="020E0402020206020304" pitchFamily="34" charset="0"/>
                <a:cs typeface="Times New Roman" panose="02020603050405020304" pitchFamily="18" charset="0"/>
              </a:rPr>
              <a:t>Punto contenido en una recta</a:t>
            </a:r>
            <a:endParaRPr lang="es-VE" sz="2400" b="1"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12" name="2 Subtítulo"/>
          <p:cNvSpPr txBox="1">
            <a:spLocks/>
          </p:cNvSpPr>
          <p:nvPr/>
        </p:nvSpPr>
        <p:spPr>
          <a:xfrm>
            <a:off x="841167" y="2175125"/>
            <a:ext cx="7912496"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13" name="2 Subtítulo"/>
          <p:cNvSpPr txBox="1">
            <a:spLocks/>
          </p:cNvSpPr>
          <p:nvPr/>
        </p:nvSpPr>
        <p:spPr>
          <a:xfrm>
            <a:off x="891743" y="2789529"/>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15" name="14 Rectángulo"/>
          <p:cNvSpPr/>
          <p:nvPr/>
        </p:nvSpPr>
        <p:spPr>
          <a:xfrm>
            <a:off x="994917" y="1516432"/>
            <a:ext cx="7453064" cy="830997"/>
          </a:xfrm>
          <a:prstGeom prst="rect">
            <a:avLst/>
          </a:prstGeom>
        </p:spPr>
        <p:txBody>
          <a:bodyPr wrap="square">
            <a:spAutoFit/>
          </a:bodyPr>
          <a:lstStyle/>
          <a:p>
            <a:r>
              <a:rPr lang="es-VE" sz="1600" dirty="0">
                <a:latin typeface="Stylus BT" panose="020E0402020206020304" pitchFamily="34" charset="0"/>
                <a:cs typeface="Times New Roman" panose="02020603050405020304" pitchFamily="18" charset="0"/>
              </a:rPr>
              <a:t>Si un punto (P) esta contenido en una recta (r), entonces </a:t>
            </a:r>
            <a:r>
              <a:rPr lang="es-VE" sz="1600" dirty="0" smtClean="0">
                <a:latin typeface="Stylus BT" panose="020E0402020206020304" pitchFamily="34" charset="0"/>
                <a:cs typeface="Times New Roman" panose="02020603050405020304" pitchFamily="18" charset="0"/>
              </a:rPr>
              <a:t>las proyecciones </a:t>
            </a:r>
            <a:r>
              <a:rPr lang="es-VE" sz="1600" dirty="0">
                <a:latin typeface="Stylus BT" panose="020E0402020206020304" pitchFamily="34" charset="0"/>
                <a:cs typeface="Times New Roman" panose="02020603050405020304" pitchFamily="18" charset="0"/>
              </a:rPr>
              <a:t>vertical (</a:t>
            </a:r>
            <a:r>
              <a:rPr lang="es-VE" sz="1600" dirty="0" err="1" smtClean="0">
                <a:latin typeface="Stylus BT" panose="020E0402020206020304" pitchFamily="34" charset="0"/>
                <a:cs typeface="Times New Roman" panose="02020603050405020304" pitchFamily="18" charset="0"/>
              </a:rPr>
              <a:t>P</a:t>
            </a:r>
            <a:r>
              <a:rPr lang="es-VE" sz="1600" baseline="30000" dirty="0" err="1" smtClean="0">
                <a:latin typeface="Stylus BT" panose="020E0402020206020304" pitchFamily="34" charset="0"/>
                <a:cs typeface="Times New Roman" panose="02020603050405020304" pitchFamily="18" charset="0"/>
              </a:rPr>
              <a:t>v</a:t>
            </a:r>
            <a:r>
              <a:rPr lang="es-VE" sz="1600" dirty="0" smtClean="0">
                <a:latin typeface="Stylus BT" panose="020E0402020206020304" pitchFamily="34" charset="0"/>
                <a:cs typeface="Times New Roman" panose="02020603050405020304" pitchFamily="18" charset="0"/>
              </a:rPr>
              <a:t>) </a:t>
            </a:r>
            <a:r>
              <a:rPr lang="es-VE" sz="1600" dirty="0">
                <a:latin typeface="Stylus BT" panose="020E0402020206020304" pitchFamily="34" charset="0"/>
                <a:cs typeface="Times New Roman" panose="02020603050405020304" pitchFamily="18" charset="0"/>
              </a:rPr>
              <a:t>y horizontal (</a:t>
            </a:r>
            <a:r>
              <a:rPr lang="es-VE" sz="1600" dirty="0" err="1" smtClean="0">
                <a:latin typeface="Stylus BT" panose="020E0402020206020304" pitchFamily="34" charset="0"/>
                <a:cs typeface="Times New Roman" panose="02020603050405020304" pitchFamily="18" charset="0"/>
              </a:rPr>
              <a:t>P</a:t>
            </a:r>
            <a:r>
              <a:rPr lang="es-VE" sz="1600" baseline="30000" dirty="0" err="1" smtClean="0">
                <a:latin typeface="Stylus BT" panose="020E0402020206020304" pitchFamily="34" charset="0"/>
                <a:cs typeface="Times New Roman" panose="02020603050405020304" pitchFamily="18" charset="0"/>
              </a:rPr>
              <a:t>h</a:t>
            </a:r>
            <a:r>
              <a:rPr lang="es-VE" sz="1600" dirty="0" smtClean="0">
                <a:latin typeface="Stylus BT" panose="020E0402020206020304" pitchFamily="34" charset="0"/>
                <a:cs typeface="Times New Roman" panose="02020603050405020304" pitchFamily="18" charset="0"/>
              </a:rPr>
              <a:t>) </a:t>
            </a:r>
            <a:r>
              <a:rPr lang="es-VE" sz="1600" dirty="0">
                <a:latin typeface="Stylus BT" panose="020E0402020206020304" pitchFamily="34" charset="0"/>
                <a:cs typeface="Times New Roman" panose="02020603050405020304" pitchFamily="18" charset="0"/>
              </a:rPr>
              <a:t>del punto </a:t>
            </a:r>
            <a:r>
              <a:rPr lang="es-VE" sz="1600" dirty="0" smtClean="0">
                <a:latin typeface="Stylus BT" panose="020E0402020206020304" pitchFamily="34" charset="0"/>
                <a:cs typeface="Times New Roman" panose="02020603050405020304" pitchFamily="18" charset="0"/>
              </a:rPr>
              <a:t>están contenidas </a:t>
            </a:r>
            <a:r>
              <a:rPr lang="es-VE" sz="1600" dirty="0">
                <a:latin typeface="Stylus BT" panose="020E0402020206020304" pitchFamily="34" charset="0"/>
                <a:cs typeface="Times New Roman" panose="02020603050405020304" pitchFamily="18" charset="0"/>
              </a:rPr>
              <a:t>en las proyecciones vertical </a:t>
            </a:r>
            <a:r>
              <a:rPr lang="es-VE" sz="1600" dirty="0" smtClean="0">
                <a:latin typeface="Stylus BT" panose="020E0402020206020304" pitchFamily="34" charset="0"/>
                <a:cs typeface="Times New Roman" panose="02020603050405020304" pitchFamily="18" charset="0"/>
              </a:rPr>
              <a:t>(</a:t>
            </a:r>
            <a:r>
              <a:rPr lang="es-VE" sz="1600" dirty="0" err="1" smtClean="0">
                <a:latin typeface="Stylus BT" panose="020E0402020206020304" pitchFamily="34" charset="0"/>
                <a:cs typeface="Times New Roman" panose="02020603050405020304" pitchFamily="18" charset="0"/>
              </a:rPr>
              <a:t>r</a:t>
            </a:r>
            <a:r>
              <a:rPr lang="es-VE" sz="1600" baseline="30000" dirty="0" err="1" smtClean="0">
                <a:latin typeface="Stylus BT" panose="020E0402020206020304" pitchFamily="34" charset="0"/>
                <a:cs typeface="Times New Roman" panose="02020603050405020304" pitchFamily="18" charset="0"/>
              </a:rPr>
              <a:t>v</a:t>
            </a:r>
            <a:r>
              <a:rPr lang="es-VE" sz="1600" dirty="0" smtClean="0">
                <a:latin typeface="Stylus BT" panose="020E0402020206020304" pitchFamily="34" charset="0"/>
                <a:cs typeface="Times New Roman" panose="02020603050405020304" pitchFamily="18" charset="0"/>
              </a:rPr>
              <a:t>) </a:t>
            </a:r>
            <a:r>
              <a:rPr lang="es-VE" sz="1600" dirty="0">
                <a:latin typeface="Stylus BT" panose="020E0402020206020304" pitchFamily="34" charset="0"/>
                <a:cs typeface="Times New Roman" panose="02020603050405020304" pitchFamily="18" charset="0"/>
              </a:rPr>
              <a:t>y horizontal </a:t>
            </a:r>
            <a:r>
              <a:rPr lang="es-VE" sz="1600" dirty="0" smtClean="0">
                <a:latin typeface="Stylus BT" panose="020E0402020206020304" pitchFamily="34" charset="0"/>
                <a:cs typeface="Times New Roman" panose="02020603050405020304" pitchFamily="18" charset="0"/>
              </a:rPr>
              <a:t>(</a:t>
            </a:r>
            <a:r>
              <a:rPr lang="es-VE" sz="1600" dirty="0" err="1" smtClean="0">
                <a:latin typeface="Stylus BT" panose="020E0402020206020304" pitchFamily="34" charset="0"/>
                <a:cs typeface="Times New Roman" panose="02020603050405020304" pitchFamily="18" charset="0"/>
              </a:rPr>
              <a:t>r</a:t>
            </a:r>
            <a:r>
              <a:rPr lang="es-VE" sz="1600" baseline="30000" dirty="0" err="1">
                <a:latin typeface="Stylus BT" panose="020E0402020206020304" pitchFamily="34" charset="0"/>
                <a:cs typeface="Times New Roman" panose="02020603050405020304" pitchFamily="18" charset="0"/>
              </a:rPr>
              <a:t>h</a:t>
            </a:r>
            <a:r>
              <a:rPr lang="es-VE" sz="1600" dirty="0" smtClean="0">
                <a:latin typeface="Stylus BT" panose="020E0402020206020304" pitchFamily="34" charset="0"/>
                <a:cs typeface="Times New Roman" panose="02020603050405020304" pitchFamily="18" charset="0"/>
              </a:rPr>
              <a:t>) de </a:t>
            </a:r>
            <a:r>
              <a:rPr lang="es-VE" sz="1600" dirty="0">
                <a:latin typeface="Stylus BT" panose="020E0402020206020304" pitchFamily="34" charset="0"/>
                <a:cs typeface="Times New Roman" panose="02020603050405020304" pitchFamily="18" charset="0"/>
              </a:rPr>
              <a:t>la </a:t>
            </a:r>
            <a:r>
              <a:rPr lang="es-VE" sz="1600" dirty="0" smtClean="0">
                <a:latin typeface="Stylus BT" panose="020E0402020206020304" pitchFamily="34" charset="0"/>
                <a:cs typeface="Times New Roman" panose="02020603050405020304" pitchFamily="18" charset="0"/>
              </a:rPr>
              <a:t>recta.</a:t>
            </a:r>
            <a:endParaRPr lang="es-VE" sz="1600" dirty="0">
              <a:latin typeface="Stylus BT" panose="020E0402020206020304" pitchFamily="34" charset="0"/>
              <a:cs typeface="Times New Roman" panose="02020603050405020304" pitchFamily="18" charset="0"/>
            </a:endParaRPr>
          </a:p>
        </p:txBody>
      </p:sp>
      <p:sp>
        <p:nvSpPr>
          <p:cNvPr id="17" name="16 CuadroTexto"/>
          <p:cNvSpPr txBox="1"/>
          <p:nvPr/>
        </p:nvSpPr>
        <p:spPr>
          <a:xfrm>
            <a:off x="6146196" y="3305235"/>
            <a:ext cx="2808312" cy="2062103"/>
          </a:xfrm>
          <a:prstGeom prst="rect">
            <a:avLst/>
          </a:prstGeom>
          <a:noFill/>
        </p:spPr>
        <p:txBody>
          <a:bodyPr wrap="square" rtlCol="0">
            <a:spAutoFit/>
          </a:bodyPr>
          <a:lstStyle/>
          <a:p>
            <a:r>
              <a:rPr lang="es-VE" sz="1600" dirty="0" smtClean="0">
                <a:latin typeface="Stylus BT" panose="020E0402020206020304" pitchFamily="34" charset="0"/>
                <a:cs typeface="Times New Roman" panose="02020603050405020304" pitchFamily="18" charset="0"/>
              </a:rPr>
              <a:t>Determinar las proyecciones de P si se sabe que pertenece a r y tiene las siguientes coordenadas</a:t>
            </a:r>
          </a:p>
          <a:p>
            <a:endParaRPr lang="es-VE" sz="1600" dirty="0" smtClean="0">
              <a:latin typeface="Stylus BT" panose="020E0402020206020304" pitchFamily="34" charset="0"/>
              <a:cs typeface="Times New Roman" panose="02020603050405020304" pitchFamily="18" charset="0"/>
            </a:endParaRPr>
          </a:p>
          <a:p>
            <a:r>
              <a:rPr lang="es-VE" sz="1600" dirty="0" smtClean="0">
                <a:latin typeface="Stylus BT" panose="020E0402020206020304" pitchFamily="34" charset="0"/>
                <a:cs typeface="Times New Roman" panose="02020603050405020304" pitchFamily="18" charset="0"/>
              </a:rPr>
              <a:t>(Px ; ? ; ?)</a:t>
            </a:r>
          </a:p>
          <a:p>
            <a:r>
              <a:rPr lang="es-VE" sz="1600" dirty="0" smtClean="0">
                <a:latin typeface="Stylus BT" panose="020E0402020206020304" pitchFamily="34" charset="0"/>
                <a:cs typeface="Times New Roman" panose="02020603050405020304" pitchFamily="18" charset="0"/>
              </a:rPr>
              <a:t>(? ; Py ; ?)</a:t>
            </a:r>
          </a:p>
          <a:p>
            <a:r>
              <a:rPr lang="es-VE" sz="1600" dirty="0" smtClean="0">
                <a:latin typeface="Stylus BT" panose="020E0402020206020304" pitchFamily="34" charset="0"/>
                <a:cs typeface="Times New Roman" panose="02020603050405020304" pitchFamily="18" charset="0"/>
              </a:rPr>
              <a:t>(? ; ? ; Pz)</a:t>
            </a:r>
            <a:endParaRPr lang="es-VE" sz="1600" dirty="0">
              <a:latin typeface="Stylus BT" panose="020E0402020206020304" pitchFamily="34" charset="0"/>
              <a:cs typeface="Times New Roman" panose="02020603050405020304" pitchFamily="18" charset="0"/>
            </a:endParaRPr>
          </a:p>
        </p:txBody>
      </p:sp>
      <p:pic>
        <p:nvPicPr>
          <p:cNvPr id="19"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15824" t="28414" r="26993" b="40487"/>
          <a:stretch/>
        </p:blipFill>
        <p:spPr bwMode="auto">
          <a:xfrm>
            <a:off x="611560" y="3119058"/>
            <a:ext cx="4893890" cy="2129217"/>
          </a:xfrm>
          <a:prstGeom prst="rect">
            <a:avLst/>
          </a:prstGeom>
          <a:ln w="9525">
            <a:solidFill>
              <a:schemeClr val="tx2">
                <a:lumMod val="40000"/>
                <a:lumOff val="60000"/>
              </a:schemeClr>
            </a:solidFill>
            <a:miter lim="800000"/>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a:solidFill>
                  <a:schemeClr val="accent1"/>
                </a:solidFill>
              </a14:hiddenFill>
            </a:ext>
          </a:extLst>
        </p:spPr>
      </p:pic>
    </p:spTree>
    <p:extLst>
      <p:ext uri="{BB962C8B-B14F-4D97-AF65-F5344CB8AC3E}">
        <p14:creationId xmlns:p14="http://schemas.microsoft.com/office/powerpoint/2010/main" val="387131695"/>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2 Subtítulo"/>
          <p:cNvSpPr txBox="1">
            <a:spLocks/>
          </p:cNvSpPr>
          <p:nvPr/>
        </p:nvSpPr>
        <p:spPr>
          <a:xfrm>
            <a:off x="172307" y="1196752"/>
            <a:ext cx="3528392" cy="720080"/>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9pPr>
          </a:lstStyle>
          <a:p>
            <a:pPr algn="ctr" fontAlgn="auto">
              <a:spcAft>
                <a:spcPts val="0"/>
              </a:spcAft>
            </a:pPr>
            <a:r>
              <a:rPr lang="es-VE" b="1" dirty="0" smtClean="0">
                <a:solidFill>
                  <a:schemeClr val="tx2">
                    <a:lumMod val="60000"/>
                    <a:lumOff val="40000"/>
                  </a:schemeClr>
                </a:solidFill>
                <a:latin typeface="Stylus BT" panose="020E0402020206020304" pitchFamily="34" charset="0"/>
                <a:cs typeface="Times New Roman" panose="02020603050405020304" pitchFamily="18" charset="0"/>
              </a:rPr>
              <a:t>Trazas de la Recta</a:t>
            </a:r>
            <a:endParaRPr lang="es-VE" b="1"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11" name="2 Subtítulo"/>
          <p:cNvSpPr txBox="1">
            <a:spLocks/>
          </p:cNvSpPr>
          <p:nvPr/>
        </p:nvSpPr>
        <p:spPr>
          <a:xfrm>
            <a:off x="911755" y="2150763"/>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dirty="0">
              <a:solidFill>
                <a:srgbClr val="1F497D">
                  <a:lumMod val="75000"/>
                </a:srgbClr>
              </a:solidFill>
              <a:latin typeface="Stylus BT" panose="020E0402020206020304" pitchFamily="34" charset="0"/>
              <a:cs typeface="Times New Roman" panose="02020603050405020304" pitchFamily="18" charset="0"/>
            </a:endParaRPr>
          </a:p>
        </p:txBody>
      </p:sp>
      <p:sp>
        <p:nvSpPr>
          <p:cNvPr id="12" name="2 Subtítulo"/>
          <p:cNvSpPr txBox="1">
            <a:spLocks/>
          </p:cNvSpPr>
          <p:nvPr/>
        </p:nvSpPr>
        <p:spPr>
          <a:xfrm>
            <a:off x="895522" y="2141457"/>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dirty="0">
              <a:solidFill>
                <a:srgbClr val="1F497D">
                  <a:lumMod val="75000"/>
                </a:srgbClr>
              </a:solidFill>
              <a:latin typeface="Stylus BT" panose="020E0402020206020304" pitchFamily="34" charset="0"/>
              <a:cs typeface="Times New Roman" panose="02020603050405020304" pitchFamily="18" charset="0"/>
            </a:endParaRPr>
          </a:p>
        </p:txBody>
      </p:sp>
      <p:pic>
        <p:nvPicPr>
          <p:cNvPr id="14" name="Picture 2"/>
          <p:cNvPicPr>
            <a:picLocks noChangeAspect="1" noChangeArrowheads="1"/>
          </p:cNvPicPr>
          <p:nvPr/>
        </p:nvPicPr>
        <p:blipFill rotWithShape="1">
          <a:blip r:embed="rId2">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0391" t="33740" r="42936" b="31321"/>
          <a:stretch/>
        </p:blipFill>
        <p:spPr bwMode="auto">
          <a:xfrm>
            <a:off x="5543015" y="2141457"/>
            <a:ext cx="2818056" cy="295307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14 Rectángulo"/>
          <p:cNvSpPr/>
          <p:nvPr/>
        </p:nvSpPr>
        <p:spPr>
          <a:xfrm>
            <a:off x="395536" y="2780928"/>
            <a:ext cx="3081935" cy="10772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just"/>
            <a:r>
              <a:rPr lang="es-VE" sz="1600" b="1" dirty="0">
                <a:solidFill>
                  <a:schemeClr val="bg1">
                    <a:lumMod val="95000"/>
                  </a:schemeClr>
                </a:solidFill>
                <a:latin typeface="Stylus BT" panose="020E0402020206020304" pitchFamily="34" charset="0"/>
                <a:cs typeface="Times New Roman" panose="02020603050405020304" pitchFamily="18" charset="0"/>
              </a:rPr>
              <a:t>Son los puntos donde la recta se intercepta con los </a:t>
            </a:r>
            <a:r>
              <a:rPr lang="es-VE" sz="1600" b="1" dirty="0" smtClean="0">
                <a:solidFill>
                  <a:schemeClr val="bg1">
                    <a:lumMod val="95000"/>
                  </a:schemeClr>
                </a:solidFill>
                <a:latin typeface="Stylus BT" panose="020E0402020206020304" pitchFamily="34" charset="0"/>
                <a:cs typeface="Times New Roman" panose="02020603050405020304" pitchFamily="18" charset="0"/>
              </a:rPr>
              <a:t>planos principales </a:t>
            </a:r>
            <a:r>
              <a:rPr lang="es-VE" sz="1600" b="1" dirty="0">
                <a:solidFill>
                  <a:schemeClr val="bg1">
                    <a:lumMod val="95000"/>
                  </a:schemeClr>
                </a:solidFill>
                <a:latin typeface="Stylus BT" panose="020E0402020206020304" pitchFamily="34" charset="0"/>
                <a:cs typeface="Times New Roman" panose="02020603050405020304" pitchFamily="18" charset="0"/>
              </a:rPr>
              <a:t>de proyección; se </a:t>
            </a:r>
            <a:r>
              <a:rPr lang="es-VE" sz="1600" b="1" dirty="0" smtClean="0">
                <a:solidFill>
                  <a:schemeClr val="bg1">
                    <a:lumMod val="95000"/>
                  </a:schemeClr>
                </a:solidFill>
                <a:latin typeface="Stylus BT" panose="020E0402020206020304" pitchFamily="34" charset="0"/>
                <a:cs typeface="Times New Roman" panose="02020603050405020304" pitchFamily="18" charset="0"/>
              </a:rPr>
              <a:t>denominan</a:t>
            </a:r>
            <a:r>
              <a:rPr lang="es-VE" sz="1600" dirty="0" smtClean="0">
                <a:solidFill>
                  <a:srgbClr val="1F497D">
                    <a:lumMod val="75000"/>
                  </a:srgbClr>
                </a:solidFill>
                <a:latin typeface="Stylus BT" panose="020E0402020206020304" pitchFamily="34" charset="0"/>
                <a:cs typeface="Times New Roman" panose="02020603050405020304" pitchFamily="18" charset="0"/>
              </a:rPr>
              <a:t>.</a:t>
            </a:r>
            <a:endParaRPr lang="es-VE" sz="1600" dirty="0" smtClean="0">
              <a:solidFill>
                <a:srgbClr val="1F497D">
                  <a:lumMod val="75000"/>
                </a:srgbClr>
              </a:solidFill>
              <a:latin typeface="Stylus BT" panose="020E0402020206020304" pitchFamily="34" charset="0"/>
              <a:cs typeface="Times New Roman" panose="02020603050405020304" pitchFamily="18" charset="0"/>
            </a:endParaRPr>
          </a:p>
        </p:txBody>
      </p:sp>
      <p:sp>
        <p:nvSpPr>
          <p:cNvPr id="16" name="15 Rectángulo"/>
          <p:cNvSpPr/>
          <p:nvPr/>
        </p:nvSpPr>
        <p:spPr>
          <a:xfrm>
            <a:off x="4148144" y="941127"/>
            <a:ext cx="4040073"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s-VE" dirty="0">
                <a:solidFill>
                  <a:srgbClr val="1F497D">
                    <a:lumMod val="75000"/>
                  </a:srgbClr>
                </a:solidFill>
                <a:latin typeface="Stylus BT" panose="020E0402020206020304" pitchFamily="34" charset="0"/>
                <a:cs typeface="Times New Roman" panose="02020603050405020304" pitchFamily="18" charset="0"/>
              </a:rPr>
              <a:t>a) Traza Vertical. Punto donde la recta se intercepta con </a:t>
            </a:r>
            <a:r>
              <a:rPr lang="es-VE" dirty="0" smtClean="0">
                <a:solidFill>
                  <a:srgbClr val="1F497D">
                    <a:lumMod val="75000"/>
                  </a:srgbClr>
                </a:solidFill>
                <a:latin typeface="Stylus BT" panose="020E0402020206020304" pitchFamily="34" charset="0"/>
                <a:cs typeface="Times New Roman" panose="02020603050405020304" pitchFamily="18" charset="0"/>
              </a:rPr>
              <a:t>el plano </a:t>
            </a:r>
            <a:r>
              <a:rPr lang="es-VE" dirty="0">
                <a:solidFill>
                  <a:srgbClr val="1F497D">
                    <a:lumMod val="75000"/>
                  </a:srgbClr>
                </a:solidFill>
                <a:latin typeface="Stylus BT" panose="020E0402020206020304" pitchFamily="34" charset="0"/>
                <a:cs typeface="Times New Roman" panose="02020603050405020304" pitchFamily="18" charset="0"/>
              </a:rPr>
              <a:t>vertical </a:t>
            </a:r>
            <a:r>
              <a:rPr lang="es-VE" dirty="0" smtClean="0">
                <a:solidFill>
                  <a:srgbClr val="1F497D">
                    <a:lumMod val="75000"/>
                  </a:srgbClr>
                </a:solidFill>
                <a:latin typeface="Stylus BT" panose="020E0402020206020304" pitchFamily="34" charset="0"/>
                <a:cs typeface="Times New Roman" panose="02020603050405020304" pitchFamily="18" charset="0"/>
              </a:rPr>
              <a:t>de proyección</a:t>
            </a:r>
            <a:r>
              <a:rPr lang="es-VE" dirty="0">
                <a:solidFill>
                  <a:srgbClr val="1F497D">
                    <a:lumMod val="75000"/>
                  </a:srgbClr>
                </a:solidFill>
                <a:latin typeface="Stylus BT" panose="020E0402020206020304" pitchFamily="34" charset="0"/>
                <a:cs typeface="Times New Roman" panose="02020603050405020304" pitchFamily="18" charset="0"/>
              </a:rPr>
              <a:t>. Generalmente se designa</a:t>
            </a:r>
          </a:p>
          <a:p>
            <a:pPr algn="just"/>
            <a:r>
              <a:rPr lang="es-VE" dirty="0">
                <a:solidFill>
                  <a:srgbClr val="1F497D">
                    <a:lumMod val="75000"/>
                  </a:srgbClr>
                </a:solidFill>
                <a:latin typeface="Stylus BT" panose="020E0402020206020304" pitchFamily="34" charset="0"/>
                <a:cs typeface="Times New Roman" panose="02020603050405020304" pitchFamily="18" charset="0"/>
              </a:rPr>
              <a:t>con la letra (V).</a:t>
            </a:r>
          </a:p>
        </p:txBody>
      </p:sp>
      <p:sp>
        <p:nvSpPr>
          <p:cNvPr id="17" name="16 Rectángulo"/>
          <p:cNvSpPr/>
          <p:nvPr/>
        </p:nvSpPr>
        <p:spPr>
          <a:xfrm>
            <a:off x="611560" y="4941168"/>
            <a:ext cx="5303296"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s-VE" dirty="0">
                <a:solidFill>
                  <a:srgbClr val="1F497D">
                    <a:lumMod val="75000"/>
                  </a:srgbClr>
                </a:solidFill>
                <a:latin typeface="Stylus BT" panose="020E0402020206020304" pitchFamily="34" charset="0"/>
                <a:cs typeface="Times New Roman" panose="02020603050405020304" pitchFamily="18" charset="0"/>
              </a:rPr>
              <a:t>b) Traza Horizontal. Punto donde la recta se intercepta </a:t>
            </a:r>
            <a:r>
              <a:rPr lang="es-VE" dirty="0" smtClean="0">
                <a:solidFill>
                  <a:srgbClr val="1F497D">
                    <a:lumMod val="75000"/>
                  </a:srgbClr>
                </a:solidFill>
                <a:latin typeface="Stylus BT" panose="020E0402020206020304" pitchFamily="34" charset="0"/>
                <a:cs typeface="Times New Roman" panose="02020603050405020304" pitchFamily="18" charset="0"/>
              </a:rPr>
              <a:t>con el </a:t>
            </a:r>
            <a:r>
              <a:rPr lang="es-VE" dirty="0">
                <a:solidFill>
                  <a:srgbClr val="1F497D">
                    <a:lumMod val="75000"/>
                  </a:srgbClr>
                </a:solidFill>
                <a:latin typeface="Stylus BT" panose="020E0402020206020304" pitchFamily="34" charset="0"/>
                <a:cs typeface="Times New Roman" panose="02020603050405020304" pitchFamily="18" charset="0"/>
              </a:rPr>
              <a:t>plano horizontal de proyección. Generalmente </a:t>
            </a:r>
            <a:r>
              <a:rPr lang="es-VE" dirty="0" smtClean="0">
                <a:solidFill>
                  <a:srgbClr val="1F497D">
                    <a:lumMod val="75000"/>
                  </a:srgbClr>
                </a:solidFill>
                <a:latin typeface="Stylus BT" panose="020E0402020206020304" pitchFamily="34" charset="0"/>
                <a:cs typeface="Times New Roman" panose="02020603050405020304" pitchFamily="18" charset="0"/>
              </a:rPr>
              <a:t>se designa </a:t>
            </a:r>
            <a:r>
              <a:rPr lang="es-VE" dirty="0">
                <a:solidFill>
                  <a:srgbClr val="1F497D">
                    <a:lumMod val="75000"/>
                  </a:srgbClr>
                </a:solidFill>
                <a:latin typeface="Stylus BT" panose="020E0402020206020304" pitchFamily="34" charset="0"/>
                <a:cs typeface="Times New Roman" panose="02020603050405020304" pitchFamily="18" charset="0"/>
              </a:rPr>
              <a:t>con la letra (H).</a:t>
            </a:r>
            <a:endParaRPr lang="es-VE" dirty="0">
              <a:solidFill>
                <a:srgbClr val="1F497D">
                  <a:lumMod val="75000"/>
                </a:srgbClr>
              </a:solidFill>
              <a:latin typeface="Stylus BT" panose="020E0402020206020304" pitchFamily="34" charset="0"/>
              <a:cs typeface="Times New Roman" panose="02020603050405020304" pitchFamily="18" charset="0"/>
            </a:endParaRPr>
          </a:p>
        </p:txBody>
      </p:sp>
      <p:cxnSp>
        <p:nvCxnSpPr>
          <p:cNvPr id="19" name="18 Conector curvado"/>
          <p:cNvCxnSpPr>
            <a:stCxn id="17" idx="3"/>
          </p:cNvCxnSpPr>
          <p:nvPr/>
        </p:nvCxnSpPr>
        <p:spPr>
          <a:xfrm flipV="1">
            <a:off x="5914856" y="4437112"/>
            <a:ext cx="1177424" cy="965721"/>
          </a:xfrm>
          <a:prstGeom prst="curvedConnector3">
            <a:avLst/>
          </a:prstGeom>
          <a:ln>
            <a:tailEnd type="arrow"/>
          </a:ln>
        </p:spPr>
        <p:style>
          <a:lnRef idx="2">
            <a:schemeClr val="accent5"/>
          </a:lnRef>
          <a:fillRef idx="0">
            <a:schemeClr val="accent5"/>
          </a:fillRef>
          <a:effectRef idx="1">
            <a:schemeClr val="accent5"/>
          </a:effectRef>
          <a:fontRef idx="minor">
            <a:schemeClr val="tx1"/>
          </a:fontRef>
        </p:style>
      </p:cxnSp>
      <p:sp>
        <p:nvSpPr>
          <p:cNvPr id="20" name="19 Flecha abajo"/>
          <p:cNvSpPr/>
          <p:nvPr/>
        </p:nvSpPr>
        <p:spPr>
          <a:xfrm>
            <a:off x="1763688" y="1916832"/>
            <a:ext cx="172815" cy="59397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p>
        </p:txBody>
      </p:sp>
      <p:cxnSp>
        <p:nvCxnSpPr>
          <p:cNvPr id="22" name="21 Conector curvado"/>
          <p:cNvCxnSpPr/>
          <p:nvPr/>
        </p:nvCxnSpPr>
        <p:spPr>
          <a:xfrm>
            <a:off x="5772136" y="2150763"/>
            <a:ext cx="1104120" cy="720080"/>
          </a:xfrm>
          <a:prstGeom prst="curvedConnector3">
            <a:avLst/>
          </a:prstGeom>
          <a:ln>
            <a:tailEnd type="arrow"/>
          </a:ln>
        </p:spPr>
        <p:style>
          <a:lnRef idx="2">
            <a:schemeClr val="accent5"/>
          </a:lnRef>
          <a:fillRef idx="0">
            <a:schemeClr val="accent5"/>
          </a:fillRef>
          <a:effectRef idx="1">
            <a:schemeClr val="accent5"/>
          </a:effectRef>
          <a:fontRef idx="minor">
            <a:schemeClr val="tx1"/>
          </a:fontRef>
        </p:style>
      </p:cxnSp>
      <p:sp>
        <p:nvSpPr>
          <p:cNvPr id="25" name="24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extLst>
      <p:ext uri="{BB962C8B-B14F-4D97-AF65-F5344CB8AC3E}">
        <p14:creationId xmlns:p14="http://schemas.microsoft.com/office/powerpoint/2010/main" val="2516977646"/>
      </p:ext>
    </p:extLst>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2 Subtítulo"/>
          <p:cNvSpPr txBox="1">
            <a:spLocks/>
          </p:cNvSpPr>
          <p:nvPr/>
        </p:nvSpPr>
        <p:spPr>
          <a:xfrm>
            <a:off x="725885" y="1052736"/>
            <a:ext cx="6400800" cy="504056"/>
          </a:xfrm>
          <a:prstGeom prst="rect">
            <a:avLst/>
          </a:prstGeom>
        </p:spPr>
        <p:txBody>
          <a:bodyPr vert="horz" lIns="91440" tIns="45720" rIns="91440" bIns="45720" rtlCol="0">
            <a:noAutofit/>
          </a:bodyPr>
          <a:lstStyle>
            <a:lvl1pPr marL="0" indent="0" algn="l" defTabSz="914400" rtl="0" eaLnBrk="1" latinLnBrk="0" hangingPunct="1">
              <a:spcBef>
                <a:spcPct val="20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sz="28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sz="24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5pPr>
            <a:lvl6pPr marL="22860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6pPr>
            <a:lvl7pPr marL="27432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7pPr>
            <a:lvl8pPr marL="32004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8pPr>
            <a:lvl9pPr marL="3657600" indent="0" algn="l" defTabSz="914400" rtl="0" eaLnBrk="1" latinLnBrk="0" hangingPunct="1">
              <a:spcBef>
                <a:spcPct val="20000"/>
              </a:spcBef>
              <a:buFont typeface="Arial" panose="020B0604020202020204" pitchFamily="34" charset="0"/>
              <a:buNone/>
              <a:defRPr sz="2000" kern="1200">
                <a:solidFill>
                  <a:schemeClr val="tx1"/>
                </a:solidFill>
                <a:latin typeface="+mn-lt"/>
                <a:ea typeface="+mn-ea"/>
                <a:cs typeface="+mn-cs"/>
              </a:defRPr>
            </a:lvl9pPr>
          </a:lstStyle>
          <a:p>
            <a:pPr fontAlgn="auto">
              <a:spcAft>
                <a:spcPts val="0"/>
              </a:spcAft>
            </a:pPr>
            <a:r>
              <a:rPr lang="es-ES" b="1" dirty="0" smtClean="0">
                <a:solidFill>
                  <a:schemeClr val="tx2">
                    <a:lumMod val="60000"/>
                    <a:lumOff val="40000"/>
                  </a:schemeClr>
                </a:solidFill>
                <a:latin typeface="Stylus BT" panose="020E0402020206020304" pitchFamily="34" charset="0"/>
                <a:cs typeface="Times New Roman" panose="02020603050405020304" pitchFamily="18" charset="0"/>
              </a:rPr>
              <a:t>Tipos de rectas</a:t>
            </a:r>
            <a:endParaRPr lang="es-VE" b="1" dirty="0">
              <a:solidFill>
                <a:schemeClr val="tx2">
                  <a:lumMod val="60000"/>
                  <a:lumOff val="40000"/>
                </a:schemeClr>
              </a:solidFill>
              <a:latin typeface="Stylus BT" panose="020E0402020206020304" pitchFamily="34" charset="0"/>
              <a:cs typeface="Times New Roman" panose="02020603050405020304" pitchFamily="18" charset="0"/>
            </a:endParaRPr>
          </a:p>
        </p:txBody>
      </p:sp>
      <p:sp>
        <p:nvSpPr>
          <p:cNvPr id="8" name="7 Rectángulo"/>
          <p:cNvSpPr/>
          <p:nvPr/>
        </p:nvSpPr>
        <p:spPr>
          <a:xfrm>
            <a:off x="107504" y="116632"/>
            <a:ext cx="288032" cy="6624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VE">
              <a:latin typeface="Stylus BT" panose="020E0402020206020304" pitchFamily="34" charset="0"/>
            </a:endParaRPr>
          </a:p>
        </p:txBody>
      </p:sp>
      <p:sp>
        <p:nvSpPr>
          <p:cNvPr id="11" name="2 Subtítulo"/>
          <p:cNvSpPr txBox="1">
            <a:spLocks/>
          </p:cNvSpPr>
          <p:nvPr/>
        </p:nvSpPr>
        <p:spPr>
          <a:xfrm>
            <a:off x="891743" y="2789529"/>
            <a:ext cx="6400800" cy="72008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endParaRPr lang="es-VE" b="1" i="1" dirty="0">
              <a:solidFill>
                <a:schemeClr val="tx2">
                  <a:lumMod val="75000"/>
                </a:schemeClr>
              </a:solidFill>
              <a:latin typeface="Stylus BT" panose="020E0402020206020304" pitchFamily="34" charset="0"/>
              <a:cs typeface="Times New Roman" panose="02020603050405020304" pitchFamily="18" charset="0"/>
            </a:endParaRPr>
          </a:p>
        </p:txBody>
      </p:sp>
      <p:sp>
        <p:nvSpPr>
          <p:cNvPr id="13" name="12 CuadroTexto"/>
          <p:cNvSpPr txBox="1"/>
          <p:nvPr/>
        </p:nvSpPr>
        <p:spPr>
          <a:xfrm>
            <a:off x="853296" y="1916832"/>
            <a:ext cx="4176464" cy="2031325"/>
          </a:xfrm>
          <a:prstGeom prst="rect">
            <a:avLst/>
          </a:prstGeom>
          <a:noFill/>
        </p:spPr>
        <p:txBody>
          <a:bodyPr wrap="square" rtlCol="0">
            <a:spAutoFit/>
          </a:bodyPr>
          <a:lstStyle/>
          <a:p>
            <a:pPr marL="342900" indent="-342900">
              <a:buFont typeface="+mj-lt"/>
              <a:buAutoNum type="arabicPeriod"/>
            </a:pPr>
            <a:r>
              <a:rPr lang="es-ES" dirty="0" smtClean="0">
                <a:solidFill>
                  <a:schemeClr val="tx2">
                    <a:lumMod val="75000"/>
                  </a:schemeClr>
                </a:solidFill>
                <a:latin typeface="Stylus BT" panose="020E0402020206020304" pitchFamily="34" charset="0"/>
                <a:cs typeface="Times New Roman" pitchFamily="18" charset="0"/>
              </a:rPr>
              <a:t>Recta Horizontal</a:t>
            </a:r>
          </a:p>
          <a:p>
            <a:pPr marL="342900" indent="-342900">
              <a:buFont typeface="+mj-lt"/>
              <a:buAutoNum type="arabicPeriod"/>
            </a:pPr>
            <a:r>
              <a:rPr lang="es-ES" dirty="0" smtClean="0">
                <a:solidFill>
                  <a:schemeClr val="tx2">
                    <a:lumMod val="75000"/>
                  </a:schemeClr>
                </a:solidFill>
                <a:latin typeface="Stylus BT" panose="020E0402020206020304" pitchFamily="34" charset="0"/>
                <a:cs typeface="Times New Roman" pitchFamily="18" charset="0"/>
              </a:rPr>
              <a:t>Recta Frontal</a:t>
            </a:r>
          </a:p>
          <a:p>
            <a:pPr marL="342900" indent="-342900">
              <a:buFont typeface="+mj-lt"/>
              <a:buAutoNum type="arabicPeriod"/>
            </a:pPr>
            <a:r>
              <a:rPr lang="es-ES" dirty="0" smtClean="0">
                <a:solidFill>
                  <a:schemeClr val="tx2">
                    <a:lumMod val="75000"/>
                  </a:schemeClr>
                </a:solidFill>
                <a:latin typeface="Stylus BT" panose="020E0402020206020304" pitchFamily="34" charset="0"/>
                <a:cs typeface="Times New Roman" pitchFamily="18" charset="0"/>
              </a:rPr>
              <a:t>Recta de perfil</a:t>
            </a:r>
          </a:p>
          <a:p>
            <a:pPr marL="342900" indent="-342900">
              <a:buFont typeface="+mj-lt"/>
              <a:buAutoNum type="arabicPeriod"/>
            </a:pPr>
            <a:r>
              <a:rPr lang="es-ES" dirty="0" smtClean="0">
                <a:solidFill>
                  <a:schemeClr val="tx2">
                    <a:lumMod val="75000"/>
                  </a:schemeClr>
                </a:solidFill>
                <a:latin typeface="Stylus BT" panose="020E0402020206020304" pitchFamily="34" charset="0"/>
                <a:cs typeface="Times New Roman" pitchFamily="18" charset="0"/>
              </a:rPr>
              <a:t>Recta vertical o de pie</a:t>
            </a:r>
          </a:p>
          <a:p>
            <a:pPr marL="342900" indent="-342900">
              <a:buFont typeface="+mj-lt"/>
              <a:buAutoNum type="arabicPeriod"/>
            </a:pPr>
            <a:r>
              <a:rPr lang="es-ES" dirty="0" smtClean="0">
                <a:solidFill>
                  <a:schemeClr val="tx2">
                    <a:lumMod val="75000"/>
                  </a:schemeClr>
                </a:solidFill>
                <a:latin typeface="Stylus BT" panose="020E0402020206020304" pitchFamily="34" charset="0"/>
                <a:cs typeface="Times New Roman" pitchFamily="18" charset="0"/>
              </a:rPr>
              <a:t>Recta de punta</a:t>
            </a:r>
          </a:p>
          <a:p>
            <a:pPr marL="342900" indent="-342900">
              <a:buFont typeface="+mj-lt"/>
              <a:buAutoNum type="arabicPeriod"/>
            </a:pPr>
            <a:r>
              <a:rPr lang="es-ES" dirty="0" smtClean="0">
                <a:solidFill>
                  <a:schemeClr val="tx2">
                    <a:lumMod val="75000"/>
                  </a:schemeClr>
                </a:solidFill>
                <a:latin typeface="Stylus BT" panose="020E0402020206020304" pitchFamily="34" charset="0"/>
                <a:cs typeface="Times New Roman" pitchFamily="18" charset="0"/>
              </a:rPr>
              <a:t>Recta paralela a la línea de tierra</a:t>
            </a:r>
          </a:p>
          <a:p>
            <a:pPr marL="342900" indent="-342900">
              <a:buFont typeface="+mj-lt"/>
              <a:buAutoNum type="arabicPeriod"/>
            </a:pPr>
            <a:r>
              <a:rPr lang="es-ES" dirty="0" smtClean="0">
                <a:solidFill>
                  <a:schemeClr val="tx2">
                    <a:lumMod val="75000"/>
                  </a:schemeClr>
                </a:solidFill>
                <a:latin typeface="Stylus BT" panose="020E0402020206020304" pitchFamily="34" charset="0"/>
                <a:cs typeface="Times New Roman" pitchFamily="18" charset="0"/>
              </a:rPr>
              <a:t>Recta cualquiera</a:t>
            </a:r>
            <a:endParaRPr lang="es-VE" dirty="0">
              <a:solidFill>
                <a:schemeClr val="tx2">
                  <a:lumMod val="75000"/>
                </a:schemeClr>
              </a:solidFill>
              <a:latin typeface="Stylus BT" panose="020E0402020206020304" pitchFamily="34" charset="0"/>
              <a:cs typeface="Times New Roman" pitchFamily="18" charset="0"/>
            </a:endParaRPr>
          </a:p>
        </p:txBody>
      </p:sp>
      <p:sp>
        <p:nvSpPr>
          <p:cNvPr id="14" name="AutoShape 2" descr="Resultado de imagen para recta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sp>
        <p:nvSpPr>
          <p:cNvPr id="15" name="AutoShape 4" descr="Resultado de imagen para rectas"/>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sp>
        <p:nvSpPr>
          <p:cNvPr id="16" name="AutoShape 6" descr="Imagen relacionada"/>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VE"/>
          </a:p>
        </p:txBody>
      </p:sp>
    </p:spTree>
    <p:extLst>
      <p:ext uri="{BB962C8B-B14F-4D97-AF65-F5344CB8AC3E}">
        <p14:creationId xmlns:p14="http://schemas.microsoft.com/office/powerpoint/2010/main" val="3725820148"/>
      </p:ext>
    </p:extLst>
  </p:cSld>
  <p:clrMapOvr>
    <a:masterClrMapping/>
  </p:clrMapOvr>
  <p:transition spd="med">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Line 26"/>
          <p:cNvSpPr>
            <a:spLocks noChangeShapeType="1"/>
          </p:cNvSpPr>
          <p:nvPr/>
        </p:nvSpPr>
        <p:spPr bwMode="auto">
          <a:xfrm>
            <a:off x="611188" y="1484313"/>
            <a:ext cx="1368425" cy="1081087"/>
          </a:xfrm>
          <a:prstGeom prst="line">
            <a:avLst/>
          </a:prstGeom>
          <a:noFill/>
          <a:ln w="38100">
            <a:solidFill>
              <a:schemeClr val="tx1">
                <a:lumMod val="75000"/>
                <a:lumOff val="2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grpSp>
        <p:nvGrpSpPr>
          <p:cNvPr id="10243" name="Group 2"/>
          <p:cNvGrpSpPr>
            <a:grpSpLocks/>
          </p:cNvGrpSpPr>
          <p:nvPr/>
        </p:nvGrpSpPr>
        <p:grpSpPr bwMode="auto">
          <a:xfrm>
            <a:off x="539750" y="1268413"/>
            <a:ext cx="5040313" cy="5040312"/>
            <a:chOff x="612" y="346"/>
            <a:chExt cx="3175" cy="3175"/>
          </a:xfrm>
        </p:grpSpPr>
        <p:sp>
          <p:nvSpPr>
            <p:cNvPr id="9245" name="Freeform 3"/>
            <p:cNvSpPr>
              <a:spLocks/>
            </p:cNvSpPr>
            <p:nvPr/>
          </p:nvSpPr>
          <p:spPr bwMode="auto">
            <a:xfrm>
              <a:off x="612" y="346"/>
              <a:ext cx="1361" cy="3175"/>
            </a:xfrm>
            <a:custGeom>
              <a:avLst/>
              <a:gdLst>
                <a:gd name="T0" fmla="*/ 0 w 1361"/>
                <a:gd name="T1" fmla="*/ 3175 h 3175"/>
                <a:gd name="T2" fmla="*/ 0 w 1361"/>
                <a:gd name="T3" fmla="*/ 1360 h 3175"/>
                <a:gd name="T4" fmla="*/ 1361 w 1361"/>
                <a:gd name="T5" fmla="*/ 0 h 3175"/>
                <a:gd name="T6" fmla="*/ 1361 w 1361"/>
                <a:gd name="T7" fmla="*/ 1814 h 3175"/>
                <a:gd name="T8" fmla="*/ 0 w 1361"/>
                <a:gd name="T9" fmla="*/ 3175 h 3175"/>
                <a:gd name="T10" fmla="*/ 0 60000 65536"/>
                <a:gd name="T11" fmla="*/ 0 60000 65536"/>
                <a:gd name="T12" fmla="*/ 0 60000 65536"/>
                <a:gd name="T13" fmla="*/ 0 60000 65536"/>
                <a:gd name="T14" fmla="*/ 0 60000 65536"/>
                <a:gd name="T15" fmla="*/ 0 w 1361"/>
                <a:gd name="T16" fmla="*/ 0 h 3175"/>
                <a:gd name="T17" fmla="*/ 1361 w 1361"/>
                <a:gd name="T18" fmla="*/ 3175 h 3175"/>
              </a:gdLst>
              <a:ahLst/>
              <a:cxnLst>
                <a:cxn ang="T10">
                  <a:pos x="T0" y="T1"/>
                </a:cxn>
                <a:cxn ang="T11">
                  <a:pos x="T2" y="T3"/>
                </a:cxn>
                <a:cxn ang="T12">
                  <a:pos x="T4" y="T5"/>
                </a:cxn>
                <a:cxn ang="T13">
                  <a:pos x="T6" y="T7"/>
                </a:cxn>
                <a:cxn ang="T14">
                  <a:pos x="T8" y="T9"/>
                </a:cxn>
              </a:cxnLst>
              <a:rect l="T15" t="T16" r="T17" b="T18"/>
              <a:pathLst>
                <a:path w="1361" h="3175">
                  <a:moveTo>
                    <a:pt x="0" y="3175"/>
                  </a:moveTo>
                  <a:lnTo>
                    <a:pt x="0" y="1360"/>
                  </a:lnTo>
                  <a:lnTo>
                    <a:pt x="1361" y="0"/>
                  </a:lnTo>
                  <a:lnTo>
                    <a:pt x="1361" y="1814"/>
                  </a:lnTo>
                  <a:lnTo>
                    <a:pt x="0" y="3175"/>
                  </a:lnTo>
                  <a:close/>
                </a:path>
              </a:pathLst>
            </a:custGeom>
            <a:solidFill>
              <a:schemeClr val="lt1">
                <a:alpha val="46000"/>
              </a:schemeClr>
            </a:solidFill>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sp>
          <p:nvSpPr>
            <p:cNvPr id="2" name="Freeform 4"/>
            <p:cNvSpPr>
              <a:spLocks/>
            </p:cNvSpPr>
            <p:nvPr/>
          </p:nvSpPr>
          <p:spPr bwMode="auto">
            <a:xfrm>
              <a:off x="612" y="2160"/>
              <a:ext cx="3175" cy="1361"/>
            </a:xfrm>
            <a:custGeom>
              <a:avLst/>
              <a:gdLst>
                <a:gd name="T0" fmla="*/ 1361 w 3175"/>
                <a:gd name="T1" fmla="*/ 0 h 1361"/>
                <a:gd name="T2" fmla="*/ 3175 w 3175"/>
                <a:gd name="T3" fmla="*/ 0 h 1361"/>
                <a:gd name="T4" fmla="*/ 1814 w 3175"/>
                <a:gd name="T5" fmla="*/ 1361 h 1361"/>
                <a:gd name="T6" fmla="*/ 0 w 3175"/>
                <a:gd name="T7" fmla="*/ 1361 h 1361"/>
                <a:gd name="T8" fmla="*/ 1361 w 3175"/>
                <a:gd name="T9" fmla="*/ 0 h 1361"/>
                <a:gd name="T10" fmla="*/ 0 60000 65536"/>
                <a:gd name="T11" fmla="*/ 0 60000 65536"/>
                <a:gd name="T12" fmla="*/ 0 60000 65536"/>
                <a:gd name="T13" fmla="*/ 0 60000 65536"/>
                <a:gd name="T14" fmla="*/ 0 60000 65536"/>
                <a:gd name="T15" fmla="*/ 0 w 3175"/>
                <a:gd name="T16" fmla="*/ 0 h 1361"/>
                <a:gd name="T17" fmla="*/ 3175 w 3175"/>
                <a:gd name="T18" fmla="*/ 1361 h 1361"/>
              </a:gdLst>
              <a:ahLst/>
              <a:cxnLst>
                <a:cxn ang="T10">
                  <a:pos x="T0" y="T1"/>
                </a:cxn>
                <a:cxn ang="T11">
                  <a:pos x="T2" y="T3"/>
                </a:cxn>
                <a:cxn ang="T12">
                  <a:pos x="T4" y="T5"/>
                </a:cxn>
                <a:cxn ang="T13">
                  <a:pos x="T6" y="T7"/>
                </a:cxn>
                <a:cxn ang="T14">
                  <a:pos x="T8" y="T9"/>
                </a:cxn>
              </a:cxnLst>
              <a:rect l="T15" t="T16" r="T17" b="T18"/>
              <a:pathLst>
                <a:path w="3175" h="1361">
                  <a:moveTo>
                    <a:pt x="1361" y="0"/>
                  </a:moveTo>
                  <a:lnTo>
                    <a:pt x="3175" y="0"/>
                  </a:lnTo>
                  <a:lnTo>
                    <a:pt x="1814" y="1361"/>
                  </a:lnTo>
                  <a:lnTo>
                    <a:pt x="0" y="1361"/>
                  </a:lnTo>
                  <a:lnTo>
                    <a:pt x="1361" y="0"/>
                  </a:lnTo>
                  <a:close/>
                </a:path>
              </a:pathLst>
            </a:custGeom>
            <a:solidFill>
              <a:schemeClr val="lt1">
                <a:alpha val="66000"/>
              </a:schemeClr>
            </a:solidFill>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grpSp>
      <p:sp>
        <p:nvSpPr>
          <p:cNvPr id="9220" name="Rectangle 5"/>
          <p:cNvSpPr>
            <a:spLocks noChangeArrowheads="1"/>
          </p:cNvSpPr>
          <p:nvPr/>
        </p:nvSpPr>
        <p:spPr bwMode="auto">
          <a:xfrm>
            <a:off x="6011863" y="549275"/>
            <a:ext cx="2808287" cy="5759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s-VE">
              <a:latin typeface="Stylus BT" panose="020E0402020206020304" pitchFamily="34" charset="0"/>
            </a:endParaRPr>
          </a:p>
        </p:txBody>
      </p:sp>
      <p:sp>
        <p:nvSpPr>
          <p:cNvPr id="10245" name="Line 6"/>
          <p:cNvSpPr>
            <a:spLocks noChangeShapeType="1"/>
          </p:cNvSpPr>
          <p:nvPr/>
        </p:nvSpPr>
        <p:spPr bwMode="auto">
          <a:xfrm>
            <a:off x="6011863" y="34290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0246" name="Line 7"/>
          <p:cNvSpPr>
            <a:spLocks noChangeShapeType="1"/>
          </p:cNvSpPr>
          <p:nvPr/>
        </p:nvSpPr>
        <p:spPr bwMode="auto">
          <a:xfrm>
            <a:off x="6011863"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0247" name="Line 8"/>
          <p:cNvSpPr>
            <a:spLocks noChangeShapeType="1"/>
          </p:cNvSpPr>
          <p:nvPr/>
        </p:nvSpPr>
        <p:spPr bwMode="auto">
          <a:xfrm flipH="1">
            <a:off x="8604250"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0248" name="Text Box 10"/>
          <p:cNvSpPr txBox="1">
            <a:spLocks noChangeArrowheads="1"/>
          </p:cNvSpPr>
          <p:nvPr/>
        </p:nvSpPr>
        <p:spPr bwMode="auto">
          <a:xfrm>
            <a:off x="539750" y="3479800"/>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0249" name="Text Box 11"/>
          <p:cNvSpPr txBox="1">
            <a:spLocks noChangeArrowheads="1"/>
          </p:cNvSpPr>
          <p:nvPr/>
        </p:nvSpPr>
        <p:spPr bwMode="auto">
          <a:xfrm>
            <a:off x="8331200"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0250" name="Text Box 12"/>
          <p:cNvSpPr txBox="1">
            <a:spLocks noChangeArrowheads="1"/>
          </p:cNvSpPr>
          <p:nvPr/>
        </p:nvSpPr>
        <p:spPr bwMode="auto">
          <a:xfrm>
            <a:off x="2987675"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0251" name="Text Box 13"/>
          <p:cNvSpPr txBox="1">
            <a:spLocks noChangeArrowheads="1"/>
          </p:cNvSpPr>
          <p:nvPr/>
        </p:nvSpPr>
        <p:spPr bwMode="auto">
          <a:xfrm>
            <a:off x="8331200" y="600075"/>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9231" name="Text Box 18"/>
          <p:cNvSpPr txBox="1">
            <a:spLocks noChangeArrowheads="1"/>
          </p:cNvSpPr>
          <p:nvPr/>
        </p:nvSpPr>
        <p:spPr bwMode="auto">
          <a:xfrm>
            <a:off x="2987675" y="3124200"/>
            <a:ext cx="269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b="1">
                <a:latin typeface="Stylus BT" panose="020E0402020206020304" pitchFamily="34" charset="0"/>
              </a:rPr>
              <a:t>a</a:t>
            </a:r>
            <a:endParaRPr lang="es-ES" sz="1400" b="1" baseline="-25000">
              <a:latin typeface="Stylus BT" panose="020E0402020206020304" pitchFamily="34" charset="0"/>
            </a:endParaRPr>
          </a:p>
        </p:txBody>
      </p:sp>
      <p:sp>
        <p:nvSpPr>
          <p:cNvPr id="9233" name="Line 23"/>
          <p:cNvSpPr>
            <a:spLocks noChangeShapeType="1"/>
          </p:cNvSpPr>
          <p:nvPr/>
        </p:nvSpPr>
        <p:spPr bwMode="auto">
          <a:xfrm flipH="1">
            <a:off x="539750" y="2565400"/>
            <a:ext cx="1439863" cy="1584325"/>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a:defRPr/>
            </a:pPr>
            <a:endParaRPr lang="es-VE">
              <a:latin typeface="Stylus BT" panose="020E0402020206020304" pitchFamily="34" charset="0"/>
            </a:endParaRPr>
          </a:p>
        </p:txBody>
      </p:sp>
      <p:sp>
        <p:nvSpPr>
          <p:cNvPr id="9234" name="Line 24"/>
          <p:cNvSpPr>
            <a:spLocks noChangeShapeType="1"/>
          </p:cNvSpPr>
          <p:nvPr/>
        </p:nvSpPr>
        <p:spPr bwMode="auto">
          <a:xfrm>
            <a:off x="1979613" y="4870450"/>
            <a:ext cx="1612900" cy="1296988"/>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9235" name="Line 25"/>
          <p:cNvSpPr>
            <a:spLocks noChangeShapeType="1"/>
          </p:cNvSpPr>
          <p:nvPr/>
        </p:nvSpPr>
        <p:spPr bwMode="auto">
          <a:xfrm flipH="1">
            <a:off x="1979613" y="2565400"/>
            <a:ext cx="0" cy="2305050"/>
          </a:xfrm>
          <a:prstGeom prst="line">
            <a:avLst/>
          </a:prstGeom>
          <a:noFill/>
          <a:ln w="1905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9237" name="Line 30"/>
          <p:cNvSpPr>
            <a:spLocks noChangeShapeType="1"/>
          </p:cNvSpPr>
          <p:nvPr/>
        </p:nvSpPr>
        <p:spPr bwMode="auto">
          <a:xfrm flipH="1">
            <a:off x="6011863" y="904875"/>
            <a:ext cx="1838325" cy="3175"/>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a:defRPr/>
            </a:pPr>
            <a:endParaRPr lang="es-VE">
              <a:latin typeface="Stylus BT" panose="020E0402020206020304" pitchFamily="34" charset="0"/>
            </a:endParaRPr>
          </a:p>
        </p:txBody>
      </p:sp>
      <p:sp>
        <p:nvSpPr>
          <p:cNvPr id="9238" name="Line 31"/>
          <p:cNvSpPr>
            <a:spLocks noChangeShapeType="1"/>
          </p:cNvSpPr>
          <p:nvPr/>
        </p:nvSpPr>
        <p:spPr bwMode="auto">
          <a:xfrm flipH="1">
            <a:off x="6372225" y="3451225"/>
            <a:ext cx="1477963" cy="2857500"/>
          </a:xfrm>
          <a:prstGeom prst="line">
            <a:avLst/>
          </a:prstGeom>
          <a:ln>
            <a:headEnd/>
            <a:tailEnd/>
          </a:ln>
        </p:spPr>
        <p:style>
          <a:lnRef idx="3">
            <a:schemeClr val="accent2"/>
          </a:lnRef>
          <a:fillRef idx="0">
            <a:schemeClr val="accent2"/>
          </a:fillRef>
          <a:effectRef idx="2">
            <a:schemeClr val="accent2"/>
          </a:effectRef>
          <a:fontRef idx="minor">
            <a:schemeClr val="tx1"/>
          </a:fontRef>
        </p:style>
        <p:txBody>
          <a:bodyPr/>
          <a:lstStyle/>
          <a:p>
            <a:pPr>
              <a:defRPr/>
            </a:pPr>
            <a:endParaRPr lang="es-VE">
              <a:latin typeface="Stylus BT" panose="020E0402020206020304" pitchFamily="34" charset="0"/>
            </a:endParaRPr>
          </a:p>
        </p:txBody>
      </p:sp>
      <p:sp>
        <p:nvSpPr>
          <p:cNvPr id="9239" name="Line 32"/>
          <p:cNvSpPr>
            <a:spLocks noChangeShapeType="1"/>
          </p:cNvSpPr>
          <p:nvPr/>
        </p:nvSpPr>
        <p:spPr bwMode="auto">
          <a:xfrm flipH="1">
            <a:off x="7850188" y="1628775"/>
            <a:ext cx="969962" cy="1822450"/>
          </a:xfrm>
          <a:prstGeom prst="line">
            <a:avLst/>
          </a:prstGeom>
          <a:noFill/>
          <a:ln w="38100">
            <a:solidFill>
              <a:schemeClr val="accent2">
                <a:lumMod val="50000"/>
              </a:schemeClr>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9240" name="Line 34"/>
          <p:cNvSpPr>
            <a:spLocks noChangeShapeType="1"/>
          </p:cNvSpPr>
          <p:nvPr/>
        </p:nvSpPr>
        <p:spPr bwMode="auto">
          <a:xfrm flipH="1" flipV="1">
            <a:off x="7850188" y="904875"/>
            <a:ext cx="969962" cy="3175"/>
          </a:xfrm>
          <a:prstGeom prst="line">
            <a:avLst/>
          </a:prstGeom>
          <a:noFill/>
          <a:ln w="38100">
            <a:solidFill>
              <a:schemeClr val="tx2">
                <a:lumMod val="75000"/>
              </a:schemeClr>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10260" name="Line 35"/>
          <p:cNvSpPr>
            <a:spLocks noChangeShapeType="1"/>
          </p:cNvSpPr>
          <p:nvPr/>
        </p:nvSpPr>
        <p:spPr bwMode="auto">
          <a:xfrm>
            <a:off x="7850188" y="904875"/>
            <a:ext cx="0" cy="2546350"/>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9243" name="Line 40"/>
          <p:cNvSpPr>
            <a:spLocks noChangeShapeType="1"/>
          </p:cNvSpPr>
          <p:nvPr/>
        </p:nvSpPr>
        <p:spPr bwMode="auto">
          <a:xfrm>
            <a:off x="2008188" y="2576513"/>
            <a:ext cx="1612900" cy="1296987"/>
          </a:xfrm>
          <a:prstGeom prst="line">
            <a:avLst/>
          </a:prstGeom>
          <a:noFill/>
          <a:ln w="38100">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14377" name="Text Box 41"/>
          <p:cNvSpPr txBox="1">
            <a:spLocks noChangeArrowheads="1"/>
          </p:cNvSpPr>
          <p:nvPr/>
        </p:nvSpPr>
        <p:spPr bwMode="auto">
          <a:xfrm>
            <a:off x="773757" y="273050"/>
            <a:ext cx="3884612" cy="1000125"/>
          </a:xfrm>
          <a:prstGeom prst="rect">
            <a:avLst/>
          </a:prstGeom>
          <a:ln>
            <a:solidFill>
              <a:schemeClr val="bg1"/>
            </a:solidFill>
            <a:headEnd/>
            <a:tailEnd/>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defRPr/>
            </a:pPr>
            <a:r>
              <a:rPr lang="es-ES" sz="3200"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horizontal</a:t>
            </a:r>
          </a:p>
          <a:p>
            <a:pPr>
              <a:spcBef>
                <a:spcPct val="50000"/>
              </a:spcBef>
              <a:defRPr/>
            </a:pPr>
            <a:r>
              <a:rPr lang="es-ES"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paralela al Plano Horizontal</a:t>
            </a:r>
          </a:p>
        </p:txBody>
      </p:sp>
      <p:sp>
        <p:nvSpPr>
          <p:cNvPr id="31" name="Text Box 74"/>
          <p:cNvSpPr txBox="1">
            <a:spLocks noChangeArrowheads="1"/>
          </p:cNvSpPr>
          <p:nvPr/>
        </p:nvSpPr>
        <p:spPr bwMode="auto">
          <a:xfrm>
            <a:off x="1150938" y="2816225"/>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32" name="Text Box 74"/>
          <p:cNvSpPr txBox="1">
            <a:spLocks noChangeArrowheads="1"/>
          </p:cNvSpPr>
          <p:nvPr/>
        </p:nvSpPr>
        <p:spPr bwMode="auto">
          <a:xfrm>
            <a:off x="3076575" y="5380038"/>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33" name="Text Box 74"/>
          <p:cNvSpPr txBox="1">
            <a:spLocks noChangeArrowheads="1"/>
          </p:cNvSpPr>
          <p:nvPr/>
        </p:nvSpPr>
        <p:spPr bwMode="auto">
          <a:xfrm>
            <a:off x="6783388" y="960438"/>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10266" name="Text Box 74"/>
          <p:cNvSpPr txBox="1">
            <a:spLocks noChangeArrowheads="1"/>
          </p:cNvSpPr>
          <p:nvPr/>
        </p:nvSpPr>
        <p:spPr bwMode="auto">
          <a:xfrm>
            <a:off x="6713538" y="4725988"/>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45" name="Text Box 74"/>
          <p:cNvSpPr txBox="1">
            <a:spLocks noChangeArrowheads="1"/>
          </p:cNvSpPr>
          <p:nvPr/>
        </p:nvSpPr>
        <p:spPr bwMode="auto">
          <a:xfrm>
            <a:off x="2008188" y="2257425"/>
            <a:ext cx="36353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V</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46" name="Text Box 74"/>
          <p:cNvSpPr txBox="1">
            <a:spLocks noChangeArrowheads="1"/>
          </p:cNvSpPr>
          <p:nvPr/>
        </p:nvSpPr>
        <p:spPr bwMode="auto">
          <a:xfrm>
            <a:off x="1506538" y="4562475"/>
            <a:ext cx="371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V</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47" name="Text Box 74"/>
          <p:cNvSpPr txBox="1">
            <a:spLocks noChangeArrowheads="1"/>
          </p:cNvSpPr>
          <p:nvPr/>
        </p:nvSpPr>
        <p:spPr bwMode="auto">
          <a:xfrm>
            <a:off x="7667625" y="600075"/>
            <a:ext cx="3651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V</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10270" name="Text Box 74"/>
          <p:cNvSpPr txBox="1">
            <a:spLocks noChangeArrowheads="1"/>
          </p:cNvSpPr>
          <p:nvPr/>
        </p:nvSpPr>
        <p:spPr bwMode="auto">
          <a:xfrm>
            <a:off x="7478713" y="3124200"/>
            <a:ext cx="37147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V</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34" name="33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right)">
                                      <p:cBhvr>
                                        <p:cTn id="7" dur="500"/>
                                        <p:tgtEl>
                                          <p:spTgt spid="3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47"/>
                                        </p:tgtEl>
                                        <p:attrNameLst>
                                          <p:attrName>style.visibility</p:attrName>
                                        </p:attrNameLst>
                                      </p:cBhvr>
                                      <p:to>
                                        <p:strVal val="visible"/>
                                      </p:to>
                                    </p:set>
                                    <p:animEffect transition="in" filter="wipe(right)">
                                      <p:cBhvr>
                                        <p:cTn id="10" dur="500"/>
                                        <p:tgtEl>
                                          <p:spTgt spid="4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9243"/>
                                        </p:tgtEl>
                                        <p:attrNameLst>
                                          <p:attrName>style.visibility</p:attrName>
                                        </p:attrNameLst>
                                      </p:cBhvr>
                                      <p:to>
                                        <p:strVal val="visible"/>
                                      </p:to>
                                    </p:set>
                                    <p:animEffect transition="in" filter="wipe(left)">
                                      <p:cBhvr>
                                        <p:cTn id="15" dur="500"/>
                                        <p:tgtEl>
                                          <p:spTgt spid="9243"/>
                                        </p:tgtEl>
                                      </p:cBhvr>
                                    </p:animEffect>
                                  </p:childTnLst>
                                </p:cTn>
                              </p:par>
                              <p:par>
                                <p:cTn id="16" presetID="22" presetClass="entr" presetSubtype="8" fill="hold" nodeType="withEffect">
                                  <p:stCondLst>
                                    <p:cond delay="0"/>
                                  </p:stCondLst>
                                  <p:childTnLst>
                                    <p:set>
                                      <p:cBhvr>
                                        <p:cTn id="17" dur="1" fill="hold">
                                          <p:stCondLst>
                                            <p:cond delay="0"/>
                                          </p:stCondLst>
                                        </p:cTn>
                                        <p:tgtEl>
                                          <p:spTgt spid="9218"/>
                                        </p:tgtEl>
                                        <p:attrNameLst>
                                          <p:attrName>style.visibility</p:attrName>
                                        </p:attrNameLst>
                                      </p:cBhvr>
                                      <p:to>
                                        <p:strVal val="visible"/>
                                      </p:to>
                                    </p:set>
                                    <p:animEffect transition="in" filter="wipe(left)">
                                      <p:cBhvr>
                                        <p:cTn id="18" dur="500"/>
                                        <p:tgtEl>
                                          <p:spTgt spid="9218"/>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9231"/>
                                        </p:tgtEl>
                                        <p:attrNameLst>
                                          <p:attrName>style.visibility</p:attrName>
                                        </p:attrNameLst>
                                      </p:cBhvr>
                                      <p:to>
                                        <p:strVal val="visible"/>
                                      </p:to>
                                    </p:set>
                                    <p:animEffect transition="in" filter="wipe(left)">
                                      <p:cBhvr>
                                        <p:cTn id="21" dur="500"/>
                                        <p:tgtEl>
                                          <p:spTgt spid="923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45"/>
                                        </p:tgtEl>
                                        <p:attrNameLst>
                                          <p:attrName>style.visibility</p:attrName>
                                        </p:attrNameLst>
                                      </p:cBhvr>
                                      <p:to>
                                        <p:strVal val="visible"/>
                                      </p:to>
                                    </p:set>
                                    <p:animEffect transition="in" filter="wipe(left)">
                                      <p:cBhvr>
                                        <p:cTn id="24" dur="500"/>
                                        <p:tgtEl>
                                          <p:spTgt spid="4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1" fill="hold" grpId="0" nodeType="clickEffect">
                                  <p:stCondLst>
                                    <p:cond delay="0"/>
                                  </p:stCondLst>
                                  <p:childTnLst>
                                    <p:set>
                                      <p:cBhvr>
                                        <p:cTn id="28" dur="1" fill="hold">
                                          <p:stCondLst>
                                            <p:cond delay="0"/>
                                          </p:stCondLst>
                                        </p:cTn>
                                        <p:tgtEl>
                                          <p:spTgt spid="9235"/>
                                        </p:tgtEl>
                                        <p:attrNameLst>
                                          <p:attrName>style.visibility</p:attrName>
                                        </p:attrNameLst>
                                      </p:cBhvr>
                                      <p:to>
                                        <p:strVal val="visible"/>
                                      </p:to>
                                    </p:set>
                                    <p:animEffect transition="in" filter="wipe(up)">
                                      <p:cBhvr>
                                        <p:cTn id="29" dur="500"/>
                                        <p:tgtEl>
                                          <p:spTgt spid="9235"/>
                                        </p:tgtEl>
                                      </p:cBhvr>
                                    </p:animEffect>
                                  </p:childTnLst>
                                </p:cTn>
                              </p:par>
                              <p:par>
                                <p:cTn id="30" presetID="22" presetClass="entr" presetSubtype="1" fill="hold" nodeType="withEffect">
                                  <p:stCondLst>
                                    <p:cond delay="0"/>
                                  </p:stCondLst>
                                  <p:childTnLst>
                                    <p:set>
                                      <p:cBhvr>
                                        <p:cTn id="31" dur="1" fill="hold">
                                          <p:stCondLst>
                                            <p:cond delay="0"/>
                                          </p:stCondLst>
                                        </p:cTn>
                                        <p:tgtEl>
                                          <p:spTgt spid="9234"/>
                                        </p:tgtEl>
                                        <p:attrNameLst>
                                          <p:attrName>style.visibility</p:attrName>
                                        </p:attrNameLst>
                                      </p:cBhvr>
                                      <p:to>
                                        <p:strVal val="visible"/>
                                      </p:to>
                                    </p:set>
                                    <p:animEffect transition="in" filter="wipe(up)">
                                      <p:cBhvr>
                                        <p:cTn id="32" dur="500"/>
                                        <p:tgtEl>
                                          <p:spTgt spid="9234"/>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up)">
                                      <p:cBhvr>
                                        <p:cTn id="35" dur="500"/>
                                        <p:tgtEl>
                                          <p:spTgt spid="3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46"/>
                                        </p:tgtEl>
                                        <p:attrNameLst>
                                          <p:attrName>style.visibility</p:attrName>
                                        </p:attrNameLst>
                                      </p:cBhvr>
                                      <p:to>
                                        <p:strVal val="visible"/>
                                      </p:to>
                                    </p:set>
                                    <p:animEffect transition="in" filter="wipe(down)">
                                      <p:cBhvr>
                                        <p:cTn id="40" dur="500"/>
                                        <p:tgtEl>
                                          <p:spTgt spid="46"/>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1" fill="hold" nodeType="clickEffect">
                                  <p:stCondLst>
                                    <p:cond delay="0"/>
                                  </p:stCondLst>
                                  <p:childTnLst>
                                    <p:set>
                                      <p:cBhvr>
                                        <p:cTn id="44" dur="1" fill="hold">
                                          <p:stCondLst>
                                            <p:cond delay="0"/>
                                          </p:stCondLst>
                                        </p:cTn>
                                        <p:tgtEl>
                                          <p:spTgt spid="9233"/>
                                        </p:tgtEl>
                                        <p:attrNameLst>
                                          <p:attrName>style.visibility</p:attrName>
                                        </p:attrNameLst>
                                      </p:cBhvr>
                                      <p:to>
                                        <p:strVal val="visible"/>
                                      </p:to>
                                    </p:set>
                                    <p:animEffect transition="in" filter="wipe(up)">
                                      <p:cBhvr>
                                        <p:cTn id="45" dur="500"/>
                                        <p:tgtEl>
                                          <p:spTgt spid="9233"/>
                                        </p:tgtEl>
                                      </p:cBhvr>
                                    </p:animEffect>
                                  </p:childTnLst>
                                </p:cTn>
                              </p:par>
                              <p:par>
                                <p:cTn id="46" presetID="22" presetClass="entr" presetSubtype="1" fill="hold" grpId="0" nodeType="withEffect">
                                  <p:stCondLst>
                                    <p:cond delay="0"/>
                                  </p:stCondLst>
                                  <p:childTnLst>
                                    <p:set>
                                      <p:cBhvr>
                                        <p:cTn id="47" dur="1" fill="hold">
                                          <p:stCondLst>
                                            <p:cond delay="0"/>
                                          </p:stCondLst>
                                        </p:cTn>
                                        <p:tgtEl>
                                          <p:spTgt spid="31"/>
                                        </p:tgtEl>
                                        <p:attrNameLst>
                                          <p:attrName>style.visibility</p:attrName>
                                        </p:attrNameLst>
                                      </p:cBhvr>
                                      <p:to>
                                        <p:strVal val="visible"/>
                                      </p:to>
                                    </p:set>
                                    <p:animEffect transition="in" filter="wipe(up)">
                                      <p:cBhvr>
                                        <p:cTn id="4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1" grpId="0"/>
      <p:bldP spid="9235" grpId="0" animBg="1"/>
      <p:bldP spid="31" grpId="0"/>
      <p:bldP spid="32" grpId="0"/>
      <p:bldP spid="33" grpId="0"/>
      <p:bldP spid="45" grpId="0"/>
      <p:bldP spid="46" grpId="0"/>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Line 40"/>
          <p:cNvSpPr>
            <a:spLocks noChangeShapeType="1"/>
          </p:cNvSpPr>
          <p:nvPr/>
        </p:nvSpPr>
        <p:spPr bwMode="auto">
          <a:xfrm flipH="1">
            <a:off x="2846388" y="6286500"/>
            <a:ext cx="144462" cy="476250"/>
          </a:xfrm>
          <a:prstGeom prst="line">
            <a:avLst/>
          </a:prstGeom>
          <a:noFill/>
          <a:ln w="38100">
            <a:solidFill>
              <a:schemeClr val="tx1">
                <a:lumMod val="95000"/>
                <a:lumOff val="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grpSp>
        <p:nvGrpSpPr>
          <p:cNvPr id="9219" name="Group 2"/>
          <p:cNvGrpSpPr>
            <a:grpSpLocks/>
          </p:cNvGrpSpPr>
          <p:nvPr/>
        </p:nvGrpSpPr>
        <p:grpSpPr bwMode="auto">
          <a:xfrm>
            <a:off x="539750" y="1268413"/>
            <a:ext cx="5040313" cy="5040312"/>
            <a:chOff x="612" y="346"/>
            <a:chExt cx="3175" cy="3175"/>
          </a:xfrm>
        </p:grpSpPr>
        <p:sp>
          <p:nvSpPr>
            <p:cNvPr id="2077" name="Freeform 3"/>
            <p:cNvSpPr>
              <a:spLocks/>
            </p:cNvSpPr>
            <p:nvPr/>
          </p:nvSpPr>
          <p:spPr bwMode="auto">
            <a:xfrm>
              <a:off x="612" y="346"/>
              <a:ext cx="1361" cy="3175"/>
            </a:xfrm>
            <a:custGeom>
              <a:avLst/>
              <a:gdLst>
                <a:gd name="T0" fmla="*/ 0 w 1361"/>
                <a:gd name="T1" fmla="*/ 3175 h 3175"/>
                <a:gd name="T2" fmla="*/ 0 w 1361"/>
                <a:gd name="T3" fmla="*/ 1360 h 3175"/>
                <a:gd name="T4" fmla="*/ 1361 w 1361"/>
                <a:gd name="T5" fmla="*/ 0 h 3175"/>
                <a:gd name="T6" fmla="*/ 1361 w 1361"/>
                <a:gd name="T7" fmla="*/ 1814 h 3175"/>
                <a:gd name="T8" fmla="*/ 0 w 1361"/>
                <a:gd name="T9" fmla="*/ 3175 h 3175"/>
                <a:gd name="T10" fmla="*/ 0 60000 65536"/>
                <a:gd name="T11" fmla="*/ 0 60000 65536"/>
                <a:gd name="T12" fmla="*/ 0 60000 65536"/>
                <a:gd name="T13" fmla="*/ 0 60000 65536"/>
                <a:gd name="T14" fmla="*/ 0 60000 65536"/>
                <a:gd name="T15" fmla="*/ 0 w 1361"/>
                <a:gd name="T16" fmla="*/ 0 h 3175"/>
                <a:gd name="T17" fmla="*/ 1361 w 1361"/>
                <a:gd name="T18" fmla="*/ 3175 h 3175"/>
              </a:gdLst>
              <a:ahLst/>
              <a:cxnLst>
                <a:cxn ang="T10">
                  <a:pos x="T0" y="T1"/>
                </a:cxn>
                <a:cxn ang="T11">
                  <a:pos x="T2" y="T3"/>
                </a:cxn>
                <a:cxn ang="T12">
                  <a:pos x="T4" y="T5"/>
                </a:cxn>
                <a:cxn ang="T13">
                  <a:pos x="T6" y="T7"/>
                </a:cxn>
                <a:cxn ang="T14">
                  <a:pos x="T8" y="T9"/>
                </a:cxn>
              </a:cxnLst>
              <a:rect l="T15" t="T16" r="T17" b="T18"/>
              <a:pathLst>
                <a:path w="1361" h="3175">
                  <a:moveTo>
                    <a:pt x="0" y="3175"/>
                  </a:moveTo>
                  <a:lnTo>
                    <a:pt x="0" y="1360"/>
                  </a:lnTo>
                  <a:lnTo>
                    <a:pt x="1361" y="0"/>
                  </a:lnTo>
                  <a:lnTo>
                    <a:pt x="1361" y="1814"/>
                  </a:lnTo>
                  <a:lnTo>
                    <a:pt x="0" y="3175"/>
                  </a:lnTo>
                  <a:close/>
                </a:path>
              </a:pathLst>
            </a:cu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sp>
          <p:nvSpPr>
            <p:cNvPr id="2078" name="Freeform 4"/>
            <p:cNvSpPr>
              <a:spLocks/>
            </p:cNvSpPr>
            <p:nvPr/>
          </p:nvSpPr>
          <p:spPr bwMode="auto">
            <a:xfrm>
              <a:off x="612" y="2160"/>
              <a:ext cx="3175" cy="1361"/>
            </a:xfrm>
            <a:custGeom>
              <a:avLst/>
              <a:gdLst>
                <a:gd name="T0" fmla="*/ 1361 w 3175"/>
                <a:gd name="T1" fmla="*/ 0 h 1361"/>
                <a:gd name="T2" fmla="*/ 3175 w 3175"/>
                <a:gd name="T3" fmla="*/ 0 h 1361"/>
                <a:gd name="T4" fmla="*/ 1814 w 3175"/>
                <a:gd name="T5" fmla="*/ 1361 h 1361"/>
                <a:gd name="T6" fmla="*/ 0 w 3175"/>
                <a:gd name="T7" fmla="*/ 1361 h 1361"/>
                <a:gd name="T8" fmla="*/ 1361 w 3175"/>
                <a:gd name="T9" fmla="*/ 0 h 1361"/>
                <a:gd name="T10" fmla="*/ 0 60000 65536"/>
                <a:gd name="T11" fmla="*/ 0 60000 65536"/>
                <a:gd name="T12" fmla="*/ 0 60000 65536"/>
                <a:gd name="T13" fmla="*/ 0 60000 65536"/>
                <a:gd name="T14" fmla="*/ 0 60000 65536"/>
                <a:gd name="T15" fmla="*/ 0 w 3175"/>
                <a:gd name="T16" fmla="*/ 0 h 1361"/>
                <a:gd name="T17" fmla="*/ 3175 w 3175"/>
                <a:gd name="T18" fmla="*/ 1361 h 1361"/>
              </a:gdLst>
              <a:ahLst/>
              <a:cxnLst>
                <a:cxn ang="T10">
                  <a:pos x="T0" y="T1"/>
                </a:cxn>
                <a:cxn ang="T11">
                  <a:pos x="T2" y="T3"/>
                </a:cxn>
                <a:cxn ang="T12">
                  <a:pos x="T4" y="T5"/>
                </a:cxn>
                <a:cxn ang="T13">
                  <a:pos x="T6" y="T7"/>
                </a:cxn>
                <a:cxn ang="T14">
                  <a:pos x="T8" y="T9"/>
                </a:cxn>
              </a:cxnLst>
              <a:rect l="T15" t="T16" r="T17" b="T18"/>
              <a:pathLst>
                <a:path w="3175" h="1361">
                  <a:moveTo>
                    <a:pt x="1361" y="0"/>
                  </a:moveTo>
                  <a:lnTo>
                    <a:pt x="3175" y="0"/>
                  </a:lnTo>
                  <a:lnTo>
                    <a:pt x="1814" y="1361"/>
                  </a:lnTo>
                  <a:lnTo>
                    <a:pt x="0" y="1361"/>
                  </a:lnTo>
                  <a:lnTo>
                    <a:pt x="1361" y="0"/>
                  </a:lnTo>
                  <a:close/>
                </a:path>
              </a:pathLst>
            </a:custGeom>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grpSp>
      <p:sp>
        <p:nvSpPr>
          <p:cNvPr id="2052" name="Rectangle 5"/>
          <p:cNvSpPr>
            <a:spLocks noChangeArrowheads="1"/>
          </p:cNvSpPr>
          <p:nvPr/>
        </p:nvSpPr>
        <p:spPr bwMode="auto">
          <a:xfrm>
            <a:off x="6011863" y="549275"/>
            <a:ext cx="2808287" cy="5759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s-VE">
              <a:latin typeface="Stylus BT" panose="020E0402020206020304" pitchFamily="34" charset="0"/>
            </a:endParaRPr>
          </a:p>
        </p:txBody>
      </p:sp>
      <p:sp>
        <p:nvSpPr>
          <p:cNvPr id="9221" name="Line 6"/>
          <p:cNvSpPr>
            <a:spLocks noChangeShapeType="1"/>
          </p:cNvSpPr>
          <p:nvPr/>
        </p:nvSpPr>
        <p:spPr bwMode="auto">
          <a:xfrm>
            <a:off x="6011863" y="34290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9222" name="Line 7"/>
          <p:cNvSpPr>
            <a:spLocks noChangeShapeType="1"/>
          </p:cNvSpPr>
          <p:nvPr/>
        </p:nvSpPr>
        <p:spPr bwMode="auto">
          <a:xfrm>
            <a:off x="6011863"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9223" name="Line 8"/>
          <p:cNvSpPr>
            <a:spLocks noChangeShapeType="1"/>
          </p:cNvSpPr>
          <p:nvPr/>
        </p:nvSpPr>
        <p:spPr bwMode="auto">
          <a:xfrm flipH="1">
            <a:off x="8604250"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0249" name="Text Box 9"/>
          <p:cNvSpPr txBox="1">
            <a:spLocks noChangeArrowheads="1"/>
          </p:cNvSpPr>
          <p:nvPr/>
        </p:nvSpPr>
        <p:spPr bwMode="auto">
          <a:xfrm>
            <a:off x="750888" y="360363"/>
            <a:ext cx="4037012" cy="1000125"/>
          </a:xfrm>
          <a:prstGeom prst="rect">
            <a:avLst/>
          </a:prstGeom>
          <a:ln>
            <a:solidFill>
              <a:schemeClr val="bg1"/>
            </a:solidFill>
            <a:headEnd/>
            <a:tailEnd/>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defRPr/>
            </a:pPr>
            <a:r>
              <a:rPr lang="es-ES" sz="3200"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frontal</a:t>
            </a:r>
          </a:p>
          <a:p>
            <a:pPr>
              <a:spcBef>
                <a:spcPct val="50000"/>
              </a:spcBef>
              <a:defRPr/>
            </a:pPr>
            <a:r>
              <a:rPr lang="es-ES"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paralela al Plano Vertical </a:t>
            </a:r>
          </a:p>
        </p:txBody>
      </p:sp>
      <p:sp>
        <p:nvSpPr>
          <p:cNvPr id="9225" name="Text Box 10"/>
          <p:cNvSpPr txBox="1">
            <a:spLocks noChangeArrowheads="1"/>
          </p:cNvSpPr>
          <p:nvPr/>
        </p:nvSpPr>
        <p:spPr bwMode="auto">
          <a:xfrm>
            <a:off x="539750" y="3479800"/>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9226" name="Text Box 11"/>
          <p:cNvSpPr txBox="1">
            <a:spLocks noChangeArrowheads="1"/>
          </p:cNvSpPr>
          <p:nvPr/>
        </p:nvSpPr>
        <p:spPr bwMode="auto">
          <a:xfrm>
            <a:off x="8331200"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9227" name="Text Box 12"/>
          <p:cNvSpPr txBox="1">
            <a:spLocks noChangeArrowheads="1"/>
          </p:cNvSpPr>
          <p:nvPr/>
        </p:nvSpPr>
        <p:spPr bwMode="auto">
          <a:xfrm>
            <a:off x="2987675"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9228" name="Text Box 13"/>
          <p:cNvSpPr txBox="1">
            <a:spLocks noChangeArrowheads="1"/>
          </p:cNvSpPr>
          <p:nvPr/>
        </p:nvSpPr>
        <p:spPr bwMode="auto">
          <a:xfrm>
            <a:off x="8331200" y="600075"/>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8208" name="Text Box 18"/>
          <p:cNvSpPr txBox="1">
            <a:spLocks noChangeArrowheads="1"/>
          </p:cNvSpPr>
          <p:nvPr/>
        </p:nvSpPr>
        <p:spPr bwMode="auto">
          <a:xfrm>
            <a:off x="3733800" y="2565400"/>
            <a:ext cx="269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b="1">
                <a:latin typeface="Stylus BT" panose="020E0402020206020304" pitchFamily="34" charset="0"/>
              </a:rPr>
              <a:t>a</a:t>
            </a:r>
            <a:endParaRPr lang="es-ES" sz="1400" b="1" baseline="-25000">
              <a:latin typeface="Stylus BT" panose="020E0402020206020304" pitchFamily="34" charset="0"/>
            </a:endParaRPr>
          </a:p>
        </p:txBody>
      </p:sp>
      <p:sp>
        <p:nvSpPr>
          <p:cNvPr id="2066" name="Line 22"/>
          <p:cNvSpPr>
            <a:spLocks noChangeShapeType="1"/>
          </p:cNvSpPr>
          <p:nvPr/>
        </p:nvSpPr>
        <p:spPr bwMode="auto">
          <a:xfrm flipH="1">
            <a:off x="3059113" y="976313"/>
            <a:ext cx="1439862" cy="4829175"/>
          </a:xfrm>
          <a:prstGeom prst="line">
            <a:avLst/>
          </a:prstGeom>
          <a:noFill/>
          <a:ln w="38100">
            <a:solidFill>
              <a:schemeClr val="accent2">
                <a:lumMod val="50000"/>
              </a:schemeClr>
            </a:solidFill>
            <a:round/>
            <a:headEnd/>
            <a:tailEnd/>
          </a:ln>
          <a:extLst>
            <a:ext uri="{909E8E84-426E-40DD-AFC4-6F175D3DCCD1}">
              <a14:hiddenFill xmlns:a14="http://schemas.microsoft.com/office/drawing/2010/main">
                <a:noFill/>
              </a14:hiddenFill>
            </a:ext>
          </a:extLst>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defRPr/>
            </a:pPr>
            <a:endParaRPr lang="es-VE" b="1" spc="50">
              <a:ln w="11430">
                <a:solidFill>
                  <a:srgbClr val="FFFF00"/>
                </a:solidFill>
              </a:ln>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Stylus BT" panose="020E0402020206020304" pitchFamily="34" charset="0"/>
            </a:endParaRPr>
          </a:p>
        </p:txBody>
      </p:sp>
      <p:sp>
        <p:nvSpPr>
          <p:cNvPr id="2067" name="Line 23"/>
          <p:cNvSpPr>
            <a:spLocks noChangeShapeType="1"/>
          </p:cNvSpPr>
          <p:nvPr/>
        </p:nvSpPr>
        <p:spPr bwMode="auto">
          <a:xfrm flipH="1">
            <a:off x="1042988" y="1800225"/>
            <a:ext cx="1152525" cy="4005263"/>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s-VE">
              <a:latin typeface="Stylus BT" panose="020E0402020206020304" pitchFamily="34" charset="0"/>
            </a:endParaRPr>
          </a:p>
        </p:txBody>
      </p:sp>
      <p:sp>
        <p:nvSpPr>
          <p:cNvPr id="2068" name="Line 24"/>
          <p:cNvSpPr>
            <a:spLocks noChangeShapeType="1"/>
          </p:cNvSpPr>
          <p:nvPr/>
        </p:nvSpPr>
        <p:spPr bwMode="auto">
          <a:xfrm flipH="1">
            <a:off x="3132138" y="4148138"/>
            <a:ext cx="1655762" cy="1657350"/>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s-VE">
              <a:latin typeface="Stylus BT" panose="020E0402020206020304" pitchFamily="34" charset="0"/>
            </a:endParaRPr>
          </a:p>
        </p:txBody>
      </p:sp>
      <p:sp>
        <p:nvSpPr>
          <p:cNvPr id="8213" name="Line 28"/>
          <p:cNvSpPr>
            <a:spLocks noChangeShapeType="1"/>
          </p:cNvSpPr>
          <p:nvPr/>
        </p:nvSpPr>
        <p:spPr bwMode="auto">
          <a:xfrm flipH="1">
            <a:off x="1042988" y="5805488"/>
            <a:ext cx="2089150" cy="0"/>
          </a:xfrm>
          <a:prstGeom prst="line">
            <a:avLst/>
          </a:prstGeom>
          <a:noFill/>
          <a:ln w="1905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2071" name="Line 30"/>
          <p:cNvSpPr>
            <a:spLocks noChangeShapeType="1"/>
          </p:cNvSpPr>
          <p:nvPr/>
        </p:nvSpPr>
        <p:spPr bwMode="auto">
          <a:xfrm flipH="1">
            <a:off x="6732588" y="976313"/>
            <a:ext cx="1439862" cy="2452687"/>
          </a:xfrm>
          <a:prstGeom prst="line">
            <a:avLst/>
          </a:prstGeom>
          <a:ln>
            <a:headEnd/>
            <a:tailEnd/>
          </a:ln>
        </p:spPr>
        <p:style>
          <a:lnRef idx="2">
            <a:schemeClr val="accent4"/>
          </a:lnRef>
          <a:fillRef idx="0">
            <a:schemeClr val="accent4"/>
          </a:fillRef>
          <a:effectRef idx="1">
            <a:schemeClr val="accent4"/>
          </a:effectRef>
          <a:fontRef idx="minor">
            <a:schemeClr val="tx1"/>
          </a:fontRef>
        </p:style>
        <p:txBody>
          <a:bodyPr/>
          <a:lstStyle/>
          <a:p>
            <a:pPr>
              <a:defRPr/>
            </a:pPr>
            <a:endParaRPr lang="es-VE">
              <a:latin typeface="Stylus BT" panose="020E0402020206020304" pitchFamily="34" charset="0"/>
            </a:endParaRPr>
          </a:p>
        </p:txBody>
      </p:sp>
      <p:sp>
        <p:nvSpPr>
          <p:cNvPr id="2072" name="Line 31"/>
          <p:cNvSpPr>
            <a:spLocks noChangeShapeType="1"/>
          </p:cNvSpPr>
          <p:nvPr/>
        </p:nvSpPr>
        <p:spPr bwMode="auto">
          <a:xfrm flipH="1">
            <a:off x="6732588" y="5589588"/>
            <a:ext cx="2087562" cy="0"/>
          </a:xfrm>
          <a:prstGeom prst="line">
            <a:avLst/>
          </a:prstGeom>
          <a:ln>
            <a:headEnd/>
            <a:tailEnd/>
          </a:ln>
          <a:extLst/>
        </p:spPr>
        <p:style>
          <a:lnRef idx="3">
            <a:schemeClr val="accent4"/>
          </a:lnRef>
          <a:fillRef idx="0">
            <a:schemeClr val="accent4"/>
          </a:fillRef>
          <a:effectRef idx="2">
            <a:schemeClr val="accent4"/>
          </a:effectRef>
          <a:fontRef idx="minor">
            <a:schemeClr val="tx1"/>
          </a:fontRef>
        </p:style>
        <p:txBody>
          <a:bodyPr/>
          <a:lstStyle/>
          <a:p>
            <a:pPr>
              <a:defRPr/>
            </a:pPr>
            <a:endParaRPr lang="es-VE">
              <a:latin typeface="Stylus BT" panose="020E0402020206020304" pitchFamily="34" charset="0"/>
            </a:endParaRPr>
          </a:p>
        </p:txBody>
      </p:sp>
      <p:sp>
        <p:nvSpPr>
          <p:cNvPr id="2073" name="Line 33"/>
          <p:cNvSpPr>
            <a:spLocks noChangeShapeType="1"/>
          </p:cNvSpPr>
          <p:nvPr/>
        </p:nvSpPr>
        <p:spPr bwMode="auto">
          <a:xfrm flipH="1">
            <a:off x="6011863" y="5589588"/>
            <a:ext cx="720725" cy="0"/>
          </a:xfrm>
          <a:prstGeom prst="line">
            <a:avLst/>
          </a:prstGeom>
          <a:noFill/>
          <a:ln w="38100">
            <a:solidFill>
              <a:schemeClr val="accent2">
                <a:lumMod val="75000"/>
              </a:schemeClr>
            </a:solidFill>
            <a:prstDash val="dash"/>
            <a:round/>
            <a:headEnd/>
            <a:tailEnd/>
          </a:ln>
          <a:extLst>
            <a:ext uri="{909E8E84-426E-40DD-AFC4-6F175D3DCCD1}">
              <a14:hiddenFill xmlns:a14="http://schemas.microsoft.com/office/drawing/2010/main">
                <a:noFill/>
              </a14:hiddenFill>
            </a:ext>
          </a:extLst>
        </p:spPr>
        <p:txBody>
          <a:bodyPr/>
          <a:lstStyle/>
          <a:p>
            <a:pPr>
              <a:defRPr/>
            </a:pPr>
            <a:r>
              <a:rPr lang="es-VE" dirty="0">
                <a:latin typeface="Stylus BT" panose="020E0402020206020304" pitchFamily="34" charset="0"/>
              </a:rPr>
              <a:t> </a:t>
            </a:r>
          </a:p>
        </p:txBody>
      </p:sp>
      <p:sp>
        <p:nvSpPr>
          <p:cNvPr id="2074" name="Line 36"/>
          <p:cNvSpPr>
            <a:spLocks noChangeShapeType="1"/>
          </p:cNvSpPr>
          <p:nvPr/>
        </p:nvSpPr>
        <p:spPr bwMode="auto">
          <a:xfrm flipH="1">
            <a:off x="6045200" y="3429000"/>
            <a:ext cx="687388" cy="1169988"/>
          </a:xfrm>
          <a:prstGeom prst="line">
            <a:avLst/>
          </a:prstGeom>
          <a:noFill/>
          <a:ln w="38100">
            <a:solidFill>
              <a:schemeClr val="accent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9238" name="Line 37"/>
          <p:cNvSpPr>
            <a:spLocks noChangeShapeType="1"/>
          </p:cNvSpPr>
          <p:nvPr/>
        </p:nvSpPr>
        <p:spPr bwMode="auto">
          <a:xfrm>
            <a:off x="6732588" y="3429000"/>
            <a:ext cx="0" cy="2160588"/>
          </a:xfrm>
          <a:prstGeom prst="line">
            <a:avLst/>
          </a:prstGeom>
          <a:noFill/>
          <a:ln w="12700">
            <a:solidFill>
              <a:schemeClr val="tx1"/>
            </a:solidFill>
            <a:prstDash val="dash"/>
            <a:round/>
            <a:headEnd type="oval" w="med" len="med"/>
            <a:tailEnd type="oval" w="med" len="me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5" name="4 Marcador de texto"/>
          <p:cNvSpPr>
            <a:spLocks noGrp="1"/>
          </p:cNvSpPr>
          <p:nvPr>
            <p:ph type="body" sz="half" idx="2"/>
          </p:nvPr>
        </p:nvSpPr>
        <p:spPr/>
        <p:txBody>
          <a:bodyPr/>
          <a:lstStyle/>
          <a:p>
            <a:pPr eaLnBrk="1" fontAlgn="auto" hangingPunct="1">
              <a:spcAft>
                <a:spcPts val="0"/>
              </a:spcAft>
              <a:defRPr/>
            </a:pPr>
            <a:endParaRPr lang="es-VE" dirty="0">
              <a:latin typeface="Stylus BT" panose="020E0402020206020304" pitchFamily="34" charset="0"/>
            </a:endParaRPr>
          </a:p>
        </p:txBody>
      </p:sp>
      <p:sp>
        <p:nvSpPr>
          <p:cNvPr id="33" name="Text Box 74"/>
          <p:cNvSpPr txBox="1">
            <a:spLocks noChangeArrowheads="1"/>
          </p:cNvSpPr>
          <p:nvPr/>
        </p:nvSpPr>
        <p:spPr bwMode="auto">
          <a:xfrm>
            <a:off x="1244600" y="3598863"/>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34" name="Text Box 74"/>
          <p:cNvSpPr txBox="1">
            <a:spLocks noChangeArrowheads="1"/>
          </p:cNvSpPr>
          <p:nvPr/>
        </p:nvSpPr>
        <p:spPr bwMode="auto">
          <a:xfrm>
            <a:off x="3644900" y="4598988"/>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35" name="Text Box 74"/>
          <p:cNvSpPr txBox="1">
            <a:spLocks noChangeArrowheads="1"/>
          </p:cNvSpPr>
          <p:nvPr/>
        </p:nvSpPr>
        <p:spPr bwMode="auto">
          <a:xfrm>
            <a:off x="3151188" y="5651500"/>
            <a:ext cx="359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H</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36" name="Text Box 74"/>
          <p:cNvSpPr txBox="1">
            <a:spLocks noChangeArrowheads="1"/>
          </p:cNvSpPr>
          <p:nvPr/>
        </p:nvSpPr>
        <p:spPr bwMode="auto">
          <a:xfrm>
            <a:off x="677863" y="5856288"/>
            <a:ext cx="3545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H</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9244" name="Text Box 74"/>
          <p:cNvSpPr txBox="1">
            <a:spLocks noChangeArrowheads="1"/>
          </p:cNvSpPr>
          <p:nvPr/>
        </p:nvSpPr>
        <p:spPr bwMode="auto">
          <a:xfrm>
            <a:off x="6350000" y="5640388"/>
            <a:ext cx="359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H</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9245" name="Text Box 74"/>
          <p:cNvSpPr txBox="1">
            <a:spLocks noChangeArrowheads="1"/>
          </p:cNvSpPr>
          <p:nvPr/>
        </p:nvSpPr>
        <p:spPr bwMode="auto">
          <a:xfrm>
            <a:off x="6359525" y="3121025"/>
            <a:ext cx="35458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H</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9246" name="Text Box 74"/>
          <p:cNvSpPr txBox="1">
            <a:spLocks noChangeArrowheads="1"/>
          </p:cNvSpPr>
          <p:nvPr/>
        </p:nvSpPr>
        <p:spPr bwMode="auto">
          <a:xfrm>
            <a:off x="7600950" y="5237163"/>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9247" name="Text Box 74"/>
          <p:cNvSpPr txBox="1">
            <a:spLocks noChangeArrowheads="1"/>
          </p:cNvSpPr>
          <p:nvPr/>
        </p:nvSpPr>
        <p:spPr bwMode="auto">
          <a:xfrm>
            <a:off x="7108825" y="1901825"/>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37" name="36 Rectángulo"/>
          <p:cNvSpPr/>
          <p:nvPr/>
        </p:nvSpPr>
        <p:spPr>
          <a:xfrm>
            <a:off x="6948264" y="219998"/>
            <a:ext cx="1204176" cy="369332"/>
          </a:xfrm>
          <a:prstGeom prst="rect">
            <a:avLst/>
          </a:prstGeom>
        </p:spPr>
        <p:txBody>
          <a:bodyPr wrap="none">
            <a:spAutoFit/>
          </a:bodyPr>
          <a:lstStyle/>
          <a:p>
            <a:r>
              <a:rPr lang="es-VE" b="1" dirty="0" smtClean="0">
                <a:solidFill>
                  <a:schemeClr val="tx2">
                    <a:lumMod val="60000"/>
                    <a:lumOff val="40000"/>
                  </a:schemeClr>
                </a:solidFill>
                <a:latin typeface="Stylus BT" panose="020E0402020206020304" pitchFamily="34" charset="0"/>
              </a:rPr>
              <a:t>DIBUJO 1</a:t>
            </a:r>
            <a:endParaRPr lang="es-VE" b="1" dirty="0">
              <a:solidFill>
                <a:schemeClr val="tx2">
                  <a:lumMod val="60000"/>
                  <a:lumOff val="40000"/>
                </a:schemeClr>
              </a:solidFill>
              <a:latin typeface="Stylus BT" panose="020E0402020206020304" pitchFamily="34" charset="0"/>
            </a:endParaRPr>
          </a:p>
        </p:txBody>
      </p:sp>
    </p:spTree>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066"/>
                                        </p:tgtEl>
                                        <p:attrNameLst>
                                          <p:attrName>style.visibility</p:attrName>
                                        </p:attrNameLst>
                                      </p:cBhvr>
                                      <p:to>
                                        <p:strVal val="visible"/>
                                      </p:to>
                                    </p:set>
                                    <p:animEffect transition="in" filter="wipe(up)">
                                      <p:cBhvr>
                                        <p:cTn id="7" dur="500"/>
                                        <p:tgtEl>
                                          <p:spTgt spid="2066"/>
                                        </p:tgtEl>
                                      </p:cBhvr>
                                    </p:animEffect>
                                  </p:childTnLst>
                                </p:cTn>
                              </p:par>
                              <p:par>
                                <p:cTn id="8" presetID="22" presetClass="entr" presetSubtype="1" fill="hold" nodeType="withEffect">
                                  <p:stCondLst>
                                    <p:cond delay="0"/>
                                  </p:stCondLst>
                                  <p:childTnLst>
                                    <p:set>
                                      <p:cBhvr>
                                        <p:cTn id="9" dur="1" fill="hold">
                                          <p:stCondLst>
                                            <p:cond delay="0"/>
                                          </p:stCondLst>
                                        </p:cTn>
                                        <p:tgtEl>
                                          <p:spTgt spid="8194"/>
                                        </p:tgtEl>
                                        <p:attrNameLst>
                                          <p:attrName>style.visibility</p:attrName>
                                        </p:attrNameLst>
                                      </p:cBhvr>
                                      <p:to>
                                        <p:strVal val="visible"/>
                                      </p:to>
                                    </p:set>
                                    <p:animEffect transition="in" filter="wipe(up)">
                                      <p:cBhvr>
                                        <p:cTn id="10" dur="500"/>
                                        <p:tgtEl>
                                          <p:spTgt spid="8194"/>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8208"/>
                                        </p:tgtEl>
                                        <p:attrNameLst>
                                          <p:attrName>style.visibility</p:attrName>
                                        </p:attrNameLst>
                                      </p:cBhvr>
                                      <p:to>
                                        <p:strVal val="visible"/>
                                      </p:to>
                                    </p:set>
                                    <p:animEffect transition="in" filter="wipe(up)">
                                      <p:cBhvr>
                                        <p:cTn id="13" dur="500"/>
                                        <p:tgtEl>
                                          <p:spTgt spid="82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2" fill="hold" grpId="0" nodeType="clickEffect">
                                  <p:stCondLst>
                                    <p:cond delay="0"/>
                                  </p:stCondLst>
                                  <p:childTnLst>
                                    <p:set>
                                      <p:cBhvr>
                                        <p:cTn id="17" dur="1" fill="hold">
                                          <p:stCondLst>
                                            <p:cond delay="0"/>
                                          </p:stCondLst>
                                        </p:cTn>
                                        <p:tgtEl>
                                          <p:spTgt spid="8213"/>
                                        </p:tgtEl>
                                        <p:attrNameLst>
                                          <p:attrName>style.visibility</p:attrName>
                                        </p:attrNameLst>
                                      </p:cBhvr>
                                      <p:to>
                                        <p:strVal val="visible"/>
                                      </p:to>
                                    </p:set>
                                    <p:animEffect transition="in" filter="wipe(right)">
                                      <p:cBhvr>
                                        <p:cTn id="18" dur="500"/>
                                        <p:tgtEl>
                                          <p:spTgt spid="8213"/>
                                        </p:tgtEl>
                                      </p:cBhvr>
                                    </p:animEffect>
                                  </p:childTnLst>
                                </p:cTn>
                              </p:par>
                              <p:par>
                                <p:cTn id="19" presetID="22" presetClass="entr" presetSubtype="2"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right)">
                                      <p:cBhvr>
                                        <p:cTn id="21" dur="500"/>
                                        <p:tgtEl>
                                          <p:spTgt spid="36"/>
                                        </p:tgtEl>
                                      </p:cBhvr>
                                    </p:animEffect>
                                  </p:childTnLst>
                                </p:cTn>
                              </p:par>
                              <p:par>
                                <p:cTn id="22" presetID="22" presetClass="entr" presetSubtype="2" fill="hold" grpId="0" nodeType="withEffect">
                                  <p:stCondLst>
                                    <p:cond delay="0"/>
                                  </p:stCondLst>
                                  <p:childTnLst>
                                    <p:set>
                                      <p:cBhvr>
                                        <p:cTn id="23" dur="1" fill="hold">
                                          <p:stCondLst>
                                            <p:cond delay="0"/>
                                          </p:stCondLst>
                                        </p:cTn>
                                        <p:tgtEl>
                                          <p:spTgt spid="35"/>
                                        </p:tgtEl>
                                        <p:attrNameLst>
                                          <p:attrName>style.visibility</p:attrName>
                                        </p:attrNameLst>
                                      </p:cBhvr>
                                      <p:to>
                                        <p:strVal val="visible"/>
                                      </p:to>
                                    </p:set>
                                    <p:animEffect transition="in" filter="wipe(right)">
                                      <p:cBhvr>
                                        <p:cTn id="24" dur="500"/>
                                        <p:tgtEl>
                                          <p:spTgt spid="3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2" fill="hold" grpId="0" nodeType="click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right)">
                                      <p:cBhvr>
                                        <p:cTn id="29" dur="500"/>
                                        <p:tgtEl>
                                          <p:spTgt spid="33"/>
                                        </p:tgtEl>
                                      </p:cBhvr>
                                    </p:animEffect>
                                  </p:childTnLst>
                                </p:cTn>
                              </p:par>
                              <p:par>
                                <p:cTn id="30" presetID="22" presetClass="entr" presetSubtype="2" fill="hold" nodeType="withEffect">
                                  <p:stCondLst>
                                    <p:cond delay="0"/>
                                  </p:stCondLst>
                                  <p:childTnLst>
                                    <p:set>
                                      <p:cBhvr>
                                        <p:cTn id="31" dur="1" fill="hold">
                                          <p:stCondLst>
                                            <p:cond delay="0"/>
                                          </p:stCondLst>
                                        </p:cTn>
                                        <p:tgtEl>
                                          <p:spTgt spid="2067"/>
                                        </p:tgtEl>
                                        <p:attrNameLst>
                                          <p:attrName>style.visibility</p:attrName>
                                        </p:attrNameLst>
                                      </p:cBhvr>
                                      <p:to>
                                        <p:strVal val="visible"/>
                                      </p:to>
                                    </p:set>
                                    <p:animEffect transition="in" filter="wipe(right)">
                                      <p:cBhvr>
                                        <p:cTn id="32" dur="500"/>
                                        <p:tgtEl>
                                          <p:spTgt spid="206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nodeType="clickEffect">
                                  <p:stCondLst>
                                    <p:cond delay="0"/>
                                  </p:stCondLst>
                                  <p:childTnLst>
                                    <p:set>
                                      <p:cBhvr>
                                        <p:cTn id="36" dur="1" fill="hold">
                                          <p:stCondLst>
                                            <p:cond delay="0"/>
                                          </p:stCondLst>
                                        </p:cTn>
                                        <p:tgtEl>
                                          <p:spTgt spid="2068"/>
                                        </p:tgtEl>
                                        <p:attrNameLst>
                                          <p:attrName>style.visibility</p:attrName>
                                        </p:attrNameLst>
                                      </p:cBhvr>
                                      <p:to>
                                        <p:strVal val="visible"/>
                                      </p:to>
                                    </p:set>
                                    <p:animEffect transition="in" filter="wipe(up)">
                                      <p:cBhvr>
                                        <p:cTn id="37" dur="500"/>
                                        <p:tgtEl>
                                          <p:spTgt spid="206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4"/>
                                        </p:tgtEl>
                                        <p:attrNameLst>
                                          <p:attrName>style.visibility</p:attrName>
                                        </p:attrNameLst>
                                      </p:cBhvr>
                                      <p:to>
                                        <p:strVal val="visible"/>
                                      </p:to>
                                    </p:set>
                                    <p:animEffect transition="in" filter="wipe(up)">
                                      <p:cBhvr>
                                        <p:cTn id="4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8" grpId="0"/>
      <p:bldP spid="8213" grpId="0" animBg="1"/>
      <p:bldP spid="33" grpId="0"/>
      <p:bldP spid="34" grpId="0"/>
      <p:bldP spid="35" grpId="0"/>
      <p:bldP spid="3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41"/>
          <p:cNvSpPr>
            <a:spLocks noChangeShapeType="1"/>
          </p:cNvSpPr>
          <p:nvPr/>
        </p:nvSpPr>
        <p:spPr bwMode="auto">
          <a:xfrm>
            <a:off x="3059113" y="3717925"/>
            <a:ext cx="2160587" cy="2303463"/>
          </a:xfrm>
          <a:prstGeom prst="line">
            <a:avLst/>
          </a:prstGeom>
          <a:noFill/>
          <a:ln w="38100">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11267" name="Line 40"/>
          <p:cNvSpPr>
            <a:spLocks noChangeShapeType="1"/>
          </p:cNvSpPr>
          <p:nvPr/>
        </p:nvSpPr>
        <p:spPr bwMode="auto">
          <a:xfrm>
            <a:off x="371475" y="852488"/>
            <a:ext cx="2160588" cy="2303462"/>
          </a:xfrm>
          <a:prstGeom prst="line">
            <a:avLst/>
          </a:prstGeom>
          <a:noFill/>
          <a:ln w="38100">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grpSp>
        <p:nvGrpSpPr>
          <p:cNvPr id="12292" name="Group 2"/>
          <p:cNvGrpSpPr>
            <a:grpSpLocks/>
          </p:cNvGrpSpPr>
          <p:nvPr/>
        </p:nvGrpSpPr>
        <p:grpSpPr bwMode="auto">
          <a:xfrm>
            <a:off x="571500" y="1271588"/>
            <a:ext cx="5040313" cy="5038725"/>
            <a:chOff x="612" y="346"/>
            <a:chExt cx="3175" cy="3175"/>
          </a:xfrm>
        </p:grpSpPr>
        <p:sp>
          <p:nvSpPr>
            <p:cNvPr id="11298" name="Freeform 3"/>
            <p:cNvSpPr>
              <a:spLocks/>
            </p:cNvSpPr>
            <p:nvPr/>
          </p:nvSpPr>
          <p:spPr bwMode="auto">
            <a:xfrm>
              <a:off x="612" y="346"/>
              <a:ext cx="1361" cy="3175"/>
            </a:xfrm>
            <a:custGeom>
              <a:avLst/>
              <a:gdLst>
                <a:gd name="T0" fmla="*/ 0 w 1361"/>
                <a:gd name="T1" fmla="*/ 3175 h 3175"/>
                <a:gd name="T2" fmla="*/ 0 w 1361"/>
                <a:gd name="T3" fmla="*/ 1360 h 3175"/>
                <a:gd name="T4" fmla="*/ 1361 w 1361"/>
                <a:gd name="T5" fmla="*/ 0 h 3175"/>
                <a:gd name="T6" fmla="*/ 1361 w 1361"/>
                <a:gd name="T7" fmla="*/ 1814 h 3175"/>
                <a:gd name="T8" fmla="*/ 0 w 1361"/>
                <a:gd name="T9" fmla="*/ 3175 h 3175"/>
                <a:gd name="T10" fmla="*/ 0 60000 65536"/>
                <a:gd name="T11" fmla="*/ 0 60000 65536"/>
                <a:gd name="T12" fmla="*/ 0 60000 65536"/>
                <a:gd name="T13" fmla="*/ 0 60000 65536"/>
                <a:gd name="T14" fmla="*/ 0 60000 65536"/>
                <a:gd name="T15" fmla="*/ 0 w 1361"/>
                <a:gd name="T16" fmla="*/ 0 h 3175"/>
                <a:gd name="T17" fmla="*/ 1361 w 1361"/>
                <a:gd name="T18" fmla="*/ 3175 h 3175"/>
              </a:gdLst>
              <a:ahLst/>
              <a:cxnLst>
                <a:cxn ang="T10">
                  <a:pos x="T0" y="T1"/>
                </a:cxn>
                <a:cxn ang="T11">
                  <a:pos x="T2" y="T3"/>
                </a:cxn>
                <a:cxn ang="T12">
                  <a:pos x="T4" y="T5"/>
                </a:cxn>
                <a:cxn ang="T13">
                  <a:pos x="T6" y="T7"/>
                </a:cxn>
                <a:cxn ang="T14">
                  <a:pos x="T8" y="T9"/>
                </a:cxn>
              </a:cxnLst>
              <a:rect l="T15" t="T16" r="T17" b="T18"/>
              <a:pathLst>
                <a:path w="1361" h="3175">
                  <a:moveTo>
                    <a:pt x="0" y="3175"/>
                  </a:moveTo>
                  <a:lnTo>
                    <a:pt x="0" y="1360"/>
                  </a:lnTo>
                  <a:lnTo>
                    <a:pt x="1361" y="0"/>
                  </a:lnTo>
                  <a:lnTo>
                    <a:pt x="1361" y="1814"/>
                  </a:lnTo>
                  <a:lnTo>
                    <a:pt x="0" y="3175"/>
                  </a:lnTo>
                  <a:close/>
                </a:path>
              </a:pathLst>
            </a:custGeom>
            <a:solidFill>
              <a:schemeClr val="lt1">
                <a:alpha val="78000"/>
              </a:schemeClr>
            </a:solidFill>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sp>
          <p:nvSpPr>
            <p:cNvPr id="11299" name="Freeform 4"/>
            <p:cNvSpPr>
              <a:spLocks/>
            </p:cNvSpPr>
            <p:nvPr/>
          </p:nvSpPr>
          <p:spPr bwMode="auto">
            <a:xfrm>
              <a:off x="612" y="2160"/>
              <a:ext cx="3175" cy="1361"/>
            </a:xfrm>
            <a:custGeom>
              <a:avLst/>
              <a:gdLst>
                <a:gd name="T0" fmla="*/ 1361 w 3175"/>
                <a:gd name="T1" fmla="*/ 0 h 1361"/>
                <a:gd name="T2" fmla="*/ 3175 w 3175"/>
                <a:gd name="T3" fmla="*/ 0 h 1361"/>
                <a:gd name="T4" fmla="*/ 1814 w 3175"/>
                <a:gd name="T5" fmla="*/ 1361 h 1361"/>
                <a:gd name="T6" fmla="*/ 0 w 3175"/>
                <a:gd name="T7" fmla="*/ 1361 h 1361"/>
                <a:gd name="T8" fmla="*/ 1361 w 3175"/>
                <a:gd name="T9" fmla="*/ 0 h 1361"/>
                <a:gd name="T10" fmla="*/ 0 60000 65536"/>
                <a:gd name="T11" fmla="*/ 0 60000 65536"/>
                <a:gd name="T12" fmla="*/ 0 60000 65536"/>
                <a:gd name="T13" fmla="*/ 0 60000 65536"/>
                <a:gd name="T14" fmla="*/ 0 60000 65536"/>
                <a:gd name="T15" fmla="*/ 0 w 3175"/>
                <a:gd name="T16" fmla="*/ 0 h 1361"/>
                <a:gd name="T17" fmla="*/ 3175 w 3175"/>
                <a:gd name="T18" fmla="*/ 1361 h 1361"/>
              </a:gdLst>
              <a:ahLst/>
              <a:cxnLst>
                <a:cxn ang="T10">
                  <a:pos x="T0" y="T1"/>
                </a:cxn>
                <a:cxn ang="T11">
                  <a:pos x="T2" y="T3"/>
                </a:cxn>
                <a:cxn ang="T12">
                  <a:pos x="T4" y="T5"/>
                </a:cxn>
                <a:cxn ang="T13">
                  <a:pos x="T6" y="T7"/>
                </a:cxn>
                <a:cxn ang="T14">
                  <a:pos x="T8" y="T9"/>
                </a:cxn>
              </a:cxnLst>
              <a:rect l="T15" t="T16" r="T17" b="T18"/>
              <a:pathLst>
                <a:path w="3175" h="1361">
                  <a:moveTo>
                    <a:pt x="1361" y="0"/>
                  </a:moveTo>
                  <a:lnTo>
                    <a:pt x="3175" y="0"/>
                  </a:lnTo>
                  <a:lnTo>
                    <a:pt x="1814" y="1361"/>
                  </a:lnTo>
                  <a:lnTo>
                    <a:pt x="0" y="1361"/>
                  </a:lnTo>
                  <a:lnTo>
                    <a:pt x="1361" y="0"/>
                  </a:lnTo>
                  <a:close/>
                </a:path>
              </a:pathLst>
            </a:custGeom>
            <a:solidFill>
              <a:schemeClr val="lt1">
                <a:alpha val="64000"/>
              </a:schemeClr>
            </a:solidFill>
            <a:ln>
              <a:headEnd/>
              <a:tailEnd/>
            </a:ln>
          </p:spPr>
          <p:style>
            <a:lnRef idx="2">
              <a:schemeClr val="accent2"/>
            </a:lnRef>
            <a:fillRef idx="1">
              <a:schemeClr val="lt1"/>
            </a:fillRef>
            <a:effectRef idx="0">
              <a:schemeClr val="accent2"/>
            </a:effectRef>
            <a:fontRef idx="minor">
              <a:schemeClr val="dk1"/>
            </a:fontRef>
          </p:style>
          <p:txBody>
            <a:bodyPr/>
            <a:lstStyle/>
            <a:p>
              <a:pPr>
                <a:defRPr/>
              </a:pPr>
              <a:endParaRPr lang="es-VE">
                <a:latin typeface="Stylus BT" panose="020E0402020206020304" pitchFamily="34" charset="0"/>
              </a:endParaRPr>
            </a:p>
          </p:txBody>
        </p:sp>
      </p:grpSp>
      <p:sp>
        <p:nvSpPr>
          <p:cNvPr id="11269" name="Rectangle 5"/>
          <p:cNvSpPr>
            <a:spLocks noChangeArrowheads="1"/>
          </p:cNvSpPr>
          <p:nvPr/>
        </p:nvSpPr>
        <p:spPr bwMode="auto">
          <a:xfrm>
            <a:off x="6011863" y="549275"/>
            <a:ext cx="2808287" cy="575945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defRPr/>
            </a:pPr>
            <a:endParaRPr lang="es-VE">
              <a:latin typeface="Stylus BT" panose="020E0402020206020304" pitchFamily="34" charset="0"/>
            </a:endParaRPr>
          </a:p>
        </p:txBody>
      </p:sp>
      <p:sp>
        <p:nvSpPr>
          <p:cNvPr id="12294" name="Line 6"/>
          <p:cNvSpPr>
            <a:spLocks noChangeShapeType="1"/>
          </p:cNvSpPr>
          <p:nvPr/>
        </p:nvSpPr>
        <p:spPr bwMode="auto">
          <a:xfrm>
            <a:off x="6011863" y="3429000"/>
            <a:ext cx="28082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2295" name="Line 7"/>
          <p:cNvSpPr>
            <a:spLocks noChangeShapeType="1"/>
          </p:cNvSpPr>
          <p:nvPr/>
        </p:nvSpPr>
        <p:spPr bwMode="auto">
          <a:xfrm>
            <a:off x="6011863"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12296" name="Line 8"/>
          <p:cNvSpPr>
            <a:spLocks noChangeShapeType="1"/>
          </p:cNvSpPr>
          <p:nvPr/>
        </p:nvSpPr>
        <p:spPr bwMode="auto">
          <a:xfrm flipH="1">
            <a:off x="8604250" y="3500438"/>
            <a:ext cx="2159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s-VE">
              <a:latin typeface="Stylus BT" panose="020E0402020206020304" pitchFamily="34" charset="0"/>
            </a:endParaRPr>
          </a:p>
        </p:txBody>
      </p:sp>
      <p:sp>
        <p:nvSpPr>
          <p:cNvPr id="26633" name="Text Box 9"/>
          <p:cNvSpPr txBox="1">
            <a:spLocks noChangeArrowheads="1"/>
          </p:cNvSpPr>
          <p:nvPr/>
        </p:nvSpPr>
        <p:spPr bwMode="auto">
          <a:xfrm>
            <a:off x="827088" y="431800"/>
            <a:ext cx="4752975" cy="1000125"/>
          </a:xfrm>
          <a:prstGeom prst="rect">
            <a:avLst/>
          </a:prstGeom>
          <a:ln>
            <a:solidFill>
              <a:schemeClr val="bg1"/>
            </a:solidFill>
            <a:headEnd/>
            <a:tailEnd/>
          </a:ln>
        </p:spPr>
        <p:style>
          <a:lnRef idx="2">
            <a:schemeClr val="accent1"/>
          </a:lnRef>
          <a:fillRef idx="1">
            <a:schemeClr val="lt1"/>
          </a:fillRef>
          <a:effectRef idx="0">
            <a:schemeClr val="accent1"/>
          </a:effectRef>
          <a:fontRef idx="minor">
            <a:schemeClr val="dk1"/>
          </a:fontRef>
        </p:style>
        <p:txBody>
          <a:bodyPr>
            <a:spAutoFit/>
          </a:bodyPr>
          <a:lstStyle/>
          <a:p>
            <a:pPr>
              <a:spcBef>
                <a:spcPct val="50000"/>
              </a:spcBef>
              <a:defRPr/>
            </a:pPr>
            <a:r>
              <a:rPr lang="es-ES" sz="3200"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de perfil</a:t>
            </a:r>
          </a:p>
          <a:p>
            <a:pPr>
              <a:spcBef>
                <a:spcPct val="50000"/>
              </a:spcBef>
              <a:defRPr/>
            </a:pPr>
            <a:r>
              <a:rPr lang="es-ES" b="1" dirty="0">
                <a:solidFill>
                  <a:schemeClr val="tx2">
                    <a:lumMod val="60000"/>
                    <a:lumOff val="40000"/>
                  </a:schemeClr>
                </a:solidFill>
                <a:effectLst>
                  <a:outerShdw blurRad="38100" dist="38100" dir="2700000" algn="tl">
                    <a:srgbClr val="FFFFFF"/>
                  </a:outerShdw>
                </a:effectLst>
                <a:latin typeface="Stylus BT" panose="020E0402020206020304" pitchFamily="34" charset="0"/>
              </a:rPr>
              <a:t>Recta paralela al Plano lateral</a:t>
            </a:r>
          </a:p>
        </p:txBody>
      </p:sp>
      <p:sp>
        <p:nvSpPr>
          <p:cNvPr id="12298" name="Text Box 10"/>
          <p:cNvSpPr txBox="1">
            <a:spLocks noChangeArrowheads="1"/>
          </p:cNvSpPr>
          <p:nvPr/>
        </p:nvSpPr>
        <p:spPr bwMode="auto">
          <a:xfrm>
            <a:off x="539750" y="3479800"/>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2299" name="Text Box 11"/>
          <p:cNvSpPr txBox="1">
            <a:spLocks noChangeArrowheads="1"/>
          </p:cNvSpPr>
          <p:nvPr/>
        </p:nvSpPr>
        <p:spPr bwMode="auto">
          <a:xfrm>
            <a:off x="8331200"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2300" name="Text Box 12"/>
          <p:cNvSpPr txBox="1">
            <a:spLocks noChangeArrowheads="1"/>
          </p:cNvSpPr>
          <p:nvPr/>
        </p:nvSpPr>
        <p:spPr bwMode="auto">
          <a:xfrm>
            <a:off x="2987675" y="5992813"/>
            <a:ext cx="40267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PH</a:t>
            </a:r>
          </a:p>
        </p:txBody>
      </p:sp>
      <p:sp>
        <p:nvSpPr>
          <p:cNvPr id="12301" name="Text Box 13"/>
          <p:cNvSpPr txBox="1">
            <a:spLocks noChangeArrowheads="1"/>
          </p:cNvSpPr>
          <p:nvPr/>
        </p:nvSpPr>
        <p:spPr bwMode="auto">
          <a:xfrm>
            <a:off x="8331200" y="600075"/>
            <a:ext cx="40107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PV</a:t>
            </a:r>
          </a:p>
        </p:txBody>
      </p:sp>
      <p:sp>
        <p:nvSpPr>
          <p:cNvPr id="11282" name="Text Box 18"/>
          <p:cNvSpPr txBox="1">
            <a:spLocks noChangeArrowheads="1"/>
          </p:cNvSpPr>
          <p:nvPr/>
        </p:nvSpPr>
        <p:spPr bwMode="auto">
          <a:xfrm>
            <a:off x="2917825" y="3348038"/>
            <a:ext cx="26962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b="1">
                <a:latin typeface="Stylus BT" panose="020E0402020206020304" pitchFamily="34" charset="0"/>
              </a:rPr>
              <a:t>a</a:t>
            </a:r>
            <a:endParaRPr lang="es-ES" sz="1400" b="1" baseline="-25000">
              <a:latin typeface="Stylus BT" panose="020E0402020206020304" pitchFamily="34" charset="0"/>
            </a:endParaRPr>
          </a:p>
        </p:txBody>
      </p:sp>
      <p:sp>
        <p:nvSpPr>
          <p:cNvPr id="11284" name="Line 22"/>
          <p:cNvSpPr>
            <a:spLocks noChangeShapeType="1"/>
          </p:cNvSpPr>
          <p:nvPr/>
        </p:nvSpPr>
        <p:spPr bwMode="auto">
          <a:xfrm>
            <a:off x="1979613" y="2565400"/>
            <a:ext cx="2160587" cy="2303463"/>
          </a:xfrm>
          <a:prstGeom prst="line">
            <a:avLst/>
          </a:prstGeom>
          <a:noFill/>
          <a:ln w="38100">
            <a:solidFill>
              <a:schemeClr val="tx2">
                <a:lumMod val="75000"/>
              </a:schemeClr>
            </a:solidFill>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11285" name="Line 23"/>
          <p:cNvSpPr>
            <a:spLocks noChangeShapeType="1"/>
          </p:cNvSpPr>
          <p:nvPr/>
        </p:nvSpPr>
        <p:spPr bwMode="auto">
          <a:xfrm flipH="1">
            <a:off x="1979613" y="2565400"/>
            <a:ext cx="0" cy="230346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1286" name="Line 24"/>
          <p:cNvSpPr>
            <a:spLocks noChangeShapeType="1"/>
          </p:cNvSpPr>
          <p:nvPr/>
        </p:nvSpPr>
        <p:spPr bwMode="auto">
          <a:xfrm flipV="1">
            <a:off x="1979613" y="4870450"/>
            <a:ext cx="2159000" cy="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1290" name="Line 30"/>
          <p:cNvSpPr>
            <a:spLocks noChangeShapeType="1"/>
          </p:cNvSpPr>
          <p:nvPr/>
        </p:nvSpPr>
        <p:spPr bwMode="auto">
          <a:xfrm flipH="1">
            <a:off x="7850188" y="904875"/>
            <a:ext cx="0" cy="2546350"/>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1291" name="Line 31"/>
          <p:cNvSpPr>
            <a:spLocks noChangeShapeType="1"/>
          </p:cNvSpPr>
          <p:nvPr/>
        </p:nvSpPr>
        <p:spPr bwMode="auto">
          <a:xfrm flipH="1">
            <a:off x="7850188" y="3451225"/>
            <a:ext cx="0" cy="2138363"/>
          </a:xfrm>
          <a:prstGeom prst="line">
            <a:avLst/>
          </a:prstGeom>
          <a:ln>
            <a:headEnd/>
            <a:tailEnd/>
          </a:ln>
        </p:spPr>
        <p:style>
          <a:lnRef idx="2">
            <a:schemeClr val="accent2"/>
          </a:lnRef>
          <a:fillRef idx="0">
            <a:schemeClr val="accent2"/>
          </a:fillRef>
          <a:effectRef idx="1">
            <a:schemeClr val="accent2"/>
          </a:effectRef>
          <a:fontRef idx="minor">
            <a:schemeClr val="tx1"/>
          </a:fontRef>
        </p:style>
        <p:txBody>
          <a:bodyPr/>
          <a:lstStyle/>
          <a:p>
            <a:pPr>
              <a:defRPr/>
            </a:pPr>
            <a:endParaRPr lang="es-VE">
              <a:latin typeface="Stylus BT" panose="020E0402020206020304" pitchFamily="34" charset="0"/>
            </a:endParaRPr>
          </a:p>
        </p:txBody>
      </p:sp>
      <p:sp>
        <p:nvSpPr>
          <p:cNvPr id="11292" name="Line 33"/>
          <p:cNvSpPr>
            <a:spLocks noChangeShapeType="1"/>
          </p:cNvSpPr>
          <p:nvPr/>
        </p:nvSpPr>
        <p:spPr bwMode="auto">
          <a:xfrm flipH="1">
            <a:off x="7850188" y="5605463"/>
            <a:ext cx="0" cy="719137"/>
          </a:xfrm>
          <a:prstGeom prst="line">
            <a:avLst/>
          </a:prstGeom>
          <a:noFill/>
          <a:ln w="38100">
            <a:solidFill>
              <a:schemeClr val="tx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11293" name="Line 34"/>
          <p:cNvSpPr>
            <a:spLocks noChangeShapeType="1"/>
          </p:cNvSpPr>
          <p:nvPr/>
        </p:nvSpPr>
        <p:spPr bwMode="auto">
          <a:xfrm flipH="1">
            <a:off x="7850188" y="538163"/>
            <a:ext cx="0" cy="366712"/>
          </a:xfrm>
          <a:prstGeom prst="line">
            <a:avLst/>
          </a:prstGeom>
          <a:noFill/>
          <a:ln w="38100">
            <a:solidFill>
              <a:schemeClr val="tx2">
                <a:lumMod val="60000"/>
                <a:lumOff val="40000"/>
              </a:schemeClr>
            </a:solidFill>
            <a:prstDash val="dash"/>
            <a:round/>
            <a:headEnd/>
            <a:tailEnd/>
          </a:ln>
          <a:extLst>
            <a:ext uri="{909E8E84-426E-40DD-AFC4-6F175D3DCCD1}">
              <a14:hiddenFill xmlns:a14="http://schemas.microsoft.com/office/drawing/2010/main">
                <a:noFill/>
              </a14:hiddenFill>
            </a:ext>
          </a:extLst>
        </p:spPr>
        <p:txBody>
          <a:bodyPr/>
          <a:lstStyle/>
          <a:p>
            <a:pPr>
              <a:defRPr/>
            </a:pPr>
            <a:endParaRPr lang="es-VE">
              <a:latin typeface="Stylus BT" panose="020E0402020206020304" pitchFamily="34" charset="0"/>
            </a:endParaRPr>
          </a:p>
        </p:txBody>
      </p:sp>
      <p:sp>
        <p:nvSpPr>
          <p:cNvPr id="12310" name="Oval 42"/>
          <p:cNvSpPr>
            <a:spLocks noChangeArrowheads="1"/>
          </p:cNvSpPr>
          <p:nvPr/>
        </p:nvSpPr>
        <p:spPr bwMode="auto">
          <a:xfrm>
            <a:off x="7816850" y="868363"/>
            <a:ext cx="71438" cy="71437"/>
          </a:xfrm>
          <a:prstGeom prst="ellipse">
            <a:avLst/>
          </a:prstGeom>
          <a:solidFill>
            <a:schemeClr val="tx1"/>
          </a:solidFill>
          <a:ln w="9525">
            <a:solidFill>
              <a:schemeClr val="tx1"/>
            </a:solidFill>
            <a:round/>
            <a:headEnd/>
            <a:tailEnd/>
          </a:ln>
        </p:spPr>
        <p:txBody>
          <a:bodyPr wrap="none" anchor="ctr"/>
          <a:lstStyle/>
          <a:p>
            <a:endParaRPr lang="es-VE">
              <a:latin typeface="Stylus BT" panose="020E0402020206020304" pitchFamily="34" charset="0"/>
            </a:endParaRPr>
          </a:p>
        </p:txBody>
      </p:sp>
      <p:sp>
        <p:nvSpPr>
          <p:cNvPr id="12311" name="Oval 43"/>
          <p:cNvSpPr>
            <a:spLocks noChangeArrowheads="1"/>
          </p:cNvSpPr>
          <p:nvPr/>
        </p:nvSpPr>
        <p:spPr bwMode="auto">
          <a:xfrm>
            <a:off x="7813675" y="5553075"/>
            <a:ext cx="71438" cy="71438"/>
          </a:xfrm>
          <a:prstGeom prst="ellipse">
            <a:avLst/>
          </a:prstGeom>
          <a:solidFill>
            <a:schemeClr val="tx1"/>
          </a:solidFill>
          <a:ln w="9525">
            <a:solidFill>
              <a:schemeClr val="tx1"/>
            </a:solidFill>
            <a:round/>
            <a:headEnd/>
            <a:tailEnd/>
          </a:ln>
        </p:spPr>
        <p:txBody>
          <a:bodyPr wrap="none" anchor="ctr"/>
          <a:lstStyle/>
          <a:p>
            <a:endParaRPr lang="es-VE">
              <a:latin typeface="Stylus BT" panose="020E0402020206020304" pitchFamily="34" charset="0"/>
            </a:endParaRPr>
          </a:p>
        </p:txBody>
      </p:sp>
      <p:sp>
        <p:nvSpPr>
          <p:cNvPr id="37" name="Text Box 74"/>
          <p:cNvSpPr txBox="1">
            <a:spLocks noChangeArrowheads="1"/>
          </p:cNvSpPr>
          <p:nvPr/>
        </p:nvSpPr>
        <p:spPr bwMode="auto">
          <a:xfrm>
            <a:off x="1506538" y="3382963"/>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12313" name="Text Box 74"/>
          <p:cNvSpPr txBox="1">
            <a:spLocks noChangeArrowheads="1"/>
          </p:cNvSpPr>
          <p:nvPr/>
        </p:nvSpPr>
        <p:spPr bwMode="auto">
          <a:xfrm>
            <a:off x="7454900" y="1690688"/>
            <a:ext cx="3225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39" name="Text Box 74"/>
          <p:cNvSpPr txBox="1">
            <a:spLocks noChangeArrowheads="1"/>
          </p:cNvSpPr>
          <p:nvPr/>
        </p:nvSpPr>
        <p:spPr bwMode="auto">
          <a:xfrm>
            <a:off x="2636838" y="4910138"/>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40" name="Text Box 74"/>
          <p:cNvSpPr txBox="1">
            <a:spLocks noChangeArrowheads="1"/>
          </p:cNvSpPr>
          <p:nvPr/>
        </p:nvSpPr>
        <p:spPr bwMode="auto">
          <a:xfrm>
            <a:off x="3789363" y="4921250"/>
            <a:ext cx="359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H</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41" name="Text Box 74"/>
          <p:cNvSpPr txBox="1">
            <a:spLocks noChangeArrowheads="1"/>
          </p:cNvSpPr>
          <p:nvPr/>
        </p:nvSpPr>
        <p:spPr bwMode="auto">
          <a:xfrm>
            <a:off x="1905000" y="2178050"/>
            <a:ext cx="363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V</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12317" name="Text Box 74"/>
          <p:cNvSpPr txBox="1">
            <a:spLocks noChangeArrowheads="1"/>
          </p:cNvSpPr>
          <p:nvPr/>
        </p:nvSpPr>
        <p:spPr bwMode="auto">
          <a:xfrm>
            <a:off x="7394575" y="714375"/>
            <a:ext cx="363538"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V</a:t>
            </a:r>
            <a:r>
              <a:rPr lang="es-ES" sz="1400" baseline="30000">
                <a:latin typeface="Stylus BT" panose="020E0402020206020304" pitchFamily="34" charset="0"/>
              </a:rPr>
              <a:t>v</a:t>
            </a:r>
            <a:endParaRPr lang="es-ES" sz="1400" baseline="-25000">
              <a:latin typeface="Stylus BT" panose="020E0402020206020304" pitchFamily="34" charset="0"/>
            </a:endParaRPr>
          </a:p>
        </p:txBody>
      </p:sp>
      <p:sp>
        <p:nvSpPr>
          <p:cNvPr id="12318" name="Text Box 74"/>
          <p:cNvSpPr txBox="1">
            <a:spLocks noChangeArrowheads="1"/>
          </p:cNvSpPr>
          <p:nvPr/>
        </p:nvSpPr>
        <p:spPr bwMode="auto">
          <a:xfrm>
            <a:off x="7415213" y="5470525"/>
            <a:ext cx="3593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H</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
        <p:nvSpPr>
          <p:cNvPr id="12319" name="Text Box 74"/>
          <p:cNvSpPr txBox="1">
            <a:spLocks noChangeArrowheads="1"/>
          </p:cNvSpPr>
          <p:nvPr/>
        </p:nvSpPr>
        <p:spPr bwMode="auto">
          <a:xfrm>
            <a:off x="7443788" y="4519613"/>
            <a:ext cx="32733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s-ES" sz="1400">
                <a:latin typeface="Stylus BT" panose="020E0402020206020304" pitchFamily="34" charset="0"/>
              </a:rPr>
              <a:t>a</a:t>
            </a:r>
            <a:r>
              <a:rPr lang="es-ES" sz="1400" baseline="30000">
                <a:latin typeface="Stylus BT" panose="020E0402020206020304" pitchFamily="34" charset="0"/>
              </a:rPr>
              <a:t>h</a:t>
            </a:r>
            <a:endParaRPr lang="es-ES" sz="1400" baseline="-25000">
              <a:latin typeface="Stylus BT" panose="020E0402020206020304" pitchFamily="34" charset="0"/>
            </a:endParaRPr>
          </a:p>
        </p:txBody>
      </p:sp>
    </p:spTree>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1284"/>
                                        </p:tgtEl>
                                        <p:attrNameLst>
                                          <p:attrName>style.visibility</p:attrName>
                                        </p:attrNameLst>
                                      </p:cBhvr>
                                      <p:to>
                                        <p:strVal val="visible"/>
                                      </p:to>
                                    </p:set>
                                    <p:animEffect transition="in" filter="wipe(left)">
                                      <p:cBhvr>
                                        <p:cTn id="7" dur="500"/>
                                        <p:tgtEl>
                                          <p:spTgt spid="11284"/>
                                        </p:tgtEl>
                                      </p:cBhvr>
                                    </p:animEffect>
                                  </p:childTnLst>
                                </p:cTn>
                              </p:par>
                              <p:par>
                                <p:cTn id="8" presetID="22" presetClass="entr" presetSubtype="8" fill="hold" nodeType="withEffect">
                                  <p:stCondLst>
                                    <p:cond delay="0"/>
                                  </p:stCondLst>
                                  <p:childTnLst>
                                    <p:set>
                                      <p:cBhvr>
                                        <p:cTn id="9" dur="1" fill="hold">
                                          <p:stCondLst>
                                            <p:cond delay="0"/>
                                          </p:stCondLst>
                                        </p:cTn>
                                        <p:tgtEl>
                                          <p:spTgt spid="11267"/>
                                        </p:tgtEl>
                                        <p:attrNameLst>
                                          <p:attrName>style.visibility</p:attrName>
                                        </p:attrNameLst>
                                      </p:cBhvr>
                                      <p:to>
                                        <p:strVal val="visible"/>
                                      </p:to>
                                    </p:set>
                                    <p:animEffect transition="in" filter="wipe(left)">
                                      <p:cBhvr>
                                        <p:cTn id="10" dur="500"/>
                                        <p:tgtEl>
                                          <p:spTgt spid="11267"/>
                                        </p:tgtEl>
                                      </p:cBhvr>
                                    </p:animEffect>
                                  </p:childTnLst>
                                </p:cTn>
                              </p:par>
                              <p:par>
                                <p:cTn id="11" presetID="22" presetClass="entr" presetSubtype="8" fill="hold" nodeType="withEffect">
                                  <p:stCondLst>
                                    <p:cond delay="0"/>
                                  </p:stCondLst>
                                  <p:childTnLst>
                                    <p:set>
                                      <p:cBhvr>
                                        <p:cTn id="12" dur="1" fill="hold">
                                          <p:stCondLst>
                                            <p:cond delay="0"/>
                                          </p:stCondLst>
                                        </p:cTn>
                                        <p:tgtEl>
                                          <p:spTgt spid="11266"/>
                                        </p:tgtEl>
                                        <p:attrNameLst>
                                          <p:attrName>style.visibility</p:attrName>
                                        </p:attrNameLst>
                                      </p:cBhvr>
                                      <p:to>
                                        <p:strVal val="visible"/>
                                      </p:to>
                                    </p:set>
                                    <p:animEffect transition="in" filter="wipe(left)">
                                      <p:cBhvr>
                                        <p:cTn id="13" dur="500"/>
                                        <p:tgtEl>
                                          <p:spTgt spid="11266"/>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11282"/>
                                        </p:tgtEl>
                                        <p:attrNameLst>
                                          <p:attrName>style.visibility</p:attrName>
                                        </p:attrNameLst>
                                      </p:cBhvr>
                                      <p:to>
                                        <p:strVal val="visible"/>
                                      </p:to>
                                    </p:set>
                                    <p:animEffect transition="in" filter="wipe(left)">
                                      <p:cBhvr>
                                        <p:cTn id="16" dur="500"/>
                                        <p:tgtEl>
                                          <p:spTgt spid="1128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up)">
                                      <p:cBhvr>
                                        <p:cTn id="21" dur="500"/>
                                        <p:tgtEl>
                                          <p:spTgt spid="37"/>
                                        </p:tgtEl>
                                      </p:cBhvr>
                                    </p:animEffect>
                                  </p:childTnLst>
                                </p:cTn>
                              </p:par>
                              <p:par>
                                <p:cTn id="22" presetID="22" presetClass="entr" presetSubtype="1" fill="hold" nodeType="withEffect">
                                  <p:stCondLst>
                                    <p:cond delay="0"/>
                                  </p:stCondLst>
                                  <p:childTnLst>
                                    <p:set>
                                      <p:cBhvr>
                                        <p:cTn id="23" dur="1" fill="hold">
                                          <p:stCondLst>
                                            <p:cond delay="0"/>
                                          </p:stCondLst>
                                        </p:cTn>
                                        <p:tgtEl>
                                          <p:spTgt spid="11285"/>
                                        </p:tgtEl>
                                        <p:attrNameLst>
                                          <p:attrName>style.visibility</p:attrName>
                                        </p:attrNameLst>
                                      </p:cBhvr>
                                      <p:to>
                                        <p:strVal val="visible"/>
                                      </p:to>
                                    </p:set>
                                    <p:animEffect transition="in" filter="wipe(up)">
                                      <p:cBhvr>
                                        <p:cTn id="24" dur="500"/>
                                        <p:tgtEl>
                                          <p:spTgt spid="1128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11286"/>
                                        </p:tgtEl>
                                        <p:attrNameLst>
                                          <p:attrName>style.visibility</p:attrName>
                                        </p:attrNameLst>
                                      </p:cBhvr>
                                      <p:to>
                                        <p:strVal val="visible"/>
                                      </p:to>
                                    </p:set>
                                    <p:animEffect transition="in" filter="wipe(left)">
                                      <p:cBhvr>
                                        <p:cTn id="29" dur="500"/>
                                        <p:tgtEl>
                                          <p:spTgt spid="11286"/>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wipe(left)">
                                      <p:cBhvr>
                                        <p:cTn id="32" dur="500"/>
                                        <p:tgtEl>
                                          <p:spTgt spid="3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0"/>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2" grpId="0"/>
      <p:bldP spid="37" grpId="0"/>
      <p:bldP spid="39" grpId="0"/>
      <p:bldP spid="40" grpId="0"/>
      <p:bldP spid="4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984</TotalTime>
  <Words>554</Words>
  <Application>Microsoft Office PowerPoint</Application>
  <PresentationFormat>Presentación en pantalla (4:3)</PresentationFormat>
  <Paragraphs>156</Paragraphs>
  <Slides>19</Slides>
  <Notes>6</Notes>
  <HiddenSlides>0</HiddenSlides>
  <MMClips>0</MMClips>
  <ScaleCrop>false</ScaleCrop>
  <HeadingPairs>
    <vt:vector size="4" baseType="variant">
      <vt:variant>
        <vt:lpstr>Tema</vt:lpstr>
      </vt:variant>
      <vt:variant>
        <vt:i4>1</vt:i4>
      </vt:variant>
      <vt:variant>
        <vt:lpstr>Títulos de diapositiva</vt:lpstr>
      </vt:variant>
      <vt:variant>
        <vt:i4>19</vt:i4>
      </vt:variant>
    </vt:vector>
  </HeadingPairs>
  <TitlesOfParts>
    <vt:vector size="20" baseType="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Usuario</dc:creator>
  <cp:lastModifiedBy>erika elitzabeth serrano</cp:lastModifiedBy>
  <cp:revision>79</cp:revision>
  <dcterms:created xsi:type="dcterms:W3CDTF">2004-12-11T17:34:17Z</dcterms:created>
  <dcterms:modified xsi:type="dcterms:W3CDTF">2019-12-18T00:03:24Z</dcterms:modified>
</cp:coreProperties>
</file>