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79" autoAdjust="0"/>
  </p:normalViewPr>
  <p:slideViewPr>
    <p:cSldViewPr snapToGrid="0">
      <p:cViewPr varScale="1">
        <p:scale>
          <a:sx n="82" d="100"/>
          <a:sy n="82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60FBE-5682-4060-B093-F9A39465331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69ED5-81AD-4930-AE87-089CA58A8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6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pressures on businesses today are immense. </a:t>
            </a:r>
          </a:p>
          <a:p>
            <a:endParaRPr lang="en-US" dirty="0"/>
          </a:p>
          <a:p>
            <a:r>
              <a:rPr lang="en-US" dirty="0"/>
              <a:t>It may feel like your organization has a mountain to climb. </a:t>
            </a:r>
          </a:p>
          <a:p>
            <a:endParaRPr lang="en-US" dirty="0"/>
          </a:p>
          <a:p>
            <a:r>
              <a:rPr lang="en-US" dirty="0"/>
              <a:t>Digital transformation is one strategy your business can leverage to become more agile, responsive and streamlined.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69ED5-81AD-4930-AE87-089CA58A87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4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digital transformation requires companies to adopt a more strategic approach to automation. </a:t>
            </a:r>
          </a:p>
          <a:p>
            <a:endParaRPr lang="en-US" dirty="0"/>
          </a:p>
          <a:p>
            <a:r>
              <a:rPr lang="en-US" dirty="0"/>
              <a:t>The rewards? They’re transformational.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69ED5-81AD-4930-AE87-089CA58A87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2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69ED5-81AD-4930-AE87-089CA58A87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3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the benefits associated with cost savings and efficiency, intelligent automation unlocks business value to allow organizations to reach new heights.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69ED5-81AD-4930-AE87-089CA58A87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1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Harvard Business Review research found that just 8% of organizations so far have automated work at any significant scale. </a:t>
            </a:r>
          </a:p>
          <a:p>
            <a:endParaRPr lang="en-US" dirty="0"/>
          </a:p>
          <a:p>
            <a:r>
              <a:rPr lang="en-US" dirty="0"/>
              <a:t>But those organizations are already reaping the rewards: Analysts such as Knowledge Capital Partners agree. </a:t>
            </a:r>
          </a:p>
          <a:p>
            <a:endParaRPr lang="en-US" dirty="0"/>
          </a:p>
          <a:p>
            <a:r>
              <a:rPr lang="en-US" dirty="0"/>
              <a:t>They suggest that companies that take a more strategic approach have unlocked up to five times more business value.</a:t>
            </a:r>
          </a:p>
          <a:p>
            <a:endParaRPr lang="en-US" dirty="0"/>
          </a:p>
          <a:p>
            <a:r>
              <a:rPr lang="en-US" dirty="0"/>
              <a:t>Can you help your organization take advantage of automation?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69ED5-81AD-4930-AE87-089CA58A87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5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147A-9E29-44AF-84EE-E63A116BD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77D2D-CFF0-499B-BFDB-CC76F16AA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2751-C0EE-458B-B344-6A694B6B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31D1-441E-4EA2-BA8A-AA9B81A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E3E8-F72B-46C4-96C0-9D77923C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22A-B22A-48A5-83C5-3F60C411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57ADA-45FB-410A-B9D8-C33040A3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588F-D8AE-4F17-B496-40C0F3A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4895-33E8-493A-B9E6-B3277E78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535B-1493-4B5F-B9C3-123950A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25F9D-7B85-4A54-9DFE-3259F0776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ED2D-0DD2-4224-A0B4-A2D037F4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3EF8-7006-4D06-AF2F-95C0D03F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3C80-0156-4A7F-A667-9653EB06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B708-3EA6-4297-BAD1-EEDFC1CA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6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21C4-4B7A-4268-B973-8ED0EDFB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FD32-C454-4CA5-BCF1-34544618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5F84-FE6F-4BAE-9B9A-66AC05CB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943A-2B70-472B-A317-21B8BD18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AD39-366A-439C-A1CF-1EF27C7C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2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448-0803-4253-A064-5505CA95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96D4-089B-47DC-BED1-C660AE27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6584-2086-4FD5-AD97-AFBBBF0E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CFB4-13FF-4479-9203-F290B0FA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9D50-F28B-471C-A889-FB473ED8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6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7C10-00D3-4664-9E9F-BA146C74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3E45-A3A7-41D1-BC35-71BB6BFA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34C59-2E58-487D-905C-11163FFC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C3B9-ED10-42C6-90D3-E1973F9E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099A-83DB-4412-A042-482E59E8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FDE4-7BC5-4D0E-BF99-4A1D3808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6721-E5F3-497B-9A76-F6DF6E2A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1B92-6639-4333-BDD8-459B7AB9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C15E4-D843-43FE-A0FF-828624F2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5E2FC-D32F-4184-916E-DEEBA766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E0F44-05A6-443A-A09C-B23769B3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8C308-E6CC-4B5F-946E-863F255A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DB558-CE4C-45C7-A928-CE8E8B5C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D8403-C8E4-4EC6-BA35-4B3F595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514A-FEA8-4475-AE96-EF3060A4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5AFDA-2DA5-4800-9866-20EE675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F3DCA-C118-4DD1-8161-3A373C5F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5BC5-7062-49B3-B722-2BA49B90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9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0DF3D-D177-44B6-B1F0-3239A903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7A80-C330-430B-97A9-358D5C3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B741-71CE-4434-A89F-1DAF0947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6A53-8B45-4AFC-8FF8-8319DF16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3BE5-986D-400C-8576-D89732B4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D2FA-3D67-4AE9-B659-6DE3BD8B3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B43D-C0CC-49BB-A971-4DE2E9E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A6E1-55B8-4824-862F-1B533A2B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1DBFC-B4DC-4F45-9BC8-060FAC9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3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144-46E3-4122-956D-4F995D64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9F5D7-2B94-4385-A4DB-2B15D82D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5447E-08E4-4F8E-B003-1A4F9B60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3A0C-26D9-4048-996F-A90AF5B9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12F43-E24D-4364-A931-0C04FB0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C64C-2B20-4E03-A0CC-6039A847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7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22BDF-C4F6-4A1E-81CC-7BFCCDC4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A3692-A42B-4531-8D26-4092B33F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CF51-E61A-47E8-8339-FB319A64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6882-7641-42D5-A97F-D5CE604F5142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5B02-1738-40FC-AC98-DED3CC6C7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1F7A-688B-4BAD-855B-BA7879ABC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BBBF-81F9-4422-A2D7-43CA16218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8BBE4E4-D3A1-4C4A-9B30-B93A3431A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385762"/>
            <a:ext cx="11858625" cy="608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3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F739BB0-0518-4E4C-9A59-26E349D6C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08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54C3E-8DD7-4867-8B32-D3CD6F720D0D}"/>
              </a:ext>
            </a:extLst>
          </p:cNvPr>
          <p:cNvSpPr txBox="1"/>
          <p:nvPr/>
        </p:nvSpPr>
        <p:spPr>
          <a:xfrm>
            <a:off x="2930769" y="130258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Nunito Sans ExtraBold" pitchFamily="2" charset="0"/>
              </a:rPr>
              <a:t>“Five percent of the Fortune 500 will adopt automation fabric to fuel extreme innovation. Companies with advanced automation programs will obliterate — not merely beat — the competition.”</a:t>
            </a:r>
          </a:p>
          <a:p>
            <a:endParaRPr lang="en-GB" sz="2400" dirty="0">
              <a:latin typeface="Nunito Sans ExtraBold" pitchFamily="2" charset="0"/>
            </a:endParaRPr>
          </a:p>
          <a:p>
            <a:r>
              <a:rPr lang="en-US" sz="2400" i="1" dirty="0">
                <a:latin typeface="Nunito Sans" pitchFamily="2" charset="0"/>
              </a:rPr>
              <a:t>Forrester blog: “Predictions 2022: The Pandemic’s Wake Drives Automation Trends,” by Craig Le Clair, October 28, 2021</a:t>
            </a:r>
            <a:endParaRPr lang="en-US" sz="2400" i="0" dirty="0">
              <a:latin typeface="Microsoft Sans Serif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1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52B9679-5ADC-4F45-9D49-E4431989A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04" y="0"/>
            <a:ext cx="252919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64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4491ED83-0CCE-4463-B652-5A8AF2B4F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5306" y="0"/>
            <a:ext cx="32709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4C0FC-087C-4983-8523-17967A9872F8}"/>
              </a:ext>
            </a:extLst>
          </p:cNvPr>
          <p:cNvSpPr txBox="1"/>
          <p:nvPr/>
        </p:nvSpPr>
        <p:spPr>
          <a:xfrm>
            <a:off x="5673969" y="864548"/>
            <a:ext cx="56270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latin typeface="Nunito Sans ExtraBold" pitchFamily="2" charset="0"/>
              </a:rPr>
              <a:t>Introduction to Automation</a:t>
            </a:r>
            <a:endParaRPr lang="en-GB" sz="6000" dirty="0">
              <a:latin typeface="Microsoft Sans Serif" panose="020B0604020202020204" pitchFamily="34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CADAF92-D671-451D-9FEF-0E213C0CF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0" y="3222037"/>
            <a:ext cx="1714739" cy="609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6665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214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Microsoft Sans Serif</vt:lpstr>
      <vt:lpstr>Nunito Sans</vt:lpstr>
      <vt:lpstr>Nunito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Annis</dc:creator>
  <cp:lastModifiedBy>Matthew Annis</cp:lastModifiedBy>
  <cp:revision>2</cp:revision>
  <dcterms:created xsi:type="dcterms:W3CDTF">2022-10-10T10:49:30Z</dcterms:created>
  <dcterms:modified xsi:type="dcterms:W3CDTF">2022-10-10T11:42:25Z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12BA1468-2AE3-4A98-9A01-83211ECD2F09</vt:lpwstr>
  </property>
  <property fmtid="{D5CDD505-2E9C-101B-9397-08002B2CF9AE}" pid="3" name="ArticulatePath">
    <vt:lpwstr>Introduction video</vt:lpwstr>
  </property>
</Properties>
</file>