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47"/>
  </p:notesMasterIdLst>
  <p:sldIdLst>
    <p:sldId id="257" r:id="rId2"/>
    <p:sldId id="258" r:id="rId3"/>
    <p:sldId id="259" r:id="rId4"/>
    <p:sldId id="260" r:id="rId5"/>
    <p:sldId id="261" r:id="rId6"/>
    <p:sldId id="262" r:id="rId7"/>
    <p:sldId id="299" r:id="rId8"/>
    <p:sldId id="300" r:id="rId9"/>
    <p:sldId id="301" r:id="rId10"/>
    <p:sldId id="263" r:id="rId11"/>
    <p:sldId id="264" r:id="rId12"/>
    <p:sldId id="265" r:id="rId13"/>
    <p:sldId id="266" r:id="rId14"/>
    <p:sldId id="268" r:id="rId15"/>
    <p:sldId id="267" r:id="rId16"/>
    <p:sldId id="269" r:id="rId17"/>
    <p:sldId id="270" r:id="rId18"/>
    <p:sldId id="271" r:id="rId19"/>
    <p:sldId id="272" r:id="rId20"/>
    <p:sldId id="273" r:id="rId21"/>
    <p:sldId id="282" r:id="rId22"/>
    <p:sldId id="274" r:id="rId23"/>
    <p:sldId id="275" r:id="rId24"/>
    <p:sldId id="276" r:id="rId25"/>
    <p:sldId id="277" r:id="rId26"/>
    <p:sldId id="279" r:id="rId27"/>
    <p:sldId id="280" r:id="rId28"/>
    <p:sldId id="281" r:id="rId29"/>
    <p:sldId id="283" r:id="rId30"/>
    <p:sldId id="284" r:id="rId31"/>
    <p:sldId id="285" r:id="rId32"/>
    <p:sldId id="286" r:id="rId33"/>
    <p:sldId id="287" r:id="rId34"/>
    <p:sldId id="288" r:id="rId35"/>
    <p:sldId id="293" r:id="rId36"/>
    <p:sldId id="289" r:id="rId37"/>
    <p:sldId id="292" r:id="rId38"/>
    <p:sldId id="291" r:id="rId39"/>
    <p:sldId id="290" r:id="rId40"/>
    <p:sldId id="294" r:id="rId41"/>
    <p:sldId id="296" r:id="rId42"/>
    <p:sldId id="295" r:id="rId43"/>
    <p:sldId id="297" r:id="rId44"/>
    <p:sldId id="302" r:id="rId45"/>
    <p:sldId id="304" r:id="rId4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DEDF3-491F-46ED-BF54-02DEB0CEFDA8}" type="datetimeFigureOut">
              <a:rPr lang="sk-SK" smtClean="0"/>
              <a:t>02.11.2015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AAAA6-9A4C-4FA3-926E-5B60300D58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0593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AAAA6-9A4C-4FA3-926E-5B60300D5822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28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AAAA6-9A4C-4FA3-926E-5B60300D5822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33059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AAAA6-9A4C-4FA3-926E-5B60300D5822}" type="slidenum">
              <a:rPr lang="sk-SK" smtClean="0"/>
              <a:t>43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22030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AAAA6-9A4C-4FA3-926E-5B60300D5822}" type="slidenum">
              <a:rPr lang="sk-SK" smtClean="0"/>
              <a:t>45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01731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1C2C-64A8-4E93-8F2E-44F5C237F391}" type="datetime1">
              <a:rPr lang="sk-SK" smtClean="0"/>
              <a:t>02.11.2015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7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22C4-A8F6-465F-96FA-D3F01DB7489A}" type="datetime1">
              <a:rPr lang="sk-SK" smtClean="0"/>
              <a:t>02.11.2015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825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C843-EFC1-4212-AEF3-4EBD31FE864F}" type="datetime1">
              <a:rPr lang="sk-SK" smtClean="0"/>
              <a:t>02.11.2015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486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BE59-8BA8-4FE6-B2D6-C559FAF9B174}" type="datetime1">
              <a:rPr lang="sk-SK" smtClean="0"/>
              <a:t>02.11.2015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635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80C5-136A-4279-BA48-96B6E01F424F}" type="datetime1">
              <a:rPr lang="sk-SK" smtClean="0"/>
              <a:t>02.11.2015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44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1E4F-5B12-4B4D-9824-F6267244146C}" type="datetime1">
              <a:rPr lang="sk-SK" smtClean="0"/>
              <a:t>02.11.2015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043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86B5-EB41-4BB4-9235-00C6C26FF9CB}" type="datetime1">
              <a:rPr lang="sk-SK" smtClean="0"/>
              <a:t>02.11.2015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644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68B8-39A8-452B-9DF1-05FA302DE0FC}" type="datetime1">
              <a:rPr lang="sk-SK" smtClean="0"/>
              <a:t>02.11.2015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4436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DF2C-56E8-4592-A592-7DB284DE6AAD}" type="datetime1">
              <a:rPr lang="sk-SK" smtClean="0"/>
              <a:t>02.11.2015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9316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62A86C-9537-4F45-BD62-FB8C8631BB7F}" type="datetime1">
              <a:rPr lang="sk-SK" smtClean="0"/>
              <a:t>02.11.2015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F3D6D6-60FE-4C7C-9CBF-F31B2692E79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424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671A-67A4-41BE-9E34-879B21C74068}" type="datetime1">
              <a:rPr lang="sk-SK" smtClean="0"/>
              <a:t>02.11.2015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022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730B30-693A-4AAD-9493-DBC1910E5EF2}" type="datetime1">
              <a:rPr lang="sk-SK" smtClean="0"/>
              <a:t>02.11.2015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F3D6D6-60FE-4C7C-9CBF-F31B2692E79B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84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clojure.org/cheatshee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y8/re-frame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449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ighttab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b="1" dirty="0" smtClean="0"/>
              <a:t>Learn basics of </a:t>
            </a:r>
            <a:r>
              <a:rPr lang="en-US" sz="5400" b="1" dirty="0" err="1" smtClean="0"/>
              <a:t>Clojure</a:t>
            </a:r>
            <a:r>
              <a:rPr lang="en-US" sz="5400" b="1" dirty="0" smtClean="0"/>
              <a:t>/script and Reagent</a:t>
            </a:r>
            <a:endParaRPr lang="sk-SK" sz="5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1" y="1828800"/>
            <a:ext cx="3450200" cy="33861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322" y="2604987"/>
            <a:ext cx="3601357" cy="36013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2876" y="1828800"/>
            <a:ext cx="3450200" cy="3386138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071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Syntax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numbers </a:t>
            </a:r>
            <a:r>
              <a:rPr lang="en-US" dirty="0" smtClean="0">
                <a:latin typeface="Consolas" panose="020B0609020204030204" pitchFamily="49" charset="0"/>
              </a:rPr>
              <a:t>- 47</a:t>
            </a:r>
          </a:p>
          <a:p>
            <a:r>
              <a:rPr lang="en-US" dirty="0" smtClean="0"/>
              <a:t>ratios - </a:t>
            </a:r>
            <a:r>
              <a:rPr lang="en-US" dirty="0" smtClean="0">
                <a:latin typeface="Consolas" panose="020B0609020204030204" pitchFamily="49" charset="0"/>
              </a:rPr>
              <a:t>22/7</a:t>
            </a:r>
            <a:r>
              <a:rPr lang="en-US" dirty="0" smtClean="0"/>
              <a:t> (only in Clojure not in ClojureScript)</a:t>
            </a:r>
          </a:p>
          <a:p>
            <a:r>
              <a:rPr lang="en-US" dirty="0" smtClean="0"/>
              <a:t>strings – </a:t>
            </a:r>
            <a:r>
              <a:rPr lang="en-US" dirty="0" smtClean="0">
                <a:latin typeface="Consolas" panose="020B0609020204030204" pitchFamily="49" charset="0"/>
              </a:rPr>
              <a:t>"hello“,  "world"</a:t>
            </a:r>
          </a:p>
          <a:p>
            <a:r>
              <a:rPr lang="en-US" dirty="0" smtClean="0"/>
              <a:t>characters - </a:t>
            </a:r>
            <a:r>
              <a:rPr lang="en-US" dirty="0" smtClean="0">
                <a:latin typeface="Consolas" panose="020B0609020204030204" pitchFamily="49" charset="0"/>
              </a:rPr>
              <a:t>\a \b \c</a:t>
            </a:r>
            <a:r>
              <a:rPr lang="en-US" dirty="0" smtClean="0"/>
              <a:t> (as strings in JS)</a:t>
            </a:r>
          </a:p>
          <a:p>
            <a:r>
              <a:rPr lang="en-US" dirty="0" smtClean="0"/>
              <a:t>symbols - </a:t>
            </a:r>
            <a:r>
              <a:rPr lang="en-US" dirty="0" smtClean="0">
                <a:latin typeface="Consolas" panose="020B0609020204030204" pitchFamily="49" charset="0"/>
              </a:rPr>
              <a:t>foo, bar</a:t>
            </a:r>
          </a:p>
          <a:p>
            <a:r>
              <a:rPr lang="en-US" dirty="0" smtClean="0"/>
              <a:t>keywords - </a:t>
            </a:r>
            <a:r>
              <a:rPr lang="en-US" dirty="0" smtClean="0">
                <a:latin typeface="Consolas" panose="020B0609020204030204" pitchFamily="49" charset="0"/>
              </a:rPr>
              <a:t>:a, :bar</a:t>
            </a:r>
          </a:p>
          <a:p>
            <a:r>
              <a:rPr lang="en-US" dirty="0" smtClean="0"/>
              <a:t>Booleans – </a:t>
            </a:r>
            <a:r>
              <a:rPr lang="en-US" dirty="0" smtClean="0">
                <a:latin typeface="Consolas" panose="020B0609020204030204" pitchFamily="49" charset="0"/>
              </a:rPr>
              <a:t>true/false</a:t>
            </a:r>
          </a:p>
          <a:p>
            <a:r>
              <a:rPr lang="en-US" dirty="0" smtClean="0"/>
              <a:t>null - </a:t>
            </a:r>
            <a:r>
              <a:rPr lang="en-US" dirty="0" smtClean="0">
                <a:latin typeface="Consolas" panose="020B0609020204030204" pitchFamily="49" charset="0"/>
              </a:rPr>
              <a:t>nil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4290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Syntax - collections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Lists – </a:t>
            </a:r>
            <a:r>
              <a:rPr lang="en-US" dirty="0" smtClean="0">
                <a:latin typeface="Consolas" panose="020B0609020204030204" pitchFamily="49" charset="0"/>
              </a:rPr>
              <a:t>(1 2 3 4)</a:t>
            </a:r>
          </a:p>
          <a:p>
            <a:r>
              <a:rPr lang="en-US" dirty="0" smtClean="0"/>
              <a:t>Vectors – </a:t>
            </a:r>
            <a:r>
              <a:rPr lang="en-US" dirty="0" smtClean="0">
                <a:latin typeface="Consolas" panose="020B0609020204030204" pitchFamily="49" charset="0"/>
              </a:rPr>
              <a:t>[1 2 3 4]</a:t>
            </a:r>
          </a:p>
          <a:p>
            <a:r>
              <a:rPr lang="en-US" dirty="0" smtClean="0"/>
              <a:t>Maps – </a:t>
            </a:r>
            <a:r>
              <a:rPr lang="en-US" dirty="0" smtClean="0">
                <a:latin typeface="Consolas" panose="020B0609020204030204" pitchFamily="49" charset="0"/>
              </a:rPr>
              <a:t>{:a 1 "b" 2} </a:t>
            </a:r>
            <a:r>
              <a:rPr lang="en-US" dirty="0" smtClean="0"/>
              <a:t>or</a:t>
            </a:r>
            <a:r>
              <a:rPr lang="en-US" dirty="0" smtClean="0">
                <a:latin typeface="Consolas" panose="020B0609020204030204" pitchFamily="49" charset="0"/>
              </a:rPr>
              <a:t> {:a 1, "b" 2}</a:t>
            </a:r>
          </a:p>
          <a:p>
            <a:r>
              <a:rPr lang="en-US" dirty="0" smtClean="0"/>
              <a:t>Sets - </a:t>
            </a:r>
            <a:r>
              <a:rPr lang="en-US" dirty="0" smtClean="0">
                <a:latin typeface="Consolas" panose="020B0609020204030204" pitchFamily="49" charset="0"/>
              </a:rPr>
              <a:t>#{1 2 :a "hello"}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555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Syntax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That’s  it. No other syntax is needed(Few shortcuts exists). </a:t>
            </a:r>
          </a:p>
          <a:p>
            <a:r>
              <a:rPr lang="en-US" dirty="0" smtClean="0"/>
              <a:t>Data structures are code.</a:t>
            </a:r>
          </a:p>
          <a:p>
            <a:r>
              <a:rPr lang="en-US" dirty="0" err="1" smtClean="0"/>
              <a:t>Homoiconic</a:t>
            </a:r>
            <a:endParaRPr lang="en-US" dirty="0" smtClean="0"/>
          </a:p>
          <a:p>
            <a:r>
              <a:rPr lang="en-US" dirty="0" smtClean="0"/>
              <a:t>Data literals stand for themselves except: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Symbols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210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Semantics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Usually list are evaluated(in REPL, your code)</a:t>
            </a:r>
          </a:p>
          <a:p>
            <a:r>
              <a:rPr lang="en-US" dirty="0" smtClean="0"/>
              <a:t>First element is function to be called and rest is arguments passed to that function. Arguments are evaluated before passing to function (except for macros).</a:t>
            </a:r>
          </a:p>
          <a:p>
            <a:pPr marL="0" indent="0" algn="ctr">
              <a:buNone/>
            </a:pPr>
            <a:r>
              <a:rPr lang="en-US" sz="5400" dirty="0" smtClean="0"/>
              <a:t>(+ 1 2) ; =&gt; 3</a:t>
            </a:r>
          </a:p>
          <a:p>
            <a:pPr marL="0" indent="0" algn="ctr">
              <a:buNone/>
            </a:pPr>
            <a:r>
              <a:rPr lang="en-US" sz="5400" dirty="0" smtClean="0"/>
              <a:t>(add 1 (add 2 3))</a:t>
            </a:r>
            <a:r>
              <a:rPr lang="en-US" sz="3200" dirty="0" smtClean="0"/>
              <a:t>; add(1, add(2,3))</a:t>
            </a:r>
          </a:p>
          <a:p>
            <a:r>
              <a:rPr lang="en-US" dirty="0" smtClean="0"/>
              <a:t>for suppressing evaluation add '  -  </a:t>
            </a:r>
            <a:r>
              <a:rPr lang="en-US" dirty="0" smtClean="0">
                <a:latin typeface="Consolas" panose="020B0609020204030204" pitchFamily="49" charset="0"/>
              </a:rPr>
              <a:t>'(+ 2 3) </a:t>
            </a:r>
            <a:r>
              <a:rPr lang="en-US" dirty="0" smtClean="0"/>
              <a:t>this will be list also in </a:t>
            </a:r>
            <a:r>
              <a:rPr lang="en-US" dirty="0" err="1" smtClean="0"/>
              <a:t>repl</a:t>
            </a:r>
            <a:r>
              <a:rPr lang="en-US" dirty="0" smtClean="0"/>
              <a:t> and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95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Documentation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(doc +)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-------------------------</a:t>
            </a:r>
          </a:p>
          <a:p>
            <a:pPr marL="0" indent="0">
              <a:buNone/>
            </a:pPr>
            <a:r>
              <a:rPr lang="en-US" sz="1200" dirty="0" err="1" smtClean="0">
                <a:latin typeface="Consolas" panose="020B0609020204030204" pitchFamily="49" charset="0"/>
              </a:rPr>
              <a:t>cljs.core</a:t>
            </a:r>
            <a:r>
              <a:rPr lang="en-US" sz="1200" dirty="0" smtClean="0">
                <a:latin typeface="Consolas" panose="020B0609020204030204" pitchFamily="49" charset="0"/>
              </a:rPr>
              <a:t>/+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[x]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Returns the sum of </a:t>
            </a:r>
            <a:r>
              <a:rPr lang="en-US" sz="1200" dirty="0" err="1" smtClean="0">
                <a:latin typeface="Consolas" panose="020B0609020204030204" pitchFamily="49" charset="0"/>
              </a:rPr>
              <a:t>nums</a:t>
            </a:r>
            <a:r>
              <a:rPr lang="en-US" sz="1200" dirty="0" smtClean="0">
                <a:latin typeface="Consolas" panose="020B0609020204030204" pitchFamily="49" charset="0"/>
              </a:rPr>
              <a:t>. (+) returns 0.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(find-doc "trim")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-------------------------</a:t>
            </a:r>
          </a:p>
          <a:p>
            <a:pPr marL="0" indent="0">
              <a:buNone/>
            </a:pPr>
            <a:r>
              <a:rPr lang="en-US" sz="1200" dirty="0" err="1" smtClean="0">
                <a:latin typeface="Consolas" panose="020B0609020204030204" pitchFamily="49" charset="0"/>
              </a:rPr>
              <a:t>subvec</a:t>
            </a:r>
            <a:endParaRPr lang="en-US" sz="1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[v start end]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Returns ....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-------------------------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trim-v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([handler])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Middleware 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902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Hello world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(ns </a:t>
            </a:r>
            <a:r>
              <a:rPr lang="en-US" dirty="0" err="1" smtClean="0">
                <a:latin typeface="Consolas" panose="020B0609020204030204" pitchFamily="49" charset="0"/>
              </a:rPr>
              <a:t>folder.filename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defn</a:t>
            </a:r>
            <a:r>
              <a:rPr lang="en-US" dirty="0" smtClean="0">
                <a:latin typeface="Consolas" panose="020B0609020204030204" pitchFamily="49" charset="0"/>
              </a:rPr>
              <a:t> hello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"An example function – documentation string"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[argument]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(</a:t>
            </a:r>
            <a:r>
              <a:rPr lang="en-US" dirty="0" err="1" smtClean="0">
                <a:latin typeface="Consolas" panose="020B0609020204030204" pitchFamily="49" charset="0"/>
              </a:rPr>
              <a:t>println</a:t>
            </a:r>
            <a:r>
              <a:rPr lang="en-US" dirty="0" smtClean="0">
                <a:latin typeface="Consolas" panose="020B0609020204030204" pitchFamily="49" charset="0"/>
              </a:rPr>
              <a:t> "Hello" argument))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(hello "World!")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589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Basics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</a:rPr>
              <a:t> simple-variable 5)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fn</a:t>
            </a:r>
            <a:r>
              <a:rPr lang="en-US" dirty="0" smtClean="0">
                <a:latin typeface="Consolas" panose="020B0609020204030204" pitchFamily="49" charset="0"/>
              </a:rPr>
              <a:t> [arg1 arg2] (+ arg1 arg2))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</a:rPr>
              <a:t> one (</a:t>
            </a:r>
            <a:r>
              <a:rPr lang="en-US" dirty="0" err="1" smtClean="0">
                <a:latin typeface="Consolas" panose="020B0609020204030204" pitchFamily="49" charset="0"/>
              </a:rPr>
              <a:t>fn</a:t>
            </a:r>
            <a:r>
              <a:rPr lang="en-US" dirty="0" smtClean="0">
                <a:latin typeface="Consolas" panose="020B0609020204030204" pitchFamily="49" charset="0"/>
              </a:rPr>
              <a:t> [] 1))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defn</a:t>
            </a:r>
            <a:r>
              <a:rPr lang="en-US" dirty="0" smtClean="0">
                <a:latin typeface="Consolas" panose="020B0609020204030204" pitchFamily="49" charset="0"/>
              </a:rPr>
              <a:t> add [arg1 arg2] (+ arg1 arg2))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defn</a:t>
            </a:r>
            <a:r>
              <a:rPr lang="en-US" dirty="0" smtClean="0">
                <a:latin typeface="Consolas" panose="020B0609020204030204" pitchFamily="49" charset="0"/>
              </a:rPr>
              <a:t> add-multiple-arity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([] 0)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([a] (add a 0))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([a b] (+ a b)))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#(+ 10 %) ;=&gt; (</a:t>
            </a:r>
            <a:r>
              <a:rPr lang="en-US" dirty="0" err="1" smtClean="0">
                <a:latin typeface="Consolas" panose="020B0609020204030204" pitchFamily="49" charset="0"/>
              </a:rPr>
              <a:t>fn</a:t>
            </a:r>
            <a:r>
              <a:rPr lang="en-US" dirty="0" smtClean="0">
                <a:latin typeface="Consolas" panose="020B0609020204030204" pitchFamily="49" charset="0"/>
              </a:rPr>
              <a:t> [%] (+ 10 %))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62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Variables inside function - let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(</a:t>
            </a:r>
            <a:r>
              <a:rPr lang="en-US" sz="2900" dirty="0" err="1" smtClean="0">
                <a:latin typeface="Consolas" panose="020B0609020204030204" pitchFamily="49" charset="0"/>
              </a:rPr>
              <a:t>defn</a:t>
            </a:r>
            <a:r>
              <a:rPr lang="en-US" sz="2900" dirty="0" smtClean="0">
                <a:latin typeface="Consolas" panose="020B0609020204030204" pitchFamily="49" charset="0"/>
              </a:rPr>
              <a:t> message [a b]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>
                <a:latin typeface="Consolas" panose="020B0609020204030204" pitchFamily="49" charset="0"/>
              </a:rPr>
              <a:t> </a:t>
            </a:r>
            <a:r>
              <a:rPr lang="en-US" sz="2900" dirty="0" smtClean="0">
                <a:latin typeface="Consolas" panose="020B0609020204030204" pitchFamily="49" charset="0"/>
              </a:rPr>
              <a:t> (</a:t>
            </a:r>
            <a:r>
              <a:rPr lang="en-US" sz="2900" b="1" dirty="0" smtClean="0">
                <a:latin typeface="Consolas" panose="020B0609020204030204" pitchFamily="49" charset="0"/>
              </a:rPr>
              <a:t>let </a:t>
            </a:r>
            <a:r>
              <a:rPr lang="en-US" sz="2900" dirty="0" smtClean="0">
                <a:latin typeface="Consolas" panose="020B0609020204030204" pitchFamily="49" charset="0"/>
              </a:rPr>
              <a:t>[c (+ a b)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>
                <a:latin typeface="Consolas" panose="020B0609020204030204" pitchFamily="49" charset="0"/>
              </a:rPr>
              <a:t> </a:t>
            </a:r>
            <a:r>
              <a:rPr lang="en-US" sz="2900" dirty="0" smtClean="0">
                <a:latin typeface="Consolas" panose="020B0609020204030204" pitchFamily="49" charset="0"/>
              </a:rPr>
              <a:t>       d (* c 15)]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>
                <a:latin typeface="Consolas" panose="020B0609020204030204" pitchFamily="49" charset="0"/>
              </a:rPr>
              <a:t> </a:t>
            </a:r>
            <a:r>
              <a:rPr lang="en-US" sz="2900" dirty="0" smtClean="0">
                <a:latin typeface="Consolas" panose="020B0609020204030204" pitchFamily="49" charset="0"/>
              </a:rPr>
              <a:t>   (/ d 12)))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; function message(a, b)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; 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</a:rPr>
              <a:t> = a + b;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; 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d = c * 15;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;  return (</a:t>
            </a:r>
            <a:r>
              <a:rPr lang="en-US" dirty="0" smtClean="0">
                <a:latin typeface="Consolas" panose="020B0609020204030204" pitchFamily="49" charset="0"/>
              </a:rPr>
              <a:t>d/12);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;}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6984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Collection operation – vector, list, map, set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900" dirty="0" smtClean="0"/>
              <a:t>Collections are immutable, operation return new instances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get, count, </a:t>
            </a:r>
            <a:r>
              <a:rPr lang="en-US" sz="2900" dirty="0" err="1" smtClean="0">
                <a:latin typeface="Consolas" panose="020B0609020204030204" pitchFamily="49" charset="0"/>
              </a:rPr>
              <a:t>vec</a:t>
            </a:r>
            <a:r>
              <a:rPr lang="en-US" sz="2900" dirty="0" smtClean="0">
                <a:latin typeface="Consolas" panose="020B0609020204030204" pitchFamily="49" charset="0"/>
              </a:rPr>
              <a:t>, conj, first, rest, peek, pop, into, nth, </a:t>
            </a:r>
            <a:r>
              <a:rPr lang="en-US" sz="2900" dirty="0" err="1" smtClean="0">
                <a:latin typeface="Consolas" panose="020B0609020204030204" pitchFamily="49" charset="0"/>
              </a:rPr>
              <a:t>assoc</a:t>
            </a:r>
            <a:r>
              <a:rPr lang="en-US" sz="2900" dirty="0" smtClean="0">
                <a:latin typeface="Consolas" panose="020B0609020204030204" pitchFamily="49" charset="0"/>
              </a:rPr>
              <a:t>, </a:t>
            </a:r>
            <a:r>
              <a:rPr lang="en-US" sz="2900" dirty="0" err="1" smtClean="0">
                <a:latin typeface="Consolas" panose="020B0609020204030204" pitchFamily="49" charset="0"/>
              </a:rPr>
              <a:t>dissoc</a:t>
            </a:r>
            <a:r>
              <a:rPr lang="en-US" sz="2900" dirty="0" smtClean="0">
                <a:latin typeface="Consolas" panose="020B0609020204030204" pitchFamily="49" charset="0"/>
              </a:rPr>
              <a:t>, contains?, </a:t>
            </a:r>
            <a:r>
              <a:rPr lang="en-US" sz="2900" dirty="0" err="1" smtClean="0">
                <a:latin typeface="Consolas" panose="020B0609020204030204" pitchFamily="49" charset="0"/>
              </a:rPr>
              <a:t>disj</a:t>
            </a:r>
            <a:endParaRPr lang="en-US" sz="2900" dirty="0" smtClean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900" dirty="0" smtClean="0">
                <a:hlinkClick r:id="rId2"/>
              </a:rPr>
              <a:t>http://clojure.org/cheatsheet</a:t>
            </a:r>
            <a:endParaRPr lang="en-US" sz="2900" dirty="0" smtClean="0"/>
          </a:p>
          <a:p>
            <a:pPr marL="0" indent="0">
              <a:lnSpc>
                <a:spcPct val="110000"/>
              </a:lnSpc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503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Some example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(conj [1 2 3] 5) ; =&gt; [1 2 3 5]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(conj '(1 2 3) 5) ; =&gt; (5 1 2 3)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assoc</a:t>
            </a:r>
            <a:r>
              <a:rPr lang="en-US" dirty="0" smtClean="0">
                <a:latin typeface="Consolas" panose="020B0609020204030204" pitchFamily="49" charset="0"/>
              </a:rPr>
              <a:t> {} :a 5) ; =&gt; {:a 5}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dissoc</a:t>
            </a:r>
            <a:r>
              <a:rPr lang="en-US" dirty="0" smtClean="0">
                <a:latin typeface="Consolas" panose="020B0609020204030204" pitchFamily="49" charset="0"/>
              </a:rPr>
              <a:t> {:a 5} :a) ; =&gt; {}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(conj #{} :a) ; =&gt; #{:a}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disj</a:t>
            </a:r>
            <a:r>
              <a:rPr lang="en-US" dirty="0" smtClean="0">
                <a:latin typeface="Consolas" panose="020B0609020204030204" pitchFamily="49" charset="0"/>
              </a:rPr>
              <a:t> #{:a} :a) ; =&gt; #{}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19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7413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About me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@</a:t>
            </a:r>
            <a:r>
              <a:rPr lang="en-US" dirty="0" err="1" smtClean="0"/>
              <a:t>matystl</a:t>
            </a:r>
            <a:r>
              <a:rPr lang="en-US" dirty="0" smtClean="0"/>
              <a:t> – twitter,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currently working in web development</a:t>
            </a:r>
          </a:p>
          <a:p>
            <a:r>
              <a:rPr lang="en-US" dirty="0" smtClean="0"/>
              <a:t>worked in C++, C#, Java, Dart, JavaScript, Ruby</a:t>
            </a:r>
          </a:p>
          <a:p>
            <a:r>
              <a:rPr lang="en-US" dirty="0" smtClean="0"/>
              <a:t>love learning new things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969" y="2240113"/>
            <a:ext cx="2729831" cy="352236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48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Map access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</a:rPr>
              <a:t> m {:a 5 "b</a:t>
            </a:r>
            <a:r>
              <a:rPr lang="en-US" dirty="0" smtClean="0">
                <a:latin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</a:rPr>
              <a:t> 7})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(get m :a) ; =&gt; 5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(m :a) ; map is function from key to value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(:a m) ; keyword can retrieve itself from map and set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(get m "b") ; =&gt; 7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(m "b") ; =&gt; 7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trike="sngStrike" dirty="0" smtClean="0">
                <a:latin typeface="Consolas" panose="020B0609020204030204" pitchFamily="49" charset="0"/>
              </a:rPr>
              <a:t>("b" m)</a:t>
            </a:r>
            <a:r>
              <a:rPr lang="en-US" dirty="0" smtClean="0">
                <a:latin typeface="Consolas" panose="020B0609020204030204" pitchFamily="49" charset="0"/>
              </a:rPr>
              <a:t> ; error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270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Map manipulation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b="1" dirty="0" smtClean="0">
                <a:latin typeface="Consolas" panose="020B0609020204030204" pitchFamily="49" charset="0"/>
              </a:rPr>
              <a:t>update</a:t>
            </a:r>
            <a:r>
              <a:rPr lang="en-US" dirty="0" smtClean="0">
                <a:latin typeface="Consolas" panose="020B0609020204030204" pitchFamily="49" charset="0"/>
              </a:rPr>
              <a:t> m key </a:t>
            </a:r>
            <a:r>
              <a:rPr lang="en-US" dirty="0" err="1" smtClean="0">
                <a:latin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</a:rPr>
              <a:t> a2 a3 ...)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call (</a:t>
            </a:r>
            <a:r>
              <a:rPr lang="en-US" dirty="0" err="1" smtClean="0"/>
              <a:t>func</a:t>
            </a:r>
            <a:r>
              <a:rPr lang="en-US" dirty="0"/>
              <a:t> </a:t>
            </a:r>
            <a:r>
              <a:rPr lang="en-US" dirty="0" smtClean="0"/>
              <a:t>(get key m) a2 a3 ...) and update m under key with new value and return it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b="1" dirty="0" smtClean="0">
                <a:latin typeface="Consolas" panose="020B0609020204030204" pitchFamily="49" charset="0"/>
              </a:rPr>
              <a:t>update</a:t>
            </a:r>
            <a:r>
              <a:rPr lang="en-US" dirty="0" smtClean="0">
                <a:latin typeface="Consolas" panose="020B0609020204030204" pitchFamily="49" charset="0"/>
              </a:rPr>
              <a:t> {:counter 0} :counter + 2) ; =&gt; {:counter 2}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for nested maps/vectors you can use update-in which take key path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b="1" dirty="0" smtClean="0">
                <a:latin typeface="Consolas" panose="020B0609020204030204" pitchFamily="49" charset="0"/>
              </a:rPr>
              <a:t>update-in</a:t>
            </a:r>
            <a:r>
              <a:rPr lang="en-US" dirty="0" smtClean="0">
                <a:latin typeface="Consolas" panose="020B0609020204030204" pitchFamily="49" charset="0"/>
              </a:rPr>
              <a:t> m [key1 key2 ...] </a:t>
            </a:r>
            <a:r>
              <a:rPr lang="en-US" dirty="0" err="1" smtClean="0">
                <a:latin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</a:rPr>
              <a:t> a2 a3)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b="1" dirty="0" smtClean="0">
                <a:latin typeface="Consolas" panose="020B0609020204030204" pitchFamily="49" charset="0"/>
              </a:rPr>
              <a:t>update-in</a:t>
            </a:r>
            <a:r>
              <a:rPr lang="en-US" dirty="0" smtClean="0">
                <a:latin typeface="Consolas" panose="020B0609020204030204" pitchFamily="49" charset="0"/>
              </a:rPr>
              <a:t> {:a {:b 5}} [:a :b] </a:t>
            </a:r>
            <a:r>
              <a:rPr lang="en-US" dirty="0" err="1" smtClean="0">
                <a:latin typeface="Consolas" panose="020B0609020204030204" pitchFamily="49" charset="0"/>
              </a:rPr>
              <a:t>inc</a:t>
            </a:r>
            <a:r>
              <a:rPr lang="en-US" dirty="0" smtClean="0">
                <a:latin typeface="Consolas" panose="020B0609020204030204" pitchFamily="49" charset="0"/>
              </a:rPr>
              <a:t>) ; =&gt; {:a {:b 6}}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53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Sequences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900" dirty="0" smtClean="0"/>
              <a:t>Not a data structure – source of values in some order</a:t>
            </a:r>
          </a:p>
          <a:p>
            <a:pPr>
              <a:lnSpc>
                <a:spcPct val="110000"/>
              </a:lnSpc>
            </a:pPr>
            <a:r>
              <a:rPr lang="en-US" sz="2900" dirty="0" smtClean="0"/>
              <a:t>can be lazy(infinite)</a:t>
            </a:r>
          </a:p>
          <a:p>
            <a:pPr>
              <a:lnSpc>
                <a:spcPct val="110000"/>
              </a:lnSpc>
            </a:pPr>
            <a:r>
              <a:rPr lang="en-US" sz="2900" dirty="0" smtClean="0"/>
              <a:t>most sequence functions return sequence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(range 3) ; =&gt; (0 1 2)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(</a:t>
            </a:r>
            <a:r>
              <a:rPr lang="en-US" sz="2900" dirty="0" err="1" smtClean="0">
                <a:latin typeface="Consolas" panose="020B0609020204030204" pitchFamily="49" charset="0"/>
              </a:rPr>
              <a:t>seq</a:t>
            </a:r>
            <a:r>
              <a:rPr lang="en-US" sz="2900" dirty="0" smtClean="0">
                <a:latin typeface="Consolas" panose="020B0609020204030204" pitchFamily="49" charset="0"/>
              </a:rPr>
              <a:t> {:a 5 :b 10}) ; =&gt; ([:a 5] [:b 10])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(</a:t>
            </a:r>
            <a:r>
              <a:rPr lang="en-US" sz="2900" dirty="0" err="1" smtClean="0">
                <a:latin typeface="Consolas" panose="020B0609020204030204" pitchFamily="49" charset="0"/>
              </a:rPr>
              <a:t>seq</a:t>
            </a:r>
            <a:r>
              <a:rPr lang="en-US" sz="2900" dirty="0" smtClean="0">
                <a:latin typeface="Consolas" panose="020B0609020204030204" pitchFamily="49" charset="0"/>
              </a:rPr>
              <a:t> []) ; =&gt; nil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6661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Sequenc</a:t>
            </a:r>
            <a:r>
              <a:rPr lang="en-US" dirty="0"/>
              <a:t>es</a:t>
            </a:r>
            <a:r>
              <a:rPr lang="en-US" dirty="0" smtClean="0"/>
              <a:t> - operations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(map </a:t>
            </a:r>
            <a:r>
              <a:rPr lang="en-US" sz="2900" dirty="0" err="1" smtClean="0">
                <a:latin typeface="Consolas" panose="020B0609020204030204" pitchFamily="49" charset="0"/>
              </a:rPr>
              <a:t>inc</a:t>
            </a:r>
            <a:r>
              <a:rPr lang="en-US" sz="2900" dirty="0" smtClean="0">
                <a:latin typeface="Consolas" panose="020B0609020204030204" pitchFamily="49" charset="0"/>
              </a:rPr>
              <a:t> [1 2 3]) ; =&gt; (2 3 4)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(map + [1 2 3] [20 40 60]) ; =&gt; (21 42 63)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(take 2 [1 2 3 4]) ; =&gt; (1 2)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9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take drop take-while drop-while filter remove partition group-by sort shuffle reverse </a:t>
            </a:r>
            <a:r>
              <a:rPr lang="en-US" sz="2900" dirty="0" err="1" smtClean="0">
                <a:latin typeface="Consolas" panose="020B0609020204030204" pitchFamily="49" charset="0"/>
              </a:rPr>
              <a:t>mapcat</a:t>
            </a:r>
            <a:r>
              <a:rPr lang="en-US" sz="2900" dirty="0" smtClean="0">
                <a:latin typeface="Consolas" panose="020B0609020204030204" pitchFamily="49" charset="0"/>
              </a:rPr>
              <a:t> flatten </a:t>
            </a:r>
            <a:r>
              <a:rPr lang="en-US" sz="2900" dirty="0" err="1" smtClean="0">
                <a:latin typeface="Consolas" panose="020B0609020204030204" pitchFamily="49" charset="0"/>
              </a:rPr>
              <a:t>concat</a:t>
            </a:r>
            <a:endParaRPr lang="en-US" sz="29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repeat repeatedly cycle interpose interleave iterate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23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987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(apply </a:t>
            </a:r>
            <a:r>
              <a:rPr lang="en-US" sz="2900" dirty="0" err="1" smtClean="0">
                <a:latin typeface="Consolas" panose="020B0609020204030204" pitchFamily="49" charset="0"/>
              </a:rPr>
              <a:t>func</a:t>
            </a:r>
            <a:r>
              <a:rPr lang="en-US" sz="2900" dirty="0" smtClean="0">
                <a:latin typeface="Consolas" panose="020B0609020204030204" pitchFamily="49" charset="0"/>
              </a:rPr>
              <a:t> </a:t>
            </a:r>
            <a:r>
              <a:rPr lang="en-US" sz="2900" dirty="0" err="1" smtClean="0">
                <a:latin typeface="Consolas" panose="020B0609020204030204" pitchFamily="49" charset="0"/>
              </a:rPr>
              <a:t>arg-seq</a:t>
            </a:r>
            <a:r>
              <a:rPr lang="en-US" sz="29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(+ 1 2 3) ; =&gt; 6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900" strike="sngStrike" dirty="0" smtClean="0">
                <a:latin typeface="Consolas" panose="020B0609020204030204" pitchFamily="49" charset="0"/>
              </a:rPr>
              <a:t>(+ [1 2 3]) ; =&gt; [1 2 3]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(apply + [1 2 3]); =&gt; 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24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542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Sequence - results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(</a:t>
            </a:r>
            <a:r>
              <a:rPr lang="en-US" sz="2900" b="1" dirty="0" err="1" smtClean="0">
                <a:latin typeface="Consolas" panose="020B0609020204030204" pitchFamily="49" charset="0"/>
              </a:rPr>
              <a:t>vec</a:t>
            </a:r>
            <a:r>
              <a:rPr lang="en-US" sz="2900" dirty="0" smtClean="0">
                <a:latin typeface="Consolas" panose="020B0609020204030204" pitchFamily="49" charset="0"/>
              </a:rPr>
              <a:t> (filter even? (range 10)))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(</a:t>
            </a:r>
            <a:r>
              <a:rPr lang="en-US" sz="2900" b="1" dirty="0" smtClean="0">
                <a:latin typeface="Consolas" panose="020B0609020204030204" pitchFamily="49" charset="0"/>
              </a:rPr>
              <a:t>set</a:t>
            </a:r>
            <a:r>
              <a:rPr lang="en-US" sz="2900" dirty="0" smtClean="0">
                <a:latin typeface="Consolas" panose="020B0609020204030204" pitchFamily="49" charset="0"/>
              </a:rPr>
              <a:t> (map </a:t>
            </a:r>
            <a:r>
              <a:rPr lang="en-US" sz="2900" dirty="0" err="1" smtClean="0">
                <a:latin typeface="Consolas" panose="020B0609020204030204" pitchFamily="49" charset="0"/>
              </a:rPr>
              <a:t>inc</a:t>
            </a:r>
            <a:r>
              <a:rPr lang="en-US" sz="2900" dirty="0" smtClean="0">
                <a:latin typeface="Consolas" panose="020B0609020204030204" pitchFamily="49" charset="0"/>
              </a:rPr>
              <a:t> (range 10)))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(apply </a:t>
            </a:r>
            <a:r>
              <a:rPr lang="en-US" sz="2900" b="1" dirty="0" smtClean="0">
                <a:latin typeface="Consolas" panose="020B0609020204030204" pitchFamily="49" charset="0"/>
              </a:rPr>
              <a:t>hash-map</a:t>
            </a:r>
            <a:r>
              <a:rPr lang="en-US" sz="2900" dirty="0" smtClean="0">
                <a:latin typeface="Consolas" panose="020B0609020204030204" pitchFamily="49" charset="0"/>
              </a:rPr>
              <a:t> (range 10))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(apply </a:t>
            </a:r>
            <a:r>
              <a:rPr lang="en-US" sz="2900" b="1" dirty="0" err="1" smtClean="0">
                <a:latin typeface="Consolas" panose="020B0609020204030204" pitchFamily="49" charset="0"/>
              </a:rPr>
              <a:t>str</a:t>
            </a:r>
            <a:r>
              <a:rPr lang="en-US" sz="2900" dirty="0" smtClean="0">
                <a:latin typeface="Consolas" panose="020B0609020204030204" pitchFamily="49" charset="0"/>
              </a:rPr>
              <a:t> (interpose \, (range 4)))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(</a:t>
            </a:r>
            <a:r>
              <a:rPr lang="en-US" sz="2900" b="1" dirty="0" smtClean="0">
                <a:latin typeface="Consolas" panose="020B0609020204030204" pitchFamily="49" charset="0"/>
              </a:rPr>
              <a:t>into</a:t>
            </a:r>
            <a:r>
              <a:rPr lang="en-US" sz="2900" dirty="0" smtClean="0">
                <a:latin typeface="Consolas" panose="020B0609020204030204" pitchFamily="49" charset="0"/>
              </a:rPr>
              <a:t> {} [[:x 1] [:y 2]])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25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733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Sequence – results 2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(</a:t>
            </a:r>
            <a:r>
              <a:rPr lang="en-US" sz="2900" b="1" dirty="0" smtClean="0">
                <a:latin typeface="Consolas" panose="020B0609020204030204" pitchFamily="49" charset="0"/>
              </a:rPr>
              <a:t>reduce</a:t>
            </a:r>
            <a:r>
              <a:rPr lang="en-US" sz="2900" dirty="0" smtClean="0">
                <a:latin typeface="Consolas" panose="020B0609020204030204" pitchFamily="49" charset="0"/>
              </a:rPr>
              <a:t> </a:t>
            </a:r>
            <a:r>
              <a:rPr lang="en-US" sz="2900" dirty="0" err="1" smtClean="0">
                <a:latin typeface="Consolas" panose="020B0609020204030204" pitchFamily="49" charset="0"/>
              </a:rPr>
              <a:t>func</a:t>
            </a:r>
            <a:r>
              <a:rPr lang="en-US" sz="2900" dirty="0" smtClean="0">
                <a:latin typeface="Consolas" panose="020B0609020204030204" pitchFamily="49" charset="0"/>
              </a:rPr>
              <a:t> </a:t>
            </a:r>
            <a:r>
              <a:rPr lang="en-US" sz="2900" dirty="0" err="1" smtClean="0">
                <a:latin typeface="Consolas" panose="020B0609020204030204" pitchFamily="49" charset="0"/>
              </a:rPr>
              <a:t>init</a:t>
            </a:r>
            <a:r>
              <a:rPr lang="en-US" sz="2900" dirty="0" smtClean="0">
                <a:latin typeface="Consolas" panose="020B0609020204030204" pitchFamily="49" charset="0"/>
              </a:rPr>
              <a:t> </a:t>
            </a:r>
            <a:r>
              <a:rPr lang="en-US" sz="2900" dirty="0" err="1" smtClean="0">
                <a:latin typeface="Consolas" panose="020B0609020204030204" pitchFamily="49" charset="0"/>
              </a:rPr>
              <a:t>coll</a:t>
            </a:r>
            <a:r>
              <a:rPr lang="en-US" sz="29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(</a:t>
            </a:r>
            <a:r>
              <a:rPr lang="en-US" sz="2900" b="1" dirty="0" smtClean="0">
                <a:latin typeface="Consolas" panose="020B0609020204030204" pitchFamily="49" charset="0"/>
              </a:rPr>
              <a:t>some</a:t>
            </a:r>
            <a:r>
              <a:rPr lang="en-US" sz="2900" dirty="0" smtClean="0">
                <a:latin typeface="Consolas" panose="020B0609020204030204" pitchFamily="49" charset="0"/>
              </a:rPr>
              <a:t> </a:t>
            </a:r>
            <a:r>
              <a:rPr lang="en-US" sz="2900" dirty="0" err="1" smtClean="0">
                <a:latin typeface="Consolas" panose="020B0609020204030204" pitchFamily="49" charset="0"/>
              </a:rPr>
              <a:t>func</a:t>
            </a:r>
            <a:r>
              <a:rPr lang="en-US" sz="2900" dirty="0" smtClean="0">
                <a:latin typeface="Consolas" panose="020B0609020204030204" pitchFamily="49" charset="0"/>
              </a:rPr>
              <a:t> </a:t>
            </a:r>
            <a:r>
              <a:rPr lang="en-US" sz="2900" dirty="0" err="1" smtClean="0">
                <a:latin typeface="Consolas" panose="020B0609020204030204" pitchFamily="49" charset="0"/>
              </a:rPr>
              <a:t>coll</a:t>
            </a:r>
            <a:r>
              <a:rPr lang="en-US" sz="29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(</a:t>
            </a:r>
            <a:r>
              <a:rPr lang="en-US" sz="2900" b="1" dirty="0" smtClean="0">
                <a:latin typeface="Consolas" panose="020B0609020204030204" pitchFamily="49" charset="0"/>
              </a:rPr>
              <a:t>every?</a:t>
            </a:r>
            <a:r>
              <a:rPr lang="en-US" sz="2900" dirty="0" smtClean="0">
                <a:latin typeface="Consolas" panose="020B0609020204030204" pitchFamily="49" charset="0"/>
              </a:rPr>
              <a:t> </a:t>
            </a:r>
            <a:r>
              <a:rPr lang="en-US" sz="2900" dirty="0" err="1" smtClean="0">
                <a:latin typeface="Consolas" panose="020B0609020204030204" pitchFamily="49" charset="0"/>
              </a:rPr>
              <a:t>func</a:t>
            </a:r>
            <a:r>
              <a:rPr lang="en-US" sz="2900" dirty="0" smtClean="0">
                <a:latin typeface="Consolas" panose="020B0609020204030204" pitchFamily="49" charset="0"/>
              </a:rPr>
              <a:t> </a:t>
            </a:r>
            <a:r>
              <a:rPr lang="en-US" sz="2900" dirty="0" err="1" smtClean="0">
                <a:latin typeface="Consolas" panose="020B0609020204030204" pitchFamily="49" charset="0"/>
              </a:rPr>
              <a:t>coll</a:t>
            </a:r>
            <a:r>
              <a:rPr lang="en-US" sz="29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900" dirty="0" smtClean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900" dirty="0" smtClean="0"/>
              <a:t>remember laziness is hell for side-effects so put them at end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(take 4 (map </a:t>
            </a:r>
            <a:r>
              <a:rPr lang="en-US" sz="2900" dirty="0" err="1" smtClean="0">
                <a:latin typeface="Consolas" panose="020B0609020204030204" pitchFamily="49" charset="0"/>
              </a:rPr>
              <a:t>println</a:t>
            </a:r>
            <a:r>
              <a:rPr lang="en-US" sz="2900" dirty="0" smtClean="0">
                <a:latin typeface="Consolas" panose="020B0609020204030204" pitchFamily="49" charset="0"/>
              </a:rPr>
              <a:t> (range 100)))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(</a:t>
            </a:r>
            <a:r>
              <a:rPr lang="en-US" sz="2900" b="1" dirty="0" err="1" smtClean="0">
                <a:latin typeface="Consolas" panose="020B0609020204030204" pitchFamily="49" charset="0"/>
              </a:rPr>
              <a:t>doseq</a:t>
            </a:r>
            <a:r>
              <a:rPr lang="en-US" sz="2900" dirty="0" smtClean="0">
                <a:latin typeface="Consolas" panose="020B0609020204030204" pitchFamily="49" charset="0"/>
              </a:rPr>
              <a:t> [</a:t>
            </a:r>
            <a:r>
              <a:rPr lang="en-US" sz="2900" dirty="0" err="1" smtClean="0">
                <a:latin typeface="Consolas" panose="020B0609020204030204" pitchFamily="49" charset="0"/>
              </a:rPr>
              <a:t>i</a:t>
            </a:r>
            <a:r>
              <a:rPr lang="en-US" sz="2900" dirty="0" smtClean="0">
                <a:latin typeface="Consolas" panose="020B0609020204030204" pitchFamily="49" charset="0"/>
              </a:rPr>
              <a:t> (range 5)] (</a:t>
            </a:r>
            <a:r>
              <a:rPr lang="en-US" sz="2900" dirty="0" err="1" smtClean="0">
                <a:latin typeface="Consolas" panose="020B0609020204030204" pitchFamily="49" charset="0"/>
              </a:rPr>
              <a:t>println</a:t>
            </a:r>
            <a:r>
              <a:rPr lang="en-US" sz="2900" dirty="0" smtClean="0">
                <a:latin typeface="Consolas" panose="020B0609020204030204" pitchFamily="49" charset="0"/>
              </a:rPr>
              <a:t> </a:t>
            </a:r>
            <a:r>
              <a:rPr lang="en-US" sz="2900" dirty="0" err="1" smtClean="0">
                <a:latin typeface="Consolas" panose="020B0609020204030204" pitchFamily="49" charset="0"/>
              </a:rPr>
              <a:t>i</a:t>
            </a:r>
            <a:r>
              <a:rPr lang="en-US" sz="2900" dirty="0" smtClean="0">
                <a:latin typeface="Consolas" panose="020B0609020204030204" pitchFamily="49" charset="0"/>
              </a:rPr>
              <a:t>))</a:t>
            </a:r>
            <a:r>
              <a:rPr lang="en-US" sz="2900" dirty="0" smtClean="0"/>
              <a:t> – iteration for side effects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26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809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Flow control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900" dirty="0" smtClean="0"/>
              <a:t>everything is expression and return value</a:t>
            </a:r>
          </a:p>
          <a:p>
            <a:pPr>
              <a:lnSpc>
                <a:spcPct val="110000"/>
              </a:lnSpc>
            </a:pPr>
            <a:r>
              <a:rPr lang="en-US" sz="2900" dirty="0" smtClean="0"/>
              <a:t>expression for side-effects return nil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(</a:t>
            </a:r>
            <a:r>
              <a:rPr lang="en-US" sz="2900" b="1" dirty="0" smtClean="0">
                <a:latin typeface="Consolas" panose="020B0609020204030204" pitchFamily="49" charset="0"/>
              </a:rPr>
              <a:t>if</a:t>
            </a:r>
            <a:r>
              <a:rPr lang="en-US" sz="2900" dirty="0" smtClean="0">
                <a:latin typeface="Consolas" panose="020B0609020204030204" pitchFamily="49" charset="0"/>
              </a:rPr>
              <a:t> test then else?)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(</a:t>
            </a:r>
            <a:r>
              <a:rPr lang="en-US" sz="2900" b="1" dirty="0" smtClean="0">
                <a:latin typeface="Consolas" panose="020B0609020204030204" pitchFamily="49" charset="0"/>
              </a:rPr>
              <a:t>do</a:t>
            </a:r>
            <a:r>
              <a:rPr lang="en-US" sz="2900" dirty="0" smtClean="0">
                <a:latin typeface="Consolas" panose="020B0609020204030204" pitchFamily="49" charset="0"/>
              </a:rPr>
              <a:t> exp1 exp2 ...)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(</a:t>
            </a:r>
            <a:r>
              <a:rPr lang="en-US" sz="2900" b="1" dirty="0" smtClean="0">
                <a:latin typeface="Consolas" panose="020B0609020204030204" pitchFamily="49" charset="0"/>
              </a:rPr>
              <a:t>when</a:t>
            </a:r>
            <a:r>
              <a:rPr lang="en-US" sz="2900" dirty="0" smtClean="0">
                <a:latin typeface="Consolas" panose="020B0609020204030204" pitchFamily="49" charset="0"/>
              </a:rPr>
              <a:t> test exp1 exp2 ...)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(</a:t>
            </a:r>
            <a:r>
              <a:rPr lang="en-US" sz="2900" b="1" dirty="0" err="1" smtClean="0">
                <a:latin typeface="Consolas" panose="020B0609020204030204" pitchFamily="49" charset="0"/>
              </a:rPr>
              <a:t>cond</a:t>
            </a:r>
            <a:r>
              <a:rPr lang="en-US" sz="2900" dirty="0" smtClean="0">
                <a:latin typeface="Consolas" panose="020B0609020204030204" pitchFamily="49" charset="0"/>
              </a:rPr>
              <a:t> test1 exp1 test2 exp2 ...)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(</a:t>
            </a:r>
            <a:r>
              <a:rPr lang="en-US" sz="2900" b="1" dirty="0" smtClean="0">
                <a:latin typeface="Consolas" panose="020B0609020204030204" pitchFamily="49" charset="0"/>
              </a:rPr>
              <a:t>case</a:t>
            </a:r>
            <a:r>
              <a:rPr lang="en-US" sz="2900" dirty="0" smtClean="0">
                <a:latin typeface="Consolas" panose="020B0609020204030204" pitchFamily="49" charset="0"/>
              </a:rPr>
              <a:t> test-</a:t>
            </a:r>
            <a:r>
              <a:rPr lang="en-US" sz="2900" dirty="0" err="1" smtClean="0">
                <a:latin typeface="Consolas" panose="020B0609020204030204" pitchFamily="49" charset="0"/>
              </a:rPr>
              <a:t>val</a:t>
            </a:r>
            <a:r>
              <a:rPr lang="en-US" sz="2900" dirty="0" smtClean="0">
                <a:latin typeface="Consolas" panose="020B0609020204030204" pitchFamily="49" charset="0"/>
              </a:rPr>
              <a:t> val1 exp1 val2 exp2 ...)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27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806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Flow control – imperative loop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(</a:t>
            </a:r>
            <a:r>
              <a:rPr lang="en-US" sz="2900" b="1" dirty="0" smtClean="0">
                <a:latin typeface="Consolas" panose="020B0609020204030204" pitchFamily="49" charset="0"/>
              </a:rPr>
              <a:t>loop</a:t>
            </a:r>
            <a:r>
              <a:rPr lang="en-US" sz="2900" dirty="0" smtClean="0">
                <a:latin typeface="Consolas" panose="020B0609020204030204" pitchFamily="49" charset="0"/>
              </a:rPr>
              <a:t> [</a:t>
            </a:r>
            <a:r>
              <a:rPr lang="en-US" sz="2900" dirty="0" err="1" smtClean="0">
                <a:latin typeface="Consolas" panose="020B0609020204030204" pitchFamily="49" charset="0"/>
              </a:rPr>
              <a:t>i</a:t>
            </a:r>
            <a:r>
              <a:rPr lang="en-US" sz="2900" dirty="0" smtClean="0">
                <a:latin typeface="Consolas" panose="020B0609020204030204" pitchFamily="49" charset="0"/>
              </a:rPr>
              <a:t> 0 j 0]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>
                <a:latin typeface="Consolas" panose="020B0609020204030204" pitchFamily="49" charset="0"/>
              </a:rPr>
              <a:t> </a:t>
            </a:r>
            <a:r>
              <a:rPr lang="en-US" sz="2900" dirty="0" smtClean="0">
                <a:latin typeface="Consolas" panose="020B0609020204030204" pitchFamily="49" charset="0"/>
              </a:rPr>
              <a:t> (</a:t>
            </a:r>
            <a:r>
              <a:rPr lang="en-US" sz="2900" dirty="0" err="1" smtClean="0">
                <a:latin typeface="Consolas" panose="020B0609020204030204" pitchFamily="49" charset="0"/>
              </a:rPr>
              <a:t>println</a:t>
            </a:r>
            <a:r>
              <a:rPr lang="en-US" sz="2900" dirty="0" smtClean="0">
                <a:latin typeface="Consolas" panose="020B0609020204030204" pitchFamily="49" charset="0"/>
              </a:rPr>
              <a:t> </a:t>
            </a:r>
            <a:r>
              <a:rPr lang="en-US" sz="2900" dirty="0" err="1" smtClean="0">
                <a:latin typeface="Consolas" panose="020B0609020204030204" pitchFamily="49" charset="0"/>
              </a:rPr>
              <a:t>i</a:t>
            </a:r>
            <a:r>
              <a:rPr lang="en-US" sz="2900" dirty="0" smtClean="0">
                <a:latin typeface="Consolas" panose="020B0609020204030204" pitchFamily="49" charset="0"/>
              </a:rPr>
              <a:t> </a:t>
            </a:r>
            <a:r>
              <a:rPr lang="en-US" sz="2900" dirty="0" err="1" smtClean="0">
                <a:latin typeface="Consolas" panose="020B0609020204030204" pitchFamily="49" charset="0"/>
              </a:rPr>
              <a:t>i</a:t>
            </a:r>
            <a:r>
              <a:rPr lang="en-US" sz="29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  (if (&lt; </a:t>
            </a:r>
            <a:r>
              <a:rPr lang="en-US" sz="2900" dirty="0" err="1" smtClean="0">
                <a:latin typeface="Consolas" panose="020B0609020204030204" pitchFamily="49" charset="0"/>
              </a:rPr>
              <a:t>i</a:t>
            </a:r>
            <a:r>
              <a:rPr lang="en-US" sz="2900" dirty="0" smtClean="0">
                <a:latin typeface="Consolas" panose="020B0609020204030204" pitchFamily="49" charset="0"/>
              </a:rPr>
              <a:t> 10)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>
                <a:latin typeface="Consolas" panose="020B0609020204030204" pitchFamily="49" charset="0"/>
              </a:rPr>
              <a:t> </a:t>
            </a:r>
            <a:r>
              <a:rPr lang="en-US" sz="2900" dirty="0" smtClean="0">
                <a:latin typeface="Consolas" panose="020B0609020204030204" pitchFamily="49" charset="0"/>
              </a:rPr>
              <a:t>   (</a:t>
            </a:r>
            <a:r>
              <a:rPr lang="en-US" sz="2900" b="1" dirty="0" smtClean="0">
                <a:latin typeface="Consolas" panose="020B0609020204030204" pitchFamily="49" charset="0"/>
              </a:rPr>
              <a:t>recur</a:t>
            </a:r>
            <a:r>
              <a:rPr lang="en-US" sz="2900" dirty="0" smtClean="0">
                <a:latin typeface="Consolas" panose="020B0609020204030204" pitchFamily="49" charset="0"/>
              </a:rPr>
              <a:t> (</a:t>
            </a:r>
            <a:r>
              <a:rPr lang="en-US" sz="2900" dirty="0" err="1" smtClean="0">
                <a:latin typeface="Consolas" panose="020B0609020204030204" pitchFamily="49" charset="0"/>
              </a:rPr>
              <a:t>inc</a:t>
            </a:r>
            <a:r>
              <a:rPr lang="en-US" sz="2900" dirty="0" smtClean="0">
                <a:latin typeface="Consolas" panose="020B0609020204030204" pitchFamily="49" charset="0"/>
              </a:rPr>
              <a:t> </a:t>
            </a:r>
            <a:r>
              <a:rPr lang="en-US" sz="2900" dirty="0" err="1" smtClean="0">
                <a:latin typeface="Consolas" panose="020B0609020204030204" pitchFamily="49" charset="0"/>
              </a:rPr>
              <a:t>i</a:t>
            </a:r>
            <a:r>
              <a:rPr lang="en-US" sz="2900" dirty="0" smtClean="0">
                <a:latin typeface="Consolas" panose="020B0609020204030204" pitchFamily="49" charset="0"/>
              </a:rPr>
              <a:t>) (+ 2 b))))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28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246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Destructuring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900" dirty="0" smtClean="0"/>
              <a:t>can be used in function declaration, let binding and other bindings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(</a:t>
            </a:r>
            <a:r>
              <a:rPr lang="en-US" sz="2900" dirty="0" err="1" smtClean="0">
                <a:latin typeface="Consolas" panose="020B0609020204030204" pitchFamily="49" charset="0"/>
              </a:rPr>
              <a:t>defn</a:t>
            </a:r>
            <a:r>
              <a:rPr lang="en-US" sz="2900" dirty="0" smtClean="0">
                <a:latin typeface="Consolas" panose="020B0609020204030204" pitchFamily="49" charset="0"/>
              </a:rPr>
              <a:t> f </a:t>
            </a:r>
            <a:r>
              <a:rPr lang="en-US" sz="2900" b="1" dirty="0" smtClean="0">
                <a:latin typeface="Consolas" panose="020B0609020204030204" pitchFamily="49" charset="0"/>
              </a:rPr>
              <a:t>[a b &amp; rest]</a:t>
            </a:r>
            <a:r>
              <a:rPr lang="en-US" sz="2900" dirty="0" smtClean="0">
                <a:latin typeface="Consolas" panose="020B0609020204030204" pitchFamily="49" charset="0"/>
              </a:rPr>
              <a:t> res)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(f 1 2 3 4) ; =&gt; (3 4)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900" b="1" dirty="0" smtClean="0">
                <a:latin typeface="Consolas" panose="020B0609020204030204" pitchFamily="49" charset="0"/>
              </a:rPr>
              <a:t>[a b &amp; rest :as whole-list]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(</a:t>
            </a:r>
            <a:r>
              <a:rPr lang="en-US" sz="2900" dirty="0" err="1" smtClean="0">
                <a:latin typeface="Consolas" panose="020B0609020204030204" pitchFamily="49" charset="0"/>
              </a:rPr>
              <a:t>defn</a:t>
            </a:r>
            <a:r>
              <a:rPr lang="en-US" sz="2900" dirty="0" smtClean="0">
                <a:latin typeface="Consolas" panose="020B0609020204030204" pitchFamily="49" charset="0"/>
              </a:rPr>
              <a:t> f </a:t>
            </a:r>
            <a:r>
              <a:rPr lang="en-US" sz="2900" b="1" dirty="0" smtClean="0">
                <a:latin typeface="Consolas" panose="020B0609020204030204" pitchFamily="49" charset="0"/>
              </a:rPr>
              <a:t>[{the-a :a the-b :b}]</a:t>
            </a:r>
            <a:r>
              <a:rPr lang="en-US" sz="2900" dirty="0" smtClean="0">
                <a:latin typeface="Consolas" panose="020B0609020204030204" pitchFamily="49" charset="0"/>
              </a:rPr>
              <a:t> '(:result the-a the-b))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(f {:a 5 :b 7}) ; =&gt; </a:t>
            </a:r>
            <a:r>
              <a:rPr lang="en-US" sz="2900" dirty="0">
                <a:latin typeface="Consolas" panose="020B0609020204030204" pitchFamily="49" charset="0"/>
              </a:rPr>
              <a:t>'(:result </a:t>
            </a:r>
            <a:r>
              <a:rPr lang="en-US" sz="2900" dirty="0" smtClean="0">
                <a:latin typeface="Consolas" panose="020B0609020204030204" pitchFamily="49" charset="0"/>
              </a:rPr>
              <a:t>5 7)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29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170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Clojure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dynamic, LISP-like programing language hosted on JVM</a:t>
            </a:r>
          </a:p>
          <a:p>
            <a:r>
              <a:rPr lang="en-US" dirty="0" smtClean="0"/>
              <a:t>started in 2007 by Rich Hickey</a:t>
            </a:r>
          </a:p>
          <a:p>
            <a:r>
              <a:rPr lang="en-US" dirty="0" smtClean="0"/>
              <a:t>current version 1.7 (June 30 2015)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669" y="297656"/>
            <a:ext cx="1488131" cy="14605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412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Destructuring</a:t>
            </a:r>
            <a:r>
              <a:rPr lang="en-US" dirty="0" smtClean="0"/>
              <a:t> - 2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{a :a </a:t>
            </a:r>
            <a:r>
              <a:rPr lang="en-US" sz="2900" b="1" dirty="0" smtClean="0">
                <a:latin typeface="Consolas" panose="020B0609020204030204" pitchFamily="49" charset="0"/>
              </a:rPr>
              <a:t>:as</a:t>
            </a:r>
            <a:r>
              <a:rPr lang="en-US" sz="2900" dirty="0" smtClean="0">
                <a:latin typeface="Consolas" panose="020B0609020204030204" pitchFamily="49" charset="0"/>
              </a:rPr>
              <a:t> whole} ; same as in vector</a:t>
            </a:r>
          </a:p>
          <a:p>
            <a:pPr>
              <a:lnSpc>
                <a:spcPct val="110000"/>
              </a:lnSpc>
            </a:pPr>
            <a:r>
              <a:rPr lang="en-US" sz="2900" dirty="0" smtClean="0"/>
              <a:t>works recursively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(let [</a:t>
            </a:r>
            <a:r>
              <a:rPr lang="en-US" sz="2900" b="1" dirty="0" smtClean="0">
                <a:latin typeface="Consolas" panose="020B0609020204030204" pitchFamily="49" charset="0"/>
              </a:rPr>
              <a:t>[[x1 y1] [x2 y2]]</a:t>
            </a:r>
            <a:r>
              <a:rPr lang="en-US" sz="2900" dirty="0" smtClean="0">
                <a:latin typeface="Consolas" panose="020B0609020204030204" pitchFamily="49" charset="0"/>
              </a:rPr>
              <a:t> [[1 2] [4 5]]]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>
                <a:latin typeface="Consolas" panose="020B0609020204030204" pitchFamily="49" charset="0"/>
              </a:rPr>
              <a:t> </a:t>
            </a:r>
            <a:r>
              <a:rPr lang="en-US" sz="2900" dirty="0" smtClean="0">
                <a:latin typeface="Consolas" panose="020B0609020204030204" pitchFamily="49" charset="0"/>
              </a:rPr>
              <a:t> [x1 x2 y1 y2]</a:t>
            </a:r>
            <a:r>
              <a:rPr lang="en-US" sz="2900" dirty="0" smtClean="0">
                <a:latin typeface="Consolas" panose="020B0609020204030204" pitchFamily="49" charset="0"/>
              </a:rPr>
              <a:t>) ; =&gt; [1 4 2 5]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{</a:t>
            </a:r>
            <a:r>
              <a:rPr lang="en-US" sz="2900" b="1" dirty="0" smtClean="0">
                <a:latin typeface="Consolas" panose="020B0609020204030204" pitchFamily="49" charset="0"/>
              </a:rPr>
              <a:t>{c :c :as inner} :a</a:t>
            </a:r>
            <a:r>
              <a:rPr lang="en-US" sz="2900" dirty="0" smtClean="0">
                <a:latin typeface="Consolas" panose="020B0609020204030204" pitchFamily="49" charset="0"/>
              </a:rPr>
              <a:t>} ; =&gt; {:a {:c 10}}</a:t>
            </a:r>
          </a:p>
          <a:p>
            <a:pPr>
              <a:lnSpc>
                <a:spcPct val="110000"/>
              </a:lnSpc>
            </a:pPr>
            <a:r>
              <a:rPr lang="en-US" sz="2900" dirty="0" smtClean="0"/>
              <a:t>if name will be same as keyword you can use this helper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(let [{:keys [x y]} {:x 1 :y 2}]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30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275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Identity, state and values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900" dirty="0" err="1" smtClean="0"/>
              <a:t>clojure</a:t>
            </a:r>
            <a:r>
              <a:rPr lang="en-US" sz="2900" dirty="0" smtClean="0"/>
              <a:t> has multiple explicit representation for identity</a:t>
            </a:r>
          </a:p>
          <a:p>
            <a:pPr>
              <a:lnSpc>
                <a:spcPct val="110000"/>
              </a:lnSpc>
            </a:pPr>
            <a:r>
              <a:rPr lang="en-US" sz="2900" dirty="0" smtClean="0"/>
              <a:t>identity - a </a:t>
            </a:r>
            <a:r>
              <a:rPr lang="en-US" sz="2900" dirty="0"/>
              <a:t>stable logical entity associated with a series of different values over </a:t>
            </a:r>
            <a:r>
              <a:rPr lang="en-US" sz="2900" dirty="0" smtClean="0"/>
              <a:t>time</a:t>
            </a:r>
          </a:p>
          <a:p>
            <a:pPr>
              <a:lnSpc>
                <a:spcPct val="110000"/>
              </a:lnSpc>
            </a:pPr>
            <a:r>
              <a:rPr lang="en-US" sz="2900" dirty="0" smtClean="0"/>
              <a:t>state is value of identity in particular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31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708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Identity, state and values - atom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900" dirty="0" smtClean="0"/>
              <a:t>atom is </a:t>
            </a:r>
            <a:r>
              <a:rPr lang="en-US" sz="2900" dirty="0" err="1" smtClean="0"/>
              <a:t>identy</a:t>
            </a:r>
            <a:r>
              <a:rPr lang="en-US" sz="2900" dirty="0" smtClean="0"/>
              <a:t> which can hold changing value in time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	(</a:t>
            </a:r>
            <a:r>
              <a:rPr lang="en-US" sz="2900" dirty="0" err="1" smtClean="0">
                <a:latin typeface="Consolas" panose="020B0609020204030204" pitchFamily="49" charset="0"/>
              </a:rPr>
              <a:t>def</a:t>
            </a:r>
            <a:r>
              <a:rPr lang="en-US" sz="2900" dirty="0" smtClean="0">
                <a:latin typeface="Consolas" panose="020B0609020204030204" pitchFamily="49" charset="0"/>
              </a:rPr>
              <a:t> a (atom 0))</a:t>
            </a:r>
          </a:p>
          <a:p>
            <a:pPr>
              <a:lnSpc>
                <a:spcPct val="110000"/>
              </a:lnSpc>
            </a:pPr>
            <a:r>
              <a:rPr lang="en-US" sz="2900" dirty="0" smtClean="0"/>
              <a:t>read value with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	(</a:t>
            </a:r>
            <a:r>
              <a:rPr lang="en-US" sz="2900" dirty="0" err="1" smtClean="0">
                <a:latin typeface="Consolas" panose="020B0609020204030204" pitchFamily="49" charset="0"/>
              </a:rPr>
              <a:t>deref</a:t>
            </a:r>
            <a:r>
              <a:rPr lang="en-US" sz="2900" dirty="0" smtClean="0">
                <a:latin typeface="Consolas" panose="020B0609020204030204" pitchFamily="49" charset="0"/>
              </a:rPr>
              <a:t> a) or @a</a:t>
            </a:r>
          </a:p>
          <a:p>
            <a:pPr>
              <a:lnSpc>
                <a:spcPct val="110000"/>
              </a:lnSpc>
            </a:pPr>
            <a:r>
              <a:rPr lang="en-US" sz="2900" dirty="0" smtClean="0"/>
              <a:t>set value with swap!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	(swap! atom f a2? a3?)</a:t>
            </a:r>
          </a:p>
          <a:p>
            <a:pPr>
              <a:lnSpc>
                <a:spcPct val="110000"/>
              </a:lnSpc>
            </a:pPr>
            <a:r>
              <a:rPr lang="en-US" sz="2900" dirty="0" smtClean="0"/>
              <a:t>can be shared between threads and swap is atomic operation</a:t>
            </a:r>
          </a:p>
          <a:p>
            <a:pPr>
              <a:lnSpc>
                <a:spcPct val="110000"/>
              </a:lnSpc>
            </a:pPr>
            <a:r>
              <a:rPr lang="en-US" sz="2900" dirty="0" smtClean="0"/>
              <a:t>can be observed for changes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32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32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Identity, state and values - other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900" dirty="0" smtClean="0"/>
              <a:t>other primitives are refs, </a:t>
            </a:r>
            <a:r>
              <a:rPr lang="en-US" sz="2900" dirty="0" err="1" smtClean="0"/>
              <a:t>vars</a:t>
            </a:r>
            <a:r>
              <a:rPr lang="en-US" sz="2900" dirty="0" smtClean="0"/>
              <a:t>, agent</a:t>
            </a:r>
          </a:p>
          <a:p>
            <a:pPr>
              <a:lnSpc>
                <a:spcPct val="110000"/>
              </a:lnSpc>
            </a:pPr>
            <a:r>
              <a:rPr lang="en-US" sz="2900" dirty="0" smtClean="0"/>
              <a:t>refs are interesting because they implement transactions in memory(STM) between multiple threads</a:t>
            </a:r>
          </a:p>
          <a:p>
            <a:pPr>
              <a:lnSpc>
                <a:spcPct val="110000"/>
              </a:lnSpc>
            </a:pPr>
            <a:r>
              <a:rPr lang="en-US" sz="2900" dirty="0" smtClean="0"/>
              <a:t>not supported in ClojureScript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33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7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now?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600" dirty="0" smtClean="0"/>
              <a:t>Continue with reagent and re-frame or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600" dirty="0" smtClean="0"/>
              <a:t>you are eagerly waiting to code?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34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921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Namespaces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900" dirty="0" smtClean="0"/>
              <a:t>every file has own namespace matching structure </a:t>
            </a:r>
            <a:r>
              <a:rPr lang="en-US" sz="2900" dirty="0" err="1" smtClean="0"/>
              <a:t>folder.file</a:t>
            </a:r>
            <a:r>
              <a:rPr lang="en-US" sz="2900" dirty="0"/>
              <a:t> </a:t>
            </a:r>
            <a:r>
              <a:rPr lang="en-US" sz="2900" dirty="0" smtClean="0"/>
              <a:t>defined by macro</a:t>
            </a:r>
            <a:r>
              <a:rPr lang="en-US" sz="2900" dirty="0" smtClean="0">
                <a:latin typeface="Consolas" panose="020B0609020204030204" pitchFamily="49" charset="0"/>
              </a:rPr>
              <a:t> ns</a:t>
            </a:r>
          </a:p>
          <a:p>
            <a:pPr>
              <a:lnSpc>
                <a:spcPct val="110000"/>
              </a:lnSpc>
            </a:pPr>
            <a:r>
              <a:rPr lang="en-US" sz="2900" dirty="0" smtClean="0"/>
              <a:t>require import other functionality into current namespace</a:t>
            </a:r>
          </a:p>
          <a:p>
            <a:pPr>
              <a:lnSpc>
                <a:spcPct val="110000"/>
              </a:lnSpc>
            </a:pPr>
            <a:r>
              <a:rPr lang="en-US" sz="2900" dirty="0" smtClean="0"/>
              <a:t>usage of items from required namespace with </a:t>
            </a:r>
          </a:p>
          <a:p>
            <a:pPr lvl="1">
              <a:lnSpc>
                <a:spcPct val="110000"/>
              </a:lnSpc>
            </a:pPr>
            <a:r>
              <a:rPr lang="en-US" sz="2500" dirty="0" smtClean="0"/>
              <a:t>name-of-imported-namespace/what-</a:t>
            </a:r>
            <a:r>
              <a:rPr lang="en-US" sz="2500" dirty="0" err="1" smtClean="0"/>
              <a:t>i</a:t>
            </a:r>
            <a:r>
              <a:rPr lang="en-US" sz="2500" dirty="0" smtClean="0"/>
              <a:t>-want-to-use</a:t>
            </a:r>
          </a:p>
          <a:p>
            <a:pPr>
              <a:lnSpc>
                <a:spcPct val="110000"/>
              </a:lnSpc>
            </a:pPr>
            <a:endParaRPr lang="en-US" sz="29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(ns reagent-</a:t>
            </a:r>
            <a:r>
              <a:rPr lang="en-US" sz="2900" dirty="0" err="1" smtClean="0">
                <a:latin typeface="Consolas" panose="020B0609020204030204" pitchFamily="49" charset="0"/>
              </a:rPr>
              <a:t>tutorial.core</a:t>
            </a:r>
            <a:endParaRPr lang="en-US" sz="29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  (:require [</a:t>
            </a:r>
            <a:r>
              <a:rPr lang="en-US" sz="2900" dirty="0" err="1" smtClean="0">
                <a:latin typeface="Consolas" panose="020B0609020204030204" pitchFamily="49" charset="0"/>
              </a:rPr>
              <a:t>clojure.string</a:t>
            </a:r>
            <a:r>
              <a:rPr lang="en-US" sz="2900" dirty="0" smtClean="0">
                <a:latin typeface="Consolas" panose="020B0609020204030204" pitchFamily="49" charset="0"/>
              </a:rPr>
              <a:t> :as string]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            [</a:t>
            </a:r>
            <a:r>
              <a:rPr lang="en-US" sz="2900" dirty="0" err="1" smtClean="0">
                <a:latin typeface="Consolas" panose="020B0609020204030204" pitchFamily="49" charset="0"/>
              </a:rPr>
              <a:t>reagent.core</a:t>
            </a:r>
            <a:r>
              <a:rPr lang="en-US" sz="2900" dirty="0" smtClean="0">
                <a:latin typeface="Consolas" panose="020B0609020204030204" pitchFamily="49" charset="0"/>
              </a:rPr>
              <a:t> :as r]))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 smtClean="0">
                <a:latin typeface="Consolas" panose="020B0609020204030204" pitchFamily="49" charset="0"/>
              </a:rPr>
              <a:t>(</a:t>
            </a:r>
            <a:r>
              <a:rPr lang="en-US" sz="2900" dirty="0" err="1" smtClean="0">
                <a:latin typeface="Consolas" panose="020B0609020204030204" pitchFamily="49" charset="0"/>
              </a:rPr>
              <a:t>def</a:t>
            </a:r>
            <a:r>
              <a:rPr lang="en-US" sz="2900" dirty="0" smtClean="0">
                <a:latin typeface="Consolas" panose="020B0609020204030204" pitchFamily="49" charset="0"/>
              </a:rPr>
              <a:t> s </a:t>
            </a:r>
            <a:r>
              <a:rPr lang="en-US" sz="2900" b="1" dirty="0" smtClean="0">
                <a:latin typeface="Consolas" panose="020B0609020204030204" pitchFamily="49" charset="0"/>
              </a:rPr>
              <a:t>(r/atom 0)</a:t>
            </a:r>
            <a:r>
              <a:rPr lang="en-US" sz="2900" dirty="0" smtClean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35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146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Javascript</a:t>
            </a:r>
            <a:r>
              <a:rPr lang="en-US" dirty="0" smtClean="0"/>
              <a:t> interoperability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use </a:t>
            </a:r>
            <a:r>
              <a:rPr lang="en-US" dirty="0" err="1" smtClean="0"/>
              <a:t>js</a:t>
            </a:r>
            <a:r>
              <a:rPr lang="en-US" dirty="0" smtClean="0"/>
              <a:t>/ prefix to access </a:t>
            </a:r>
            <a:r>
              <a:rPr lang="en-US" dirty="0" err="1" smtClean="0"/>
              <a:t>js</a:t>
            </a:r>
            <a:r>
              <a:rPr lang="en-US" dirty="0" smtClean="0"/>
              <a:t> global namespace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js</a:t>
            </a:r>
            <a:r>
              <a:rPr lang="en-US" dirty="0" smtClean="0">
                <a:latin typeface="Consolas" panose="020B0609020204030204" pitchFamily="49" charset="0"/>
              </a:rPr>
              <a:t>/document </a:t>
            </a:r>
            <a:r>
              <a:rPr lang="en-US" dirty="0" err="1" smtClean="0">
                <a:latin typeface="Consolas" panose="020B0609020204030204" pitchFamily="49" charset="0"/>
              </a:rPr>
              <a:t>js</a:t>
            </a:r>
            <a:r>
              <a:rPr lang="en-US" dirty="0" smtClean="0">
                <a:latin typeface="Consolas" panose="020B0609020204030204" pitchFamily="49" charset="0"/>
              </a:rPr>
              <a:t>/window </a:t>
            </a:r>
            <a:r>
              <a:rPr lang="en-US" dirty="0" err="1" smtClean="0">
                <a:latin typeface="Consolas" panose="020B0609020204030204" pitchFamily="49" charset="0"/>
              </a:rPr>
              <a:t>js</a:t>
            </a:r>
            <a:r>
              <a:rPr lang="en-US" dirty="0" smtClean="0">
                <a:latin typeface="Consolas" panose="020B0609020204030204" pitchFamily="49" charset="0"/>
              </a:rPr>
              <a:t>/console </a:t>
            </a:r>
            <a:r>
              <a:rPr lang="en-US" dirty="0" err="1" smtClean="0">
                <a:latin typeface="Consolas" panose="020B0609020204030204" pitchFamily="49" charset="0"/>
              </a:rPr>
              <a:t>js</a:t>
            </a:r>
            <a:r>
              <a:rPr lang="en-US" dirty="0" smtClean="0">
                <a:latin typeface="Consolas" panose="020B0609020204030204" pitchFamily="49" charset="0"/>
              </a:rPr>
              <a:t>/date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for data structure conversion there are helpers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>
                <a:latin typeface="Consolas" panose="020B0609020204030204" pitchFamily="49" charset="0"/>
              </a:rPr>
              <a:t>js</a:t>
            </a:r>
            <a:r>
              <a:rPr lang="en-US" dirty="0" smtClean="0">
                <a:latin typeface="Consolas" panose="020B0609020204030204" pitchFamily="49" charset="0"/>
              </a:rPr>
              <a:t>-&gt;</a:t>
            </a:r>
            <a:r>
              <a:rPr lang="en-US" dirty="0" err="1" smtClean="0">
                <a:latin typeface="Consolas" panose="020B0609020204030204" pitchFamily="49" charset="0"/>
              </a:rPr>
              <a:t>clj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clj</a:t>
            </a:r>
            <a:r>
              <a:rPr lang="en-US" dirty="0" smtClean="0">
                <a:latin typeface="Consolas" panose="020B0609020204030204" pitchFamily="49" charset="0"/>
              </a:rPr>
              <a:t>-&gt;</a:t>
            </a:r>
            <a:r>
              <a:rPr lang="en-US" dirty="0" err="1" smtClean="0">
                <a:latin typeface="Consolas" panose="020B0609020204030204" pitchFamily="49" charset="0"/>
              </a:rPr>
              <a:t>js</a:t>
            </a:r>
            <a:endParaRPr lang="en-US" dirty="0" smtClean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functions from </a:t>
            </a:r>
            <a:r>
              <a:rPr lang="en-US" dirty="0" err="1" smtClean="0"/>
              <a:t>clojure</a:t>
            </a:r>
            <a:r>
              <a:rPr lang="en-US" dirty="0" smtClean="0"/>
              <a:t> are </a:t>
            </a:r>
            <a:r>
              <a:rPr lang="en-US" dirty="0" err="1" smtClean="0"/>
              <a:t>javascript</a:t>
            </a:r>
            <a:r>
              <a:rPr lang="en-US" dirty="0" smtClean="0"/>
              <a:t> functions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36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920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Javascript</a:t>
            </a:r>
            <a:r>
              <a:rPr lang="en-US" dirty="0" smtClean="0"/>
              <a:t> interoperability - 2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invoking </a:t>
            </a:r>
            <a:r>
              <a:rPr lang="en-US" dirty="0" err="1" smtClean="0"/>
              <a:t>js</a:t>
            </a:r>
            <a:r>
              <a:rPr lang="en-US" dirty="0" smtClean="0"/>
              <a:t> function from </a:t>
            </a:r>
            <a:r>
              <a:rPr lang="en-US" dirty="0" err="1" smtClean="0"/>
              <a:t>clojure</a:t>
            </a:r>
            <a:endParaRPr lang="en-US" dirty="0" smtClean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(.hello </a:t>
            </a:r>
            <a:r>
              <a:rPr lang="en-US" dirty="0" err="1" smtClean="0">
                <a:latin typeface="Consolas" panose="020B0609020204030204" pitchFamily="49" charset="0"/>
              </a:rPr>
              <a:t>someObject</a:t>
            </a:r>
            <a:r>
              <a:rPr lang="en-US" dirty="0" smtClean="0">
                <a:latin typeface="Consolas" panose="020B0609020204030204" pitchFamily="49" charset="0"/>
              </a:rPr>
              <a:t> a1 a2) ; </a:t>
            </a:r>
            <a:r>
              <a:rPr lang="en-US" dirty="0" err="1" smtClean="0">
                <a:latin typeface="Consolas" panose="020B0609020204030204" pitchFamily="49" charset="0"/>
              </a:rPr>
              <a:t>someObject.hello</a:t>
            </a:r>
            <a:r>
              <a:rPr lang="en-US" dirty="0" smtClean="0">
                <a:latin typeface="Consolas" panose="020B0609020204030204" pitchFamily="49" charset="0"/>
              </a:rPr>
              <a:t>(a1, a2);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accessing property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(.-name </a:t>
            </a:r>
            <a:r>
              <a:rPr lang="en-US" dirty="0" err="1" smtClean="0">
                <a:latin typeface="Consolas" panose="020B0609020204030204" pitchFamily="49" charset="0"/>
              </a:rPr>
              <a:t>someObject</a:t>
            </a:r>
            <a:r>
              <a:rPr lang="en-US" dirty="0" smtClean="0">
                <a:latin typeface="Consolas" panose="020B0609020204030204" pitchFamily="49" charset="0"/>
              </a:rPr>
              <a:t>) ; </a:t>
            </a:r>
            <a:r>
              <a:rPr lang="en-US" dirty="0" smtClean="0">
                <a:latin typeface="Consolas" panose="020B0609020204030204" pitchFamily="49" charset="0"/>
              </a:rPr>
              <a:t>someObject.name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setting property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(set! (.-name </a:t>
            </a:r>
            <a:r>
              <a:rPr lang="en-US" dirty="0" err="1" smtClean="0">
                <a:latin typeface="Consolas" panose="020B0609020204030204" pitchFamily="49" charset="0"/>
              </a:rPr>
              <a:t>someObject</a:t>
            </a:r>
            <a:r>
              <a:rPr lang="en-US" dirty="0" smtClean="0">
                <a:latin typeface="Consolas" panose="020B0609020204030204" pitchFamily="49" charset="0"/>
              </a:rPr>
              <a:t>) value)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; someObject.name = value;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37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30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Reagent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simple ClojureScript interface to React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building blogs are functions, data, atoms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uses Hiccup-like markup no </a:t>
            </a:r>
            <a:r>
              <a:rPr lang="en-US" dirty="0" err="1" smtClean="0"/>
              <a:t>jsx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786" y="495754"/>
            <a:ext cx="2177014" cy="217701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38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039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Reagent – simple component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defn</a:t>
            </a:r>
            <a:r>
              <a:rPr lang="en-US" dirty="0" smtClean="0">
                <a:latin typeface="Consolas" panose="020B0609020204030204" pitchFamily="49" charset="0"/>
              </a:rPr>
              <a:t> some-component []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  [:div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   [:h3 "I am a component!"]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   [:</a:t>
            </a:r>
            <a:r>
              <a:rPr lang="en-US" dirty="0" err="1" smtClean="0">
                <a:latin typeface="Consolas" panose="020B0609020204030204" pitchFamily="49" charset="0"/>
              </a:rPr>
              <a:t>p.someclass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    [:span {:style {:color "red"}} " Red color "]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    " text."]])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39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2576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ClojureScript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compiler for Clojure that targets JavaScript (use Google Closure compiler for production builds)</a:t>
            </a:r>
          </a:p>
          <a:p>
            <a:r>
              <a:rPr lang="en-US" dirty="0" smtClean="0"/>
              <a:t>started in 2012</a:t>
            </a:r>
          </a:p>
          <a:p>
            <a:r>
              <a:rPr lang="en-US" dirty="0" smtClean="0"/>
              <a:t>same syntax and features as Clojure with few unsupported ones (STM, threads)</a:t>
            </a:r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636" y="391350"/>
            <a:ext cx="1297197" cy="127311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4370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Reagent – render into </a:t>
            </a:r>
            <a:r>
              <a:rPr lang="en-US" dirty="0" err="1" smtClean="0"/>
              <a:t>dom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(ns example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  (:require [</a:t>
            </a:r>
            <a:r>
              <a:rPr lang="en-US" dirty="0" err="1" smtClean="0">
                <a:latin typeface="Consolas" panose="020B0609020204030204" pitchFamily="49" charset="0"/>
              </a:rPr>
              <a:t>reagent.core</a:t>
            </a:r>
            <a:r>
              <a:rPr lang="en-US" dirty="0" smtClean="0">
                <a:latin typeface="Consolas" panose="020B0609020204030204" pitchFamily="49" charset="0"/>
              </a:rPr>
              <a:t> :as r]))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(r/render-component [some-component]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  (.-body </a:t>
            </a:r>
            <a:r>
              <a:rPr lang="en-US" dirty="0" err="1" smtClean="0">
                <a:latin typeface="Consolas" panose="020B0609020204030204" pitchFamily="49" charset="0"/>
              </a:rPr>
              <a:t>js</a:t>
            </a:r>
            <a:r>
              <a:rPr lang="en-US" dirty="0" smtClean="0">
                <a:latin typeface="Consolas" panose="020B0609020204030204" pitchFamily="49" charset="0"/>
              </a:rPr>
              <a:t>/document))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40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798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Reagent – use of other component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defn</a:t>
            </a:r>
            <a:r>
              <a:rPr lang="en-US" dirty="0" smtClean="0">
                <a:latin typeface="Consolas" panose="020B0609020204030204" pitchFamily="49" charset="0"/>
              </a:rPr>
              <a:t> child [name]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  [:p "Hi, I am " name])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defn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childcaller</a:t>
            </a:r>
            <a:r>
              <a:rPr lang="en-US" dirty="0" smtClean="0">
                <a:latin typeface="Consolas" panose="020B0609020204030204" pitchFamily="49" charset="0"/>
              </a:rPr>
              <a:t> []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  [child "Foo Bar"])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trike="sngStrike" dirty="0" smtClean="0">
                <a:latin typeface="Consolas" panose="020B0609020204030204" pitchFamily="49" charset="0"/>
              </a:rPr>
              <a:t>(</a:t>
            </a:r>
            <a:r>
              <a:rPr lang="en-US" strike="sngStrike" dirty="0" err="1" smtClean="0">
                <a:latin typeface="Consolas" panose="020B0609020204030204" pitchFamily="49" charset="0"/>
              </a:rPr>
              <a:t>defn</a:t>
            </a:r>
            <a:r>
              <a:rPr lang="en-US" strike="sngStrike" dirty="0" smtClean="0">
                <a:latin typeface="Consolas" panose="020B0609020204030204" pitchFamily="49" charset="0"/>
              </a:rPr>
              <a:t> </a:t>
            </a:r>
            <a:r>
              <a:rPr lang="en-US" strike="sngStrike" dirty="0" err="1" smtClean="0">
                <a:latin typeface="Consolas" panose="020B0609020204030204" pitchFamily="49" charset="0"/>
              </a:rPr>
              <a:t>childcaller</a:t>
            </a:r>
            <a:r>
              <a:rPr lang="en-US" strike="sngStrike" dirty="0" smtClean="0">
                <a:latin typeface="Consolas" panose="020B0609020204030204" pitchFamily="49" charset="0"/>
              </a:rPr>
              <a:t> []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trike="sngStrike" dirty="0" smtClean="0">
                <a:latin typeface="Consolas" panose="020B0609020204030204" pitchFamily="49" charset="0"/>
              </a:rPr>
              <a:t>  (child "Foo Bar"))</a:t>
            </a:r>
            <a:endParaRPr lang="en-US" strike="sngStrike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41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999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Reagent – usage of atoms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counter (r/atom 0))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defn</a:t>
            </a:r>
            <a:r>
              <a:rPr lang="en-US" dirty="0" smtClean="0">
                <a:latin typeface="Consolas" panose="020B0609020204030204" pitchFamily="49" charset="0"/>
              </a:rPr>
              <a:t> comp []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[:div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"Value of counter is:" @counter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   [:div {:on-click #(swap! </a:t>
            </a:r>
            <a:r>
              <a:rPr lang="en-US" dirty="0" smtClean="0">
                <a:latin typeface="Consolas" panose="020B0609020204030204" pitchFamily="49" charset="0"/>
              </a:rPr>
              <a:t>counter </a:t>
            </a:r>
            <a:r>
              <a:rPr lang="en-US" dirty="0" err="1" smtClean="0">
                <a:latin typeface="Consolas" panose="020B0609020204030204" pitchFamily="49" charset="0"/>
              </a:rPr>
              <a:t>inc</a:t>
            </a:r>
            <a:r>
              <a:rPr lang="en-US" dirty="0" smtClean="0">
                <a:latin typeface="Consolas" panose="020B0609020204030204" pitchFamily="49" charset="0"/>
              </a:rPr>
              <a:t>)} "</a:t>
            </a:r>
            <a:r>
              <a:rPr lang="en-US" dirty="0" err="1" smtClean="0">
                <a:latin typeface="Consolas" panose="020B0609020204030204" pitchFamily="49" charset="0"/>
              </a:rPr>
              <a:t>inc</a:t>
            </a:r>
            <a:r>
              <a:rPr lang="en-US" dirty="0" smtClean="0">
                <a:latin typeface="Consolas" panose="020B0609020204030204" pitchFamily="49" charset="0"/>
              </a:rPr>
              <a:t>"]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42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634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Reagent – local state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local let to create atom with state and return rendering function</a:t>
            </a:r>
            <a:endParaRPr lang="en-US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defn</a:t>
            </a:r>
            <a:r>
              <a:rPr lang="en-US" dirty="0" smtClean="0">
                <a:latin typeface="Consolas" panose="020B0609020204030204" pitchFamily="49" charset="0"/>
              </a:rPr>
              <a:t> test3 []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  (let [c (reagent/atom 0)]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    (</a:t>
            </a:r>
            <a:r>
              <a:rPr lang="en-US" dirty="0" err="1" smtClean="0">
                <a:latin typeface="Consolas" panose="020B0609020204030204" pitchFamily="49" charset="0"/>
              </a:rPr>
              <a:t>fn</a:t>
            </a:r>
            <a:r>
              <a:rPr lang="en-US" dirty="0" smtClean="0">
                <a:latin typeface="Consolas" panose="020B0609020204030204" pitchFamily="49" charset="0"/>
              </a:rPr>
              <a:t> []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      [:div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 "Value of counter " @c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 [:button {:on-click #(swap! c </a:t>
            </a:r>
            <a:r>
              <a:rPr lang="en-US" dirty="0" err="1" smtClean="0">
                <a:latin typeface="Consolas" panose="020B0609020204030204" pitchFamily="49" charset="0"/>
              </a:rPr>
              <a:t>inc</a:t>
            </a:r>
            <a:r>
              <a:rPr lang="en-US" dirty="0" smtClean="0">
                <a:latin typeface="Consolas" panose="020B0609020204030204" pitchFamily="49" charset="0"/>
              </a:rPr>
              <a:t>)} "</a:t>
            </a:r>
            <a:r>
              <a:rPr lang="en-US" dirty="0" err="1" smtClean="0">
                <a:latin typeface="Consolas" panose="020B0609020204030204" pitchFamily="49" charset="0"/>
              </a:rPr>
              <a:t>inc</a:t>
            </a:r>
            <a:r>
              <a:rPr lang="en-US" dirty="0" smtClean="0">
                <a:latin typeface="Consolas" panose="020B0609020204030204" pitchFamily="49" charset="0"/>
              </a:rPr>
              <a:t>"]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</a:t>
            </a:r>
            <a:r>
              <a:rPr lang="en-US" dirty="0" smtClean="0">
                <a:latin typeface="Consolas" panose="020B0609020204030204" pitchFamily="49" charset="0"/>
              </a:rPr>
              <a:t>])))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Basics of Clojure/script and Reagent @Reactive2015 by Maty</a:t>
            </a:r>
            <a:endParaRPr lang="sk-S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43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64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Re-frame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Reagent is only V so for building application you need more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Re-fra</a:t>
            </a:r>
            <a:r>
              <a:rPr lang="en-US" dirty="0" smtClean="0"/>
              <a:t>me is library and more importantly pattern how to develop complicated SPA with Reagent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implementation is 200LOC description 800LOC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hlinkClick r:id="rId2"/>
              </a:rPr>
              <a:t>https://github.com/Day8/re-frame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if you want to try it read description and try it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44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231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45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324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it’s worth to know it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Clojure has great community</a:t>
            </a:r>
          </a:p>
          <a:p>
            <a:r>
              <a:rPr lang="en-US" dirty="0" smtClean="0"/>
              <a:t>different programming paradigm than mainstream OOP</a:t>
            </a:r>
          </a:p>
          <a:p>
            <a:r>
              <a:rPr lang="en-US" dirty="0" smtClean="0"/>
              <a:t>excellent presentations from Rich Hickey and David Nolen</a:t>
            </a:r>
          </a:p>
          <a:p>
            <a:r>
              <a:rPr lang="en-US" dirty="0" smtClean="0"/>
              <a:t>it’s fun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056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Defining features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LISP syntax</a:t>
            </a:r>
          </a:p>
          <a:p>
            <a:pPr lvl="1"/>
            <a:r>
              <a:rPr lang="en-US" dirty="0" smtClean="0"/>
              <a:t>Macros</a:t>
            </a:r>
          </a:p>
          <a:p>
            <a:r>
              <a:rPr lang="en-US" dirty="0" smtClean="0"/>
              <a:t>Immutability</a:t>
            </a:r>
          </a:p>
          <a:p>
            <a:r>
              <a:rPr lang="en-US" dirty="0" smtClean="0"/>
              <a:t>Functional programing</a:t>
            </a:r>
          </a:p>
          <a:p>
            <a:r>
              <a:rPr lang="en-US" dirty="0" smtClean="0"/>
              <a:t>Concurrency</a:t>
            </a:r>
          </a:p>
          <a:p>
            <a:r>
              <a:rPr lang="en-US" dirty="0" smtClean="0"/>
              <a:t>Native host (Java/</a:t>
            </a:r>
            <a:r>
              <a:rPr lang="en-US" dirty="0" err="1" smtClean="0"/>
              <a:t>Javascript</a:t>
            </a:r>
            <a:r>
              <a:rPr lang="en-US" dirty="0" smtClean="0"/>
              <a:t>) interoperability</a:t>
            </a:r>
          </a:p>
          <a:p>
            <a:r>
              <a:rPr lang="en-US" dirty="0" smtClean="0"/>
              <a:t>REPL-based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638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effectLst/>
              </a:rPr>
              <a:t>Leiningen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the easiest way to use Clojure</a:t>
            </a:r>
          </a:p>
          <a:p>
            <a:r>
              <a:rPr lang="en-US" dirty="0" smtClean="0"/>
              <a:t>project automation and declarative configuration</a:t>
            </a:r>
          </a:p>
          <a:p>
            <a:r>
              <a:rPr lang="en-US" dirty="0" smtClean="0"/>
              <a:t>dependency management</a:t>
            </a:r>
          </a:p>
          <a:p>
            <a:r>
              <a:rPr lang="en-US" dirty="0" smtClean="0"/>
              <a:t>project generation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615" y="880175"/>
            <a:ext cx="831065" cy="134042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49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/>
              </a:rPr>
              <a:t>Read </a:t>
            </a:r>
            <a:r>
              <a:rPr lang="en-US" dirty="0" err="1" smtClean="0">
                <a:effectLst/>
              </a:rPr>
              <a:t>Eval</a:t>
            </a:r>
            <a:r>
              <a:rPr lang="en-US" dirty="0" smtClean="0">
                <a:effectLst/>
              </a:rPr>
              <a:t> Print Loop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Clojure </a:t>
            </a:r>
            <a:r>
              <a:rPr lang="en-US" dirty="0" err="1" smtClean="0"/>
              <a:t>repl</a:t>
            </a:r>
            <a:endParaRPr lang="en-US" dirty="0" smtClean="0"/>
          </a:p>
          <a:p>
            <a:pPr lvl="1"/>
            <a:r>
              <a:rPr lang="en-US" b="1" dirty="0" err="1" smtClean="0">
                <a:latin typeface="Consolas" panose="020B0609020204030204" pitchFamily="49" charset="0"/>
              </a:rPr>
              <a:t>lein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</a:rPr>
              <a:t>repl</a:t>
            </a:r>
            <a:endParaRPr lang="en-US" b="1" dirty="0" smtClean="0">
              <a:latin typeface="Consolas" panose="020B0609020204030204" pitchFamily="49" charset="0"/>
            </a:endParaRPr>
          </a:p>
          <a:p>
            <a:r>
              <a:rPr lang="en-US" dirty="0" err="1" smtClean="0"/>
              <a:t>Clojurescript</a:t>
            </a:r>
            <a:r>
              <a:rPr lang="en-US" dirty="0" smtClean="0"/>
              <a:t> </a:t>
            </a:r>
            <a:r>
              <a:rPr lang="en-US" dirty="0" err="1" smtClean="0"/>
              <a:t>repl</a:t>
            </a:r>
            <a:endParaRPr lang="en-US" dirty="0" smtClean="0"/>
          </a:p>
          <a:p>
            <a:pPr lvl="1"/>
            <a:r>
              <a:rPr lang="en-US" b="1" dirty="0" err="1" smtClean="0">
                <a:latin typeface="Consolas" panose="020B0609020204030204" pitchFamily="49" charset="0"/>
              </a:rPr>
              <a:t>lein</a:t>
            </a:r>
            <a:r>
              <a:rPr lang="en-US" b="1" dirty="0" smtClean="0">
                <a:latin typeface="Consolas" panose="020B0609020204030204" pitchFamily="49" charset="0"/>
              </a:rPr>
              <a:t> new re-frame</a:t>
            </a:r>
            <a:r>
              <a:rPr lang="en-US" dirty="0" smtClean="0">
                <a:latin typeface="Consolas" panose="020B0609020204030204" pitchFamily="49" charset="0"/>
              </a:rPr>
              <a:t> &lt;project-name&gt;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creates folder with </a:t>
            </a:r>
            <a:r>
              <a:rPr lang="en-US" dirty="0" err="1" smtClean="0"/>
              <a:t>clojurescript</a:t>
            </a:r>
            <a:r>
              <a:rPr lang="en-US" dirty="0" smtClean="0"/>
              <a:t> project with </a:t>
            </a:r>
            <a:r>
              <a:rPr lang="en-US" dirty="0" err="1" smtClean="0"/>
              <a:t>figwheel</a:t>
            </a:r>
            <a:r>
              <a:rPr lang="en-US" dirty="0" smtClean="0"/>
              <a:t>, reagent, re-frame prepared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</a:rPr>
              <a:t>cd </a:t>
            </a:r>
            <a:r>
              <a:rPr lang="en-US" b="1" dirty="0">
                <a:latin typeface="Consolas" panose="020B0609020204030204" pitchFamily="49" charset="0"/>
              </a:rPr>
              <a:t>&lt;project-name&gt;</a:t>
            </a:r>
            <a:r>
              <a:rPr lang="en-US" b="1" dirty="0"/>
              <a:t> </a:t>
            </a:r>
            <a:r>
              <a:rPr lang="en-US" b="1" dirty="0" smtClean="0"/>
              <a:t>&amp;&amp; </a:t>
            </a:r>
            <a:r>
              <a:rPr lang="en-US" b="1" dirty="0" err="1" smtClean="0">
                <a:latin typeface="Consolas" panose="020B0609020204030204" pitchFamily="49" charset="0"/>
              </a:rPr>
              <a:t>lein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</a:rPr>
              <a:t>figwheel</a:t>
            </a:r>
            <a:r>
              <a:rPr lang="en-US" b="1" dirty="0" smtClean="0">
                <a:latin typeface="Consolas" panose="020B0609020204030204" pitchFamily="49" charset="0"/>
              </a:rPr>
              <a:t> dev</a:t>
            </a:r>
            <a:r>
              <a:rPr lang="en-US" b="1" dirty="0" smtClean="0"/>
              <a:t> </a:t>
            </a:r>
            <a:r>
              <a:rPr lang="en-US" dirty="0" smtClean="0"/>
              <a:t>– download dependencies and run webserver</a:t>
            </a:r>
          </a:p>
          <a:p>
            <a:pPr lvl="1"/>
            <a:r>
              <a:rPr lang="en-US" dirty="0" smtClean="0">
                <a:hlinkClick r:id="rId2"/>
              </a:rPr>
              <a:t>http://localhost:3449</a:t>
            </a:r>
            <a:r>
              <a:rPr lang="en-US" dirty="0" smtClean="0"/>
              <a:t> – open in browser and in console appear appropriate </a:t>
            </a:r>
            <a:r>
              <a:rPr lang="en-US" dirty="0" err="1" smtClean="0"/>
              <a:t>clojurescript</a:t>
            </a:r>
            <a:r>
              <a:rPr lang="en-US" dirty="0" smtClean="0"/>
              <a:t> </a:t>
            </a:r>
            <a:r>
              <a:rPr lang="en-US" dirty="0" err="1" smtClean="0"/>
              <a:t>repl</a:t>
            </a:r>
            <a:endParaRPr lang="en-US" dirty="0" smtClean="0"/>
          </a:p>
          <a:p>
            <a:pPr lvl="1"/>
            <a:r>
              <a:rPr lang="en-US" dirty="0" smtClean="0"/>
              <a:t>write </a:t>
            </a:r>
            <a:r>
              <a:rPr lang="en-US" dirty="0" smtClean="0">
                <a:latin typeface="Consolas" panose="020B0609020204030204" pitchFamily="49" charset="0"/>
              </a:rPr>
              <a:t>(in-ns '</a:t>
            </a:r>
            <a:r>
              <a:rPr lang="en-US" dirty="0" err="1" smtClean="0">
                <a:latin typeface="Consolas" panose="020B0609020204030204" pitchFamily="49" charset="0"/>
              </a:rPr>
              <a:t>folder.core</a:t>
            </a:r>
            <a:r>
              <a:rPr lang="en-US" dirty="0" smtClean="0">
                <a:latin typeface="Consolas" panose="020B0609020204030204" pitchFamily="49" charset="0"/>
              </a:rPr>
              <a:t>) </a:t>
            </a:r>
            <a:r>
              <a:rPr lang="en-US" dirty="0" smtClean="0"/>
              <a:t>to get to correct namespace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linux</a:t>
            </a:r>
            <a:r>
              <a:rPr lang="en-US" dirty="0" smtClean="0"/>
              <a:t> use </a:t>
            </a:r>
            <a:r>
              <a:rPr lang="en-US" dirty="0" err="1" smtClean="0">
                <a:latin typeface="Consolas" panose="020B0609020204030204" pitchFamily="49" charset="0"/>
              </a:rPr>
              <a:t>rlwrap</a:t>
            </a:r>
            <a:r>
              <a:rPr lang="en-US" dirty="0" smtClean="0"/>
              <a:t> and put it before </a:t>
            </a:r>
            <a:r>
              <a:rPr lang="en-US" dirty="0" err="1" smtClean="0"/>
              <a:t>lein</a:t>
            </a:r>
            <a:r>
              <a:rPr lang="en-US" dirty="0" smtClean="0"/>
              <a:t> to have proper console like history and cursor movement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928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/>
              </a:rPr>
              <a:t>For Light Table users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1"/>
            <a:r>
              <a:rPr lang="en-US" dirty="0" smtClean="0"/>
              <a:t>Light table is build in </a:t>
            </a:r>
            <a:r>
              <a:rPr lang="en-US" dirty="0" err="1" smtClean="0"/>
              <a:t>clojure</a:t>
            </a:r>
            <a:r>
              <a:rPr lang="en-US" dirty="0" smtClean="0"/>
              <a:t> so you can evaluate forms inside of it in it’s </a:t>
            </a:r>
            <a:r>
              <a:rPr lang="en-US" dirty="0" err="1" smtClean="0"/>
              <a:t>clojure</a:t>
            </a:r>
            <a:r>
              <a:rPr lang="en-US" dirty="0" smtClean="0"/>
              <a:t> environment</a:t>
            </a:r>
          </a:p>
          <a:p>
            <a:pPr lvl="1"/>
            <a:r>
              <a:rPr lang="en-US" dirty="0" smtClean="0"/>
              <a:t>create folder with some file in it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(ns </a:t>
            </a:r>
            <a:r>
              <a:rPr lang="en-US" dirty="0" err="1" smtClean="0">
                <a:latin typeface="Consolas" panose="020B0609020204030204" pitchFamily="49" charset="0"/>
              </a:rPr>
              <a:t>folder.file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(+ 1 2)</a:t>
            </a:r>
          </a:p>
          <a:p>
            <a:pPr lvl="1"/>
            <a:r>
              <a:rPr lang="en-US" dirty="0" smtClean="0"/>
              <a:t>place cursor inside (+ 1| 2) hit </a:t>
            </a:r>
            <a:r>
              <a:rPr lang="en-US" dirty="0" smtClean="0">
                <a:latin typeface="Consolas" panose="020B0609020204030204" pitchFamily="49" charset="0"/>
              </a:rPr>
              <a:t>Ctrl + Enter </a:t>
            </a:r>
            <a:r>
              <a:rPr lang="en-US" dirty="0" smtClean="0"/>
              <a:t>to evaluate it and see result instantly (on first try wait to connect to </a:t>
            </a:r>
            <a:r>
              <a:rPr lang="en-US" dirty="0" err="1" smtClean="0"/>
              <a:t>repl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place cursor on some symbol (|+ 1 2)  and hit </a:t>
            </a:r>
            <a:r>
              <a:rPr lang="en-US" dirty="0" smtClean="0">
                <a:latin typeface="Consolas" panose="020B0609020204030204" pitchFamily="49" charset="0"/>
              </a:rPr>
              <a:t>Ctrl + D </a:t>
            </a:r>
            <a:r>
              <a:rPr lang="en-US" dirty="0" smtClean="0"/>
              <a:t>to see documentation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Ctrl + space</a:t>
            </a:r>
            <a:r>
              <a:rPr lang="en-US" dirty="0" smtClean="0"/>
              <a:t> open quick search</a:t>
            </a:r>
          </a:p>
        </p:txBody>
      </p:sp>
      <p:pic>
        <p:nvPicPr>
          <p:cNvPr id="1026" name="Picture 2" descr="Light Tabl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127" y="531569"/>
            <a:ext cx="992673" cy="99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Clojure/script and Reagent @Reactive2015 by Maty</a:t>
            </a: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D6D6-60FE-4C7C-9CBF-F31B2692E79B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866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1BD982"/>
      </a:accent1>
      <a:accent2>
        <a:srgbClr val="212739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640</TotalTime>
  <Words>2540</Words>
  <Application>Microsoft Office PowerPoint</Application>
  <PresentationFormat>Widescreen</PresentationFormat>
  <Paragraphs>402</Paragraphs>
  <Slides>45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Retrospect</vt:lpstr>
      <vt:lpstr>Learn basics of Clojure/script and Reagent</vt:lpstr>
      <vt:lpstr>About me</vt:lpstr>
      <vt:lpstr>Clojure</vt:lpstr>
      <vt:lpstr>ClojureScript</vt:lpstr>
      <vt:lpstr>Why it’s worth to know it</vt:lpstr>
      <vt:lpstr>Defining features</vt:lpstr>
      <vt:lpstr>Leiningen</vt:lpstr>
      <vt:lpstr>Read Eval Print Loop</vt:lpstr>
      <vt:lpstr>For Light Table users</vt:lpstr>
      <vt:lpstr>Syntax</vt:lpstr>
      <vt:lpstr>Syntax - collections</vt:lpstr>
      <vt:lpstr>Syntax</vt:lpstr>
      <vt:lpstr>Semantics</vt:lpstr>
      <vt:lpstr>Documentation</vt:lpstr>
      <vt:lpstr>Hello world</vt:lpstr>
      <vt:lpstr>Basics</vt:lpstr>
      <vt:lpstr>Variables inside function - let</vt:lpstr>
      <vt:lpstr>Collection operation – vector, list, map, set</vt:lpstr>
      <vt:lpstr>Some example</vt:lpstr>
      <vt:lpstr>Map access</vt:lpstr>
      <vt:lpstr>Map manipulation</vt:lpstr>
      <vt:lpstr>Sequences</vt:lpstr>
      <vt:lpstr>Sequences - operations</vt:lpstr>
      <vt:lpstr>apply</vt:lpstr>
      <vt:lpstr>Sequence - results</vt:lpstr>
      <vt:lpstr>Sequence – results 2</vt:lpstr>
      <vt:lpstr>Flow control</vt:lpstr>
      <vt:lpstr>Flow control – imperative loop</vt:lpstr>
      <vt:lpstr>Destructuring</vt:lpstr>
      <vt:lpstr>Destructuring - 2</vt:lpstr>
      <vt:lpstr>Identity, state and values</vt:lpstr>
      <vt:lpstr>Identity, state and values - atom</vt:lpstr>
      <vt:lpstr>Identity, state and values - other</vt:lpstr>
      <vt:lpstr>What now?</vt:lpstr>
      <vt:lpstr>Namespaces</vt:lpstr>
      <vt:lpstr>Javascript interoperability</vt:lpstr>
      <vt:lpstr>Javascript interoperability - 2</vt:lpstr>
      <vt:lpstr>Reagent</vt:lpstr>
      <vt:lpstr>Reagent – simple component</vt:lpstr>
      <vt:lpstr>Reagent – render into dom</vt:lpstr>
      <vt:lpstr>Reagent – use of other component</vt:lpstr>
      <vt:lpstr>Reagent – usage of atoms</vt:lpstr>
      <vt:lpstr>Reagent – local state</vt:lpstr>
      <vt:lpstr>Re-frame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Matúš Maty Fedák</dc:creator>
  <cp:lastModifiedBy>Matúš Maty Fedák</cp:lastModifiedBy>
  <cp:revision>49</cp:revision>
  <dcterms:created xsi:type="dcterms:W3CDTF">2015-11-01T16:51:50Z</dcterms:created>
  <dcterms:modified xsi:type="dcterms:W3CDTF">2015-11-02T03:32:33Z</dcterms:modified>
</cp:coreProperties>
</file>