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051A-A6EC-4E5E-8A02-E6160B15C3E1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57C6-397B-4D95-82C9-216F3327DE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Потери удельного импульса из-за </a:t>
            </a:r>
            <a:r>
              <a:rPr lang="ru-RU" sz="3600" dirty="0" err="1" smtClean="0"/>
              <a:t>многофазности</a:t>
            </a:r>
            <a:r>
              <a:rPr lang="ru-RU" sz="3600" dirty="0" smtClean="0"/>
              <a:t> рабочего тела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Коэффициент сопла </a:t>
            </a:r>
            <a:r>
              <a:rPr lang="el-GR" sz="2200" dirty="0" smtClean="0"/>
              <a:t>ϕ</a:t>
            </a:r>
            <a:r>
              <a:rPr lang="ru-RU" sz="2200" baseline="-25000" dirty="0" smtClean="0"/>
              <a:t>с5</a:t>
            </a:r>
            <a:r>
              <a:rPr lang="ru-RU" sz="2200" dirty="0" smtClean="0"/>
              <a:t> учитывает потери удельного импульса из-за </a:t>
            </a:r>
            <a:r>
              <a:rPr lang="ru-RU" sz="2200" dirty="0" err="1" smtClean="0"/>
              <a:t>многофазности</a:t>
            </a:r>
            <a:r>
              <a:rPr lang="ru-RU" sz="2200" dirty="0" smtClean="0"/>
              <a:t>. 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Потери удельного импульса из-за наличия конденсированной фазы обусловлено</a:t>
            </a:r>
            <a:r>
              <a:rPr lang="ru-RU" sz="2200" dirty="0" smtClean="0"/>
              <a:t>: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 err="1" smtClean="0"/>
              <a:t>несжимаемостью</a:t>
            </a:r>
            <a:r>
              <a:rPr lang="ru-RU" sz="2200" dirty="0" smtClean="0"/>
              <a:t> </a:t>
            </a:r>
            <a:r>
              <a:rPr lang="ru-RU" sz="2200" dirty="0" smtClean="0"/>
              <a:t>конденсированной фазы,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endParaRPr lang="ru-RU" sz="2200" dirty="0" smtClean="0"/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 smtClean="0"/>
              <a:t>скоростным и температурным отставанием конденсированной фазы от газового потока,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endParaRPr lang="ru-RU" sz="2200" dirty="0" smtClean="0"/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/>
              <a:t>и</a:t>
            </a:r>
            <a:r>
              <a:rPr lang="ru-RU" sz="2200" dirty="0" smtClean="0"/>
              <a:t>зменением в пристеночном слое из-за силового взаимодействия основного потока и границы канала.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Потери удельного импульса из-за </a:t>
            </a:r>
            <a:r>
              <a:rPr lang="ru-RU" sz="3600" dirty="0" err="1" smtClean="0"/>
              <a:t>многофазности</a:t>
            </a:r>
            <a:r>
              <a:rPr lang="ru-RU" sz="3600" dirty="0" smtClean="0"/>
              <a:t> рабочего тела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Допущения: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 smtClean="0"/>
              <a:t>газовая фаза продуктов сгорания характеризуется параметрами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ag</a:t>
            </a:r>
            <a:r>
              <a:rPr lang="en-US" sz="2200" dirty="0" smtClean="0"/>
              <a:t>, T</a:t>
            </a:r>
            <a:r>
              <a:rPr lang="en-US" sz="2200" baseline="-25000" dirty="0" smtClean="0"/>
              <a:t>ag</a:t>
            </a:r>
            <a:r>
              <a:rPr lang="en-US" sz="2200" dirty="0" smtClean="0"/>
              <a:t>, </a:t>
            </a:r>
            <a:r>
              <a:rPr lang="el-GR" sz="2200" dirty="0" smtClean="0"/>
              <a:t>ρ</a:t>
            </a:r>
            <a:r>
              <a:rPr lang="en-US" sz="2200" baseline="-25000" dirty="0" err="1" smtClean="0"/>
              <a:t>ag</a:t>
            </a:r>
            <a:r>
              <a:rPr lang="en-US" sz="2200" dirty="0" smtClean="0"/>
              <a:t>, W</a:t>
            </a:r>
            <a:r>
              <a:rPr lang="en-US" sz="2200" baseline="-25000" dirty="0" smtClean="0"/>
              <a:t>ag</a:t>
            </a:r>
            <a:r>
              <a:rPr lang="en-US" sz="2200" dirty="0" smtClean="0"/>
              <a:t>, </a:t>
            </a:r>
            <a:endParaRPr lang="ru-RU" sz="2200" dirty="0" smtClean="0"/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/>
              <a:t>к</a:t>
            </a:r>
            <a:r>
              <a:rPr lang="ru-RU" sz="2200" dirty="0" smtClean="0"/>
              <a:t>онденсированные частицы движутся со скоростью </a:t>
            </a:r>
            <a:r>
              <a:rPr lang="en-US" sz="2200" dirty="0" smtClean="0"/>
              <a:t>W</a:t>
            </a:r>
            <a:r>
              <a:rPr lang="en-US" sz="2200" baseline="-25000" dirty="0" smtClean="0"/>
              <a:t>as</a:t>
            </a:r>
            <a:r>
              <a:rPr lang="ru-RU" sz="2200" dirty="0" smtClean="0"/>
              <a:t> и имеют температуру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as</a:t>
            </a:r>
            <a:r>
              <a:rPr lang="ru-RU" sz="2200" baseline="-25000" dirty="0" smtClean="0"/>
              <a:t>,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en-US" sz="2200" dirty="0" smtClean="0"/>
              <a:t>W</a:t>
            </a:r>
            <a:r>
              <a:rPr lang="en-US" sz="2200" baseline="-25000" dirty="0" smtClean="0"/>
              <a:t>as</a:t>
            </a:r>
            <a:r>
              <a:rPr lang="ru-RU" sz="2200" dirty="0" smtClean="0"/>
              <a:t> </a:t>
            </a:r>
            <a:r>
              <a:rPr lang="en-US" sz="2200" dirty="0" smtClean="0"/>
              <a:t>&lt;</a:t>
            </a:r>
            <a:r>
              <a:rPr lang="ru-RU" sz="2200" dirty="0" smtClean="0"/>
              <a:t> </a:t>
            </a:r>
            <a:r>
              <a:rPr lang="en-US" sz="2200" dirty="0" smtClean="0"/>
              <a:t>W</a:t>
            </a:r>
            <a:r>
              <a:rPr lang="en-US" sz="2200" baseline="-25000" dirty="0" smtClean="0"/>
              <a:t>ag</a:t>
            </a:r>
            <a:r>
              <a:rPr lang="ru-RU" sz="2200" dirty="0" smtClean="0"/>
              <a:t>,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as</a:t>
            </a:r>
            <a:r>
              <a:rPr lang="ru-RU" sz="2200" dirty="0" smtClean="0"/>
              <a:t> </a:t>
            </a:r>
            <a:r>
              <a:rPr lang="en-US" sz="2200" dirty="0" smtClean="0"/>
              <a:t>&gt; T</a:t>
            </a:r>
            <a:r>
              <a:rPr lang="en-US" sz="2200" baseline="-25000" dirty="0" smtClean="0"/>
              <a:t>ag</a:t>
            </a:r>
            <a:r>
              <a:rPr lang="ru-RU" sz="2200" dirty="0" smtClean="0"/>
              <a:t>,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/>
              <a:t>м</a:t>
            </a:r>
            <a:r>
              <a:rPr lang="ru-RU" sz="2200" dirty="0" smtClean="0"/>
              <a:t>ассовая доля конденсированной фазы в потоке равна </a:t>
            </a:r>
            <a:r>
              <a:rPr lang="en-US" sz="2200" dirty="0" smtClean="0"/>
              <a:t>z</a:t>
            </a:r>
            <a:r>
              <a:rPr lang="ru-RU" sz="2200" dirty="0" smtClean="0"/>
              <a:t>,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sz="2200" dirty="0"/>
              <a:t>в</a:t>
            </a:r>
            <a:r>
              <a:rPr lang="ru-RU" sz="2200" dirty="0" smtClean="0"/>
              <a:t>екторы скоростей частиц и газа направлены параллельно оси симметрии сопла.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При известной скорости конденсированных частиц потери можно оценить в соответствии со следующей зависимостью: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123728" y="5301208"/>
          <a:ext cx="5245715" cy="936104"/>
        </p:xfrm>
        <a:graphic>
          <a:graphicData uri="http://schemas.openxmlformats.org/presentationml/2006/ole">
            <p:oleObj spid="_x0000_s2049" name="Формула" r:id="rId3" imgW="2832100" imgH="508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Отмеченные допущения соответствуют отсутствию теплообмена между фазами и известному скоростному отставанию конденсированной фазы от газовой.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В случае </a:t>
            </a:r>
            <a:r>
              <a:rPr lang="en-US" sz="2200" dirty="0" smtClean="0"/>
              <a:t>z</a:t>
            </a:r>
            <a:r>
              <a:rPr lang="ru-RU" sz="2200" dirty="0" smtClean="0"/>
              <a:t> </a:t>
            </a:r>
            <a:r>
              <a:rPr lang="en-US" sz="2200" dirty="0" smtClean="0"/>
              <a:t>&lt; 0</a:t>
            </a:r>
            <a:r>
              <a:rPr lang="ru-RU" sz="2200" dirty="0" smtClean="0"/>
              <a:t>,02 коэффициент сопла определяется следующей зависимостью: 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Если предположить наличие полного теплового равновесия между частицами и газом при наличии скоростного отставания, то коэффициент сопла можно определить в соответствии со следующей зависимостью:</a:t>
            </a:r>
          </a:p>
          <a:p>
            <a:pPr marL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Потери удельного импульса из-за </a:t>
            </a:r>
            <a:r>
              <a:rPr lang="ru-RU" sz="3600" dirty="0" err="1" smtClean="0"/>
              <a:t>многофазности</a:t>
            </a:r>
            <a:r>
              <a:rPr lang="ru-RU" sz="3600" dirty="0" smtClean="0"/>
              <a:t> рабочего тела</a:t>
            </a:r>
            <a:endParaRPr lang="ru-RU" sz="3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710904" y="3238331"/>
          <a:ext cx="1629181" cy="550709"/>
        </p:xfrm>
        <a:graphic>
          <a:graphicData uri="http://schemas.openxmlformats.org/presentationml/2006/ole">
            <p:oleObj spid="_x0000_s1025" name="Формула" r:id="rId3" imgW="672808" imgH="228501" progId="Equation.3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275856" y="5517232"/>
          <a:ext cx="2986999" cy="576064"/>
        </p:xfrm>
        <a:graphic>
          <a:graphicData uri="http://schemas.openxmlformats.org/presentationml/2006/ole">
            <p:oleObj spid="_x0000_s1026" name="Формула" r:id="rId4" imgW="1333500" imgH="2540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Потери удельного импульса из-за </a:t>
            </a:r>
            <a:r>
              <a:rPr lang="ru-RU" sz="3600" dirty="0" err="1" smtClean="0"/>
              <a:t>многофазности</a:t>
            </a:r>
            <a:r>
              <a:rPr lang="ru-RU" sz="3600" dirty="0" smtClean="0"/>
              <a:t> рабочего тела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Для случая полного равновесия фаз по скорости теплообмен между ними пренебрежимо мал, тогда коэффициент сопла рассчитывается по следующей зависимости: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s</a:t>
            </a:r>
            <a:r>
              <a:rPr lang="en-US" sz="2200" dirty="0" smtClean="0"/>
              <a:t> – </a:t>
            </a:r>
            <a:r>
              <a:rPr lang="ru-RU" sz="2200" dirty="0" smtClean="0"/>
              <a:t>удельная теплоемкость конденсированной фазы,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sz="2200" dirty="0" err="1" smtClean="0"/>
              <a:t>W</a:t>
            </a:r>
            <a:r>
              <a:rPr lang="en-US" sz="2200" baseline="-25000" dirty="0" err="1" smtClean="0"/>
              <a:t>a</a:t>
            </a:r>
            <a:r>
              <a:rPr lang="ru-RU" sz="2200" dirty="0" smtClean="0"/>
              <a:t> – скорость потока в выходном сечении сопла,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Т</a:t>
            </a:r>
            <a:r>
              <a:rPr lang="ru-RU" sz="2200" baseline="-25000" dirty="0" smtClean="0"/>
              <a:t>0к</a:t>
            </a:r>
            <a:r>
              <a:rPr lang="ru-RU" sz="2200" dirty="0" smtClean="0"/>
              <a:t> – температура потока в камере,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Т</a:t>
            </a:r>
            <a:r>
              <a:rPr lang="ru-RU" sz="2200" baseline="-25000" dirty="0" smtClean="0"/>
              <a:t>а</a:t>
            </a:r>
            <a:r>
              <a:rPr lang="ru-RU" sz="2200" dirty="0" smtClean="0"/>
              <a:t> – температура на срезе сопла.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Для данного случая </a:t>
            </a:r>
            <a:r>
              <a:rPr lang="el-GR" sz="2200" dirty="0" smtClean="0"/>
              <a:t>ϕ</a:t>
            </a:r>
            <a:r>
              <a:rPr lang="ru-RU" sz="2200" baseline="-25000" dirty="0" smtClean="0"/>
              <a:t>с5</a:t>
            </a:r>
            <a:r>
              <a:rPr lang="ru-RU" sz="2200" dirty="0" smtClean="0"/>
              <a:t> ≈ 0,98…0,99.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Потери из-за фазового неравновесия конденсированной фазы: </a:t>
            </a:r>
          </a:p>
          <a:p>
            <a:pPr marL="0" algn="ctr">
              <a:spcBef>
                <a:spcPts val="0"/>
              </a:spcBef>
              <a:buNone/>
            </a:pPr>
            <a:r>
              <a:rPr lang="el-GR" sz="2200" dirty="0" smtClean="0"/>
              <a:t>ϕ</a:t>
            </a:r>
            <a:r>
              <a:rPr lang="ru-RU" sz="2200" baseline="-25000" dirty="0" smtClean="0"/>
              <a:t>с5</a:t>
            </a:r>
            <a:r>
              <a:rPr lang="ru-RU" sz="2200" dirty="0" smtClean="0"/>
              <a:t> ≈ 0,99.</a:t>
            </a:r>
            <a:endParaRPr lang="ru-RU" sz="22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817994" y="2636912"/>
          <a:ext cx="3766154" cy="864096"/>
        </p:xfrm>
        <a:graphic>
          <a:graphicData uri="http://schemas.openxmlformats.org/presentationml/2006/ole">
            <p:oleObj spid="_x0000_s16385" name="Формула" r:id="rId3" imgW="2197100" imgH="5080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Совокупное влияние факторов на характеристики сопла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Рассмотрим совокупное влияние не зависящих друг от друга факторов на характеристики сопла на примере конического сопла. 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В качестве факторов рассматриваем потери, возникающие из-за рассеяния, и потери на трение.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Параметр оптимизации - угол наклона образующей </a:t>
            </a:r>
            <a:r>
              <a:rPr lang="el-GR" sz="2200" dirty="0" smtClean="0"/>
              <a:t>β</a:t>
            </a:r>
            <a:r>
              <a:rPr lang="ru-RU" sz="2200" baseline="-25000" dirty="0" smtClean="0"/>
              <a:t>а</a:t>
            </a:r>
            <a:r>
              <a:rPr lang="ru-RU" sz="2200" dirty="0" smtClean="0"/>
              <a:t>.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При этом: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- уменьшение угла </a:t>
            </a:r>
            <a:r>
              <a:rPr lang="el-GR" sz="2200" dirty="0" smtClean="0"/>
              <a:t>β</a:t>
            </a:r>
            <a:r>
              <a:rPr lang="ru-RU" sz="2200" baseline="-25000" dirty="0" smtClean="0"/>
              <a:t>а  </a:t>
            </a:r>
            <a:r>
              <a:rPr lang="ru-RU" sz="2200" dirty="0" smtClean="0"/>
              <a:t>ведет к снижению потерь на рассеяние – коэффициент сопла </a:t>
            </a:r>
            <a:r>
              <a:rPr lang="el-GR" sz="2200" dirty="0" smtClean="0"/>
              <a:t>ϕ</a:t>
            </a:r>
            <a:r>
              <a:rPr lang="ru-RU" sz="2200" baseline="-25000" dirty="0" smtClean="0"/>
              <a:t>с3</a:t>
            </a:r>
            <a:r>
              <a:rPr lang="ru-RU" sz="2200" dirty="0" smtClean="0"/>
              <a:t> увеличивается,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- уменьшение угла </a:t>
            </a:r>
            <a:r>
              <a:rPr lang="el-GR" sz="2200" dirty="0" smtClean="0"/>
              <a:t>β</a:t>
            </a:r>
            <a:r>
              <a:rPr lang="ru-RU" sz="2200" baseline="-25000" dirty="0" smtClean="0"/>
              <a:t>а  </a:t>
            </a:r>
            <a:r>
              <a:rPr lang="ru-RU" sz="2200" dirty="0" smtClean="0"/>
              <a:t>приводит к увеличению площади боковой поверхности и увеличению потерь на трение - коэффициент сопла </a:t>
            </a:r>
            <a:r>
              <a:rPr lang="el-GR" sz="2200" dirty="0" smtClean="0"/>
              <a:t>ϕ</a:t>
            </a:r>
            <a:r>
              <a:rPr lang="ru-RU" sz="2200" baseline="-25000" dirty="0" smtClean="0"/>
              <a:t>с4</a:t>
            </a:r>
            <a:r>
              <a:rPr lang="ru-RU" sz="2200" dirty="0" smtClean="0"/>
              <a:t> уменьшается.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Совокупное влияние факторов на характеристики сопла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200" dirty="0" smtClean="0"/>
              <a:t>Суммарный коэффициент сопла, учитывающий потери на трение и рассеяние:</a:t>
            </a:r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0926" y="2780928"/>
            <a:ext cx="59474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683901" y="2132856"/>
          <a:ext cx="1824203" cy="576064"/>
        </p:xfrm>
        <a:graphic>
          <a:graphicData uri="http://schemas.openxmlformats.org/presentationml/2006/ole">
            <p:oleObj spid="_x0000_s17411" name="Формула" r:id="rId4" imgW="723586" imgH="228501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378</Words>
  <Application>Microsoft Office PowerPoint</Application>
  <PresentationFormat>Экран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Формула</vt:lpstr>
      <vt:lpstr>Потери удельного импульса из-за многофазности рабочего тела</vt:lpstr>
      <vt:lpstr>Потери удельного импульса из-за многофазности рабочего тела</vt:lpstr>
      <vt:lpstr>Потери удельного импульса из-за многофазности рабочего тела</vt:lpstr>
      <vt:lpstr>Потери удельного импульса из-за многофазности рабочего тела</vt:lpstr>
      <vt:lpstr>Совокупное влияние факторов на характеристики сопла</vt:lpstr>
      <vt:lpstr>Совокупное влияние факторов на характеристики сопла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Потери удельного импульса из-за многофазности рабочего тела</dc:title>
  <dc:creator>user</dc:creator>
  <cp:lastModifiedBy>User</cp:lastModifiedBy>
  <cp:revision>22</cp:revision>
  <dcterms:created xsi:type="dcterms:W3CDTF">2023-11-14T12:06:03Z</dcterms:created>
  <dcterms:modified xsi:type="dcterms:W3CDTF">2023-11-16T16:35:47Z</dcterms:modified>
</cp:coreProperties>
</file>