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7"/>
  </p:notesMasterIdLst>
  <p:handoutMasterIdLst>
    <p:handoutMasterId r:id="rId8"/>
  </p:handoutMasterIdLst>
  <p:sldIdLst>
    <p:sldId id="256" r:id="rId3"/>
    <p:sldId id="285" r:id="rId4"/>
    <p:sldId id="290" r:id="rId5"/>
    <p:sldId id="287" r:id="rId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B65589-7C81-42C8-86A4-C2EA1D484F57}">
  <a:tblStyle styleId="{31B65589-7C81-42C8-86A4-C2EA1D484F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0B1A-BB42-4DC9-9A9C-95B3394E4A6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523C-8BC0-4ECA-8269-8C87B13E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1"/>
            <a:ext cx="3169920" cy="4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:notes"/>
          <p:cNvSpPr txBox="1">
            <a:spLocks noGrp="1"/>
          </p:cNvSpPr>
          <p:nvPr>
            <p:ph type="sldNum" idx="12"/>
          </p:nvPr>
        </p:nvSpPr>
        <p:spPr>
          <a:xfrm>
            <a:off x="4143588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39617" y="3200976"/>
            <a:ext cx="8731056" cy="87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39618" y="4284874"/>
            <a:ext cx="8731055" cy="5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570919" y="1243487"/>
            <a:ext cx="825685" cy="1041648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-2541239" y="2541239"/>
            <a:ext cx="6858000" cy="177552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2777" r="2776"/>
          <a:stretch/>
        </p:blipFill>
        <p:spPr>
          <a:xfrm>
            <a:off x="5014390" y="836712"/>
            <a:ext cx="3981511" cy="193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2639736" y="5013176"/>
            <a:ext cx="8730819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folie">
  <p:cSld name="2_Titelfoli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84921"/>
          <a:stretch/>
        </p:blipFill>
        <p:spPr>
          <a:xfrm>
            <a:off x="10325463" y="4082215"/>
            <a:ext cx="1824203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>
            <a:spLocks noGrp="1"/>
          </p:cNvSpPr>
          <p:nvPr>
            <p:ph type="pic" idx="2"/>
          </p:nvPr>
        </p:nvSpPr>
        <p:spPr>
          <a:xfrm>
            <a:off x="239349" y="4389107"/>
            <a:ext cx="1473600" cy="1449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03" name="Google Shape;103;p15"/>
          <p:cNvSpPr>
            <a:spLocks noGrp="1"/>
          </p:cNvSpPr>
          <p:nvPr>
            <p:ph type="pic" idx="3"/>
          </p:nvPr>
        </p:nvSpPr>
        <p:spPr>
          <a:xfrm>
            <a:off x="7044773" y="4389107"/>
            <a:ext cx="1473600" cy="1449176"/>
          </a:xfrm>
          <a:prstGeom prst="roundRect">
            <a:avLst>
              <a:gd name="adj" fmla="val 1433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5"/>
          <p:cNvSpPr/>
          <p:nvPr/>
        </p:nvSpPr>
        <p:spPr>
          <a:xfrm>
            <a:off x="1934101" y="4389107"/>
            <a:ext cx="1473600" cy="144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32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254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73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254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29058" r="57449"/>
          <a:stretch/>
        </p:blipFill>
        <p:spPr>
          <a:xfrm>
            <a:off x="3559811" y="4101075"/>
            <a:ext cx="1632181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19402" y="2132856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1828799" y="3175315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719403" y="4365105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828800" y="5407564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l="1369" t="7224" r="30978" b="45022"/>
          <a:stretch/>
        </p:blipFill>
        <p:spPr>
          <a:xfrm>
            <a:off x="2310226" y="1099318"/>
            <a:ext cx="7533687" cy="304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71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4B818"/>
              </a:buClr>
              <a:buSzPts val="312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Arial"/>
              <a:buChar char="-"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1733"/>
              <a:buFont typeface="Noto Sans Symbols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eFolie">
  <p:cSld name="NormaleFoli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73791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8"/>
          <p:cNvSpPr txBox="1"/>
          <p:nvPr/>
        </p:nvSpPr>
        <p:spPr>
          <a:xfrm>
            <a:off x="432768" y="1658170"/>
            <a:ext cx="11330184" cy="45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Textmasterformate durch bearbeiten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1" indent="-2778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Zweite Ebene</a:t>
            </a:r>
            <a:endParaRPr/>
          </a:p>
          <a:p>
            <a:pPr marL="808038" marR="0" lvl="2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-"/>
            </a:pPr>
            <a:r>
              <a:rPr lang="de-DE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Dritte Ebene</a:t>
            </a:r>
            <a:endParaRPr/>
          </a:p>
          <a:p>
            <a:pPr marL="1073150" marR="0" lvl="3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</a:pPr>
            <a:r>
              <a:rPr lang="de-DE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Vierte Ebene</a:t>
            </a:r>
            <a:endParaRPr/>
          </a:p>
          <a:p>
            <a: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Fünfte Ebene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84B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3"/>
          </p:nvPr>
        </p:nvSpPr>
        <p:spPr>
          <a:xfrm>
            <a:off x="527381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6096000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">
  <p:cSld name="Schlus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 descr="Außenbereich der Mensa, im Hintergrund der Mathe-Tower, auf dem sich das grüne TU-Logo dreht." title="Campus der TU Dortmund"/>
          <p:cNvPicPr preferRelativeResize="0"/>
          <p:nvPr/>
        </p:nvPicPr>
        <p:blipFill rotWithShape="1">
          <a:blip r:embed="rId2">
            <a:alphaModFix/>
          </a:blip>
          <a:srcRect t="30790" b="7297"/>
          <a:stretch/>
        </p:blipFill>
        <p:spPr>
          <a:xfrm>
            <a:off x="1296459" y="1268873"/>
            <a:ext cx="9599083" cy="445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>
            <a:off x="1898015" y="5696221"/>
            <a:ext cx="788872" cy="55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 rot="10800000">
            <a:off x="9525089" y="5755836"/>
            <a:ext cx="788872" cy="55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0" y="5733256"/>
            <a:ext cx="12192000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33" b="0">
                <a:solidFill>
                  <a:srgbClr val="565656"/>
                </a:solidFill>
                <a:latin typeface="Arial"/>
                <a:ea typeface="Arial"/>
                <a:cs typeface="Arial"/>
                <a:sym typeface="Arial"/>
              </a:rPr>
              <a:t>www.tu-dortmund.de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riginal_Doppelt Inhalt">
  <p:cSld name="1_original_Doppelt Inhal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46000" y="180000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47885" y="1286165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1052736"/>
            <a:ext cx="12178800" cy="72008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5877272"/>
            <a:ext cx="12178800" cy="72008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5709839" y="6110701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47885" y="3662719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609600" y="6315073"/>
            <a:ext cx="40324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http://www.nfdi4cat.org/</a:t>
            </a:r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ew_dopelt Inhalt">
  <p:cSld name="2_new_dopelt Inhal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476752"/>
            <a:ext cx="921824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286165"/>
            <a:ext cx="10514384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244176"/>
            <a:ext cx="12192000" cy="65144"/>
          </a:xfrm>
          <a:prstGeom prst="flowChartProcess">
            <a:avLst/>
          </a:prstGeom>
          <a:gradFill>
            <a:gsLst>
              <a:gs pos="0">
                <a:srgbClr val="90C73E"/>
              </a:gs>
              <a:gs pos="100000">
                <a:srgbClr val="00699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10134461" y="116632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093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C7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6313" y="3679107"/>
            <a:ext cx="10514385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gang_Blue">
  <p:cSld name="1_Übergang_Blu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845400" y="3878453"/>
            <a:ext cx="105012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45400" y="2078333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3935760" y="3406141"/>
            <a:ext cx="4320481" cy="45719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Übergang_Green">
  <p:cSld name="2_Übergang_Gre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35360" y="548680"/>
            <a:ext cx="1123324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FC64A"/>
              </a:buClr>
              <a:buSzPts val="4400"/>
              <a:buFont typeface="Calibri"/>
              <a:buNone/>
              <a:defRPr b="1">
                <a:solidFill>
                  <a:srgbClr val="8FC6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200"/>
              <a:buFont typeface="Arial"/>
              <a:buNone/>
              <a:defRPr sz="3200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  <a:defRPr sz="24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rmAutofit/>
          </a:bodyPr>
          <a:lstStyle>
            <a:lvl1pPr marL="457200" lvl="0" indent="-228600" algn="l">
              <a:spcBef>
                <a:spcPts val="267"/>
              </a:spcBef>
              <a:spcAft>
                <a:spcPts val="0"/>
              </a:spcAft>
              <a:buSzPts val="1333"/>
              <a:buNone/>
              <a:defRPr sz="1333">
                <a:solidFill>
                  <a:schemeClr val="l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265768" y="1124744"/>
            <a:ext cx="10302841" cy="259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81196" y="-24977"/>
            <a:ext cx="10753195" cy="80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63915" y="6519202"/>
            <a:ext cx="1187243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851157" y="6519202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344" y="6508418"/>
            <a:ext cx="650179" cy="36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Text">
  <p:cSld name="Überschrift +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733"/>
              <a:buFont typeface="Arial"/>
              <a:buNone/>
              <a:defRPr sz="3733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4845" algn="l">
              <a:spcBef>
                <a:spcPts val="587"/>
              </a:spcBef>
              <a:spcAft>
                <a:spcPts val="0"/>
              </a:spcAft>
              <a:buClr>
                <a:srgbClr val="84B818"/>
              </a:buClr>
              <a:buSzPts val="2933"/>
              <a:buFont typeface="Noto Sans Symbols"/>
              <a:buChar char="▪"/>
              <a:defRPr sz="2933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SzPts val="2667"/>
              <a:buFont typeface="Arial"/>
              <a:buChar char="•"/>
              <a:defRPr sz="2667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335360" y="5949905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A5A5A5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11122827" y="6309320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27448" y="274638"/>
            <a:ext cx="104549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27448" y="1600201"/>
            <a:ext cx="104549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737600" y="63093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600" b="0" i="0" u="none" strike="noStrike" cap="none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0" i="0" u="none" strike="noStrike" cap="none">
              <a:solidFill>
                <a:srgbClr val="0069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" name="Google Shape;94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46448" y="291430"/>
            <a:ext cx="678071" cy="58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7381" y="189026"/>
            <a:ext cx="2843807" cy="7821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423391" y="6397788"/>
            <a:ext cx="5346536" cy="25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rPr lang="de-DE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A.S. Behr | Dortmund, 12.01.2022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670984" y="972415"/>
            <a:ext cx="10870670" cy="0"/>
          </a:xfrm>
          <a:prstGeom prst="straightConnector1">
            <a:avLst/>
          </a:prstGeom>
          <a:noFill/>
          <a:ln w="19050" cap="flat" cmpd="sng">
            <a:solidFill>
              <a:srgbClr val="99C43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" name="Google Shape;9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80214" y="135733"/>
            <a:ext cx="1656000" cy="80422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2639617" y="3086676"/>
            <a:ext cx="8731056" cy="16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 dirty="0" smtClean="0"/>
              <a:t>Hendrik Borgelt, Alexander Behr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ReacOntology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2639618" y="4860938"/>
            <a:ext cx="8731055" cy="72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 smtClean="0"/>
              <a:t>TU Dortmund University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2"/>
          </p:nvPr>
        </p:nvSpPr>
        <p:spPr>
          <a:xfrm>
            <a:off x="2639736" y="5589240"/>
            <a:ext cx="8730819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de-DE" dirty="0" smtClean="0"/>
              <a:t>03.11.2023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31E-765B-4C00-A35E-D69283F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Reac4Cat </a:t>
            </a:r>
            <a:r>
              <a:rPr lang="de-DE" dirty="0" err="1" smtClean="0"/>
              <a:t>Ontology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F05-A8CD-457C-9738-F824127E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de-DE" sz="2200" b="1" dirty="0" smtClean="0"/>
              <a:t>Just </a:t>
            </a:r>
            <a:r>
              <a:rPr lang="de-DE" sz="2200" b="1" dirty="0" err="1" smtClean="0"/>
              <a:t>once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get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information</a:t>
            </a:r>
            <a:r>
              <a:rPr lang="de-DE" sz="2200" b="1" dirty="0" smtClean="0"/>
              <a:t> on </a:t>
            </a:r>
            <a:r>
              <a:rPr lang="de-DE" sz="2200" b="1" dirty="0" err="1" smtClean="0"/>
              <a:t>necessary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participants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reaction</a:t>
            </a:r>
            <a:r>
              <a:rPr lang="de-DE" sz="2200" b="1" dirty="0" smtClean="0"/>
              <a:t>:</a:t>
            </a:r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needed</a:t>
            </a:r>
            <a:r>
              <a:rPr lang="de-DE" sz="2200" dirty="0" smtClean="0"/>
              <a:t> like </a:t>
            </a:r>
            <a:r>
              <a:rPr lang="de-DE" sz="2200" dirty="0" err="1" smtClean="0"/>
              <a:t>this</a:t>
            </a:r>
            <a:r>
              <a:rPr lang="de-DE" sz="2200" dirty="0" smtClean="0"/>
              <a:t> ONCE:</a:t>
            </a:r>
            <a:br>
              <a:rPr lang="de-DE" sz="2200" dirty="0" smtClean="0"/>
            </a:br>
            <a:r>
              <a:rPr lang="de-DE" sz="2200" dirty="0" smtClean="0"/>
              <a:t>e.g.: Haber Bosch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N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H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br>
              <a:rPr lang="de-DE" sz="2200" dirty="0" smtClean="0"/>
            </a:br>
            <a:r>
              <a:rPr lang="de-DE" sz="2200" dirty="0" err="1" smtClean="0"/>
              <a:t>Educts</a:t>
            </a:r>
            <a:r>
              <a:rPr lang="de-DE" sz="2200" dirty="0" smtClean="0"/>
              <a:t>, </a:t>
            </a:r>
            <a:r>
              <a:rPr lang="de-DE" sz="2200" dirty="0" err="1" smtClean="0"/>
              <a:t>produces</a:t>
            </a:r>
            <a:r>
              <a:rPr lang="de-DE" sz="2200" dirty="0" smtClean="0"/>
              <a:t> NH</a:t>
            </a:r>
            <a:r>
              <a:rPr lang="de-DE" sz="2200" baseline="-25000" dirty="0" smtClean="0"/>
              <a:t>3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uses</a:t>
            </a:r>
            <a:r>
              <a:rPr lang="de-DE" sz="2200" dirty="0" smtClean="0"/>
              <a:t> Iron </a:t>
            </a:r>
            <a:r>
              <a:rPr lang="de-DE" sz="2200" dirty="0" err="1" smtClean="0"/>
              <a:t>or</a:t>
            </a:r>
            <a:r>
              <a:rPr lang="de-DE" sz="2200" dirty="0" smtClean="0"/>
              <a:t> Nickel </a:t>
            </a:r>
            <a:br>
              <a:rPr lang="de-DE" sz="2200" dirty="0" smtClean="0"/>
            </a:b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catalyst</a:t>
            </a:r>
            <a:endParaRPr lang="de-DE" sz="2200" dirty="0" smtClean="0"/>
          </a:p>
          <a:p>
            <a:pPr lvl="1"/>
            <a:endParaRPr lang="de-DE" sz="2200" dirty="0" smtClean="0"/>
          </a:p>
          <a:p>
            <a:endParaRPr lang="de-DE" sz="2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781925" y="1828562"/>
            <a:ext cx="42195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/>
              <a:t>HaberBosch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</a:t>
            </a:r>
            <a:r>
              <a:rPr lang="de-DE" dirty="0" err="1"/>
              <a:t>Dinitrogen</a:t>
            </a:r>
            <a:r>
              <a:rPr lang="de-DE" dirty="0"/>
              <a:t>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Ammonia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:[Iron, Nickel]},</a:t>
            </a:r>
          </a:p>
          <a:p>
            <a:r>
              <a:rPr lang="de-DE" dirty="0" err="1"/>
              <a:t>Methanation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:[Carbon Dioxide,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Methane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:[Platinum]},</a:t>
            </a:r>
          </a:p>
          <a:p>
            <a:r>
              <a:rPr lang="de-DE" dirty="0"/>
              <a:t>...}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11696700" cy="25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35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31E-765B-4C00-A35E-D69283F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Reac4Cat </a:t>
            </a:r>
            <a:r>
              <a:rPr lang="de-DE" dirty="0" err="1" smtClean="0"/>
              <a:t>Ontology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F05-A8CD-457C-9738-F824127E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de-DE" sz="2200" b="1" dirty="0" smtClean="0"/>
              <a:t>Just </a:t>
            </a:r>
            <a:r>
              <a:rPr lang="de-DE" sz="2200" b="1" dirty="0" err="1" smtClean="0"/>
              <a:t>once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get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information</a:t>
            </a:r>
            <a:r>
              <a:rPr lang="de-DE" sz="2200" b="1" dirty="0" smtClean="0"/>
              <a:t> on </a:t>
            </a:r>
            <a:r>
              <a:rPr lang="de-DE" sz="2200" b="1" dirty="0" err="1" smtClean="0"/>
              <a:t>necessary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participants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reaction</a:t>
            </a:r>
            <a:r>
              <a:rPr lang="de-DE" sz="2200" b="1" dirty="0" smtClean="0"/>
              <a:t>:</a:t>
            </a:r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needed</a:t>
            </a:r>
            <a:r>
              <a:rPr lang="de-DE" sz="2200" dirty="0" smtClean="0"/>
              <a:t> like </a:t>
            </a:r>
            <a:r>
              <a:rPr lang="de-DE" sz="2200" dirty="0" err="1" smtClean="0"/>
              <a:t>this</a:t>
            </a:r>
            <a:r>
              <a:rPr lang="de-DE" sz="2200" dirty="0" smtClean="0"/>
              <a:t> ONCE:</a:t>
            </a:r>
            <a:br>
              <a:rPr lang="de-DE" sz="2200" dirty="0" smtClean="0"/>
            </a:br>
            <a:r>
              <a:rPr lang="de-DE" sz="2200" dirty="0" smtClean="0"/>
              <a:t>e.g.: Haber Bosch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N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H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br>
              <a:rPr lang="de-DE" sz="2200" dirty="0" smtClean="0"/>
            </a:br>
            <a:r>
              <a:rPr lang="de-DE" sz="2200" dirty="0" err="1" smtClean="0"/>
              <a:t>Educts</a:t>
            </a:r>
            <a:r>
              <a:rPr lang="de-DE" sz="2200" dirty="0" smtClean="0"/>
              <a:t>, </a:t>
            </a:r>
            <a:r>
              <a:rPr lang="de-DE" sz="2200" dirty="0" err="1" smtClean="0"/>
              <a:t>produces</a:t>
            </a:r>
            <a:r>
              <a:rPr lang="de-DE" sz="2200" dirty="0" smtClean="0"/>
              <a:t> NH</a:t>
            </a:r>
            <a:r>
              <a:rPr lang="de-DE" sz="2200" baseline="-25000" dirty="0" smtClean="0"/>
              <a:t>3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uses</a:t>
            </a:r>
            <a:r>
              <a:rPr lang="de-DE" sz="2200" dirty="0" smtClean="0"/>
              <a:t> Iron </a:t>
            </a:r>
            <a:r>
              <a:rPr lang="de-DE" sz="2200" dirty="0" err="1" smtClean="0"/>
              <a:t>or</a:t>
            </a:r>
            <a:r>
              <a:rPr lang="de-DE" sz="2200" dirty="0" smtClean="0"/>
              <a:t> Nickel </a:t>
            </a:r>
            <a:br>
              <a:rPr lang="de-DE" sz="2200" dirty="0" smtClean="0"/>
            </a:b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catalyst</a:t>
            </a:r>
            <a:endParaRPr lang="de-DE" sz="2200" dirty="0" smtClean="0"/>
          </a:p>
          <a:p>
            <a:pPr lvl="1"/>
            <a:endParaRPr lang="de-DE" sz="2200" dirty="0" smtClean="0"/>
          </a:p>
          <a:p>
            <a:endParaRPr lang="de-DE" sz="2200" b="1" dirty="0" smtClean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DD06F-6C17-4451-87BA-E8DF74C1EA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7885" y="3367136"/>
            <a:ext cx="10972800" cy="2142835"/>
          </a:xfrm>
        </p:spPr>
        <p:txBody>
          <a:bodyPr>
            <a:normAutofit/>
          </a:bodyPr>
          <a:lstStyle/>
          <a:p>
            <a:r>
              <a:rPr lang="de-DE" b="1" dirty="0" err="1"/>
              <a:t>Neccessary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 smtClean="0"/>
              <a:t>researcher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Reac4Cat </a:t>
            </a:r>
            <a:r>
              <a:rPr lang="de-DE" b="1" dirty="0" err="1" smtClean="0"/>
              <a:t>Ontology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put</a:t>
            </a:r>
            <a:r>
              <a:rPr lang="de-DE" dirty="0" smtClean="0"/>
              <a:t> in a </a:t>
            </a:r>
            <a:r>
              <a:rPr lang="de-DE" dirty="0" err="1" smtClean="0"/>
              <a:t>reactor</a:t>
            </a:r>
            <a:r>
              <a:rPr lang="de-DE" dirty="0" smtClean="0"/>
              <a:t> a </a:t>
            </a:r>
            <a:r>
              <a:rPr lang="de-DE" dirty="0" err="1" smtClean="0"/>
              <a:t>mixture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 smtClean="0"/>
              <a:t> -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– Iron, N2, H2, CO2,… and </a:t>
            </a:r>
            <a:r>
              <a:rPr lang="de-DE" dirty="0" err="1" smtClean="0"/>
              <a:t>have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outlet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Reactor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NH3.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reactions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?“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1925" y="1828562"/>
            <a:ext cx="42195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/>
              <a:t>HaberBosch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</a:t>
            </a:r>
            <a:r>
              <a:rPr lang="de-DE" dirty="0" err="1"/>
              <a:t>Dinitrogen</a:t>
            </a:r>
            <a:r>
              <a:rPr lang="de-DE" dirty="0"/>
              <a:t>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Ammonia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:[Iron, Nickel]},</a:t>
            </a:r>
          </a:p>
          <a:p>
            <a:r>
              <a:rPr lang="de-DE" dirty="0" err="1"/>
              <a:t>Methanation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:[Carbon Dioxide,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Methane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:[Platinum]},</a:t>
            </a:r>
          </a:p>
          <a:p>
            <a:r>
              <a:rPr lang="de-DE" dirty="0"/>
              <a:t>...}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9285" y="5248361"/>
            <a:ext cx="485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  <a:r>
              <a:rPr lang="de-DE" dirty="0" err="1"/>
              <a:t>Reaction_reactorXYZ</a:t>
            </a:r>
            <a:r>
              <a:rPr lang="de-DE" dirty="0"/>
              <a:t>:{</a:t>
            </a:r>
            <a:r>
              <a:rPr lang="de-DE" dirty="0" err="1"/>
              <a:t>Educt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:[N2</a:t>
            </a:r>
            <a:r>
              <a:rPr lang="de-DE" dirty="0"/>
              <a:t>, H2, </a:t>
            </a:r>
            <a:r>
              <a:rPr lang="de-DE" dirty="0" smtClean="0"/>
              <a:t>CO2, </a:t>
            </a:r>
            <a:r>
              <a:rPr lang="de-DE" dirty="0" err="1"/>
              <a:t>Fe</a:t>
            </a:r>
            <a:r>
              <a:rPr lang="de-DE" dirty="0"/>
              <a:t>],</a:t>
            </a:r>
          </a:p>
          <a:p>
            <a:r>
              <a:rPr lang="de-DE" dirty="0"/>
              <a:t>		     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:[NH3, H2O]}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987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29987" y="559392"/>
            <a:ext cx="5642963" cy="3293341"/>
            <a:chOff x="7095964" y="1238250"/>
            <a:chExt cx="5096036" cy="2974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958"/>
            <a:stretch/>
          </p:blipFill>
          <p:spPr>
            <a:xfrm>
              <a:off x="7095964" y="1238250"/>
              <a:ext cx="5096036" cy="2974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199" y="3081184"/>
              <a:ext cx="920801" cy="11206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885" y="1286165"/>
            <a:ext cx="6653915" cy="2142835"/>
          </a:xfrm>
        </p:spPr>
        <p:txBody>
          <a:bodyPr/>
          <a:lstStyle/>
          <a:p>
            <a:r>
              <a:rPr lang="de-DE" dirty="0" err="1"/>
              <a:t>Ontology</a:t>
            </a:r>
            <a:r>
              <a:rPr lang="de-DE" dirty="0"/>
              <a:t> </a:t>
            </a:r>
            <a:r>
              <a:rPr lang="de-DE" dirty="0" err="1"/>
              <a:t>classifies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HaberBosch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, also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investigations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reactions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47885" y="3119794"/>
            <a:ext cx="10972800" cy="2142835"/>
          </a:xfrm>
        </p:spPr>
        <p:txBody>
          <a:bodyPr/>
          <a:lstStyle/>
          <a:p>
            <a:r>
              <a:rPr lang="de-DE" dirty="0" smtClean="0"/>
              <a:t>Reasoning </a:t>
            </a:r>
            <a:r>
              <a:rPr lang="de-DE" dirty="0" err="1" smtClean="0"/>
              <a:t>yields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4096"/>
            <a:ext cx="8523778" cy="2368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18" y="5157784"/>
            <a:ext cx="7297168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79091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0222_Design_MS">
  <a:themeElements>
    <a:clrScheme name="Masterarbe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8BD17"/>
      </a:accent1>
      <a:accent2>
        <a:srgbClr val="435E0B"/>
      </a:accent2>
      <a:accent3>
        <a:srgbClr val="002060"/>
      </a:accent3>
      <a:accent4>
        <a:srgbClr val="3399FF"/>
      </a:accent4>
      <a:accent5>
        <a:srgbClr val="BF0000"/>
      </a:accent5>
      <a:accent6>
        <a:srgbClr val="FFC000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Larissa-Design</vt:lpstr>
      <vt:lpstr>180222_Design_MS</vt:lpstr>
      <vt:lpstr>Hendrik Borgelt, Alexander Behr ReacOntology</vt:lpstr>
      <vt:lpstr>Working Principle of Reac4Cat Ontology</vt:lpstr>
      <vt:lpstr>Working Principle of Reac4Cat Ontology</vt:lpstr>
      <vt:lpstr>How can this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bridge between databases and ontologies in NFDI4Cat</dc:title>
  <dc:creator>m_khatamirad</dc:creator>
  <cp:lastModifiedBy>Behr, Alexander</cp:lastModifiedBy>
  <cp:revision>24</cp:revision>
  <cp:lastPrinted>2023-08-07T09:29:52Z</cp:lastPrinted>
  <dcterms:modified xsi:type="dcterms:W3CDTF">2023-11-03T13:35:41Z</dcterms:modified>
</cp:coreProperties>
</file>