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332" r:id="rId3"/>
    <p:sldId id="339" r:id="rId4"/>
    <p:sldId id="351" r:id="rId5"/>
    <p:sldId id="345" r:id="rId6"/>
    <p:sldId id="337" r:id="rId7"/>
    <p:sldId id="349" r:id="rId8"/>
    <p:sldId id="353" r:id="rId9"/>
    <p:sldId id="334" r:id="rId10"/>
    <p:sldId id="330" r:id="rId11"/>
    <p:sldId id="335" r:id="rId12"/>
    <p:sldId id="352" r:id="rId13"/>
    <p:sldId id="347" r:id="rId14"/>
    <p:sldId id="348" r:id="rId15"/>
  </p:sldIdLst>
  <p:sldSz cx="9144000" cy="5715000" type="screen16x10"/>
  <p:notesSz cx="7099300" cy="10234613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44C"/>
    <a:srgbClr val="00519E"/>
    <a:srgbClr val="004191"/>
    <a:srgbClr val="00BEFF"/>
    <a:srgbClr val="373F49"/>
    <a:srgbClr val="323232"/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6005" autoAdjust="0"/>
  </p:normalViewPr>
  <p:slideViewPr>
    <p:cSldViewPr snapToGrid="0">
      <p:cViewPr>
        <p:scale>
          <a:sx n="87" d="100"/>
          <a:sy n="87" d="100"/>
        </p:scale>
        <p:origin x="927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28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4791" y="272060"/>
            <a:ext cx="6111642" cy="51350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76444" y="9824749"/>
            <a:ext cx="670800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76057467-9425-45BC-83A3-5F69302200BD}" type="datetime1">
              <a:rPr lang="de-DE" sz="900" smtClean="0"/>
              <a:t>13.09.2022</a:t>
            </a:fld>
            <a:endParaRPr lang="en-US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84791" y="9824751"/>
            <a:ext cx="4658333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300"/>
            </a:lvl1pPr>
          </a:lstStyle>
          <a:p>
            <a:r>
              <a:rPr lang="en-US" sz="9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490813" y="9824751"/>
            <a:ext cx="372667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300"/>
            </a:lvl1pPr>
          </a:lstStyle>
          <a:p>
            <a:pPr algn="l"/>
            <a:fld id="{EE9A79A6-2547-4C8F-B0ED-316280A1A122}" type="slidenum">
              <a:rPr lang="en-US" sz="900"/>
              <a:pPr algn="l"/>
              <a:t>‹Nr.›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305" userDrawn="1">
          <p15:clr>
            <a:srgbClr val="F26B43"/>
          </p15:clr>
        </p15:guide>
        <p15:guide id="3" pos="4155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84467" y="273998"/>
            <a:ext cx="6111733" cy="51350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3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75713" y="9823617"/>
            <a:ext cx="670800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C30E314F-DD20-47E0-A228-A0794D7BF234}" type="datetime1">
              <a:rPr lang="de-DE" smtClean="0"/>
              <a:t>13.09.2022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7813" y="1128713"/>
            <a:ext cx="5524500" cy="3454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84791" y="4925407"/>
            <a:ext cx="6111642" cy="402987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84467" y="9823617"/>
            <a:ext cx="4658333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491853" y="9823617"/>
            <a:ext cx="372667" cy="1611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305" userDrawn="1">
          <p15:clr>
            <a:srgbClr val="F26B43"/>
          </p15:clr>
        </p15:guide>
        <p15:guide id="3" pos="4155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7813" y="1130300"/>
            <a:ext cx="552450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25812DB-80C8-4067-AAF0-1FEC43974E1C}" type="datetime1">
              <a:rPr lang="de-DE" smtClean="0"/>
              <a:t>13.09.2022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45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Freundlich </a:t>
            </a:r>
            <a:r>
              <a:rPr lang="de-DE" dirty="0" err="1"/>
              <a:t>sorption</a:t>
            </a:r>
            <a:r>
              <a:rPr lang="de-DE" dirty="0"/>
              <a:t> isotherm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30E314F-DD20-47E0-A228-A0794D7BF234}" type="datetime1">
              <a:rPr lang="de-DE" smtClean="0"/>
              <a:t>13.09.2022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516247" y="4200003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541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tx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516247" y="4200003"/>
            <a:ext cx="1044000" cy="10440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3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2993073" y="254658"/>
            <a:ext cx="6150927" cy="795580"/>
            <a:chOff x="2993073" y="255630"/>
            <a:chExt cx="6150927" cy="79558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176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54518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108853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5572-E8A5-4D15-8D24-3940E55A4004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925000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57DA-EB29-43CF-8DBF-519154AACD51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9131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4136-05C7-43BF-8DDB-A2E323E3F51C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19156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9D-0F04-4901-B1EE-23171D2559FC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70306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6FA2-B420-4E9D-8F41-AC1034ACB57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79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/>
          <p:cNvGrpSpPr/>
          <p:nvPr userDrawn="1"/>
        </p:nvGrpSpPr>
        <p:grpSpPr>
          <a:xfrm>
            <a:off x="2993073" y="254658"/>
            <a:ext cx="6150927" cy="795580"/>
            <a:chOff x="2993073" y="255630"/>
            <a:chExt cx="6150927" cy="795580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4638675" y="439585"/>
              <a:ext cx="4505325" cy="552548"/>
            </a:xfrm>
            <a:prstGeom prst="rect">
              <a:avLst/>
            </a:prstGeom>
          </p:spPr>
        </p:pic>
        <p:sp>
          <p:nvSpPr>
            <p:cNvPr id="12" name="Ellipse 11"/>
            <p:cNvSpPr/>
            <p:nvPr/>
          </p:nvSpPr>
          <p:spPr>
            <a:xfrm>
              <a:off x="7955688" y="331210"/>
              <a:ext cx="720000" cy="720000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4008" y="379933"/>
              <a:ext cx="572900" cy="554892"/>
            </a:xfrm>
            <a:prstGeom prst="rect">
              <a:avLst/>
            </a:prstGeom>
          </p:spPr>
        </p:pic>
        <p:sp>
          <p:nvSpPr>
            <p:cNvPr id="14" name="Rechteck 13"/>
            <p:cNvSpPr/>
            <p:nvPr/>
          </p:nvSpPr>
          <p:spPr>
            <a:xfrm>
              <a:off x="2993073" y="255630"/>
              <a:ext cx="6150927" cy="78477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9D64-E7E6-4011-8C22-A3349224502A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mit blauem 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4400" y="2541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</p:spTree>
    <p:extLst>
      <p:ext uri="{BB962C8B-B14F-4D97-AF65-F5344CB8AC3E}">
        <p14:creationId xmlns:p14="http://schemas.microsoft.com/office/powerpoint/2010/main" val="12482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5F8B-D471-4FFD-B898-A178E9C327E3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C5979-4985-4D87-BCF6-D244C7D74983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A75D-1D73-49E9-8BA1-9E8CC318A7A1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42A3-48BF-4E6A-9BB7-670449A036D4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32EF-B716-4CD5-A590-FF2205D64BEE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81781FEF-51FB-4DDD-A02E-E6F0B83B22DF}" type="datetime1">
              <a:rPr lang="de-DE" smtClean="0"/>
              <a:t>13.09.2022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6" r:id="rId4"/>
    <p:sldLayoutId id="2147483680" r:id="rId5"/>
    <p:sldLayoutId id="2147483664" r:id="rId6"/>
    <p:sldLayoutId id="2147483665" r:id="rId7"/>
    <p:sldLayoutId id="2147483678" r:id="rId8"/>
    <p:sldLayoutId id="2147483684" r:id="rId9"/>
    <p:sldLayoutId id="2147483687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fld id="{F79DE8CA-0689-41AE-9A55-ECBE3F37F8BC}" type="datetime1">
              <a:rPr lang="de-DE" smtClean="0"/>
              <a:t>13.09.2022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2226" y="5418000"/>
            <a:ext cx="6048000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9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2" r:id="rId2"/>
    <p:sldLayoutId id="2147483703" r:id="rId3"/>
    <p:sldLayoutId id="2147483704" r:id="rId4"/>
    <p:sldLayoutId id="2147483706" r:id="rId5"/>
    <p:sldLayoutId id="2147483708" r:id="rId6"/>
    <p:sldLayoutId id="2147483710" r:id="rId7"/>
    <p:sldLayoutId id="2147483712" r:id="rId8"/>
    <p:sldLayoutId id="2147483714" r:id="rId9"/>
    <p:sldLayoutId id="2147483715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06">
          <p15:clr>
            <a:srgbClr val="F26B43"/>
          </p15:clr>
        </p15:guide>
        <p15:guide id="2" pos="295">
          <p15:clr>
            <a:srgbClr val="F26B43"/>
          </p15:clr>
        </p15:guide>
        <p15:guide id="3" orient="horz" pos="3206">
          <p15:clr>
            <a:srgbClr val="F26B43"/>
          </p15:clr>
        </p15:guide>
        <p15:guide id="4" pos="546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n-net.com/media/image/b6/6e/47/PFAS-sources-wheel-EN.jp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331204"/>
            <a:ext cx="9144000" cy="1383796"/>
          </a:xfrm>
          <a:prstGeom prst="rect">
            <a:avLst/>
          </a:prstGeom>
        </p:spPr>
      </p:pic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/>
              <a:t>Learning a contaminant transport solver for PFAS with FINN</a:t>
            </a:r>
            <a:endParaRPr lang="de-DE" sz="2000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5254961" y="4233286"/>
            <a:ext cx="3240688" cy="428400"/>
          </a:xfrm>
        </p:spPr>
        <p:txBody>
          <a:bodyPr>
            <a:normAutofit/>
          </a:bodyPr>
          <a:lstStyle/>
          <a:p>
            <a:r>
              <a:rPr lang="en-US" dirty="0"/>
              <a:t>Matthias Gültig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7238" y="4434954"/>
            <a:ext cx="572900" cy="554892"/>
          </a:xfrm>
          <a:prstGeom prst="rect">
            <a:avLst/>
          </a:prstGeom>
        </p:spPr>
      </p:pic>
      <p:sp>
        <p:nvSpPr>
          <p:cNvPr id="2" name="Untertitel 7">
            <a:extLst>
              <a:ext uri="{FF2B5EF4-FFF2-40B4-BE49-F238E27FC236}">
                <a16:creationId xmlns:a16="http://schemas.microsoft.com/office/drawing/2014/main" id="{3C299AA5-56A4-6FF2-ED47-B26C5715DB3E}"/>
              </a:ext>
            </a:extLst>
          </p:cNvPr>
          <p:cNvSpPr txBox="1">
            <a:spLocks/>
          </p:cNvSpPr>
          <p:nvPr/>
        </p:nvSpPr>
        <p:spPr>
          <a:xfrm>
            <a:off x="5216861" y="3446966"/>
            <a:ext cx="3240688" cy="428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Mini-Milestone presentation</a:t>
            </a:r>
            <a:endParaRPr lang="de-DE" dirty="0"/>
          </a:p>
        </p:txBody>
      </p:sp>
      <p:sp>
        <p:nvSpPr>
          <p:cNvPr id="3" name="Inhaltsplatzhalter 1">
            <a:extLst>
              <a:ext uri="{FF2B5EF4-FFF2-40B4-BE49-F238E27FC236}">
                <a16:creationId xmlns:a16="http://schemas.microsoft.com/office/drawing/2014/main" id="{D3419F7C-2499-6E27-82ED-D45FA35E4A95}"/>
              </a:ext>
            </a:extLst>
          </p:cNvPr>
          <p:cNvSpPr txBox="1">
            <a:spLocks/>
          </p:cNvSpPr>
          <p:nvPr/>
        </p:nvSpPr>
        <p:spPr>
          <a:xfrm>
            <a:off x="468313" y="1597025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sz="1600" dirty="0" err="1">
                <a:solidFill>
                  <a:schemeClr val="tx1"/>
                </a:solidFill>
              </a:rPr>
              <a:t>Introduction</a:t>
            </a:r>
            <a:endParaRPr lang="de-DE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de-DE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chemeClr val="tx1"/>
                </a:solidFill>
              </a:rPr>
              <a:t>Goals</a:t>
            </a:r>
          </a:p>
          <a:p>
            <a:pPr marL="685800" lvl="1" indent="-342900" algn="l">
              <a:buFont typeface="+mj-lt"/>
              <a:buAutoNum type="romanLcPeriod"/>
            </a:pPr>
            <a:r>
              <a:rPr lang="de-DE" sz="1600" dirty="0" err="1"/>
              <a:t>Done</a:t>
            </a:r>
            <a:r>
              <a:rPr lang="de-DE" sz="1600" dirty="0"/>
              <a:t> so </a:t>
            </a:r>
            <a:r>
              <a:rPr lang="de-DE" sz="1600" dirty="0" err="1"/>
              <a:t>far</a:t>
            </a:r>
            <a:endParaRPr lang="de-DE" sz="1600" dirty="0"/>
          </a:p>
          <a:p>
            <a:pPr marL="685800" lvl="1" indent="-342900" algn="l">
              <a:buFont typeface="+mj-lt"/>
              <a:buAutoNum type="romanLcPeriod"/>
            </a:pPr>
            <a:r>
              <a:rPr lang="de-DE" sz="1600" dirty="0">
                <a:solidFill>
                  <a:schemeClr val="tx1"/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5532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418000"/>
            <a:ext cx="6048000" cy="126000"/>
          </a:xfrm>
        </p:spPr>
        <p:txBody>
          <a:bodyPr/>
          <a:lstStyle/>
          <a:p>
            <a:r>
              <a:rPr lang="de-DE" dirty="0"/>
              <a:t>Universität Stuttgart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Status so </a:t>
            </a:r>
            <a:r>
              <a:rPr lang="de-DE" dirty="0" err="1"/>
              <a:t>far</a:t>
            </a:r>
            <a:endParaRPr lang="de-DE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42C122C-8D10-A626-F4E6-0706199C3E0D}"/>
              </a:ext>
            </a:extLst>
          </p:cNvPr>
          <p:cNvSpPr/>
          <p:nvPr/>
        </p:nvSpPr>
        <p:spPr>
          <a:xfrm>
            <a:off x="468312" y="1051580"/>
            <a:ext cx="3143945" cy="37729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Simulated</a:t>
            </a:r>
            <a:r>
              <a:rPr lang="de-DE" sz="1600" dirty="0"/>
              <a:t> Data – </a:t>
            </a:r>
            <a:r>
              <a:rPr lang="de-DE" sz="1600" dirty="0" err="1"/>
              <a:t>Hydrus</a:t>
            </a:r>
            <a:r>
              <a:rPr lang="de-DE" sz="1600" dirty="0"/>
              <a:t> 1D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6392AA2-DFE1-5B62-52F9-7E9F1A3E2572}"/>
              </a:ext>
            </a:extLst>
          </p:cNvPr>
          <p:cNvCxnSpPr/>
          <p:nvPr/>
        </p:nvCxnSpPr>
        <p:spPr>
          <a:xfrm flipV="1">
            <a:off x="4912066" y="1639874"/>
            <a:ext cx="0" cy="309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F75FDD2-532F-0280-0AFC-36769CE1067E}"/>
              </a:ext>
            </a:extLst>
          </p:cNvPr>
          <p:cNvCxnSpPr>
            <a:cxnSpLocks/>
          </p:cNvCxnSpPr>
          <p:nvPr/>
        </p:nvCxnSpPr>
        <p:spPr>
          <a:xfrm>
            <a:off x="4848754" y="4709531"/>
            <a:ext cx="316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A5CC7ED-1286-92AC-0648-47F98632A6BF}"/>
              </a:ext>
            </a:extLst>
          </p:cNvPr>
          <p:cNvSpPr txBox="1"/>
          <p:nvPr/>
        </p:nvSpPr>
        <p:spPr>
          <a:xfrm>
            <a:off x="7792066" y="4801719"/>
            <a:ext cx="532800" cy="278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Time</a:t>
            </a:r>
          </a:p>
        </p:txBody>
      </p:sp>
      <p:graphicFrame>
        <p:nvGraphicFramePr>
          <p:cNvPr id="10" name="Tabelle 26">
            <a:extLst>
              <a:ext uri="{FF2B5EF4-FFF2-40B4-BE49-F238E27FC236}">
                <a16:creationId xmlns:a16="http://schemas.microsoft.com/office/drawing/2014/main" id="{636AEB77-8A85-5B86-88BE-B94B70E6D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229362"/>
              </p:ext>
            </p:extLst>
          </p:nvPr>
        </p:nvGraphicFramePr>
        <p:xfrm>
          <a:off x="4912066" y="2236527"/>
          <a:ext cx="2915920" cy="205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36596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64136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636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3598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2170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2730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3910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896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5257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5745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7498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3762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33869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4099926"/>
                    </a:ext>
                  </a:extLst>
                </a:gridCol>
              </a:tblGrid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84979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74346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031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67027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21039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88407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6276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95533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6571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58061"/>
                  </a:ext>
                </a:extLst>
              </a:tr>
            </a:tbl>
          </a:graphicData>
        </a:graphic>
      </p:graphicFrame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AB43A63-4D58-21DD-FDF3-6D0F3342E2B2}"/>
              </a:ext>
            </a:extLst>
          </p:cNvPr>
          <p:cNvCxnSpPr>
            <a:cxnSpLocks/>
          </p:cNvCxnSpPr>
          <p:nvPr/>
        </p:nvCxnSpPr>
        <p:spPr>
          <a:xfrm flipV="1">
            <a:off x="5061390" y="4808512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2FAF055-DCB8-FCB7-7279-15ADD4EAB3C7}"/>
              </a:ext>
            </a:extLst>
          </p:cNvPr>
          <p:cNvCxnSpPr>
            <a:cxnSpLocks/>
          </p:cNvCxnSpPr>
          <p:nvPr/>
        </p:nvCxnSpPr>
        <p:spPr>
          <a:xfrm flipV="1">
            <a:off x="6375867" y="4798969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1B6C9B1-4527-BCFC-F737-523B35E8EA09}"/>
              </a:ext>
            </a:extLst>
          </p:cNvPr>
          <p:cNvCxnSpPr>
            <a:cxnSpLocks/>
          </p:cNvCxnSpPr>
          <p:nvPr/>
        </p:nvCxnSpPr>
        <p:spPr>
          <a:xfrm flipV="1">
            <a:off x="7669248" y="4808511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D94903E-68F6-0A67-2C32-62C81F97CA90}"/>
              </a:ext>
            </a:extLst>
          </p:cNvPr>
          <p:cNvSpPr txBox="1"/>
          <p:nvPr/>
        </p:nvSpPr>
        <p:spPr>
          <a:xfrm>
            <a:off x="6279615" y="5138776"/>
            <a:ext cx="411887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flux</a:t>
            </a:r>
            <a:endParaRPr lang="de-DE" sz="16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7797C71-6F9B-89B0-A335-1DC54C5C1B74}"/>
              </a:ext>
            </a:extLst>
          </p:cNvPr>
          <p:cNvSpPr txBox="1"/>
          <p:nvPr/>
        </p:nvSpPr>
        <p:spPr>
          <a:xfrm>
            <a:off x="7910994" y="3187874"/>
            <a:ext cx="472344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soil</a:t>
            </a:r>
            <a:endParaRPr lang="de-DE" sz="1600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BAF6D41-8E25-B672-F64E-2678C66E240A}"/>
              </a:ext>
            </a:extLst>
          </p:cNvPr>
          <p:cNvCxnSpPr>
            <a:cxnSpLocks/>
          </p:cNvCxnSpPr>
          <p:nvPr/>
        </p:nvCxnSpPr>
        <p:spPr>
          <a:xfrm flipV="1">
            <a:off x="5050977" y="1847954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4377B7C-D5AA-7474-F9BB-2D646740E9CC}"/>
              </a:ext>
            </a:extLst>
          </p:cNvPr>
          <p:cNvCxnSpPr>
            <a:cxnSpLocks/>
          </p:cNvCxnSpPr>
          <p:nvPr/>
        </p:nvCxnSpPr>
        <p:spPr>
          <a:xfrm flipV="1">
            <a:off x="6365454" y="1838411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814F5D0-59CF-08A0-0C84-E92DC7289889}"/>
              </a:ext>
            </a:extLst>
          </p:cNvPr>
          <p:cNvCxnSpPr>
            <a:cxnSpLocks/>
          </p:cNvCxnSpPr>
          <p:nvPr/>
        </p:nvCxnSpPr>
        <p:spPr>
          <a:xfrm flipV="1">
            <a:off x="7658835" y="1847953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1">
            <a:extLst>
              <a:ext uri="{FF2B5EF4-FFF2-40B4-BE49-F238E27FC236}">
                <a16:creationId xmlns:a16="http://schemas.microsoft.com/office/drawing/2014/main" id="{CFA58FA3-8940-0ACF-E47A-5C293047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597025"/>
            <a:ext cx="4103686" cy="3492500"/>
          </a:xfrm>
        </p:spPr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PDE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FINN</a:t>
            </a:r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000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FINN (Finite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Network)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092D05D-33B8-52A1-860A-E00CE7C0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97025"/>
            <a:ext cx="8207375" cy="3492500"/>
          </a:xfrm>
        </p:spPr>
        <p:txBody>
          <a:bodyPr/>
          <a:lstStyle/>
          <a:p>
            <a:r>
              <a:rPr lang="de-DE" dirty="0"/>
              <a:t>powerful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spatiotemporal</a:t>
            </a:r>
            <a:r>
              <a:rPr lang="de-DE" dirty="0"/>
              <a:t> </a:t>
            </a:r>
            <a:r>
              <a:rPr lang="de-DE" dirty="0" err="1"/>
              <a:t>advection</a:t>
            </a:r>
            <a:r>
              <a:rPr lang="de-DE" dirty="0"/>
              <a:t>-diffusion </a:t>
            </a:r>
            <a:r>
              <a:rPr lang="de-DE" dirty="0" err="1"/>
              <a:t>processes</a:t>
            </a:r>
            <a:endParaRPr lang="de-DE" dirty="0"/>
          </a:p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F55BED-1413-6C90-85FB-5751395B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00" y="2262163"/>
            <a:ext cx="8380800" cy="23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0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27767-00D5-E75D-ADB7-D4AA889ED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398050"/>
                <a:ext cx="8207375" cy="369147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Diffusion </a:t>
                </a:r>
                <a:r>
                  <a:rPr lang="de-DE" dirty="0" err="1"/>
                  <a:t>sorption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in FINN so </a:t>
                </a:r>
                <a:r>
                  <a:rPr lang="de-DE" dirty="0" err="1"/>
                  <a:t>far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               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AD2SS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27767-00D5-E75D-ADB7-D4AA889ED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398050"/>
                <a:ext cx="8207375" cy="3691475"/>
              </a:xfrm>
              <a:blipFill>
                <a:blip r:embed="rId2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3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27767-00D5-E75D-ADB7-D4AA889ED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597025"/>
                <a:ext cx="8207375" cy="3492500"/>
              </a:xfrm>
            </p:spPr>
            <p:txBody>
              <a:bodyPr/>
              <a:lstStyle/>
              <a:p>
                <a:r>
                  <a:rPr lang="de-DE" b="0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  <a:p>
                <a:r>
                  <a:rPr lang="de-DE" dirty="0"/>
                  <a:t>Transformation </a:t>
                </a:r>
                <a:r>
                  <a:rPr lang="de-DE" dirty="0" err="1"/>
                  <a:t>into</a:t>
                </a:r>
                <a:r>
                  <a:rPr lang="de-DE" dirty="0"/>
                  <a:t>:</a:t>
                </a:r>
              </a:p>
              <a:p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(3)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(4)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b="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27767-00D5-E75D-ADB7-D4AA889ED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597025"/>
                <a:ext cx="8207375" cy="3492500"/>
              </a:xfrm>
              <a:blipFill>
                <a:blip r:embed="rId2"/>
                <a:stretch>
                  <a:fillRect l="-1412" t="-12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8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AD4664E-C95A-92A0-E24A-AABE6F351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686" y="1754333"/>
            <a:ext cx="2995001" cy="299500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7D4897E8-70BF-D242-BE04-75CFD39E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97024"/>
            <a:ext cx="4960373" cy="4460875"/>
          </a:xfrm>
        </p:spPr>
        <p:txBody>
          <a:bodyPr/>
          <a:lstStyle/>
          <a:p>
            <a:r>
              <a:rPr lang="de-DE" dirty="0"/>
              <a:t>Per- and </a:t>
            </a:r>
            <a:r>
              <a:rPr lang="de-DE" dirty="0" err="1"/>
              <a:t>Polyfluoroalykl</a:t>
            </a:r>
            <a:r>
              <a:rPr lang="de-DE" dirty="0"/>
              <a:t> </a:t>
            </a:r>
            <a:r>
              <a:rPr lang="de-DE" dirty="0" err="1"/>
              <a:t>substances</a:t>
            </a:r>
            <a:r>
              <a:rPr lang="de-DE" dirty="0"/>
              <a:t> (PFASs)</a:t>
            </a:r>
          </a:p>
          <a:p>
            <a:r>
              <a:rPr lang="de-DE" dirty="0" err="1"/>
              <a:t>Problematic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Overall </a:t>
            </a: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b="1" dirty="0" err="1"/>
              <a:t>Understand</a:t>
            </a:r>
            <a:r>
              <a:rPr lang="de-DE" b="1" dirty="0"/>
              <a:t> </a:t>
            </a:r>
            <a:r>
              <a:rPr lang="de-DE" b="1" dirty="0" err="1"/>
              <a:t>mechanisms</a:t>
            </a:r>
            <a:r>
              <a:rPr lang="de-DE" b="1" dirty="0"/>
              <a:t> and </a:t>
            </a:r>
            <a:r>
              <a:rPr lang="de-DE" b="1" dirty="0" err="1"/>
              <a:t>processes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PFASs in </a:t>
            </a:r>
            <a:r>
              <a:rPr lang="de-DE" b="1" dirty="0" err="1"/>
              <a:t>soil</a:t>
            </a:r>
            <a:endParaRPr lang="de-DE" b="1" dirty="0"/>
          </a:p>
          <a:p>
            <a:r>
              <a:rPr lang="de-DE" dirty="0" err="1"/>
              <a:t>Collaboration</a:t>
            </a:r>
            <a:r>
              <a:rPr lang="de-DE" dirty="0"/>
              <a:t> with VEGAS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9BEB1C2-BA61-7837-985A-BB909649F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D35835-D698-1317-8F21-34F0AECBF927}"/>
              </a:ext>
            </a:extLst>
          </p:cNvPr>
          <p:cNvSpPr txBox="1"/>
          <p:nvPr/>
        </p:nvSpPr>
        <p:spPr>
          <a:xfrm>
            <a:off x="5996902" y="4474389"/>
            <a:ext cx="236256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dirty="0">
                <a:hlinkClick r:id="rId3"/>
              </a:rPr>
              <a:t>https://www.mn-net.com/media/image/b6/6e/47/PFAS-sources-wheel-EN.jpg</a:t>
            </a:r>
            <a:r>
              <a:rPr lang="de-DE" sz="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0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929851E5-46A2-6E35-822B-656A7FE709B3}"/>
              </a:ext>
            </a:extLst>
          </p:cNvPr>
          <p:cNvSpPr/>
          <p:nvPr/>
        </p:nvSpPr>
        <p:spPr>
          <a:xfrm>
            <a:off x="7946133" y="1218600"/>
            <a:ext cx="756000" cy="37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B83CA6B-9881-650C-AFE8-EB26733F64E1}"/>
                  </a:ext>
                </a:extLst>
              </p:cNvPr>
              <p:cNvSpPr txBox="1"/>
              <p:nvPr/>
            </p:nvSpPr>
            <p:spPr>
              <a:xfrm>
                <a:off x="8212667" y="2954391"/>
                <a:ext cx="222932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B83CA6B-9881-650C-AFE8-EB26733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67" y="2954391"/>
                <a:ext cx="222932" cy="308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58" y="438110"/>
            <a:ext cx="8207375" cy="278290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Inhaltsplatzhalter 1">
                <a:extLst>
                  <a:ext uri="{FF2B5EF4-FFF2-40B4-BE49-F238E27FC236}">
                    <a16:creationId xmlns:a16="http://schemas.microsoft.com/office/drawing/2014/main" id="{7D4897E8-70BF-D242-BE04-75CFD39EDB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313" y="1597024"/>
                <a:ext cx="4960373" cy="4460875"/>
              </a:xfrm>
            </p:spPr>
            <p:txBody>
              <a:bodyPr/>
              <a:lstStyle/>
              <a:p>
                <a:r>
                  <a:rPr lang="de-DE" dirty="0" err="1"/>
                  <a:t>only</a:t>
                </a:r>
                <a:r>
                  <a:rPr lang="de-DE" dirty="0"/>
                  <a:t> PFOS</a:t>
                </a:r>
              </a:p>
              <a:p>
                <a:r>
                  <a:rPr lang="de-DE" dirty="0" err="1"/>
                  <a:t>no</a:t>
                </a:r>
                <a:r>
                  <a:rPr lang="de-DE" dirty="0"/>
                  <a:t> sink-source/</a:t>
                </a:r>
                <a:r>
                  <a:rPr lang="de-DE" dirty="0" err="1"/>
                  <a:t>reaction</a:t>
                </a:r>
                <a:r>
                  <a:rPr lang="de-DE" dirty="0"/>
                  <a:t> </a:t>
                </a:r>
                <a:r>
                  <a:rPr lang="de-DE" dirty="0" err="1"/>
                  <a:t>terms</a:t>
                </a:r>
                <a:endParaRPr lang="de-DE" dirty="0"/>
              </a:p>
              <a:p>
                <a:r>
                  <a:rPr lang="de-DE" dirty="0" err="1"/>
                  <a:t>saturated</a:t>
                </a:r>
                <a:r>
                  <a:rPr lang="de-DE" dirty="0"/>
                  <a:t> 1D </a:t>
                </a:r>
                <a:r>
                  <a:rPr lang="de-DE" dirty="0" err="1"/>
                  <a:t>flow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...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b="1" dirty="0"/>
                  <a:t>PFOS </a:t>
                </a:r>
                <a:r>
                  <a:rPr lang="de-DE" b="1" dirty="0" err="1"/>
                  <a:t>transport</a:t>
                </a:r>
                <a:r>
                  <a:rPr lang="de-DE" b="1" dirty="0"/>
                  <a:t> with </a:t>
                </a:r>
                <a:r>
                  <a:rPr lang="de-DE" b="1" dirty="0" err="1"/>
                  <a:t>two</a:t>
                </a:r>
                <a:r>
                  <a:rPr lang="de-DE" b="1" dirty="0"/>
                  <a:t>-site </a:t>
                </a:r>
                <a:r>
                  <a:rPr lang="de-DE" b="1" dirty="0" err="1"/>
                  <a:t>sorption</a:t>
                </a:r>
                <a:r>
                  <a:rPr lang="de-DE" b="1" dirty="0"/>
                  <a:t> </a:t>
                </a:r>
                <a:r>
                  <a:rPr lang="de-DE" b="1" dirty="0" err="1"/>
                  <a:t>model</a:t>
                </a:r>
                <a:r>
                  <a:rPr lang="de-DE" b="1" dirty="0"/>
                  <a:t> </a:t>
                </a:r>
                <a:r>
                  <a:rPr lang="de-DE" dirty="0"/>
                  <a:t>(van </a:t>
                </a:r>
                <a:r>
                  <a:rPr lang="de-DE" dirty="0" err="1"/>
                  <a:t>Genuchten</a:t>
                </a:r>
                <a:r>
                  <a:rPr lang="de-DE" dirty="0"/>
                  <a:t> and </a:t>
                </a:r>
                <a:r>
                  <a:rPr lang="de-DE" dirty="0" err="1"/>
                  <a:t>Wagenet</a:t>
                </a:r>
                <a:r>
                  <a:rPr lang="de-DE" dirty="0"/>
                  <a:t>, 1989)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Sorption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divided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r>
                  <a:rPr lang="de-DE" dirty="0"/>
                  <a:t> </a:t>
                </a:r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fractions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5" name="Inhaltsplatzhalter 1">
                <a:extLst>
                  <a:ext uri="{FF2B5EF4-FFF2-40B4-BE49-F238E27FC236}">
                    <a16:creationId xmlns:a16="http://schemas.microsoft.com/office/drawing/2014/main" id="{7D4897E8-70BF-D242-BE04-75CFD39EDB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597024"/>
                <a:ext cx="4960373" cy="4460875"/>
              </a:xfrm>
              <a:blipFill>
                <a:blip r:embed="rId3"/>
                <a:stretch>
                  <a:fillRect l="-2580" t="-956" r="-31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2C2F03E-F096-755F-4643-D06FAFDC2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 err="1"/>
              <a:t>Constraints</a:t>
            </a:r>
            <a:r>
              <a:rPr lang="de-DE" dirty="0"/>
              <a:t> in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13913F-CDE6-075D-3C64-20696CECB2FA}"/>
              </a:ext>
            </a:extLst>
          </p:cNvPr>
          <p:cNvSpPr/>
          <p:nvPr/>
        </p:nvSpPr>
        <p:spPr>
          <a:xfrm>
            <a:off x="7161333" y="1218600"/>
            <a:ext cx="784800" cy="37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48ED28-D75B-99EB-690A-A3BE12AAC52E}"/>
              </a:ext>
            </a:extLst>
          </p:cNvPr>
          <p:cNvCxnSpPr>
            <a:cxnSpLocks/>
          </p:cNvCxnSpPr>
          <p:nvPr/>
        </p:nvCxnSpPr>
        <p:spPr>
          <a:xfrm flipV="1">
            <a:off x="8241006" y="1637479"/>
            <a:ext cx="0" cy="29422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C149AB8-3668-38E0-9B6D-AF7C3FD06DC9}"/>
              </a:ext>
            </a:extLst>
          </p:cNvPr>
          <p:cNvCxnSpPr>
            <a:cxnSpLocks/>
          </p:cNvCxnSpPr>
          <p:nvPr/>
        </p:nvCxnSpPr>
        <p:spPr>
          <a:xfrm flipV="1">
            <a:off x="7729360" y="3108600"/>
            <a:ext cx="43354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F396B47-4DDC-E352-8C02-A07BD77CD321}"/>
              </a:ext>
            </a:extLst>
          </p:cNvPr>
          <p:cNvSpPr txBox="1"/>
          <p:nvPr/>
        </p:nvSpPr>
        <p:spPr>
          <a:xfrm>
            <a:off x="7718051" y="2486261"/>
            <a:ext cx="751037" cy="5592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466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9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5DCD043B-89DD-11F6-C269-3B77C32A4CA2}"/>
              </a:ext>
            </a:extLst>
          </p:cNvPr>
          <p:cNvSpPr/>
          <p:nvPr/>
        </p:nvSpPr>
        <p:spPr>
          <a:xfrm>
            <a:off x="7189111" y="1218600"/>
            <a:ext cx="756000" cy="189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and Problem Definition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7185B797-80BA-F801-F291-CFE1A1594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714755"/>
          </a:xfrm>
        </p:spPr>
        <p:txBody>
          <a:bodyPr/>
          <a:lstStyle/>
          <a:p>
            <a:r>
              <a:rPr lang="de-DE" dirty="0" err="1"/>
              <a:t>Advection</a:t>
            </a:r>
            <a:r>
              <a:rPr lang="de-DE" dirty="0"/>
              <a:t>-Dispersion </a:t>
            </a:r>
            <a:r>
              <a:rPr lang="de-DE" dirty="0" err="1"/>
              <a:t>equation</a:t>
            </a:r>
            <a:r>
              <a:rPr lang="de-DE" dirty="0"/>
              <a:t> with 2SS (AD2SS)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5A86346A-D488-FFD9-F47F-85ED3FF330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001" y="1218600"/>
                <a:ext cx="3635464" cy="4185931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60363" indent="-1841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36575" indent="-176213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20725" indent="-184150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96938" indent="-176213" algn="l" defTabSz="685800" rtl="0" eaLnBrk="1" latinLnBrk="0" hangingPunct="1">
                  <a:lnSpc>
                    <a:spcPct val="120000"/>
                  </a:lnSpc>
                  <a:spcBef>
                    <a:spcPts val="375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6" name="Inhaltsplatzhalter 1">
                <a:extLst>
                  <a:ext uri="{FF2B5EF4-FFF2-40B4-BE49-F238E27FC236}">
                    <a16:creationId xmlns:a16="http://schemas.microsoft.com/office/drawing/2014/main" id="{5A86346A-D488-FFD9-F47F-85ED3FF3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1" y="1218600"/>
                <a:ext cx="3635464" cy="4185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48444A95-0985-5FF5-4DED-480B0B7A3551}"/>
              </a:ext>
            </a:extLst>
          </p:cNvPr>
          <p:cNvSpPr/>
          <p:nvPr/>
        </p:nvSpPr>
        <p:spPr>
          <a:xfrm>
            <a:off x="7946133" y="1218600"/>
            <a:ext cx="756000" cy="37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E3DC0B3-EF7F-E8D0-D21D-568876E1D31B}"/>
              </a:ext>
            </a:extLst>
          </p:cNvPr>
          <p:cNvSpPr/>
          <p:nvPr/>
        </p:nvSpPr>
        <p:spPr>
          <a:xfrm>
            <a:off x="7186752" y="3108600"/>
            <a:ext cx="756000" cy="189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58C03E4-ECD2-FEBB-03D6-F2526054EB81}"/>
                  </a:ext>
                </a:extLst>
              </p:cNvPr>
              <p:cNvSpPr txBox="1"/>
              <p:nvPr/>
            </p:nvSpPr>
            <p:spPr>
              <a:xfrm>
                <a:off x="8212667" y="2954391"/>
                <a:ext cx="222932" cy="308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58C03E4-ECD2-FEBB-03D6-F2526054E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667" y="2954391"/>
                <a:ext cx="222932" cy="308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070F55F-CAB5-9AB3-8A77-461AAAB788A5}"/>
              </a:ext>
            </a:extLst>
          </p:cNvPr>
          <p:cNvCxnSpPr/>
          <p:nvPr/>
        </p:nvCxnSpPr>
        <p:spPr>
          <a:xfrm flipV="1">
            <a:off x="7733535" y="2173640"/>
            <a:ext cx="43354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05E225D-C467-E19D-7BF4-98B711DC16D8}"/>
              </a:ext>
            </a:extLst>
          </p:cNvPr>
          <p:cNvCxnSpPr>
            <a:cxnSpLocks/>
          </p:cNvCxnSpPr>
          <p:nvPr/>
        </p:nvCxnSpPr>
        <p:spPr>
          <a:xfrm flipV="1">
            <a:off x="7725978" y="4053600"/>
            <a:ext cx="43354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F759123-7475-B9DF-2580-D07534E1755B}"/>
                  </a:ext>
                </a:extLst>
              </p:cNvPr>
              <p:cNvSpPr txBox="1"/>
              <p:nvPr/>
            </p:nvSpPr>
            <p:spPr>
              <a:xfrm>
                <a:off x="7505497" y="3902864"/>
                <a:ext cx="222932" cy="30841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F759123-7475-B9DF-2580-D07534E1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97" y="3902864"/>
                <a:ext cx="222932" cy="308418"/>
              </a:xfrm>
              <a:prstGeom prst="rect">
                <a:avLst/>
              </a:prstGeom>
              <a:blipFill>
                <a:blip r:embed="rId5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9F8A02-C286-B27C-F709-5945573ABA41}"/>
                  </a:ext>
                </a:extLst>
              </p:cNvPr>
              <p:cNvSpPr txBox="1"/>
              <p:nvPr/>
            </p:nvSpPr>
            <p:spPr>
              <a:xfrm>
                <a:off x="7455645" y="2009391"/>
                <a:ext cx="222932" cy="30841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9F8A02-C286-B27C-F709-5945573A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45" y="2009391"/>
                <a:ext cx="222932" cy="308418"/>
              </a:xfrm>
              <a:prstGeom prst="rect">
                <a:avLst/>
              </a:prstGeom>
              <a:blipFill>
                <a:blip r:embed="rId6"/>
                <a:stretch>
                  <a:fillRect r="-189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F644BA1F-8832-98E6-DB38-E64465355FD7}"/>
              </a:ext>
            </a:extLst>
          </p:cNvPr>
          <p:cNvCxnSpPr>
            <a:cxnSpLocks/>
          </p:cNvCxnSpPr>
          <p:nvPr/>
        </p:nvCxnSpPr>
        <p:spPr>
          <a:xfrm>
            <a:off x="6613656" y="2163600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EF57899-5F8B-4983-216C-9E11207FBF20}"/>
              </a:ext>
            </a:extLst>
          </p:cNvPr>
          <p:cNvCxnSpPr>
            <a:cxnSpLocks/>
          </p:cNvCxnSpPr>
          <p:nvPr/>
        </p:nvCxnSpPr>
        <p:spPr>
          <a:xfrm>
            <a:off x="6613656" y="4053600"/>
            <a:ext cx="5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3418EE87-A167-DED7-F695-6A5FBDAE2518}"/>
              </a:ext>
            </a:extLst>
          </p:cNvPr>
          <p:cNvSpPr txBox="1"/>
          <p:nvPr/>
        </p:nvSpPr>
        <p:spPr>
          <a:xfrm>
            <a:off x="5329075" y="2014993"/>
            <a:ext cx="1283560" cy="297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instantaneous</a:t>
            </a:r>
            <a:endParaRPr lang="de-DE" sz="16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DCAFA86-BC02-EF82-76A6-21B664573B94}"/>
              </a:ext>
            </a:extLst>
          </p:cNvPr>
          <p:cNvSpPr txBox="1"/>
          <p:nvPr/>
        </p:nvSpPr>
        <p:spPr>
          <a:xfrm>
            <a:off x="5992753" y="3903304"/>
            <a:ext cx="620904" cy="2972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kinetic</a:t>
            </a:r>
            <a:endParaRPr lang="de-DE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4D44E83-3095-7A7C-575F-6248986512FD}"/>
                  </a:ext>
                </a:extLst>
              </p:cNvPr>
              <p:cNvSpPr txBox="1"/>
              <p:nvPr/>
            </p:nvSpPr>
            <p:spPr>
              <a:xfrm>
                <a:off x="4840382" y="4147224"/>
                <a:ext cx="2344680" cy="50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14D44E83-3095-7A7C-575F-624898651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82" y="4147224"/>
                <a:ext cx="2344680" cy="503408"/>
              </a:xfrm>
              <a:prstGeom prst="rect">
                <a:avLst/>
              </a:prstGeom>
              <a:blipFill>
                <a:blip r:embed="rId7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28C93A8-AA4B-D1E4-DFCC-48635460E2D3}"/>
                  </a:ext>
                </a:extLst>
              </p:cNvPr>
              <p:cNvSpPr txBox="1"/>
              <p:nvPr/>
            </p:nvSpPr>
            <p:spPr>
              <a:xfrm>
                <a:off x="4840382" y="2339854"/>
                <a:ext cx="1283560" cy="51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028C93A8-AA4B-D1E4-DFCC-48635460E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82" y="2339854"/>
                <a:ext cx="1283560" cy="511935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2ED12457-ED6D-E4CF-AFDD-92DD5E92E026}"/>
                  </a:ext>
                </a:extLst>
              </p:cNvPr>
              <p:cNvSpPr txBox="1"/>
              <p:nvPr/>
            </p:nvSpPr>
            <p:spPr>
              <a:xfrm>
                <a:off x="5544268" y="739170"/>
                <a:ext cx="4572000" cy="318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2ED12457-ED6D-E4CF-AFDD-92DD5E92E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68" y="739170"/>
                <a:ext cx="4572000" cy="3186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Inhaltsplatzhalter 1">
            <a:extLst>
              <a:ext uri="{FF2B5EF4-FFF2-40B4-BE49-F238E27FC236}">
                <a16:creationId xmlns:a16="http://schemas.microsoft.com/office/drawing/2014/main" id="{B55CBA17-5625-8CA0-A7B2-8A0F29E48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45" y="2091013"/>
            <a:ext cx="4960373" cy="381571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72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Goals of my thesis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092D05D-33B8-52A1-860A-E00CE7C0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597025"/>
            <a:ext cx="7511906" cy="349250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AD2SS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FINN</a:t>
            </a:r>
          </a:p>
          <a:p>
            <a:endParaRPr lang="de-DE" dirty="0"/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20640909-D811-BE23-8420-7FE4D8752C51}"/>
              </a:ext>
            </a:extLst>
          </p:cNvPr>
          <p:cNvSpPr/>
          <p:nvPr/>
        </p:nvSpPr>
        <p:spPr>
          <a:xfrm>
            <a:off x="627231" y="1662544"/>
            <a:ext cx="408079" cy="2735643"/>
          </a:xfrm>
          <a:prstGeom prst="downArrow">
            <a:avLst>
              <a:gd name="adj1" fmla="val 50000"/>
              <a:gd name="adj2" fmla="val 844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22547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– </a:t>
            </a:r>
            <a:r>
              <a:rPr lang="de-DE" dirty="0" err="1"/>
              <a:t>done</a:t>
            </a:r>
            <a:r>
              <a:rPr lang="de-DE" dirty="0"/>
              <a:t> so </a:t>
            </a:r>
            <a:r>
              <a:rPr lang="de-DE" dirty="0" err="1"/>
              <a:t>far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8C2067C-F2D1-C8E2-567D-C5BEF54C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817" y="1393888"/>
            <a:ext cx="4645183" cy="34838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6524C1B-A514-7108-9FAA-18DFB4829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51"/>
          <a:stretch/>
        </p:blipFill>
        <p:spPr>
          <a:xfrm>
            <a:off x="0" y="1516409"/>
            <a:ext cx="4542007" cy="34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8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- </a:t>
            </a:r>
            <a:r>
              <a:rPr lang="de-DE" dirty="0" err="1"/>
              <a:t>outlook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092D05D-33B8-52A1-860A-E00CE7C0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597025"/>
            <a:ext cx="7511906" cy="3492500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solver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AD2SS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FINN</a:t>
            </a:r>
          </a:p>
          <a:p>
            <a:endParaRPr lang="de-DE" dirty="0"/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AD2SS </a:t>
            </a:r>
            <a:r>
              <a:rPr lang="de-DE" dirty="0" err="1"/>
              <a:t>model</a:t>
            </a:r>
            <a:r>
              <a:rPr lang="de-DE" dirty="0"/>
              <a:t> in FINN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Perform </a:t>
            </a:r>
            <a:r>
              <a:rPr lang="de-DE" dirty="0" err="1"/>
              <a:t>tests</a:t>
            </a:r>
            <a:r>
              <a:rPr lang="de-DE" dirty="0"/>
              <a:t> with FINN</a:t>
            </a:r>
          </a:p>
        </p:txBody>
      </p:sp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20640909-D811-BE23-8420-7FE4D8752C51}"/>
              </a:ext>
            </a:extLst>
          </p:cNvPr>
          <p:cNvSpPr/>
          <p:nvPr/>
        </p:nvSpPr>
        <p:spPr>
          <a:xfrm>
            <a:off x="627231" y="1662544"/>
            <a:ext cx="408079" cy="2735643"/>
          </a:xfrm>
          <a:prstGeom prst="downArrow">
            <a:avLst>
              <a:gd name="adj1" fmla="val 50000"/>
              <a:gd name="adj2" fmla="val 8448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E18DAF9-18A5-4B0C-C4BA-4FF92226B68D}"/>
              </a:ext>
            </a:extLst>
          </p:cNvPr>
          <p:cNvCxnSpPr>
            <a:cxnSpLocks/>
          </p:cNvCxnSpPr>
          <p:nvPr/>
        </p:nvCxnSpPr>
        <p:spPr>
          <a:xfrm>
            <a:off x="929511" y="2922036"/>
            <a:ext cx="1813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12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C13B72-E87B-5297-0956-13C37654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7C08-32CF-42A2-9572-305C8EE974D2}" type="datetime1">
              <a:rPr lang="de-DE" smtClean="0"/>
              <a:t>13.09.2022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8135B5-6AE7-6D6B-EACC-A5E82EC1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149C33-062E-A35E-C146-4A2130BF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E3334AC-9626-571F-B421-94010D29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- </a:t>
            </a:r>
            <a:r>
              <a:rPr lang="de-DE" dirty="0" err="1"/>
              <a:t>outlook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C35D7E8-F2BC-391B-71D0-922B0382B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5" y="1535402"/>
            <a:ext cx="1973803" cy="19491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79D99CE-B540-D604-195A-BA75C9568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" t="1209" r="47316" b="-1209"/>
          <a:stretch/>
        </p:blipFill>
        <p:spPr>
          <a:xfrm>
            <a:off x="1631696" y="2926015"/>
            <a:ext cx="1882497" cy="1882497"/>
          </a:xfrm>
          <a:prstGeom prst="flowChartConnector">
            <a:avLst/>
          </a:prstGeom>
          <a:ln w="19050">
            <a:solidFill>
              <a:schemeClr val="tx2"/>
            </a:solidFill>
          </a:ln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DF673D-3594-0DEF-6E54-955D7042A6C2}"/>
              </a:ext>
            </a:extLst>
          </p:cNvPr>
          <p:cNvCxnSpPr/>
          <p:nvPr/>
        </p:nvCxnSpPr>
        <p:spPr>
          <a:xfrm flipV="1">
            <a:off x="4912066" y="1639874"/>
            <a:ext cx="0" cy="3096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7BFECA6-78C5-2156-A573-A187219237A4}"/>
              </a:ext>
            </a:extLst>
          </p:cNvPr>
          <p:cNvCxnSpPr>
            <a:cxnSpLocks/>
          </p:cNvCxnSpPr>
          <p:nvPr/>
        </p:nvCxnSpPr>
        <p:spPr>
          <a:xfrm>
            <a:off x="4848754" y="4709531"/>
            <a:ext cx="316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E69E0F-0EE6-2BCE-A746-DE6D8BEDA3B7}"/>
              </a:ext>
            </a:extLst>
          </p:cNvPr>
          <p:cNvSpPr txBox="1"/>
          <p:nvPr/>
        </p:nvSpPr>
        <p:spPr>
          <a:xfrm>
            <a:off x="3323685" y="1476764"/>
            <a:ext cx="1618159" cy="278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Depth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column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7E6E143-A3EA-D2FA-3292-ABB83D6AD9E7}"/>
              </a:ext>
            </a:extLst>
          </p:cNvPr>
          <p:cNvSpPr txBox="1"/>
          <p:nvPr/>
        </p:nvSpPr>
        <p:spPr>
          <a:xfrm>
            <a:off x="7792066" y="4801719"/>
            <a:ext cx="532800" cy="27828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/>
              <a:t>Time</a:t>
            </a:r>
          </a:p>
        </p:txBody>
      </p:sp>
      <p:graphicFrame>
        <p:nvGraphicFramePr>
          <p:cNvPr id="26" name="Tabelle 26">
            <a:extLst>
              <a:ext uri="{FF2B5EF4-FFF2-40B4-BE49-F238E27FC236}">
                <a16:creationId xmlns:a16="http://schemas.microsoft.com/office/drawing/2014/main" id="{F1302C89-1912-2025-85B7-A8512F05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018528"/>
              </p:ext>
            </p:extLst>
          </p:nvPr>
        </p:nvGraphicFramePr>
        <p:xfrm>
          <a:off x="4912066" y="1828449"/>
          <a:ext cx="2915920" cy="28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365968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164136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636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835980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921707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27307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39108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89630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3525709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5745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57498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737622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33869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74099926"/>
                    </a:ext>
                  </a:extLst>
                </a:gridCol>
              </a:tblGrid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59571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5017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784979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74346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9031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67027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521039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88407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46276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95533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6571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458061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590894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95891"/>
                  </a:ext>
                </a:extLst>
              </a:tr>
            </a:tbl>
          </a:graphicData>
        </a:graphic>
      </p:graphicFrame>
      <p:sp>
        <p:nvSpPr>
          <p:cNvPr id="28" name="Multiplikationszeichen 27">
            <a:extLst>
              <a:ext uri="{FF2B5EF4-FFF2-40B4-BE49-F238E27FC236}">
                <a16:creationId xmlns:a16="http://schemas.microsoft.com/office/drawing/2014/main" id="{122D352C-BD4B-F1DE-D67B-62923B00BC69}"/>
              </a:ext>
            </a:extLst>
          </p:cNvPr>
          <p:cNvSpPr/>
          <p:nvPr/>
        </p:nvSpPr>
        <p:spPr>
          <a:xfrm>
            <a:off x="5028277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29" name="Multiplikationszeichen 28">
            <a:extLst>
              <a:ext uri="{FF2B5EF4-FFF2-40B4-BE49-F238E27FC236}">
                <a16:creationId xmlns:a16="http://schemas.microsoft.com/office/drawing/2014/main" id="{DE5C26E4-872D-7169-AB36-D56407F4F5CA}"/>
              </a:ext>
            </a:extLst>
          </p:cNvPr>
          <p:cNvSpPr/>
          <p:nvPr/>
        </p:nvSpPr>
        <p:spPr>
          <a:xfrm>
            <a:off x="5234487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0" name="Multiplikationszeichen 29">
            <a:extLst>
              <a:ext uri="{FF2B5EF4-FFF2-40B4-BE49-F238E27FC236}">
                <a16:creationId xmlns:a16="http://schemas.microsoft.com/office/drawing/2014/main" id="{CBAEBE3D-D5AF-872E-23A6-F06D8C61F77E}"/>
              </a:ext>
            </a:extLst>
          </p:cNvPr>
          <p:cNvSpPr/>
          <p:nvPr/>
        </p:nvSpPr>
        <p:spPr>
          <a:xfrm>
            <a:off x="5447893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1" name="Multiplikationszeichen 30">
            <a:extLst>
              <a:ext uri="{FF2B5EF4-FFF2-40B4-BE49-F238E27FC236}">
                <a16:creationId xmlns:a16="http://schemas.microsoft.com/office/drawing/2014/main" id="{AADF7060-DF97-9F1E-7387-F4204280E056}"/>
              </a:ext>
            </a:extLst>
          </p:cNvPr>
          <p:cNvSpPr/>
          <p:nvPr/>
        </p:nvSpPr>
        <p:spPr>
          <a:xfrm>
            <a:off x="5661299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2" name="Multiplikationszeichen 31">
            <a:extLst>
              <a:ext uri="{FF2B5EF4-FFF2-40B4-BE49-F238E27FC236}">
                <a16:creationId xmlns:a16="http://schemas.microsoft.com/office/drawing/2014/main" id="{657175A1-6F19-7C91-FBFE-0F35DAF75805}"/>
              </a:ext>
            </a:extLst>
          </p:cNvPr>
          <p:cNvSpPr/>
          <p:nvPr/>
        </p:nvSpPr>
        <p:spPr>
          <a:xfrm>
            <a:off x="5866976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3" name="Multiplikationszeichen 32">
            <a:extLst>
              <a:ext uri="{FF2B5EF4-FFF2-40B4-BE49-F238E27FC236}">
                <a16:creationId xmlns:a16="http://schemas.microsoft.com/office/drawing/2014/main" id="{22C337A5-BA91-6E1C-5743-461474C91B2A}"/>
              </a:ext>
            </a:extLst>
          </p:cNvPr>
          <p:cNvSpPr/>
          <p:nvPr/>
        </p:nvSpPr>
        <p:spPr>
          <a:xfrm>
            <a:off x="6073186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4" name="Multiplikationszeichen 33">
            <a:extLst>
              <a:ext uri="{FF2B5EF4-FFF2-40B4-BE49-F238E27FC236}">
                <a16:creationId xmlns:a16="http://schemas.microsoft.com/office/drawing/2014/main" id="{A87D04EE-E950-EEE6-5920-B47CE4CEF123}"/>
              </a:ext>
            </a:extLst>
          </p:cNvPr>
          <p:cNvSpPr/>
          <p:nvPr/>
        </p:nvSpPr>
        <p:spPr>
          <a:xfrm>
            <a:off x="6286592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35" name="Multiplikationszeichen 34">
            <a:extLst>
              <a:ext uri="{FF2B5EF4-FFF2-40B4-BE49-F238E27FC236}">
                <a16:creationId xmlns:a16="http://schemas.microsoft.com/office/drawing/2014/main" id="{98CD1CE1-7342-C203-B81F-2E016667E54E}"/>
              </a:ext>
            </a:extLst>
          </p:cNvPr>
          <p:cNvSpPr/>
          <p:nvPr/>
        </p:nvSpPr>
        <p:spPr>
          <a:xfrm>
            <a:off x="6499998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0" name="Multiplikationszeichen 39">
            <a:extLst>
              <a:ext uri="{FF2B5EF4-FFF2-40B4-BE49-F238E27FC236}">
                <a16:creationId xmlns:a16="http://schemas.microsoft.com/office/drawing/2014/main" id="{0298A0E8-1B16-5010-76BB-62F3475118E4}"/>
              </a:ext>
            </a:extLst>
          </p:cNvPr>
          <p:cNvSpPr/>
          <p:nvPr/>
        </p:nvSpPr>
        <p:spPr>
          <a:xfrm>
            <a:off x="6691502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1" name="Multiplikationszeichen 40">
            <a:extLst>
              <a:ext uri="{FF2B5EF4-FFF2-40B4-BE49-F238E27FC236}">
                <a16:creationId xmlns:a16="http://schemas.microsoft.com/office/drawing/2014/main" id="{9C25E69F-21B3-7A81-36B0-9157B082BBF1}"/>
              </a:ext>
            </a:extLst>
          </p:cNvPr>
          <p:cNvSpPr/>
          <p:nvPr/>
        </p:nvSpPr>
        <p:spPr>
          <a:xfrm>
            <a:off x="6897712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2" name="Multiplikationszeichen 41">
            <a:extLst>
              <a:ext uri="{FF2B5EF4-FFF2-40B4-BE49-F238E27FC236}">
                <a16:creationId xmlns:a16="http://schemas.microsoft.com/office/drawing/2014/main" id="{11AEE03B-3CD2-4EF3-179B-7919C95EE61F}"/>
              </a:ext>
            </a:extLst>
          </p:cNvPr>
          <p:cNvSpPr/>
          <p:nvPr/>
        </p:nvSpPr>
        <p:spPr>
          <a:xfrm>
            <a:off x="7111118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3" name="Multiplikationszeichen 42">
            <a:extLst>
              <a:ext uri="{FF2B5EF4-FFF2-40B4-BE49-F238E27FC236}">
                <a16:creationId xmlns:a16="http://schemas.microsoft.com/office/drawing/2014/main" id="{62D38954-40BE-76A7-2829-E9AD6E3D3F7A}"/>
              </a:ext>
            </a:extLst>
          </p:cNvPr>
          <p:cNvSpPr/>
          <p:nvPr/>
        </p:nvSpPr>
        <p:spPr>
          <a:xfrm>
            <a:off x="7324524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4" name="Multiplikationszeichen 43">
            <a:extLst>
              <a:ext uri="{FF2B5EF4-FFF2-40B4-BE49-F238E27FC236}">
                <a16:creationId xmlns:a16="http://schemas.microsoft.com/office/drawing/2014/main" id="{FF390F96-9ADC-284C-65BB-B2FC734DF429}"/>
              </a:ext>
            </a:extLst>
          </p:cNvPr>
          <p:cNvSpPr/>
          <p:nvPr/>
        </p:nvSpPr>
        <p:spPr>
          <a:xfrm>
            <a:off x="7733969" y="1737925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57" name="Multiplikationszeichen 56">
            <a:extLst>
              <a:ext uri="{FF2B5EF4-FFF2-40B4-BE49-F238E27FC236}">
                <a16:creationId xmlns:a16="http://schemas.microsoft.com/office/drawing/2014/main" id="{A07D685B-E694-3885-C679-F8F5C4DA09B5}"/>
              </a:ext>
            </a:extLst>
          </p:cNvPr>
          <p:cNvSpPr/>
          <p:nvPr/>
        </p:nvSpPr>
        <p:spPr>
          <a:xfrm>
            <a:off x="7537930" y="1743960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5765EBE-3E30-81D2-E204-75BF89BFCC02}"/>
              </a:ext>
            </a:extLst>
          </p:cNvPr>
          <p:cNvCxnSpPr>
            <a:cxnSpLocks/>
          </p:cNvCxnSpPr>
          <p:nvPr/>
        </p:nvCxnSpPr>
        <p:spPr>
          <a:xfrm flipV="1">
            <a:off x="5118277" y="4808512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63A895D-E869-714B-4AB9-0B4C83C4E7CE}"/>
              </a:ext>
            </a:extLst>
          </p:cNvPr>
          <p:cNvCxnSpPr>
            <a:cxnSpLocks/>
          </p:cNvCxnSpPr>
          <p:nvPr/>
        </p:nvCxnSpPr>
        <p:spPr>
          <a:xfrm flipV="1">
            <a:off x="6432754" y="4798969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63005BA3-56A1-7D6C-D274-E05DE67E7E3B}"/>
              </a:ext>
            </a:extLst>
          </p:cNvPr>
          <p:cNvCxnSpPr>
            <a:cxnSpLocks/>
          </p:cNvCxnSpPr>
          <p:nvPr/>
        </p:nvCxnSpPr>
        <p:spPr>
          <a:xfrm flipV="1">
            <a:off x="7726135" y="4808511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56E73AF2-4939-88DE-FA69-A62C1525A73B}"/>
              </a:ext>
            </a:extLst>
          </p:cNvPr>
          <p:cNvSpPr txBox="1"/>
          <p:nvPr/>
        </p:nvSpPr>
        <p:spPr>
          <a:xfrm>
            <a:off x="6279615" y="5138776"/>
            <a:ext cx="411887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flux</a:t>
            </a:r>
            <a:endParaRPr lang="de-DE" sz="16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82F5DA4-A94F-BDDA-C276-E3C3B51B713D}"/>
              </a:ext>
            </a:extLst>
          </p:cNvPr>
          <p:cNvSpPr txBox="1"/>
          <p:nvPr/>
        </p:nvSpPr>
        <p:spPr>
          <a:xfrm>
            <a:off x="7910994" y="4364715"/>
            <a:ext cx="472344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sand</a:t>
            </a:r>
            <a:endParaRPr lang="de-DE" sz="1600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B98D888-89E6-A0DB-E655-CDB59F8468FD}"/>
              </a:ext>
            </a:extLst>
          </p:cNvPr>
          <p:cNvSpPr txBox="1"/>
          <p:nvPr/>
        </p:nvSpPr>
        <p:spPr>
          <a:xfrm>
            <a:off x="7910994" y="3187874"/>
            <a:ext cx="472344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soil</a:t>
            </a:r>
            <a:endParaRPr lang="de-DE" sz="16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1B9F76E-C048-A076-6C7B-DB8633C7AB0B}"/>
              </a:ext>
            </a:extLst>
          </p:cNvPr>
          <p:cNvSpPr txBox="1"/>
          <p:nvPr/>
        </p:nvSpPr>
        <p:spPr>
          <a:xfrm>
            <a:off x="7910994" y="1917925"/>
            <a:ext cx="472344" cy="1980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600" dirty="0" err="1"/>
              <a:t>sand</a:t>
            </a:r>
            <a:endParaRPr lang="de-DE" sz="1600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8CCB069-F5A7-AD64-7CDC-76D33FDA71E6}"/>
              </a:ext>
            </a:extLst>
          </p:cNvPr>
          <p:cNvCxnSpPr>
            <a:cxnSpLocks/>
          </p:cNvCxnSpPr>
          <p:nvPr/>
        </p:nvCxnSpPr>
        <p:spPr>
          <a:xfrm flipV="1">
            <a:off x="5020749" y="1417203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A04E2C2-B9D9-E660-346A-55FAAC071F8D}"/>
              </a:ext>
            </a:extLst>
          </p:cNvPr>
          <p:cNvCxnSpPr>
            <a:cxnSpLocks/>
          </p:cNvCxnSpPr>
          <p:nvPr/>
        </p:nvCxnSpPr>
        <p:spPr>
          <a:xfrm flipV="1">
            <a:off x="6335226" y="1407660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361FEFE-5549-93B6-307A-56D47A2A1DBE}"/>
              </a:ext>
            </a:extLst>
          </p:cNvPr>
          <p:cNvCxnSpPr>
            <a:cxnSpLocks/>
          </p:cNvCxnSpPr>
          <p:nvPr/>
        </p:nvCxnSpPr>
        <p:spPr>
          <a:xfrm flipV="1">
            <a:off x="7628607" y="1417202"/>
            <a:ext cx="0" cy="33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D638747F-5069-671A-683B-F5E945783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716400"/>
            <a:ext cx="8208000" cy="276225"/>
          </a:xfrm>
        </p:spPr>
        <p:txBody>
          <a:bodyPr/>
          <a:lstStyle/>
          <a:p>
            <a:r>
              <a:rPr lang="de-DE" dirty="0"/>
              <a:t>Experimental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3A7E77A-943E-5E22-AD6A-3E9A73A549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17" t="10177" r="56371" b="16079"/>
          <a:stretch/>
        </p:blipFill>
        <p:spPr>
          <a:xfrm>
            <a:off x="4917370" y="2235994"/>
            <a:ext cx="2910616" cy="2067502"/>
          </a:xfrm>
          <a:prstGeom prst="rect">
            <a:avLst/>
          </a:prstGeom>
        </p:spPr>
      </p:pic>
      <p:sp>
        <p:nvSpPr>
          <p:cNvPr id="49" name="Multiplikationszeichen 48">
            <a:extLst>
              <a:ext uri="{FF2B5EF4-FFF2-40B4-BE49-F238E27FC236}">
                <a16:creationId xmlns:a16="http://schemas.microsoft.com/office/drawing/2014/main" id="{E84F523A-D61B-2CCD-46A3-18DB7507558C}"/>
              </a:ext>
            </a:extLst>
          </p:cNvPr>
          <p:cNvSpPr/>
          <p:nvPr/>
        </p:nvSpPr>
        <p:spPr>
          <a:xfrm rot="16200000">
            <a:off x="7737988" y="3780270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54" name="Multiplikationszeichen 53">
            <a:extLst>
              <a:ext uri="{FF2B5EF4-FFF2-40B4-BE49-F238E27FC236}">
                <a16:creationId xmlns:a16="http://schemas.microsoft.com/office/drawing/2014/main" id="{CFEFC893-2FDE-9F78-F773-8801F48BD5B8}"/>
              </a:ext>
            </a:extLst>
          </p:cNvPr>
          <p:cNvSpPr/>
          <p:nvPr/>
        </p:nvSpPr>
        <p:spPr>
          <a:xfrm rot="16200000">
            <a:off x="7737988" y="2742338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DBA676-BF78-7C5B-F9A2-640591DBC641}"/>
              </a:ext>
            </a:extLst>
          </p:cNvPr>
          <p:cNvSpPr txBox="1"/>
          <p:nvPr/>
        </p:nvSpPr>
        <p:spPr>
          <a:xfrm>
            <a:off x="1095870" y="3432637"/>
            <a:ext cx="7119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© Thomas Bierbaum</a:t>
            </a:r>
          </a:p>
        </p:txBody>
      </p:sp>
      <p:sp>
        <p:nvSpPr>
          <p:cNvPr id="45" name="Multiplikationszeichen 44">
            <a:extLst>
              <a:ext uri="{FF2B5EF4-FFF2-40B4-BE49-F238E27FC236}">
                <a16:creationId xmlns:a16="http://schemas.microsoft.com/office/drawing/2014/main" id="{07656801-488A-0A96-27EA-49B55548D3B2}"/>
              </a:ext>
            </a:extLst>
          </p:cNvPr>
          <p:cNvSpPr/>
          <p:nvPr/>
        </p:nvSpPr>
        <p:spPr>
          <a:xfrm rot="16200000">
            <a:off x="7745751" y="4202493"/>
            <a:ext cx="180000" cy="180000"/>
          </a:xfrm>
          <a:prstGeom prst="mathMultiply">
            <a:avLst>
              <a:gd name="adj1" fmla="val 37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28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Matthias Gültig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/>
          </p:nvPr>
        </p:nvSpPr>
        <p:spPr>
          <a:xfrm>
            <a:off x="2174399" y="3912292"/>
            <a:ext cx="6039961" cy="216000"/>
          </a:xfrm>
        </p:spPr>
        <p:txBody>
          <a:bodyPr/>
          <a:lstStyle/>
          <a:p>
            <a:r>
              <a:rPr lang="en-US" dirty="0"/>
              <a:t>Stochastic Simulation and Safety Research for </a:t>
            </a:r>
            <a:r>
              <a:rPr lang="en-US" dirty="0" err="1"/>
              <a:t>Hydrosystems</a:t>
            </a:r>
            <a:r>
              <a:rPr lang="en-US" dirty="0"/>
              <a:t> (LS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de-DE" dirty="0"/>
          </a:p>
          <a:p>
            <a:r>
              <a:rPr lang="en-US" dirty="0"/>
              <a:t> </a:t>
            </a:r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matthiasgueltig@outlook.de</a:t>
            </a:r>
            <a:endParaRPr lang="de-DE" dirty="0"/>
          </a:p>
        </p:txBody>
      </p:sp>
      <p:sp>
        <p:nvSpPr>
          <p:cNvPr id="11" name="Textplatzhalter 11"/>
          <p:cNvSpPr txBox="1">
            <a:spLocks/>
          </p:cNvSpPr>
          <p:nvPr/>
        </p:nvSpPr>
        <p:spPr>
          <a:xfrm>
            <a:off x="2174399" y="4127809"/>
            <a:ext cx="6039961" cy="21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iws-ls3.uni-stuttgart.de</a:t>
            </a:r>
            <a:endParaRPr lang="de-DE" dirty="0"/>
          </a:p>
        </p:txBody>
      </p:sp>
      <p:sp>
        <p:nvSpPr>
          <p:cNvPr id="4" name="Ellipse 3"/>
          <p:cNvSpPr/>
          <p:nvPr/>
        </p:nvSpPr>
        <p:spPr>
          <a:xfrm>
            <a:off x="468313" y="2056481"/>
            <a:ext cx="1438182" cy="14381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51" y="2372504"/>
            <a:ext cx="740190" cy="716924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450000" y="14868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University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Stuttgart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763" t="1" b="-1"/>
          <a:stretch/>
        </p:blipFill>
        <p:spPr>
          <a:xfrm>
            <a:off x="914400" y="656409"/>
            <a:ext cx="1628471" cy="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8157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 DE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Uni_Stuttgart ENG">
  <a:themeElements>
    <a:clrScheme name="Universitaet_Stuttgart_Color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441</Words>
  <Application>Microsoft Office PowerPoint</Application>
  <PresentationFormat>Bildschirmpräsentation (16:10)</PresentationFormat>
  <Paragraphs>153</Paragraphs>
  <Slides>13</Slides>
  <Notes>2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Uni_Stuttgart DE</vt:lpstr>
      <vt:lpstr>Uni_Stuttgart ENG</vt:lpstr>
      <vt:lpstr>Learning a contaminant transport solver for PFAS with FINN</vt:lpstr>
      <vt:lpstr>Introduction</vt:lpstr>
      <vt:lpstr>Introduction</vt:lpstr>
      <vt:lpstr>Introduction and Problem Definition</vt:lpstr>
      <vt:lpstr>Goals of my thesis</vt:lpstr>
      <vt:lpstr>Goals of my thesis – done so far</vt:lpstr>
      <vt:lpstr>Goals of my thesis - outlook</vt:lpstr>
      <vt:lpstr>Goals of my thesis - outlook</vt:lpstr>
      <vt:lpstr>PowerPoint-Präsentation</vt:lpstr>
      <vt:lpstr>Status so far</vt:lpstr>
      <vt:lpstr>FINN (Finite volume Neural Network)</vt:lpstr>
      <vt:lpstr>Done so far</vt:lpstr>
      <vt:lpstr>Done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2016-04-20T15:35:02Z</dcterms:created>
  <dcterms:modified xsi:type="dcterms:W3CDTF">2022-09-14T08:48:57Z</dcterms:modified>
</cp:coreProperties>
</file>