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3" r:id="rId10"/>
    <p:sldId id="280" r:id="rId11"/>
    <p:sldId id="281" r:id="rId12"/>
    <p:sldId id="282" r:id="rId13"/>
    <p:sldId id="283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0" d="100"/>
          <a:sy n="60" d="100"/>
        </p:scale>
        <p:origin x="52" y="2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0AFAF-CF54-453F-85A6-EE7AE76A6D38}" type="datetime1">
              <a:rPr lang="it-IT" smtClean="0"/>
              <a:t>19/01/2022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9T11:59:26.15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1,'13'0,"0"2,-1 0,19 5,24 3,157 24,-1-1,251-20,-84-7,206 1,-351-9,756 2,-970-1,-1-1,34-8,-33 6,1 1,32-3,890 5,-442 3,-442-2,162 7,-166-2,-39-5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9T12:41:23.05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52,'717'-12,"-476"-7,52-1,954 20,-1232 2,1-1,0 2,-1 0,27 9,-20-5,28 4,-20-5,36 11,-45-10,0-1,1-1,-1-1,26 1,451-4,-232-3,-151 0,122 4,-225-1,0 1,0 0,14 5,-13-3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9T11:59:29.40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0,'3223'0,"-3206"0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9T11:59:33.17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0,'2051'0,"-1997"5,-38-3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9T11:59:36.53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50,'111'2,"125"-4,-113-16,-85 10,1 3,47-2,-43 8,3-1,77-7,-47 1,-65 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9T11:59:40.3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446 15,'-241'-13,"204"12,21 1,0-1,-1 2,-25 3,39-3,0 1,0-1,1 0,-1 1,0 0,0 0,1 0,-1 0,1 0,0 0,0 0,-1 1,1-1,1 1,-1 0,0-1,1 1,-1 0,1 0,0 0,0 0,0 0,0 0,0 7,-2 8,1 0,1 1,1 19,0-28,0 2,-1 1,-1-1,-6 22,-2 21,10-53,0 1,0 0,1 0,-1 0,1 0,-1 0,1 0,0 0,0-1,1 1,-1 0,0-1,1 1,0-1,-1 1,1-1,0 0,0 0,0 0,1 0,-1 0,5 3,6 3,1-1,-1 0,20 7,-11-5,-6-2,0-2,0 1,1-2,-1 0,1-1,0 0,0-2,26 0,50 0,62-3,-138-1,1 0,0-1,-1-1,0-1,0-1,19-9,42-16,-74 31,0-1,0 1,1-1,-1 0,0 0,0-1,-1 1,1-1,-1 0,1 0,-1 0,0 0,0 0,4-6,-5 4,1 1,-1-1,0-1,0 1,-1 0,1 0,-1-1,0 1,-1-1,1 1,-1-9,0 1,-1 0,0 0,-1 0,0 1,-1-1,-4-12,4 18,1 1,-2 0,1 0,-1 0,1 0,-2 1,1 0,-1-1,1 2,-1-1,-1 0,1 1,-7-4,3 3,0-1,0 2,-1-1,1 1,-1 1,0 0,0 0,-11-1,-7 1,-50 2,76 1,-177 1,161-1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9T11:59:46.67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1,'3'2,"0"1,0-1,1 0,-1 0,1 0,0 0,0-1,-1 0,1 0,0 0,7 1,49 2,-46-4,35 1,-1 2,59 12,116 16,-189-26,42 12,11 2,84 14,50 7,-94-30,139-9,-129-2,94-16,-185 11,21 1,-54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9T12:41:08.12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27,'109'1,"117"-3,-125-9,-59 4,49 0,848 7,-437 1,-488-1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9T12:41:12.71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25,'116'13,"282"-12,-202-2,-92-5,6-1,-92 6,1-1,35-7,-36 4,1 2,34-2,591 6,-625 0,0 1,-1 1,34 8,-42-8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9T12:41:18.32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14,'519'0,"-428"-7,6 1,567 6,-651 1,-1 0,0 1,0 1,1 0,16 6,-17-4,0-1,1-1,-1 0,27 2,18-6,-45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013D0E-6236-446F-904B-E774D9F98961}" type="datetime1">
              <a:rPr lang="it-IT" smtClean="0"/>
              <a:t>19/01/2022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tango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tango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tango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56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0" name="Segnaposto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AB36474-6F91-425C-BA3E-6B12C4C4BB9A}" type="datetime1">
              <a:rPr lang="it-IT" smtClean="0"/>
              <a:t>19/01/2022</a:t>
            </a:fld>
            <a:endParaRPr lang="en-US" dirty="0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3F3710-490B-4740-B6D7-B9792C8AB872}" type="datetime1">
              <a:rPr lang="it-IT" smtClean="0"/>
              <a:t>19/01/2022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318586-27FC-4E59-A573-09A0053DE2D5}" type="datetime1">
              <a:rPr lang="it-IT" smtClean="0"/>
              <a:t>19/01/2022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ly 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03973-789E-4A24-B860-36EBA871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F500-60CC-4F53-8411-DF806990DFDE}" type="datetimeFigureOut">
              <a:rPr lang="it-IT" smtClean="0"/>
              <a:t>19/01/2022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D05B8-0CBA-44A4-9708-04F82469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0F148-7BE3-4A85-AFBB-655CBA5C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0655-B9F1-4BEC-829E-8CF4000E3DB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27CE26-51D4-4865-9B63-DE366AF0A7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8863" y="706438"/>
            <a:ext cx="10085387" cy="5041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57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F500-60CC-4F53-8411-DF806990DFDE}" type="datetimeFigureOut">
              <a:rPr lang="it-IT" smtClean="0"/>
              <a:t>19/01/2022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0655-B9F1-4BEC-829E-8CF4000E3DB7}" type="slidenum">
              <a:rPr lang="it-IT" smtClean="0"/>
              <a:t>‹N›</a:t>
            </a:fld>
            <a:endParaRPr lang="it-I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169844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89BC4E-D1DE-41A7-822E-33F3E2448C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5213" y="1979613"/>
            <a:ext cx="10112375" cy="389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378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FEEA0C-1FCD-40E6-A1D4-23BFBD0CE371}" type="datetime1">
              <a:rPr lang="it-IT" smtClean="0"/>
              <a:t>19/01/2022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tango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tango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tango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56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48F23ED-F6BB-4CDB-8CED-5F2E9AE92607}" type="datetime1">
              <a:rPr lang="it-IT" smtClean="0"/>
              <a:t>19/01/2022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466EC-ACF2-4AF5-A2DE-2C9D1A6828FD}" type="datetime1">
              <a:rPr lang="it-IT" smtClean="0"/>
              <a:t>19/01/2022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48AAC1-8B74-4EE6-9B7A-D8C2183B6272}" type="datetime1">
              <a:rPr lang="it-IT" smtClean="0"/>
              <a:t>19/01/2022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98DF3E-2C46-4BD0-9CFF-FBAEC93B7840}" type="datetime1">
              <a:rPr lang="it-IT" smtClean="0"/>
              <a:t>19/01/2022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9F376C-F698-4333-9878-8CD80B2B39D3}" type="datetime1">
              <a:rPr lang="it-IT" smtClean="0"/>
              <a:t>19/01/2022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" dirty="0"/>
              <a:t>Fare clic per modificare lo stile del titolo</a:t>
            </a: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7579D569-2C97-4786-A562-991193493077}" type="datetime1">
              <a:rPr lang="it-IT" smtClean="0"/>
              <a:t>19/01/2022</a:t>
            </a:fld>
            <a:endParaRPr lang="en-US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3D5E0B24-8B1C-463E-9C62-AF58AAE602D6}" type="datetime1">
              <a:rPr lang="it-IT" smtClean="0"/>
              <a:t>19/01/2022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tango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tango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tango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7732347-0869-477C-BE48-3F9F51733ED7}" type="datetime1">
              <a:rPr lang="it-IT" smtClean="0"/>
              <a:t>19/01/2022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  <p:sldLayoutId id="2147483674" r:id="rId12"/>
    <p:sldLayoutId id="2147483675" r:id="rId1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customXml" Target="../ink/ink8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atteo.zignani@unimi.it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Pages/AnalysisPage.aspx?id=7161ExhwdEaj18wNsG1UXBI5N351VzhEvBG0yIjU-wJUMEQ4N0Q4OUFQR1BON0NHUzBIT09NMk5LViQlQCN0PWcu&amp;AnalyzerToken=fLE7kV4ZK5MLzCDN7IQU5rJduOY2iKNr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on tessuto, tabella, rosso, coperto&#10;&#10;Descrizione generata automaticament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ttangolo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ttangolo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 rtlCol="0">
            <a:normAutofit fontScale="90000"/>
          </a:bodyPr>
          <a:lstStyle/>
          <a:p>
            <a:pPr rtl="0"/>
            <a:r>
              <a:rPr lang="it" sz="4400" dirty="0">
                <a:solidFill>
                  <a:schemeClr val="tx1"/>
                </a:solidFill>
              </a:rPr>
              <a:t>Computational Statistics and machine Learning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4268843"/>
            <a:ext cx="4775075" cy="559656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it" dirty="0">
                <a:solidFill>
                  <a:schemeClr val="tx1"/>
                </a:solidFill>
              </a:rPr>
              <a:t>Machine Learning Lab</a:t>
            </a:r>
          </a:p>
          <a:p>
            <a:pPr rtl="0"/>
            <a:r>
              <a:rPr lang="it" i="1" dirty="0">
                <a:solidFill>
                  <a:schemeClr val="tx1"/>
                </a:solidFill>
              </a:rPr>
              <a:t>Matteo Zignani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9EBDB9E-D2E3-4FFC-B4D7-F91083AA6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it-IT" dirty="0"/>
              <a:t>Linguaggio: Python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9F7CF34-2AE8-4C08-9978-33525D267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853" y="609600"/>
            <a:ext cx="4493894" cy="5334000"/>
          </a:xfrm>
          <a:prstGeom prst="rect">
            <a:avLst/>
          </a:prstGeom>
          <a:noFill/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EEFF6D-1AB1-4A81-BAD2-8AA7C2FC2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it-IT" dirty="0"/>
              <a:t>Python è il linguaggio di riferimento per sviluppo di soluzione basate su ML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A1256C-7CE4-4D6A-B6D7-5756D364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448F23ED-F6BB-4CDB-8CED-5F2E9AE92607}" type="datetime1">
              <a:rPr lang="it-IT" smtClean="0"/>
              <a:pPr rtl="0">
                <a:spcAft>
                  <a:spcPts val="600"/>
                </a:spcAft>
              </a:pPr>
              <a:t>19/01/2022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0C94E7AF-FB08-4295-BA7A-9A5EA907131D}"/>
                  </a:ext>
                </a:extLst>
              </p14:cNvPr>
              <p14:cNvContentPartPr/>
              <p14:nvPr/>
            </p14:nvContentPartPr>
            <p14:xfrm>
              <a:off x="1922661" y="743668"/>
              <a:ext cx="1858680" cy="41400"/>
            </p14:xfrm>
          </p:contentPart>
        </mc:Choice>
        <mc:Fallback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0C94E7AF-FB08-4295-BA7A-9A5EA90713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4661" y="708028"/>
                <a:ext cx="18943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18C40739-0450-4A2E-969F-600D0DE1B8DB}"/>
                  </a:ext>
                </a:extLst>
              </p14:cNvPr>
              <p14:cNvContentPartPr/>
              <p14:nvPr/>
            </p14:nvContentPartPr>
            <p14:xfrm>
              <a:off x="1895661" y="873988"/>
              <a:ext cx="1166760" cy="360"/>
            </p14:xfrm>
          </p:contentPart>
        </mc:Choice>
        <mc:Fallback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18C40739-0450-4A2E-969F-600D0DE1B8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77661" y="837988"/>
                <a:ext cx="12024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CAA712C9-BF93-405F-9F4F-C17DE9C0A440}"/>
                  </a:ext>
                </a:extLst>
              </p14:cNvPr>
              <p14:cNvContentPartPr/>
              <p14:nvPr/>
            </p14:nvContentPartPr>
            <p14:xfrm>
              <a:off x="2581461" y="1111588"/>
              <a:ext cx="763920" cy="2880"/>
            </p14:xfrm>
          </p:contentPart>
        </mc:Choice>
        <mc:Fallback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CAA712C9-BF93-405F-9F4F-C17DE9C0A4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63821" y="1075588"/>
                <a:ext cx="79956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299AD569-806D-4C9E-A046-AB4371EAB5C2}"/>
                  </a:ext>
                </a:extLst>
              </p14:cNvPr>
              <p14:cNvContentPartPr/>
              <p14:nvPr/>
            </p14:nvContentPartPr>
            <p14:xfrm>
              <a:off x="2151261" y="1496788"/>
              <a:ext cx="336240" cy="19080"/>
            </p14:xfrm>
          </p:contentPart>
        </mc:Choice>
        <mc:Fallback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299AD569-806D-4C9E-A046-AB4371EAB5C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33621" y="1460788"/>
                <a:ext cx="3718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BB08FD07-D04E-44E7-BD8B-A7157F50B973}"/>
                  </a:ext>
                </a:extLst>
              </p14:cNvPr>
              <p14:cNvContentPartPr/>
              <p14:nvPr/>
            </p14:nvContentPartPr>
            <p14:xfrm>
              <a:off x="4900221" y="662308"/>
              <a:ext cx="304920" cy="158400"/>
            </p14:xfrm>
          </p:contentPart>
        </mc:Choice>
        <mc:Fallback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BB08FD07-D04E-44E7-BD8B-A7157F50B97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82221" y="626308"/>
                <a:ext cx="3405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3620F70E-8541-4480-849F-6A84687D7D49}"/>
                  </a:ext>
                </a:extLst>
              </p14:cNvPr>
              <p14:cNvContentPartPr/>
              <p14:nvPr/>
            </p14:nvContentPartPr>
            <p14:xfrm>
              <a:off x="4230981" y="1241188"/>
              <a:ext cx="730080" cy="72720"/>
            </p14:xfrm>
          </p:contentPart>
        </mc:Choice>
        <mc:Fallback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3620F70E-8541-4480-849F-6A84687D7D4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213341" y="1205548"/>
                <a:ext cx="765720" cy="14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2002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67D4CA-FF94-46C0-9E5B-A715103E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Ambienti di sviluppo interattivi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87DF9A8-80BB-4D4C-B8E0-574BC4DB7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970" y="609600"/>
            <a:ext cx="4725659" cy="5334000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A133DB8-F371-4717-B854-CBB76A1AA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err="1"/>
              <a:t>JupyterLab</a:t>
            </a:r>
            <a:r>
              <a:rPr lang="it-IT" dirty="0"/>
              <a:t> fornito da distribuzione Anaconda</a:t>
            </a:r>
          </a:p>
          <a:p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4F5E0D-17AC-408A-90EE-33353B88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79D569-2C97-4786-A562-991193493077}" type="datetime1">
              <a:rPr lang="it-IT" smtClean="0"/>
              <a:t>19/01/2022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AEBF4A21-3170-4C69-A507-AB93867AEFBF}"/>
                  </a:ext>
                </a:extLst>
              </p14:cNvPr>
              <p14:cNvContentPartPr/>
              <p14:nvPr/>
            </p14:nvContentPartPr>
            <p14:xfrm>
              <a:off x="1792701" y="1110868"/>
              <a:ext cx="729000" cy="10080"/>
            </p14:xfrm>
          </p:contentPart>
        </mc:Choice>
        <mc:Fallback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AEBF4A21-3170-4C69-A507-AB93867AEF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5061" y="1075228"/>
                <a:ext cx="7646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C3CCFD7E-599C-476F-A888-90C92C9D9C99}"/>
                  </a:ext>
                </a:extLst>
              </p14:cNvPr>
              <p14:cNvContentPartPr/>
              <p14:nvPr/>
            </p14:nvContentPartPr>
            <p14:xfrm>
              <a:off x="3262941" y="1120228"/>
              <a:ext cx="672480" cy="14400"/>
            </p14:xfrm>
          </p:contentPart>
        </mc:Choice>
        <mc:Fallback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C3CCFD7E-599C-476F-A888-90C92C9D9C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44941" y="1084228"/>
                <a:ext cx="70812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F816BCE9-1C76-49FA-BF75-0C8519DABF70}"/>
                  </a:ext>
                </a:extLst>
              </p14:cNvPr>
              <p14:cNvContentPartPr/>
              <p14:nvPr/>
            </p14:nvContentPartPr>
            <p14:xfrm>
              <a:off x="3155301" y="1375468"/>
              <a:ext cx="582840" cy="14400"/>
            </p14:xfrm>
          </p:contentPart>
        </mc:Choice>
        <mc:Fallback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F816BCE9-1C76-49FA-BF75-0C8519DABF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37301" y="1339828"/>
                <a:ext cx="6184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2C35EBE7-1814-497F-B832-9A265A8D820C}"/>
                  </a:ext>
                </a:extLst>
              </p14:cNvPr>
              <p14:cNvContentPartPr/>
              <p14:nvPr/>
            </p14:nvContentPartPr>
            <p14:xfrm>
              <a:off x="2258901" y="1487428"/>
              <a:ext cx="1473840" cy="37800"/>
            </p14:xfrm>
          </p:contentPart>
        </mc:Choice>
        <mc:Fallback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2C35EBE7-1814-497F-B832-9A265A8D820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40901" y="1451788"/>
                <a:ext cx="1509480" cy="10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3126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B7442A6-BF4A-4FFF-B1D0-82D70D3B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79D569-2C97-4786-A562-991193493077}" type="datetime1">
              <a:rPr lang="it-IT" smtClean="0"/>
              <a:t>19/01/2022</a:t>
            </a:fld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6DEC12-B813-42F9-868E-960D0C6F70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Soluzioni locali / cloud-</a:t>
            </a:r>
            <a:r>
              <a:rPr lang="it-IT" dirty="0" err="1"/>
              <a:t>based</a:t>
            </a:r>
            <a:r>
              <a:rPr lang="it-IT" dirty="0"/>
              <a:t> per ML (approccio didattico)</a:t>
            </a:r>
          </a:p>
          <a:p>
            <a:endParaRPr lang="it-IT" dirty="0"/>
          </a:p>
          <a:p>
            <a:pPr lvl="1"/>
            <a:r>
              <a:rPr lang="it-IT" b="1" dirty="0"/>
              <a:t>Anaconda + Anaconda Navigator + </a:t>
            </a:r>
            <a:r>
              <a:rPr lang="it-IT" b="1" dirty="0" err="1"/>
              <a:t>JupyterLab</a:t>
            </a:r>
            <a:endParaRPr lang="it-IT" b="1" dirty="0"/>
          </a:p>
          <a:p>
            <a:pPr lvl="1"/>
            <a:endParaRPr lang="it-IT" dirty="0"/>
          </a:p>
          <a:p>
            <a:pPr lvl="1"/>
            <a:r>
              <a:rPr lang="it-IT" dirty="0" err="1"/>
              <a:t>Miniconda</a:t>
            </a:r>
            <a:r>
              <a:rPr lang="it-IT" dirty="0"/>
              <a:t> + </a:t>
            </a:r>
            <a:r>
              <a:rPr lang="it-IT" dirty="0" err="1"/>
              <a:t>JupyterLab</a:t>
            </a:r>
            <a:r>
              <a:rPr lang="it-IT" dirty="0"/>
              <a:t> / </a:t>
            </a:r>
            <a:r>
              <a:rPr lang="it-IT" dirty="0" err="1"/>
              <a:t>Jupyter</a:t>
            </a:r>
            <a:r>
              <a:rPr lang="it-IT" dirty="0"/>
              <a:t> Notebook</a:t>
            </a:r>
          </a:p>
          <a:p>
            <a:pPr lvl="1"/>
            <a:endParaRPr lang="it-IT" dirty="0"/>
          </a:p>
          <a:p>
            <a:pPr lvl="1"/>
            <a:r>
              <a:rPr lang="it-IT" b="1" dirty="0"/>
              <a:t>Google </a:t>
            </a:r>
            <a:r>
              <a:rPr lang="it-IT" b="1" dirty="0" err="1"/>
              <a:t>Colab</a:t>
            </a:r>
            <a:r>
              <a:rPr lang="it-IT" b="1" dirty="0"/>
              <a:t> </a:t>
            </a:r>
            <a:r>
              <a:rPr lang="it-IT" dirty="0"/>
              <a:t>(cloud-</a:t>
            </a:r>
            <a:r>
              <a:rPr lang="it-IT" dirty="0" err="1"/>
              <a:t>based</a:t>
            </a:r>
            <a:r>
              <a:rPr lang="it-IT" dirty="0"/>
              <a:t>) -&gt; parte su deep learning x accesso gratuito ad istanze (macchine) con GPU</a:t>
            </a:r>
          </a:p>
          <a:p>
            <a:pPr lvl="1"/>
            <a:endParaRPr lang="it-IT" dirty="0"/>
          </a:p>
          <a:p>
            <a:pPr lvl="1"/>
            <a:r>
              <a:rPr lang="it-IT" dirty="0" err="1"/>
              <a:t>Deepnote</a:t>
            </a:r>
            <a:endParaRPr lang="it-IT" dirty="0"/>
          </a:p>
          <a:p>
            <a:pPr lvl="1"/>
            <a:endParaRPr lang="it-IT" dirty="0"/>
          </a:p>
          <a:p>
            <a:pPr lvl="1"/>
            <a:r>
              <a:rPr lang="it-IT" dirty="0"/>
              <a:t>Binder</a:t>
            </a:r>
          </a:p>
        </p:txBody>
      </p:sp>
    </p:spTree>
    <p:extLst>
      <p:ext uri="{BB962C8B-B14F-4D97-AF65-F5344CB8AC3E}">
        <p14:creationId xmlns:p14="http://schemas.microsoft.com/office/powerpoint/2010/main" val="2408141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EB2E7E8-FF59-4A5D-BADE-788BC2D3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502A-9DC1-491F-944D-B79A6641AA8F}" type="datetime1">
              <a:rPr lang="it-IT" smtClean="0"/>
              <a:t>19/01/2022</a:t>
            </a:fld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76A22ED-FCB4-4F53-AB21-F950473C5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9271" y="551329"/>
            <a:ext cx="11129682" cy="5483711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1800" dirty="0"/>
              <a:t>Anaconda != Python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dirty="0"/>
              <a:t>Distribuzione basata su Python = Python + libreria di moduli di supporto ai task di data science e machine learning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dirty="0"/>
              <a:t>Gestore di moduli/pacchetti </a:t>
            </a:r>
            <a:r>
              <a:rPr lang="it-IT" sz="1800" b="1" dirty="0" err="1"/>
              <a:t>conda</a:t>
            </a:r>
            <a:r>
              <a:rPr lang="it-IT" sz="1800" dirty="0"/>
              <a:t> affianca il gestore dei moduli di Python: </a:t>
            </a:r>
            <a:r>
              <a:rPr lang="it-IT" sz="1800" b="1" dirty="0" err="1"/>
              <a:t>pip</a:t>
            </a:r>
            <a:endParaRPr lang="it-IT" sz="1800" b="1" dirty="0"/>
          </a:p>
          <a:p>
            <a:pPr marL="0" indent="0">
              <a:buNone/>
            </a:pPr>
            <a:endParaRPr lang="it-IT" sz="1800" b="1" dirty="0"/>
          </a:p>
          <a:p>
            <a:pPr marL="0" indent="0">
              <a:buNone/>
            </a:pPr>
            <a:r>
              <a:rPr lang="it-IT" sz="1800" dirty="0"/>
              <a:t>Gestione di ambienti virtuali Python che affianca </a:t>
            </a:r>
            <a:r>
              <a:rPr lang="it-IT" sz="1800" dirty="0" err="1"/>
              <a:t>virtualenv</a:t>
            </a:r>
            <a:r>
              <a:rPr lang="it-IT" sz="1800" dirty="0"/>
              <a:t> </a:t>
            </a:r>
          </a:p>
        </p:txBody>
      </p:sp>
      <p:pic>
        <p:nvPicPr>
          <p:cNvPr id="2050" name="Picture 2" descr="Anaconda (Python distribution) - Wikipedia">
            <a:extLst>
              <a:ext uri="{FF2B5EF4-FFF2-40B4-BE49-F238E27FC236}">
                <a16:creationId xmlns:a16="http://schemas.microsoft.com/office/drawing/2014/main" id="{EE702EEF-DCFC-4513-8C82-B23DC1CF0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234" y="618846"/>
            <a:ext cx="2079531" cy="103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369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20E34EA-10A2-49AE-A974-24BEEF87A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/>
          <a:lstStyle/>
          <a:p>
            <a:r>
              <a:rPr lang="en-US" dirty="0" err="1"/>
              <a:t>Installazione</a:t>
            </a:r>
            <a:r>
              <a:rPr lang="en-US" dirty="0"/>
              <a:t> Anaconda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ED1C4E-7ECD-457F-BEDD-1752D751F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>
            <a:normAutofit/>
          </a:bodyPr>
          <a:lstStyle/>
          <a:p>
            <a:r>
              <a:rPr lang="it-IT" dirty="0"/>
              <a:t>Il primo passo nella procedura di installazione è individuare il sistema operativo in uso: Windows, MacOS, Unix</a:t>
            </a:r>
          </a:p>
          <a:p>
            <a:endParaRPr lang="it-IT" dirty="0"/>
          </a:p>
          <a:p>
            <a:pPr marL="0" indent="0">
              <a:buNone/>
            </a:pPr>
            <a:endParaRPr lang="it-IT" b="1" dirty="0"/>
          </a:p>
          <a:p>
            <a:r>
              <a:rPr lang="it-IT" dirty="0"/>
              <a:t>Diverse distribuzioni (interprete Python, tool di supporto, librerie) di Python</a:t>
            </a:r>
          </a:p>
          <a:p>
            <a:pPr lvl="1"/>
            <a:r>
              <a:rPr lang="it-IT" sz="1900" dirty="0"/>
              <a:t>Anaconda </a:t>
            </a:r>
            <a:r>
              <a:rPr lang="it-IT" sz="1900" dirty="0" err="1"/>
              <a:t>Individual</a:t>
            </a:r>
            <a:r>
              <a:rPr lang="it-IT" sz="1900" dirty="0"/>
              <a:t> Edition</a:t>
            </a:r>
          </a:p>
          <a:p>
            <a:pPr lvl="1"/>
            <a:endParaRPr lang="it-IT" sz="1900" dirty="0"/>
          </a:p>
          <a:p>
            <a:pPr lvl="1"/>
            <a:r>
              <a:rPr lang="it-IT" sz="1900" dirty="0"/>
              <a:t>https://www.anaconda.com/products/individual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D74513C-3493-4828-A2AE-427FE2397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E0A78D96-BB15-4A44-9B49-D455BA25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7579D569-2C97-4786-A562-991193493077}" type="datetime1">
              <a:rPr lang="it-IT" smtClean="0"/>
              <a:pPr rtl="0">
                <a:spcAft>
                  <a:spcPts val="600"/>
                </a:spcAft>
              </a:pPr>
              <a:t>19/01/2022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04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8721-6654-43DC-BD58-9A15B318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0758"/>
            <a:ext cx="10058400" cy="1371600"/>
          </a:xfrm>
        </p:spPr>
        <p:txBody>
          <a:bodyPr>
            <a:normAutofit/>
          </a:bodyPr>
          <a:lstStyle/>
          <a:p>
            <a:r>
              <a:rPr lang="en-GB" dirty="0" err="1"/>
              <a:t>Installazione</a:t>
            </a:r>
            <a:r>
              <a:rPr lang="en-GB" dirty="0"/>
              <a:t> Win</a:t>
            </a:r>
            <a:endParaRPr lang="it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B373C4-4E1D-49C7-ACBA-B5FB8DEC70B9}"/>
              </a:ext>
            </a:extLst>
          </p:cNvPr>
          <p:cNvSpPr txBox="1">
            <a:spLocks/>
          </p:cNvSpPr>
          <p:nvPr/>
        </p:nvSpPr>
        <p:spPr>
          <a:xfrm>
            <a:off x="913093" y="1746940"/>
            <a:ext cx="10058400" cy="405079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Selezionare 64-bit </a:t>
            </a:r>
            <a:r>
              <a:rPr lang="it-IT" dirty="0" err="1"/>
              <a:t>Graphical</a:t>
            </a:r>
            <a:r>
              <a:rPr lang="it-IT" dirty="0"/>
              <a:t> Installer per </a:t>
            </a:r>
            <a:r>
              <a:rPr lang="it-IT" b="1" dirty="0"/>
              <a:t>Python 3.9 </a:t>
            </a:r>
            <a:r>
              <a:rPr lang="it-IT" dirty="0"/>
              <a:t>nella sezione Anaconda Installers della pagina https://www.anaconda.com/products/individual</a:t>
            </a:r>
            <a:r>
              <a:rPr lang="it-IT" b="1" dirty="0"/>
              <a:t> </a:t>
            </a:r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  <a:p>
            <a:pPr marL="0" indent="0">
              <a:buNone/>
            </a:pPr>
            <a:endParaRPr lang="it-IT" b="1" dirty="0"/>
          </a:p>
          <a:p>
            <a:r>
              <a:rPr lang="it-IT" dirty="0"/>
              <a:t>Cliccare ‘Next’ e ‘I </a:t>
            </a:r>
            <a:r>
              <a:rPr lang="it-IT" dirty="0" err="1"/>
              <a:t>Agree</a:t>
            </a:r>
            <a:r>
              <a:rPr lang="it-IT" dirty="0"/>
              <a:t>’</a:t>
            </a:r>
          </a:p>
          <a:p>
            <a:r>
              <a:rPr lang="it-IT" dirty="0"/>
              <a:t>Selezionare l’installazione “Just Me” e cliccare ‘Next’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D6DBE8A-CAA7-49EF-836D-DFD357C10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50" y="3019178"/>
            <a:ext cx="3771900" cy="191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35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66F7-10E3-47F6-B2E7-E8BFE17A0DD6}"/>
              </a:ext>
            </a:extLst>
          </p:cNvPr>
          <p:cNvSpPr txBox="1">
            <a:spLocks/>
          </p:cNvSpPr>
          <p:nvPr/>
        </p:nvSpPr>
        <p:spPr>
          <a:xfrm>
            <a:off x="1069848" y="815119"/>
            <a:ext cx="10058400" cy="505445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Selezionare una cartella di destinazione dove installare Anaconda e cliccare Next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Scegliere se aggiungere Anaconda alla variabile di ambiente PATH (Scegliere opzione consigliata)</a:t>
            </a:r>
          </a:p>
          <a:p>
            <a:r>
              <a:rPr lang="it-IT" dirty="0"/>
              <a:t>Scegliere se registrare Anaconda come la versione Python di default.</a:t>
            </a:r>
          </a:p>
          <a:p>
            <a:r>
              <a:rPr lang="it-IT" dirty="0"/>
              <a:t>Cliccare </a:t>
            </a:r>
            <a:r>
              <a:rPr lang="it-IT" dirty="0" err="1"/>
              <a:t>Install</a:t>
            </a:r>
            <a:endParaRPr lang="it-IT" dirty="0"/>
          </a:p>
          <a:p>
            <a:r>
              <a:rPr lang="it-IT" dirty="0"/>
              <a:t>Non installare </a:t>
            </a:r>
            <a:r>
              <a:rPr lang="it-IT" dirty="0" err="1"/>
              <a:t>PyCharm</a:t>
            </a:r>
            <a:endParaRPr lang="it-IT" dirty="0"/>
          </a:p>
          <a:p>
            <a:endParaRPr lang="en-GB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8C3DAB-5CC4-4970-8AA2-FC02FC137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05" y="1268469"/>
            <a:ext cx="2718555" cy="18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33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6614-C83F-476D-86C0-6B1CBB8D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Installazione</a:t>
            </a:r>
            <a:r>
              <a:rPr lang="en-GB" dirty="0"/>
              <a:t> MacOS</a:t>
            </a:r>
            <a:endParaRPr lang="it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638609-7BEB-4D83-91D2-DEC39F74D1AB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>
          <a:xfrm>
            <a:off x="1065213" y="1979613"/>
            <a:ext cx="10112375" cy="389572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Selezionare 64-bit </a:t>
            </a:r>
            <a:r>
              <a:rPr lang="it-IT" dirty="0" err="1"/>
              <a:t>Graphical</a:t>
            </a:r>
            <a:r>
              <a:rPr lang="it-IT" dirty="0"/>
              <a:t> Installer per </a:t>
            </a:r>
            <a:r>
              <a:rPr lang="it-IT" b="1" dirty="0"/>
              <a:t>Python 3.9 </a:t>
            </a:r>
            <a:r>
              <a:rPr lang="it-IT" dirty="0"/>
              <a:t>nella sezione Anaconda Installers della pagina https://www.anaconda.com/products/individual</a:t>
            </a:r>
            <a:r>
              <a:rPr lang="it-IT" b="1" dirty="0"/>
              <a:t> 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it-IT" dirty="0"/>
              <a:t>Eseguire Anaconda3-2021.11-MacOSX-x86_64.pkg</a:t>
            </a:r>
          </a:p>
          <a:p>
            <a:r>
              <a:rPr lang="en-GB" dirty="0" err="1"/>
              <a:t>Avanzare</a:t>
            </a:r>
            <a:r>
              <a:rPr lang="en-GB" dirty="0"/>
              <a:t> </a:t>
            </a:r>
            <a:r>
              <a:rPr lang="en-GB" dirty="0" err="1"/>
              <a:t>fino</a:t>
            </a:r>
            <a:r>
              <a:rPr lang="en-GB" dirty="0"/>
              <a:t> a ‘Destination select’ e </a:t>
            </a:r>
            <a:r>
              <a:rPr lang="en-GB" dirty="0" err="1"/>
              <a:t>cliccare</a:t>
            </a:r>
            <a:r>
              <a:rPr lang="en-GB" dirty="0"/>
              <a:t> </a:t>
            </a:r>
            <a:r>
              <a:rPr lang="it-IT" dirty="0"/>
              <a:t>‘</a:t>
            </a:r>
            <a:r>
              <a:rPr lang="it-IT" dirty="0" err="1"/>
              <a:t>Install</a:t>
            </a:r>
            <a:r>
              <a:rPr lang="it-IT" dirty="0"/>
              <a:t>’</a:t>
            </a:r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2DD2D4C-16C4-4A3B-AFD1-979C61100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439" y="2819680"/>
            <a:ext cx="3771900" cy="191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0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5C3728-B42C-41FF-896F-953A178E7C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000" dirty="0" err="1"/>
              <a:t>Verificare</a:t>
            </a:r>
            <a:r>
              <a:rPr lang="en-GB" sz="2000" dirty="0"/>
              <a:t> che </a:t>
            </a:r>
            <a:r>
              <a:rPr lang="en-GB" sz="2000" dirty="0" err="1"/>
              <a:t>sia</a:t>
            </a:r>
            <a:r>
              <a:rPr lang="en-GB" sz="2000" dirty="0"/>
              <a:t> </a:t>
            </a:r>
            <a:r>
              <a:rPr lang="en-GB" sz="2000" dirty="0" err="1"/>
              <a:t>selezionata</a:t>
            </a:r>
            <a:r>
              <a:rPr lang="en-GB" sz="2000" dirty="0"/>
              <a:t> </a:t>
            </a:r>
            <a:r>
              <a:rPr lang="en-GB" sz="2000" dirty="0" err="1"/>
              <a:t>l’opzione</a:t>
            </a:r>
            <a:r>
              <a:rPr lang="en-GB" sz="2000" dirty="0"/>
              <a:t> ‘Install for me only’</a:t>
            </a:r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r>
              <a:rPr lang="en-GB" sz="2000" dirty="0" err="1"/>
              <a:t>Cliccare</a:t>
            </a:r>
            <a:r>
              <a:rPr lang="en-GB" sz="2000" dirty="0"/>
              <a:t> ‘Continue’ ed </a:t>
            </a:r>
            <a:r>
              <a:rPr lang="en-GB" sz="2000" dirty="0" err="1"/>
              <a:t>attendere</a:t>
            </a:r>
            <a:r>
              <a:rPr lang="en-GB" sz="2000" dirty="0"/>
              <a:t> …</a:t>
            </a:r>
          </a:p>
          <a:p>
            <a:r>
              <a:rPr lang="en-GB" sz="2000" dirty="0"/>
              <a:t>Non </a:t>
            </a:r>
            <a:r>
              <a:rPr lang="en-GB" sz="2000" dirty="0" err="1"/>
              <a:t>installare</a:t>
            </a:r>
            <a:r>
              <a:rPr lang="en-GB" sz="2000" dirty="0"/>
              <a:t> VS Code o PyCharm</a:t>
            </a:r>
          </a:p>
          <a:p>
            <a:endParaRPr lang="it-IT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781DFC-5DE7-4CD7-AB02-0A5D32713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992" y="1275316"/>
            <a:ext cx="3586016" cy="252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60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1ADF-BA3B-45E6-94E3-94A0ED37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Anaconda Navigator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09032AC-2F27-48D1-A171-23911885A2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65" b="1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EB9A99-D782-4F95-9531-873D6FE5F1FE}"/>
              </a:ext>
            </a:extLst>
          </p:cNvPr>
          <p:cNvSpPr txBox="1">
            <a:spLocks/>
          </p:cNvSpPr>
          <p:nvPr/>
        </p:nvSpPr>
        <p:spPr>
          <a:xfrm>
            <a:off x="7535824" y="2556932"/>
            <a:ext cx="3360771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Anaconda Navigator e’ </a:t>
            </a:r>
            <a:r>
              <a:rPr lang="en-US" dirty="0" err="1"/>
              <a:t>un’applicazione</a:t>
            </a:r>
            <a:r>
              <a:rPr lang="en-US" dirty="0"/>
              <a:t> desktop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eseguire</a:t>
            </a:r>
            <a:r>
              <a:rPr lang="en-US" dirty="0"/>
              <a:t>  </a:t>
            </a:r>
            <a:r>
              <a:rPr lang="en-US" dirty="0" err="1"/>
              <a:t>applicazioni</a:t>
            </a:r>
            <a:r>
              <a:rPr lang="en-US" dirty="0"/>
              <a:t> e </a:t>
            </a:r>
            <a:r>
              <a:rPr lang="en-US" dirty="0" err="1"/>
              <a:t>gestire</a:t>
            </a:r>
            <a:r>
              <a:rPr lang="en-US" dirty="0"/>
              <a:t> </a:t>
            </a:r>
            <a:r>
              <a:rPr lang="en-US" dirty="0" err="1"/>
              <a:t>facilmente</a:t>
            </a:r>
            <a:r>
              <a:rPr lang="en-US" dirty="0"/>
              <a:t> packages, </a:t>
            </a:r>
            <a:r>
              <a:rPr lang="en-US" dirty="0" err="1"/>
              <a:t>ambienti</a:t>
            </a:r>
            <a:r>
              <a:rPr lang="en-US" dirty="0"/>
              <a:t> </a:t>
            </a:r>
            <a:r>
              <a:rPr lang="en-US" b="1" dirty="0"/>
              <a:t>senza </a:t>
            </a:r>
            <a:r>
              <a:rPr lang="en-US" b="1" dirty="0" err="1"/>
              <a:t>utilizzare</a:t>
            </a:r>
            <a:r>
              <a:rPr lang="en-US" b="1" dirty="0"/>
              <a:t> la </a:t>
            </a:r>
            <a:r>
              <a:rPr lang="en-US" b="1" dirty="0" err="1"/>
              <a:t>linea</a:t>
            </a:r>
            <a:r>
              <a:rPr lang="en-US" b="1" dirty="0"/>
              <a:t> di </a:t>
            </a:r>
            <a:r>
              <a:rPr lang="en-US" b="1" dirty="0" err="1"/>
              <a:t>comando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0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7EEA64-B236-470C-81E7-9FF3F41E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71521"/>
          </a:xfrm>
        </p:spPr>
        <p:txBody>
          <a:bodyPr/>
          <a:lstStyle/>
          <a:p>
            <a:r>
              <a:rPr lang="it-IT" dirty="0"/>
              <a:t>Informazioni organizzative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A78B6F5-17EC-4BAD-A2FB-FBE6A997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98DF3E-2C46-4BD0-9CFF-FBAEC93B7840}" type="datetime1">
              <a:rPr lang="it-IT" smtClean="0"/>
              <a:t>19/01/2022</a:t>
            </a:fld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CEF646E-4C02-42DA-9FE8-13F1EA798E51}"/>
              </a:ext>
            </a:extLst>
          </p:cNvPr>
          <p:cNvSpPr txBox="1"/>
          <p:nvPr/>
        </p:nvSpPr>
        <p:spPr>
          <a:xfrm>
            <a:off x="544665" y="1586286"/>
            <a:ext cx="112312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Modulo Machine Learning:</a:t>
            </a:r>
          </a:p>
          <a:p>
            <a:endParaRPr lang="it-IT" dirty="0"/>
          </a:p>
          <a:p>
            <a:r>
              <a:rPr lang="it-IT" dirty="0"/>
              <a:t>Docenti: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Sabrina Gaito – teoria 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Matteo Zignani</a:t>
            </a:r>
            <a:r>
              <a:rPr lang="it-IT" dirty="0"/>
              <a:t> – laboratorio ML + 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Come contattarmi: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10/15 minuti dopo le lezioni – funzione del numero di richieste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Contatto via Microsoft Teams (</a:t>
            </a:r>
            <a:r>
              <a:rPr lang="it-IT" dirty="0" err="1"/>
              <a:t>direct</a:t>
            </a:r>
            <a:r>
              <a:rPr lang="it-IT" dirty="0"/>
              <a:t> </a:t>
            </a:r>
            <a:r>
              <a:rPr lang="it-IT" dirty="0" err="1"/>
              <a:t>messagge</a:t>
            </a:r>
            <a:r>
              <a:rPr lang="it-I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Contatto via email: </a:t>
            </a:r>
            <a:r>
              <a:rPr lang="it-IT" dirty="0">
                <a:hlinkClick r:id="rId2"/>
              </a:rPr>
              <a:t>matteo.zignani@unimi.it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L’oggetto della mail deve iniziare con la sequenza di caratteri – stringa -  CSML22.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Esempio: CSML22 – Problema installazione ambiente Python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(?) Form anonimo per suggerimenti durante il corso oppure contatto diretto. </a:t>
            </a:r>
          </a:p>
        </p:txBody>
      </p:sp>
    </p:spTree>
    <p:extLst>
      <p:ext uri="{BB962C8B-B14F-4D97-AF65-F5344CB8AC3E}">
        <p14:creationId xmlns:p14="http://schemas.microsoft.com/office/powerpoint/2010/main" val="11221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BA74A5-8AC5-427C-99B3-0823235D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Informazioni Didattiche 1/4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942BAEE-087F-4D34-AD8B-382E3943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98DF3E-2C46-4BD0-9CFF-FBAEC93B7840}" type="datetime1">
              <a:rPr lang="it-IT" smtClean="0"/>
              <a:t>19/01/2022</a:t>
            </a:fld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568675E-BD58-4F86-9AF0-F318789F4FFE}"/>
              </a:ext>
            </a:extLst>
          </p:cNvPr>
          <p:cNvSpPr txBox="1"/>
          <p:nvPr/>
        </p:nvSpPr>
        <p:spPr>
          <a:xfrm>
            <a:off x="544665" y="1586286"/>
            <a:ext cx="11231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Non utilizziamo un libro di testo «obbligatorio»</a:t>
            </a:r>
          </a:p>
          <a:p>
            <a:endParaRPr lang="it-IT" dirty="0"/>
          </a:p>
          <a:p>
            <a:r>
              <a:rPr lang="it-IT" dirty="0"/>
              <a:t>Libri di riferimento: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873C38-22D6-4CE9-8C9C-3717F3F8F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12" y="2505635"/>
            <a:ext cx="1160835" cy="152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EAEF8E2-01A2-4A54-BE7C-A11A31ACB1A7}"/>
              </a:ext>
            </a:extLst>
          </p:cNvPr>
          <p:cNvSpPr txBox="1"/>
          <p:nvPr/>
        </p:nvSpPr>
        <p:spPr>
          <a:xfrm>
            <a:off x="1936142" y="2889323"/>
            <a:ext cx="9776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Hands-On Machine Learning with </a:t>
            </a:r>
            <a:r>
              <a:rPr lang="it-IT" dirty="0" err="1"/>
              <a:t>Scikit-Learn</a:t>
            </a:r>
            <a:r>
              <a:rPr lang="it-IT" dirty="0"/>
              <a:t> and </a:t>
            </a:r>
            <a:r>
              <a:rPr lang="it-IT" dirty="0" err="1"/>
              <a:t>TensorFlow</a:t>
            </a:r>
            <a:r>
              <a:rPr lang="it-IT" dirty="0"/>
              <a:t> – Concept, Tools, and Techniques to build </a:t>
            </a:r>
            <a:r>
              <a:rPr lang="it-IT" dirty="0" err="1"/>
              <a:t>Intelligent</a:t>
            </a:r>
            <a:r>
              <a:rPr lang="it-IT" dirty="0"/>
              <a:t> Systems – Aurelien </a:t>
            </a:r>
            <a:r>
              <a:rPr lang="it-IT" dirty="0" err="1"/>
              <a:t>Geron</a:t>
            </a:r>
            <a:r>
              <a:rPr lang="it-IT" dirty="0"/>
              <a:t> – O’Reilly (2019)</a:t>
            </a:r>
          </a:p>
          <a:p>
            <a:endParaRPr lang="it-IT" dirty="0"/>
          </a:p>
        </p:txBody>
      </p:sp>
      <p:pic>
        <p:nvPicPr>
          <p:cNvPr id="1028" name="Picture 4" descr="Deep Learning with Python, Second Edition (English Edition)">
            <a:extLst>
              <a:ext uri="{FF2B5EF4-FFF2-40B4-BE49-F238E27FC236}">
                <a16:creationId xmlns:a16="http://schemas.microsoft.com/office/drawing/2014/main" id="{CB38C3B2-4FAA-44F9-9988-FD267763D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227" y="4025994"/>
            <a:ext cx="1124970" cy="149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8D18429-8AE3-474C-9A4D-C930847CF91F}"/>
              </a:ext>
            </a:extLst>
          </p:cNvPr>
          <p:cNvSpPr txBox="1"/>
          <p:nvPr/>
        </p:nvSpPr>
        <p:spPr>
          <a:xfrm>
            <a:off x="592512" y="4483678"/>
            <a:ext cx="977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Deep Learning with Python – Francois </a:t>
            </a:r>
            <a:r>
              <a:rPr lang="it-IT" dirty="0" err="1"/>
              <a:t>Chollet</a:t>
            </a:r>
            <a:r>
              <a:rPr lang="it-IT" dirty="0"/>
              <a:t> – Manning (2022)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432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BA74A5-8AC5-427C-99B3-0823235D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Informazioni Didattiche 2/4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942BAEE-087F-4D34-AD8B-382E3943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98DF3E-2C46-4BD0-9CFF-FBAEC93B7840}" type="datetime1">
              <a:rPr lang="it-IT" smtClean="0"/>
              <a:t>19/01/2022</a:t>
            </a:fld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568675E-BD58-4F86-9AF0-F318789F4FFE}"/>
              </a:ext>
            </a:extLst>
          </p:cNvPr>
          <p:cNvSpPr txBox="1"/>
          <p:nvPr/>
        </p:nvSpPr>
        <p:spPr>
          <a:xfrm>
            <a:off x="516836" y="1864576"/>
            <a:ext cx="112312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Jupyter</a:t>
            </a:r>
            <a:r>
              <a:rPr lang="it-IT" dirty="0"/>
              <a:t> notebooks di supporto ai precedenti libri</a:t>
            </a:r>
          </a:p>
          <a:p>
            <a:endParaRPr lang="it-IT" dirty="0"/>
          </a:p>
          <a:p>
            <a:r>
              <a:rPr lang="it-IT" dirty="0"/>
              <a:t>Slide di approfondimento: </a:t>
            </a:r>
            <a:r>
              <a:rPr lang="it-IT" dirty="0" err="1"/>
              <a:t>Backpropagation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in </a:t>
            </a:r>
            <a:r>
              <a:rPr lang="it-IT" dirty="0" err="1"/>
              <a:t>Neural</a:t>
            </a:r>
            <a:r>
              <a:rPr lang="it-IT" dirty="0"/>
              <a:t> Networks</a:t>
            </a:r>
          </a:p>
          <a:p>
            <a:endParaRPr lang="it-IT" dirty="0"/>
          </a:p>
          <a:p>
            <a:r>
              <a:rPr lang="it-IT" dirty="0"/>
              <a:t>Codice e notebooks disponibili su repository </a:t>
            </a:r>
            <a:r>
              <a:rPr lang="it-IT" dirty="0" err="1"/>
              <a:t>Github</a:t>
            </a:r>
            <a:r>
              <a:rPr lang="it-IT" dirty="0"/>
              <a:t>: &lt;TODO&gt;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Zip del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Utilizzo di </a:t>
            </a:r>
            <a:r>
              <a:rPr lang="it-IT" dirty="0" err="1"/>
              <a:t>Git</a:t>
            </a:r>
            <a:r>
              <a:rPr lang="it-IT" dirty="0"/>
              <a:t> per sincronizzazione con il repository ( background CS )</a:t>
            </a:r>
          </a:p>
        </p:txBody>
      </p:sp>
    </p:spTree>
    <p:extLst>
      <p:ext uri="{BB962C8B-B14F-4D97-AF65-F5344CB8AC3E}">
        <p14:creationId xmlns:p14="http://schemas.microsoft.com/office/powerpoint/2010/main" val="118197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A988B6-A148-4DA3-BE7D-7B25E5B3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Informazioni Didattiche – 3/4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0629AF3-94A6-46F1-A907-0E0F4267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98DF3E-2C46-4BD0-9CFF-FBAEC93B7840}" type="datetime1">
              <a:rPr lang="it-IT" smtClean="0"/>
              <a:t>19/01/2022</a:t>
            </a:fld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4AFF17E-5221-4618-AFB6-E0E7E3C7FADF}"/>
              </a:ext>
            </a:extLst>
          </p:cNvPr>
          <p:cNvSpPr txBox="1"/>
          <p:nvPr/>
        </p:nvSpPr>
        <p:spPr>
          <a:xfrm>
            <a:off x="516836" y="1864576"/>
            <a:ext cx="112312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Programma del modulo «Machine Learning Lab»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Software tools per ML: setting ambiente di sviluppo ed alternative «didattiche»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Introduzione all’architettura di </a:t>
            </a:r>
            <a:r>
              <a:rPr lang="it-IT" dirty="0" err="1"/>
              <a:t>Scikit-Learn</a:t>
            </a:r>
            <a:r>
              <a:rPr lang="it-IT" dirty="0"/>
              <a:t> (SKL)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E(</a:t>
            </a:r>
            <a:r>
              <a:rPr lang="it-IT" dirty="0" err="1"/>
              <a:t>xtract</a:t>
            </a:r>
            <a:r>
              <a:rPr lang="it-IT" dirty="0"/>
              <a:t>) – T(</a:t>
            </a:r>
            <a:r>
              <a:rPr lang="it-IT" dirty="0" err="1"/>
              <a:t>ransform</a:t>
            </a:r>
            <a:r>
              <a:rPr lang="it-IT" dirty="0"/>
              <a:t>) - L(</a:t>
            </a:r>
            <a:r>
              <a:rPr lang="it-IT" dirty="0" err="1"/>
              <a:t>oad</a:t>
            </a:r>
            <a:r>
              <a:rPr lang="it-IT" dirty="0"/>
              <a:t>) pipeline in (SKL)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Classificazione: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«Hello World» con </a:t>
            </a:r>
            <a:r>
              <a:rPr lang="it-IT" dirty="0" err="1"/>
              <a:t>Perceptron</a:t>
            </a:r>
            <a:r>
              <a:rPr lang="it-IT" dirty="0"/>
              <a:t>, </a:t>
            </a:r>
            <a:r>
              <a:rPr lang="it-IT" dirty="0" err="1"/>
              <a:t>LogisticRegression</a:t>
            </a:r>
            <a:r>
              <a:rPr lang="it-IT" dirty="0"/>
              <a:t>, </a:t>
            </a:r>
            <a:r>
              <a:rPr lang="it-IT" dirty="0" err="1"/>
              <a:t>DecisionTree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Support </a:t>
            </a:r>
            <a:r>
              <a:rPr lang="it-IT" dirty="0" err="1"/>
              <a:t>Vector</a:t>
            </a:r>
            <a:r>
              <a:rPr lang="it-IT" dirty="0"/>
              <a:t> Machine e Kernel </a:t>
            </a:r>
            <a:r>
              <a:rPr lang="it-IT" dirty="0" err="1"/>
              <a:t>Methods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Metodi di </a:t>
            </a:r>
            <a:r>
              <a:rPr lang="it-IT" dirty="0" err="1"/>
              <a:t>ensembling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Valutazione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Tecniche di ottimizzazione degli </a:t>
            </a:r>
            <a:r>
              <a:rPr lang="it-IT" dirty="0" err="1"/>
              <a:t>iperparametri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Deep Learning: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Neural</a:t>
            </a:r>
            <a:r>
              <a:rPr lang="it-IT" dirty="0"/>
              <a:t> Networks e </a:t>
            </a:r>
            <a:r>
              <a:rPr lang="it-IT" dirty="0" err="1"/>
              <a:t>Keras</a:t>
            </a:r>
            <a:r>
              <a:rPr lang="it-IT" dirty="0"/>
              <a:t>: concetti fondamentali, </a:t>
            </a:r>
            <a:r>
              <a:rPr lang="it-IT" dirty="0" err="1"/>
              <a:t>shallow</a:t>
            </a:r>
            <a:r>
              <a:rPr lang="it-IT" dirty="0"/>
              <a:t> e deep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Convolutional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Networks: architettura tradizionale e architetture moderne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Recurrent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Networks: </a:t>
            </a:r>
            <a:r>
              <a:rPr lang="it-IT" dirty="0" err="1"/>
              <a:t>SimpleRNN</a:t>
            </a:r>
            <a:r>
              <a:rPr lang="it-IT" dirty="0"/>
              <a:t>, LSTM, GRU e time-</a:t>
            </a:r>
            <a:r>
              <a:rPr lang="it-IT" dirty="0" err="1"/>
              <a:t>series</a:t>
            </a:r>
            <a:r>
              <a:rPr lang="it-IT" dirty="0"/>
              <a:t> </a:t>
            </a:r>
            <a:r>
              <a:rPr lang="it-IT" dirty="0" err="1"/>
              <a:t>prediction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944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0996-C750-42EC-B3EB-FCC54A67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Informazioni Didattiche – 4/4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53FBA95-982F-4FB8-83F5-2D0989CC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98DF3E-2C46-4BD0-9CFF-FBAEC93B7840}" type="datetime1">
              <a:rPr lang="it-IT" smtClean="0"/>
              <a:t>19/01/2022</a:t>
            </a:fld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6FE2B78-9E7A-4E15-9898-6EC7597E25DB}"/>
              </a:ext>
            </a:extLst>
          </p:cNvPr>
          <p:cNvSpPr txBox="1"/>
          <p:nvPr/>
        </p:nvSpPr>
        <p:spPr>
          <a:xfrm>
            <a:off x="516836" y="1864576"/>
            <a:ext cx="11231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Valutazione – Esame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Progetto ML o </a:t>
            </a:r>
            <a:r>
              <a:rPr lang="it-IT" dirty="0" err="1"/>
              <a:t>Computational</a:t>
            </a:r>
            <a:r>
              <a:rPr lang="it-IT" dirty="0"/>
              <a:t> </a:t>
            </a:r>
            <a:r>
              <a:rPr lang="it-IT" dirty="0" err="1"/>
              <a:t>Statistics</a:t>
            </a:r>
            <a:r>
              <a:rPr lang="it-IT" dirty="0"/>
              <a:t> applicate ad un task di interesse (per lo studente)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Presentazione del progetto + </a:t>
            </a:r>
            <a:r>
              <a:rPr lang="it-IT" dirty="0" err="1"/>
              <a:t>question</a:t>
            </a:r>
            <a:r>
              <a:rPr lang="it-IT" dirty="0"/>
              <a:t> time (docenti)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Presentazione «pubblica» alla classe</a:t>
            </a:r>
          </a:p>
        </p:txBody>
      </p:sp>
    </p:spTree>
    <p:extLst>
      <p:ext uri="{BB962C8B-B14F-4D97-AF65-F5344CB8AC3E}">
        <p14:creationId xmlns:p14="http://schemas.microsoft.com/office/powerpoint/2010/main" val="239029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esks in empty classroom">
            <a:extLst>
              <a:ext uri="{FF2B5EF4-FFF2-40B4-BE49-F238E27FC236}">
                <a16:creationId xmlns:a16="http://schemas.microsoft.com/office/drawing/2014/main" id="{C40F23DD-0A83-4F44-B36D-11FFA09EF8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70" r="3093"/>
          <a:stretch/>
        </p:blipFill>
        <p:spPr>
          <a:xfrm>
            <a:off x="228599" y="237744"/>
            <a:ext cx="7696201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4FBA9E35-13A3-4649-8078-2DF1501A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it-IT" dirty="0"/>
              <a:t>Class survey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85F9C9B-E093-4A85-BCC0-A64CE381D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C131266-2D50-4D7A-B43A-2DF1A066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5E0B24-8B1C-463E-9C62-AF58AAE602D6}" type="datetime1">
              <a:rPr lang="it-IT" smtClean="0"/>
              <a:t>19/01/2022</a:t>
            </a:fld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3B59670-B2B6-42E0-8B14-6D6C49A6E2C8}"/>
              </a:ext>
            </a:extLst>
          </p:cNvPr>
          <p:cNvSpPr txBox="1"/>
          <p:nvPr/>
        </p:nvSpPr>
        <p:spPr>
          <a:xfrm>
            <a:off x="1904337" y="2516587"/>
            <a:ext cx="8102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dirty="0"/>
              <a:t>Risultati visibili </a:t>
            </a:r>
            <a:r>
              <a:rPr lang="it-IT" sz="7200" dirty="0">
                <a:hlinkClick r:id="rId2"/>
              </a:rPr>
              <a:t>qui</a:t>
            </a:r>
            <a:endParaRPr lang="it-IT" sz="7200" dirty="0"/>
          </a:p>
        </p:txBody>
      </p:sp>
    </p:spTree>
    <p:extLst>
      <p:ext uri="{BB962C8B-B14F-4D97-AF65-F5344CB8AC3E}">
        <p14:creationId xmlns:p14="http://schemas.microsoft.com/office/powerpoint/2010/main" val="71850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EB34-6909-4DE2-B32D-7FA1A3E9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Ambiente di lavoro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32F77-BEE3-4C3C-925D-0AE931F5A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Python &amp; Anaconda</a:t>
            </a:r>
          </a:p>
        </p:txBody>
      </p:sp>
    </p:spTree>
    <p:extLst>
      <p:ext uri="{BB962C8B-B14F-4D97-AF65-F5344CB8AC3E}">
        <p14:creationId xmlns:p14="http://schemas.microsoft.com/office/powerpoint/2010/main" val="2966740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57_TF56410444" id="{9E32E7D9-E4D4-4E34-9CBF-5EF99946F492}" vid="{4EB8DC7B-672E-465F-9749-D0C21D91E9B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{091242C1-2D42-4E8B-A75E-478891D05BA8}tf56410444_win32</Template>
  <TotalTime>321</TotalTime>
  <Words>717</Words>
  <Application>Microsoft Office PowerPoint</Application>
  <PresentationFormat>Widescreen</PresentationFormat>
  <Paragraphs>141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Avenir Next LT Pro</vt:lpstr>
      <vt:lpstr>Avenir Next LT Pro Light</vt:lpstr>
      <vt:lpstr>Calibri</vt:lpstr>
      <vt:lpstr>Garamond</vt:lpstr>
      <vt:lpstr>SavonVTI</vt:lpstr>
      <vt:lpstr>Computational Statistics and machine Learning</vt:lpstr>
      <vt:lpstr>Informazioni organizzative</vt:lpstr>
      <vt:lpstr>Informazioni Didattiche 1/4</vt:lpstr>
      <vt:lpstr>Informazioni Didattiche 2/4</vt:lpstr>
      <vt:lpstr>Informazioni Didattiche – 3/4</vt:lpstr>
      <vt:lpstr>Informazioni Didattiche – 4/4</vt:lpstr>
      <vt:lpstr>Class survey</vt:lpstr>
      <vt:lpstr>Presentazione standard di PowerPoint</vt:lpstr>
      <vt:lpstr>Ambiente di lavoro</vt:lpstr>
      <vt:lpstr>Linguaggio: Python</vt:lpstr>
      <vt:lpstr>Ambienti di sviluppo interattivi</vt:lpstr>
      <vt:lpstr>Presentazione standard di PowerPoint</vt:lpstr>
      <vt:lpstr>Presentazione standard di PowerPoint</vt:lpstr>
      <vt:lpstr>Installazione Anaconda</vt:lpstr>
      <vt:lpstr>Installazione Win</vt:lpstr>
      <vt:lpstr>Presentazione standard di PowerPoint</vt:lpstr>
      <vt:lpstr>Installazione MacOS</vt:lpstr>
      <vt:lpstr>Presentazione standard di PowerPoint</vt:lpstr>
      <vt:lpstr>Anaconda Navigator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Statistics and machine Learning</dc:title>
  <dc:creator>Matteo Zignani</dc:creator>
  <cp:lastModifiedBy>Matteo Zignani</cp:lastModifiedBy>
  <cp:revision>4</cp:revision>
  <dcterms:created xsi:type="dcterms:W3CDTF">2022-01-19T08:36:10Z</dcterms:created>
  <dcterms:modified xsi:type="dcterms:W3CDTF">2022-01-19T13:57:58Z</dcterms:modified>
</cp:coreProperties>
</file>