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0AFAF-CF54-453F-85A6-EE7AE76A6D38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013D0E-6236-446F-904B-E774D9F98961}" type="datetime1">
              <a:rPr lang="it-IT" smtClean="0"/>
              <a:t>24/01/2022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6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AB36474-6F91-425C-BA3E-6B12C4C4BB9A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F3710-490B-4740-B6D7-B9792C8AB872}" type="datetime1">
              <a:rPr lang="it-IT" smtClean="0"/>
              <a:t>24/01/2022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318586-27FC-4E59-A573-09A0053DE2D5}" type="datetime1">
              <a:rPr lang="it-IT" smtClean="0"/>
              <a:t>24/01/2022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0695" y="427909"/>
            <a:ext cx="11333259" cy="649493"/>
          </a:xfrm>
        </p:spPr>
        <p:txBody>
          <a:bodyPr rtlCol="0"/>
          <a:lstStyle/>
          <a:p>
            <a:pPr rtl="0"/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30695" y="1133061"/>
            <a:ext cx="11333259" cy="5297030"/>
          </a:xfrm>
        </p:spPr>
        <p:txBody>
          <a:bodyPr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919128" y="6064331"/>
            <a:ext cx="838200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6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48F23ED-F6BB-4CDB-8CED-5F2E9AE92607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66EC-ACF2-4AF5-A2DE-2C9D1A6828FD}" type="datetime1">
              <a:rPr lang="it-IT" smtClean="0"/>
              <a:t>24/01/2022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8AAC1-8B74-4EE6-9B7A-D8C2183B6272}" type="datetime1">
              <a:rPr lang="it-IT" smtClean="0"/>
              <a:t>24/01/2022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8DF3E-2C46-4BD0-9CFF-FBAEC93B7840}" type="datetime1">
              <a:rPr lang="it-IT" smtClean="0"/>
              <a:t>24/01/2022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F376C-F698-4333-9878-8CD80B2B39D3}" type="datetime1">
              <a:rPr lang="it-IT" smtClean="0"/>
              <a:t>24/01/2022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" dirty="0"/>
              <a:t>Fare clic per modificare lo stile del titolo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7579D569-2C97-4786-A562-991193493077}" type="datetime1">
              <a:rPr lang="it-IT" smtClean="0"/>
              <a:t>24/01/2022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3D5E0B24-8B1C-463E-9C62-AF58AAE602D6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7732347-0869-477C-BE48-3F9F51733ED7}" type="datetime1">
              <a:rPr lang="it-IT" smtClean="0"/>
              <a:t>24/01/2022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on tessuto, tabella, rosso, coperto&#10;&#10;Descrizione generat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ttango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tango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SCIKIT-LEARN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4268843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it" dirty="0">
                <a:solidFill>
                  <a:schemeClr val="tx1"/>
                </a:solidFill>
              </a:rPr>
              <a:t>Aspetti Architetturali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39283-8AE7-45E3-B6EE-CC63C55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SCIKIT-LEARN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4FADA36-3DD8-4E8D-90F5-CC314FDC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Scikit-learn is an open source </a:t>
            </a:r>
            <a:r>
              <a:rPr lang="en-GB" b="1" dirty="0"/>
              <a:t>machine learning Python library</a:t>
            </a:r>
            <a:r>
              <a:rPr lang="en-GB" dirty="0"/>
              <a:t> that supports </a:t>
            </a:r>
            <a:r>
              <a:rPr lang="en-GB" b="1" dirty="0"/>
              <a:t>supervised</a:t>
            </a:r>
            <a:r>
              <a:rPr lang="en-GB" dirty="0"/>
              <a:t> and </a:t>
            </a:r>
            <a:r>
              <a:rPr lang="en-GB" b="1" dirty="0"/>
              <a:t>unsupervised learning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It also provides various tools for </a:t>
            </a:r>
            <a:r>
              <a:rPr lang="en-GB" b="1" dirty="0"/>
              <a:t>model fitting</a:t>
            </a:r>
            <a:r>
              <a:rPr lang="en-GB" dirty="0"/>
              <a:t>, </a:t>
            </a:r>
            <a:r>
              <a:rPr lang="en-GB" b="1" dirty="0"/>
              <a:t>data </a:t>
            </a:r>
            <a:r>
              <a:rPr lang="en-GB" b="1" dirty="0" err="1"/>
              <a:t>preprocessing</a:t>
            </a:r>
            <a:r>
              <a:rPr lang="en-GB" dirty="0"/>
              <a:t>, </a:t>
            </a:r>
            <a:r>
              <a:rPr lang="en-GB" b="1" dirty="0"/>
              <a:t>model selection</a:t>
            </a:r>
            <a:r>
              <a:rPr lang="en-GB" dirty="0"/>
              <a:t>, </a:t>
            </a:r>
            <a:r>
              <a:rPr lang="en-GB" b="1" dirty="0"/>
              <a:t>model evaluation</a:t>
            </a:r>
            <a:r>
              <a:rPr lang="en-GB" dirty="0"/>
              <a:t>, and many other utilities.</a:t>
            </a:r>
          </a:p>
          <a:p>
            <a:endParaRPr lang="en-GB" dirty="0"/>
          </a:p>
          <a:p>
            <a:r>
              <a:rPr lang="it-IT" dirty="0"/>
              <a:t>Focus: API della libreria</a:t>
            </a:r>
          </a:p>
          <a:p>
            <a:pPr marL="0" indent="0">
              <a:buNone/>
            </a:pPr>
            <a:endParaRPr lang="it-IT" dirty="0"/>
          </a:p>
          <a:p>
            <a:pPr lvl="1"/>
            <a:r>
              <a:rPr lang="it-IT" dirty="0" err="1"/>
              <a:t>Overview</a:t>
            </a:r>
            <a:r>
              <a:rPr lang="it-IT" dirty="0"/>
              <a:t> degli oggetti principali e loro gerarchia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Uso di API come linee guida per lo sviluppo di elementi custom -&gt; utile per lo sviluppo di </a:t>
            </a:r>
            <a:r>
              <a:rPr lang="it-IT" dirty="0">
                <a:latin typeface="Consolas" panose="020B0609020204030204" pitchFamily="49" charset="0"/>
              </a:rPr>
              <a:t>Pipeline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1ED7C6-2865-4EDF-A5C5-4413F4744E3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297988" y="6035675"/>
            <a:ext cx="2894012" cy="365125"/>
          </a:xfrm>
        </p:spPr>
        <p:txBody>
          <a:bodyPr/>
          <a:lstStyle/>
          <a:p>
            <a:pPr rtl="0"/>
            <a:fld id="{0FFEEA0C-1FCD-40E6-A1D4-23BFBD0CE371}" type="datetime1">
              <a:rPr lang="it-IT" smtClean="0"/>
              <a:t>24/01/2022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34154-836C-4ECB-B42C-9988FA88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Gerarchia Oggetti</a:t>
            </a:r>
          </a:p>
        </p:txBody>
      </p:sp>
      <p:sp>
        <p:nvSpPr>
          <p:cNvPr id="4" name="Elaborazione alternativa 3">
            <a:hlinkClick r:id="rId2" action="ppaction://hlinksldjump"/>
            <a:extLst>
              <a:ext uri="{FF2B5EF4-FFF2-40B4-BE49-F238E27FC236}">
                <a16:creationId xmlns:a16="http://schemas.microsoft.com/office/drawing/2014/main" id="{2006464E-545C-42AD-A0A4-3343A28C4623}"/>
              </a:ext>
            </a:extLst>
          </p:cNvPr>
          <p:cNvSpPr/>
          <p:nvPr/>
        </p:nvSpPr>
        <p:spPr>
          <a:xfrm>
            <a:off x="4663440" y="1903436"/>
            <a:ext cx="2150828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Estimator</a:t>
            </a:r>
          </a:p>
        </p:txBody>
      </p:sp>
      <p:sp>
        <p:nvSpPr>
          <p:cNvPr id="7" name="Elaborazione alternativa 6">
            <a:extLst>
              <a:ext uri="{FF2B5EF4-FFF2-40B4-BE49-F238E27FC236}">
                <a16:creationId xmlns:a16="http://schemas.microsoft.com/office/drawing/2014/main" id="{9A7A9A10-FF1E-4B13-8830-333C4CEFDD23}"/>
              </a:ext>
            </a:extLst>
          </p:cNvPr>
          <p:cNvSpPr/>
          <p:nvPr/>
        </p:nvSpPr>
        <p:spPr>
          <a:xfrm>
            <a:off x="2727297" y="3416172"/>
            <a:ext cx="1374251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Predictor</a:t>
            </a:r>
            <a:endParaRPr lang="it-IT" dirty="0"/>
          </a:p>
        </p:txBody>
      </p:sp>
      <p:sp>
        <p:nvSpPr>
          <p:cNvPr id="8" name="Elaborazione alternativa 7">
            <a:extLst>
              <a:ext uri="{FF2B5EF4-FFF2-40B4-BE49-F238E27FC236}">
                <a16:creationId xmlns:a16="http://schemas.microsoft.com/office/drawing/2014/main" id="{F7DAB24C-7C91-4C75-9FFA-1600BA413BC2}"/>
              </a:ext>
            </a:extLst>
          </p:cNvPr>
          <p:cNvSpPr/>
          <p:nvPr/>
        </p:nvSpPr>
        <p:spPr>
          <a:xfrm>
            <a:off x="9495183" y="3435388"/>
            <a:ext cx="2150828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Transformer</a:t>
            </a:r>
          </a:p>
        </p:txBody>
      </p:sp>
      <p:sp>
        <p:nvSpPr>
          <p:cNvPr id="9" name="Elaborazione alternativa 8">
            <a:extLst>
              <a:ext uri="{FF2B5EF4-FFF2-40B4-BE49-F238E27FC236}">
                <a16:creationId xmlns:a16="http://schemas.microsoft.com/office/drawing/2014/main" id="{AEE298E3-0D5E-4F15-84BB-1E8FDC4D7D39}"/>
              </a:ext>
            </a:extLst>
          </p:cNvPr>
          <p:cNvSpPr/>
          <p:nvPr/>
        </p:nvSpPr>
        <p:spPr>
          <a:xfrm>
            <a:off x="4663440" y="3410209"/>
            <a:ext cx="1777117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MetaEstimator</a:t>
            </a:r>
            <a:endParaRPr lang="it-IT" dirty="0"/>
          </a:p>
        </p:txBody>
      </p:sp>
      <p:sp>
        <p:nvSpPr>
          <p:cNvPr id="10" name="Elaborazione alternativa 9">
            <a:extLst>
              <a:ext uri="{FF2B5EF4-FFF2-40B4-BE49-F238E27FC236}">
                <a16:creationId xmlns:a16="http://schemas.microsoft.com/office/drawing/2014/main" id="{56ECB438-1552-4E3A-92DD-7A4A4B4198FF}"/>
              </a:ext>
            </a:extLst>
          </p:cNvPr>
          <p:cNvSpPr/>
          <p:nvPr/>
        </p:nvSpPr>
        <p:spPr>
          <a:xfrm>
            <a:off x="7002449" y="3335514"/>
            <a:ext cx="1930842" cy="52888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Cross-</a:t>
            </a:r>
            <a:r>
              <a:rPr lang="it-IT" dirty="0" err="1"/>
              <a:t>validation</a:t>
            </a:r>
            <a:r>
              <a:rPr lang="it-IT" dirty="0"/>
              <a:t> Estimator</a:t>
            </a:r>
          </a:p>
        </p:txBody>
      </p:sp>
      <p:sp>
        <p:nvSpPr>
          <p:cNvPr id="11" name="Elaborazione alternativa 10">
            <a:extLst>
              <a:ext uri="{FF2B5EF4-FFF2-40B4-BE49-F238E27FC236}">
                <a16:creationId xmlns:a16="http://schemas.microsoft.com/office/drawing/2014/main" id="{650262E0-CBC4-4056-9CAF-ECC78E1B2C83}"/>
              </a:ext>
            </a:extLst>
          </p:cNvPr>
          <p:cNvSpPr/>
          <p:nvPr/>
        </p:nvSpPr>
        <p:spPr>
          <a:xfrm>
            <a:off x="424069" y="4724824"/>
            <a:ext cx="1254981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Classifier</a:t>
            </a:r>
            <a:endParaRPr lang="it-IT" dirty="0"/>
          </a:p>
        </p:txBody>
      </p:sp>
      <p:sp>
        <p:nvSpPr>
          <p:cNvPr id="12" name="Elaborazione alternativa 11">
            <a:extLst>
              <a:ext uri="{FF2B5EF4-FFF2-40B4-BE49-F238E27FC236}">
                <a16:creationId xmlns:a16="http://schemas.microsoft.com/office/drawing/2014/main" id="{7940B52F-E5C1-4C9F-A9CC-4CC0F4C0F9A9}"/>
              </a:ext>
            </a:extLst>
          </p:cNvPr>
          <p:cNvSpPr/>
          <p:nvPr/>
        </p:nvSpPr>
        <p:spPr>
          <a:xfrm>
            <a:off x="1786393" y="4724824"/>
            <a:ext cx="1342445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Regressor</a:t>
            </a:r>
            <a:endParaRPr lang="it-IT" dirty="0"/>
          </a:p>
        </p:txBody>
      </p:sp>
      <p:sp>
        <p:nvSpPr>
          <p:cNvPr id="13" name="Elaborazione alternativa 12">
            <a:extLst>
              <a:ext uri="{FF2B5EF4-FFF2-40B4-BE49-F238E27FC236}">
                <a16:creationId xmlns:a16="http://schemas.microsoft.com/office/drawing/2014/main" id="{AC4DF980-2242-4973-AFE3-EB45B094381C}"/>
              </a:ext>
            </a:extLst>
          </p:cNvPr>
          <p:cNvSpPr/>
          <p:nvPr/>
        </p:nvSpPr>
        <p:spPr>
          <a:xfrm>
            <a:off x="3236181" y="4724824"/>
            <a:ext cx="1928191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Outlier</a:t>
            </a:r>
            <a:r>
              <a:rPr lang="it-IT" dirty="0"/>
              <a:t> Detector</a:t>
            </a:r>
          </a:p>
        </p:txBody>
      </p:sp>
      <p:sp>
        <p:nvSpPr>
          <p:cNvPr id="14" name="Elaborazione alternativa 13">
            <a:extLst>
              <a:ext uri="{FF2B5EF4-FFF2-40B4-BE49-F238E27FC236}">
                <a16:creationId xmlns:a16="http://schemas.microsoft.com/office/drawing/2014/main" id="{A6AC5FB3-326A-49AF-B974-B8FEA71C27ED}"/>
              </a:ext>
            </a:extLst>
          </p:cNvPr>
          <p:cNvSpPr/>
          <p:nvPr/>
        </p:nvSpPr>
        <p:spPr>
          <a:xfrm>
            <a:off x="5279004" y="4721511"/>
            <a:ext cx="1207273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Clusterer</a:t>
            </a:r>
            <a:endParaRPr lang="it-IT" dirty="0"/>
          </a:p>
        </p:txBody>
      </p:sp>
      <p:sp>
        <p:nvSpPr>
          <p:cNvPr id="15" name="Elaborazione alternativa 14">
            <a:extLst>
              <a:ext uri="{FF2B5EF4-FFF2-40B4-BE49-F238E27FC236}">
                <a16:creationId xmlns:a16="http://schemas.microsoft.com/office/drawing/2014/main" id="{6F300703-267A-4D90-AA73-861F9CAFCE1E}"/>
              </a:ext>
            </a:extLst>
          </p:cNvPr>
          <p:cNvSpPr/>
          <p:nvPr/>
        </p:nvSpPr>
        <p:spPr>
          <a:xfrm>
            <a:off x="9495183" y="4721511"/>
            <a:ext cx="2150828" cy="3794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Feature </a:t>
            </a:r>
            <a:r>
              <a:rPr lang="it-IT" dirty="0" err="1"/>
              <a:t>Estractor</a:t>
            </a:r>
            <a:endParaRPr lang="it-IT" dirty="0"/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6F3C3471-D73E-4655-814A-8057A317144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414423" y="2282931"/>
            <a:ext cx="2324431" cy="113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D854C2D-650E-43F9-9CFC-2477F72CA27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5551999" y="2282931"/>
            <a:ext cx="186855" cy="1127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80946FC-5E42-4FDC-B9B9-16A46494E21E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738854" y="2282931"/>
            <a:ext cx="2229016" cy="1052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EE26777-3A20-4BDD-B5A1-2B24870FF4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5738854" y="2282931"/>
            <a:ext cx="4831743" cy="115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E207452-4EFF-4487-8A89-A2FC5D21940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1051560" y="3795667"/>
            <a:ext cx="2362863" cy="92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8504CF89-CCF3-45A8-B525-A03DD8C3BA7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2457616" y="3795667"/>
            <a:ext cx="956807" cy="92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E2BC598-8DF8-4C10-93C4-88999F795295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3414423" y="3795667"/>
            <a:ext cx="785854" cy="92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075945A0-0CF2-4231-A533-5B6BBE6315F7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3414423" y="3795667"/>
            <a:ext cx="2468218" cy="92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CDD3A0A-1A34-4ED8-8946-E57DFD468546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10570597" y="3814883"/>
            <a:ext cx="0" cy="90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2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D17392-2518-4D3D-9C0D-AFAE9B3E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Estimator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4E7769-7D1C-4CF0-8057-95257B0F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Object che stima il modello utilizzando un insieme di dati di addestramento e può inferire alcune proprietà su dati «</a:t>
            </a:r>
            <a:r>
              <a:rPr lang="it-IT" dirty="0" err="1"/>
              <a:t>unseen</a:t>
            </a:r>
            <a:r>
              <a:rPr lang="it-IT" dirty="0"/>
              <a:t>»/ nuovi</a:t>
            </a:r>
          </a:p>
          <a:p>
            <a:endParaRPr lang="it-IT" dirty="0"/>
          </a:p>
          <a:p>
            <a:r>
              <a:rPr lang="it-IT" dirty="0"/>
              <a:t>Implementano i metodi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fit</a:t>
            </a:r>
            <a:r>
              <a:rPr lang="it-IT" dirty="0">
                <a:latin typeface="Consolas" panose="020B0609020204030204" pitchFamily="49" charset="0"/>
              </a:rPr>
              <a:t>(data, target) </a:t>
            </a:r>
            <a:r>
              <a:rPr lang="it-IT" dirty="0"/>
              <a:t>oppure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fit</a:t>
            </a:r>
            <a:r>
              <a:rPr lang="it-IT" dirty="0">
                <a:latin typeface="Consolas" panose="020B0609020204030204" pitchFamily="49" charset="0"/>
              </a:rPr>
              <a:t>(data)</a:t>
            </a:r>
          </a:p>
          <a:p>
            <a:pPr lvl="1"/>
            <a:endParaRPr lang="it-IT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/>
              <a:t>Stima di un modello dipende da:</a:t>
            </a:r>
          </a:p>
          <a:p>
            <a:r>
              <a:rPr lang="it-IT" dirty="0"/>
              <a:t>Dati passati al metodo </a:t>
            </a:r>
            <a:r>
              <a:rPr lang="it-IT" dirty="0" err="1">
                <a:latin typeface="Consolas" panose="020B0609020204030204" pitchFamily="49" charset="0"/>
              </a:rPr>
              <a:t>fit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/>
              <a:t>o </a:t>
            </a:r>
            <a:r>
              <a:rPr lang="it-IT" dirty="0" err="1">
                <a:latin typeface="Consolas" panose="020B0609020204030204" pitchFamily="49" charset="0"/>
              </a:rPr>
              <a:t>partial_fit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r>
              <a:rPr lang="it-IT" dirty="0"/>
              <a:t>Parametri del modello = </a:t>
            </a:r>
            <a:r>
              <a:rPr lang="it-IT" dirty="0" err="1"/>
              <a:t>iperparametri</a:t>
            </a:r>
            <a:r>
              <a:rPr lang="it-IT" dirty="0"/>
              <a:t>. I metodi </a:t>
            </a:r>
            <a:r>
              <a:rPr lang="it-IT" dirty="0" err="1">
                <a:latin typeface="Consolas" panose="020B0609020204030204" pitchFamily="49" charset="0"/>
              </a:rPr>
              <a:t>get_params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/>
              <a:t>e </a:t>
            </a:r>
            <a:r>
              <a:rPr lang="it-IT" dirty="0" err="1">
                <a:latin typeface="Consolas" panose="020B0609020204030204" pitchFamily="49" charset="0"/>
              </a:rPr>
              <a:t>set_params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/>
              <a:t>permettono l’interazione con l’insieme degli </a:t>
            </a:r>
            <a:r>
              <a:rPr lang="it-IT" dirty="0" err="1"/>
              <a:t>iperparametri</a:t>
            </a:r>
            <a:r>
              <a:rPr lang="it-IT" dirty="0"/>
              <a:t>, insieme al costruttore dell’oggetto</a:t>
            </a:r>
          </a:p>
          <a:p>
            <a:pPr lvl="1"/>
            <a:r>
              <a:rPr lang="it-IT" dirty="0"/>
              <a:t>NB. Il costruttore non accetta MAI i dati di training/addestramento</a:t>
            </a:r>
          </a:p>
          <a:p>
            <a:r>
              <a:rPr lang="it-IT" dirty="0"/>
              <a:t>Eventuale random state </a:t>
            </a:r>
            <a:r>
              <a:rPr lang="it-IT" dirty="0" err="1">
                <a:latin typeface="Consolas" panose="020B0609020204030204" pitchFamily="49" charset="0"/>
              </a:rPr>
              <a:t>numpy.random.RandomState</a:t>
            </a:r>
            <a:endParaRPr lang="it-IT" dirty="0">
              <a:latin typeface="Consolas" panose="020B0609020204030204" pitchFamily="49" charset="0"/>
            </a:endParaRPr>
          </a:p>
          <a:p>
            <a:endParaRPr lang="it-IT" dirty="0"/>
          </a:p>
        </p:txBody>
      </p:sp>
      <p:pic>
        <p:nvPicPr>
          <p:cNvPr id="5" name="Elemento grafico 4" descr="Avviso con riempimento a tinta unita">
            <a:extLst>
              <a:ext uri="{FF2B5EF4-FFF2-40B4-BE49-F238E27FC236}">
                <a16:creationId xmlns:a16="http://schemas.microsoft.com/office/drawing/2014/main" id="{2AB7EB65-1A33-4CB3-B7ED-44264EA9A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671" y="3497911"/>
            <a:ext cx="535388" cy="535388"/>
          </a:xfrm>
          <a:prstGeom prst="rect">
            <a:avLst/>
          </a:prstGeom>
        </p:spPr>
      </p:pic>
      <p:pic>
        <p:nvPicPr>
          <p:cNvPr id="6" name="Elemento grafico 5" descr="Avviso con riempimento a tinta unita">
            <a:extLst>
              <a:ext uri="{FF2B5EF4-FFF2-40B4-BE49-F238E27FC236}">
                <a16:creationId xmlns:a16="http://schemas.microsoft.com/office/drawing/2014/main" id="{25A93C20-A15C-4DF7-A1B3-880CE764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2031" y="4413637"/>
            <a:ext cx="535388" cy="5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0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55BF9-ECD4-48BD-8A0A-077804F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Predictor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997CF-AD19-4553-93E5-36B7963F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133061"/>
            <a:ext cx="11333259" cy="2031558"/>
          </a:xfrm>
        </p:spPr>
        <p:txBody>
          <a:bodyPr/>
          <a:lstStyle/>
          <a:p>
            <a:r>
              <a:rPr lang="it-IT" dirty="0"/>
              <a:t>Estimator che implementa anche il metodo </a:t>
            </a:r>
          </a:p>
          <a:p>
            <a:r>
              <a:rPr lang="it-IT" dirty="0" err="1">
                <a:latin typeface="Consolas" panose="020B0609020204030204" pitchFamily="49" charset="0"/>
              </a:rPr>
              <a:t>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endParaRPr lang="it-IT" dirty="0"/>
          </a:p>
          <a:p>
            <a:r>
              <a:rPr lang="it-IT" dirty="0" err="1">
                <a:latin typeface="Consolas" panose="020B0609020204030204" pitchFamily="49" charset="0"/>
              </a:rPr>
              <a:t>fit_predict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1EDDE274-FE43-4B24-ACE5-6E6AB3A10A1E}"/>
              </a:ext>
            </a:extLst>
          </p:cNvPr>
          <p:cNvSpPr txBox="1">
            <a:spLocks/>
          </p:cNvSpPr>
          <p:nvPr/>
        </p:nvSpPr>
        <p:spPr>
          <a:xfrm>
            <a:off x="428046" y="2863057"/>
            <a:ext cx="11333259" cy="7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dirty="0" err="1"/>
              <a:t>Classifier</a:t>
            </a:r>
            <a:endParaRPr lang="it-IT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82A1CB-949A-4C28-A421-972399895F42}"/>
              </a:ext>
            </a:extLst>
          </p:cNvPr>
          <p:cNvSpPr txBox="1">
            <a:spLocks/>
          </p:cNvSpPr>
          <p:nvPr/>
        </p:nvSpPr>
        <p:spPr>
          <a:xfrm>
            <a:off x="428045" y="3510303"/>
            <a:ext cx="11333259" cy="2688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Classificatore supervisionato:</a:t>
            </a:r>
          </a:p>
          <a:p>
            <a:pPr lvl="1"/>
            <a:r>
              <a:rPr lang="it-IT" dirty="0"/>
              <a:t>Binario – in questa immagine c'è almeno una persona?</a:t>
            </a:r>
          </a:p>
          <a:p>
            <a:pPr lvl="1"/>
            <a:r>
              <a:rPr lang="it-IT" dirty="0" err="1"/>
              <a:t>Multiclasse</a:t>
            </a:r>
            <a:r>
              <a:rPr lang="it-IT" dirty="0"/>
              <a:t> – se c'è una persona identifica la sua professione</a:t>
            </a:r>
          </a:p>
          <a:p>
            <a:pPr lvl="1"/>
            <a:r>
              <a:rPr lang="it-IT" dirty="0" err="1"/>
              <a:t>Multioutput</a:t>
            </a:r>
            <a:r>
              <a:rPr lang="it-IT" dirty="0"/>
              <a:t> – se c'è una persona identifica la sua professione e identifica in quale quadrante si trova la persona</a:t>
            </a:r>
          </a:p>
          <a:p>
            <a:pPr lvl="1"/>
            <a:r>
              <a:rPr lang="it-IT" dirty="0" err="1"/>
              <a:t>Multilabel</a:t>
            </a:r>
            <a:r>
              <a:rPr lang="it-IT" dirty="0"/>
              <a:t> = </a:t>
            </a:r>
            <a:r>
              <a:rPr lang="it-IT" dirty="0" err="1"/>
              <a:t>multioutput</a:t>
            </a:r>
            <a:r>
              <a:rPr lang="it-IT" dirty="0"/>
              <a:t> con output binari – identifica se c'è almeno una persona e/o almeno un animale nell’immagine.</a:t>
            </a:r>
          </a:p>
          <a:p>
            <a:r>
              <a:rPr lang="it-IT" dirty="0"/>
              <a:t>Implementano metodi: </a:t>
            </a:r>
            <a:r>
              <a:rPr lang="it-IT" dirty="0" err="1">
                <a:latin typeface="Consolas" panose="020B0609020204030204" pitchFamily="49" charset="0"/>
              </a:rPr>
              <a:t>fit</a:t>
            </a:r>
            <a:r>
              <a:rPr lang="it-IT" dirty="0"/>
              <a:t>, </a:t>
            </a:r>
            <a:r>
              <a:rPr lang="it-IT" dirty="0" err="1">
                <a:latin typeface="Consolas" panose="020B0609020204030204" pitchFamily="49" charset="0"/>
              </a:rPr>
              <a:t>predict</a:t>
            </a:r>
            <a:r>
              <a:rPr lang="it-IT" dirty="0"/>
              <a:t>, </a:t>
            </a:r>
            <a:r>
              <a:rPr lang="it-IT" dirty="0">
                <a:latin typeface="Consolas" panose="020B0609020204030204" pitchFamily="49" charset="0"/>
              </a:rPr>
              <a:t>score</a:t>
            </a:r>
          </a:p>
          <a:p>
            <a:r>
              <a:rPr lang="it-IT" dirty="0"/>
              <a:t>Possono implementare: </a:t>
            </a:r>
            <a:r>
              <a:rPr lang="it-IT" dirty="0" err="1">
                <a:latin typeface="Consolas" panose="020B0609020204030204" pitchFamily="49" charset="0"/>
              </a:rPr>
              <a:t>decision_function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, </a:t>
            </a:r>
            <a:r>
              <a:rPr lang="it-IT" dirty="0" err="1">
                <a:latin typeface="Consolas" panose="020B0609020204030204" pitchFamily="49" charset="0"/>
              </a:rPr>
              <a:t>predict_proba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, </a:t>
            </a:r>
            <a:r>
              <a:rPr lang="it-IT" dirty="0" err="1">
                <a:latin typeface="Consolas" panose="020B0609020204030204" pitchFamily="49" charset="0"/>
              </a:rPr>
              <a:t>predict_log_proba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r>
              <a:rPr lang="it-IT" dirty="0"/>
              <a:t>Memorizzano attributo </a:t>
            </a:r>
            <a:r>
              <a:rPr lang="it-IT" dirty="0">
                <a:latin typeface="Consolas" panose="020B0609020204030204" pitchFamily="49" charset="0"/>
              </a:rPr>
              <a:t>classes_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Font typeface="Garamond" pitchFamily="18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0575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655BF9-ECD4-48BD-8A0A-077804F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Regressor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7997CF-AD19-4553-93E5-36B7963F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133061"/>
            <a:ext cx="11333259" cy="649493"/>
          </a:xfrm>
        </p:spPr>
        <p:txBody>
          <a:bodyPr/>
          <a:lstStyle/>
          <a:p>
            <a:r>
              <a:rPr lang="it-IT" dirty="0" err="1"/>
              <a:t>Predictor</a:t>
            </a:r>
            <a:r>
              <a:rPr lang="it-IT" dirty="0"/>
              <a:t> supervisionato che restituisce output continui (reali R)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1EDDE274-FE43-4B24-ACE5-6E6AB3A10A1E}"/>
              </a:ext>
            </a:extLst>
          </p:cNvPr>
          <p:cNvSpPr txBox="1">
            <a:spLocks/>
          </p:cNvSpPr>
          <p:nvPr/>
        </p:nvSpPr>
        <p:spPr>
          <a:xfrm>
            <a:off x="428044" y="1838213"/>
            <a:ext cx="11333259" cy="7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dirty="0" err="1"/>
              <a:t>Outlier</a:t>
            </a:r>
            <a:r>
              <a:rPr lang="it-IT" dirty="0"/>
              <a:t> Detector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782A1CB-949A-4C28-A421-972399895F42}"/>
              </a:ext>
            </a:extLst>
          </p:cNvPr>
          <p:cNvSpPr txBox="1">
            <a:spLocks/>
          </p:cNvSpPr>
          <p:nvPr/>
        </p:nvSpPr>
        <p:spPr>
          <a:xfrm>
            <a:off x="455875" y="2608315"/>
            <a:ext cx="11333259" cy="12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Identifica punti anomali (</a:t>
            </a:r>
            <a:r>
              <a:rPr lang="it-IT" dirty="0" err="1"/>
              <a:t>outlier</a:t>
            </a:r>
            <a:r>
              <a:rPr lang="it-IT" dirty="0"/>
              <a:t>) rispetto al core</a:t>
            </a:r>
          </a:p>
          <a:p>
            <a:r>
              <a:rPr lang="it-IT" dirty="0" err="1">
                <a:latin typeface="Consolas" panose="020B0609020204030204" pitchFamily="49" charset="0"/>
              </a:rPr>
              <a:t>fit_predict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 se </a:t>
            </a:r>
            <a:r>
              <a:rPr lang="it-IT" dirty="0" err="1"/>
              <a:t>transduttivo</a:t>
            </a:r>
            <a:endParaRPr lang="it-IT" dirty="0"/>
          </a:p>
          <a:p>
            <a:r>
              <a:rPr lang="it-IT" dirty="0" err="1">
                <a:latin typeface="Consolas" panose="020B0609020204030204" pitchFamily="49" charset="0"/>
              </a:rPr>
              <a:t>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 se induttivo</a:t>
            </a:r>
          </a:p>
          <a:p>
            <a:endParaRPr lang="it-IT" dirty="0"/>
          </a:p>
          <a:p>
            <a:pPr marL="0" indent="0">
              <a:buFont typeface="Garamond" pitchFamily="18" charset="0"/>
              <a:buNone/>
            </a:pP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E7695D0-72F6-4B24-A25D-134383203B7D}"/>
              </a:ext>
            </a:extLst>
          </p:cNvPr>
          <p:cNvSpPr txBox="1">
            <a:spLocks/>
          </p:cNvSpPr>
          <p:nvPr/>
        </p:nvSpPr>
        <p:spPr>
          <a:xfrm>
            <a:off x="428044" y="4117587"/>
            <a:ext cx="11333259" cy="7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dirty="0" err="1"/>
              <a:t>Clusterer</a:t>
            </a:r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64BE652-9BAA-4AA5-984D-4E4D8E0B646C}"/>
              </a:ext>
            </a:extLst>
          </p:cNvPr>
          <p:cNvSpPr txBox="1">
            <a:spLocks/>
          </p:cNvSpPr>
          <p:nvPr/>
        </p:nvSpPr>
        <p:spPr>
          <a:xfrm>
            <a:off x="455875" y="4887689"/>
            <a:ext cx="11333259" cy="1542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Predictor</a:t>
            </a:r>
            <a:r>
              <a:rPr lang="it-IT" dirty="0"/>
              <a:t> non supervisionato</a:t>
            </a:r>
          </a:p>
          <a:p>
            <a:r>
              <a:rPr lang="it-IT" dirty="0" err="1">
                <a:latin typeface="Consolas" panose="020B0609020204030204" pitchFamily="49" charset="0"/>
              </a:rPr>
              <a:t>fit_predict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 se </a:t>
            </a:r>
            <a:r>
              <a:rPr lang="it-IT" dirty="0" err="1"/>
              <a:t>transduttivo</a:t>
            </a:r>
            <a:endParaRPr lang="it-IT" dirty="0"/>
          </a:p>
          <a:p>
            <a:r>
              <a:rPr lang="it-IT" dirty="0" err="1">
                <a:latin typeface="Consolas" panose="020B0609020204030204" pitchFamily="49" charset="0"/>
              </a:rPr>
              <a:t>Predict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r>
              <a:rPr lang="it-IT" dirty="0"/>
              <a:t> se induttivo</a:t>
            </a:r>
          </a:p>
          <a:p>
            <a:r>
              <a:rPr lang="it-IT" dirty="0"/>
              <a:t>Memorizza l’attributo </a:t>
            </a:r>
            <a:r>
              <a:rPr lang="it-IT" dirty="0">
                <a:latin typeface="Consolas" panose="020B0609020204030204" pitchFamily="49" charset="0"/>
              </a:rPr>
              <a:t>labels_()</a:t>
            </a:r>
          </a:p>
          <a:p>
            <a:pPr marL="0" indent="0">
              <a:buFont typeface="Garamond" pitchFamily="18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005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44610-C31E-4865-A411-B2F257D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Transformer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E2AFEC-02A5-4130-BC6B-E23330FF9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5" y="1133061"/>
            <a:ext cx="11333259" cy="854765"/>
          </a:xfrm>
        </p:spPr>
        <p:txBody>
          <a:bodyPr/>
          <a:lstStyle/>
          <a:p>
            <a:r>
              <a:rPr lang="it-IT" dirty="0"/>
              <a:t>Oggetti che implementano il metodo </a:t>
            </a:r>
            <a:r>
              <a:rPr lang="it-IT" dirty="0" err="1">
                <a:latin typeface="Consolas" panose="020B0609020204030204" pitchFamily="49" charset="0"/>
              </a:rPr>
              <a:t>transform</a:t>
            </a:r>
            <a:r>
              <a:rPr lang="it-IT" dirty="0">
                <a:latin typeface="Consolas" panose="020B0609020204030204" pitchFamily="49" charset="0"/>
              </a:rPr>
              <a:t>() </a:t>
            </a:r>
            <a:r>
              <a:rPr lang="it-IT" dirty="0"/>
              <a:t>e/o </a:t>
            </a:r>
            <a:r>
              <a:rPr lang="it-IT" dirty="0" err="1">
                <a:latin typeface="Consolas" panose="020B0609020204030204" pitchFamily="49" charset="0"/>
              </a:rPr>
              <a:t>fit_transform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r>
              <a:rPr lang="it-IT" dirty="0"/>
              <a:t>Applicano una trasformazione ai dati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4022145-173E-41CA-9752-B8EF2D19DC9E}"/>
              </a:ext>
            </a:extLst>
          </p:cNvPr>
          <p:cNvSpPr txBox="1">
            <a:spLocks/>
          </p:cNvSpPr>
          <p:nvPr/>
        </p:nvSpPr>
        <p:spPr>
          <a:xfrm>
            <a:off x="400213" y="2291438"/>
            <a:ext cx="11333259" cy="71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it-IT" dirty="0"/>
              <a:t>Feature </a:t>
            </a:r>
            <a:r>
              <a:rPr lang="it-IT" dirty="0" err="1"/>
              <a:t>Extractor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175C81D-6E26-42BA-BA2E-3824C50BE7A9}"/>
              </a:ext>
            </a:extLst>
          </p:cNvPr>
          <p:cNvSpPr txBox="1">
            <a:spLocks/>
          </p:cNvSpPr>
          <p:nvPr/>
        </p:nvSpPr>
        <p:spPr>
          <a:xfrm>
            <a:off x="428044" y="3061540"/>
            <a:ext cx="11333259" cy="1208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Trasforma un sample non array-like in un sample array-like. Esempio stringhe, sequenze trasformate in vettori</a:t>
            </a:r>
          </a:p>
          <a:p>
            <a:r>
              <a:rPr lang="it-IT" dirty="0"/>
              <a:t>Metodi:	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get_feature_names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it-IT" dirty="0" err="1">
                <a:latin typeface="Consolas" panose="020B0609020204030204" pitchFamily="49" charset="0"/>
              </a:rPr>
              <a:t>Get_fetures_names_out</a:t>
            </a:r>
            <a:r>
              <a:rPr lang="it-IT" dirty="0">
                <a:latin typeface="Consolas" panose="020B0609020204030204" pitchFamily="49" charset="0"/>
              </a:rPr>
              <a:t>()</a:t>
            </a:r>
            <a:endParaRPr lang="it-IT" dirty="0"/>
          </a:p>
          <a:p>
            <a:endParaRPr lang="it-IT" dirty="0"/>
          </a:p>
          <a:p>
            <a:pPr marL="0" indent="0">
              <a:buFont typeface="Garamond" pitchFamily="18" charset="0"/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57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741E1-549E-4521-A43A-292507EA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0560"/>
            <a:ext cx="10058400" cy="648324"/>
          </a:xfrm>
        </p:spPr>
        <p:txBody>
          <a:bodyPr/>
          <a:lstStyle/>
          <a:p>
            <a:r>
              <a:rPr lang="it-IT" dirty="0"/>
              <a:t>Moduli SKL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91AEB97-7F47-48EC-8398-D8B203E6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98DF3E-2C46-4BD0-9CFF-FBAEC93B7840}" type="datetime1">
              <a:rPr lang="it-IT" smtClean="0"/>
              <a:t>24/01/2022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F3A64A-EE31-43A0-A736-4AFC212D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04" y="1367118"/>
            <a:ext cx="2500256" cy="51098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64A85BE-E3F4-4F17-9C87-7660C8BA5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00"/>
          <a:stretch/>
        </p:blipFill>
        <p:spPr>
          <a:xfrm>
            <a:off x="2930087" y="1367118"/>
            <a:ext cx="2675325" cy="510988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1DA0ABC-3CD0-4A7D-9BE4-7BCBEDB9B7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490"/>
          <a:stretch/>
        </p:blipFill>
        <p:spPr>
          <a:xfrm>
            <a:off x="5631739" y="1367118"/>
            <a:ext cx="3015155" cy="510988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71A296B-C752-4795-9203-3594A1933A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10"/>
          <a:stretch/>
        </p:blipFill>
        <p:spPr>
          <a:xfrm>
            <a:off x="8673221" y="1367118"/>
            <a:ext cx="3015155" cy="1748118"/>
          </a:xfrm>
          <a:prstGeom prst="rect">
            <a:avLst/>
          </a:prstGeom>
        </p:spPr>
      </p:pic>
      <p:pic>
        <p:nvPicPr>
          <p:cNvPr id="12" name="Elemento grafico 11" descr="Casella di controllo selezionata con riempimento a tinta unita">
            <a:extLst>
              <a:ext uri="{FF2B5EF4-FFF2-40B4-BE49-F238E27FC236}">
                <a16:creationId xmlns:a16="http://schemas.microsoft.com/office/drawing/2014/main" id="{6A38390A-DD86-4F22-BAC8-91AB53079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41449" y="1739348"/>
            <a:ext cx="383650" cy="383650"/>
          </a:xfrm>
          <a:prstGeom prst="rect">
            <a:avLst/>
          </a:prstGeom>
        </p:spPr>
      </p:pic>
      <p:pic>
        <p:nvPicPr>
          <p:cNvPr id="13" name="Elemento grafico 12" descr="Casella di controllo selezionata con riempimento a tinta unita">
            <a:extLst>
              <a:ext uri="{FF2B5EF4-FFF2-40B4-BE49-F238E27FC236}">
                <a16:creationId xmlns:a16="http://schemas.microsoft.com/office/drawing/2014/main" id="{9AB5094D-C1D5-4A5D-A288-1EF56FD0ED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90482" y="3449287"/>
            <a:ext cx="383650" cy="383650"/>
          </a:xfrm>
          <a:prstGeom prst="rect">
            <a:avLst/>
          </a:prstGeom>
        </p:spPr>
      </p:pic>
      <p:pic>
        <p:nvPicPr>
          <p:cNvPr id="14" name="Elemento grafico 13" descr="Casella di controllo selezionata con riempimento a tinta unita">
            <a:extLst>
              <a:ext uri="{FF2B5EF4-FFF2-40B4-BE49-F238E27FC236}">
                <a16:creationId xmlns:a16="http://schemas.microsoft.com/office/drawing/2014/main" id="{15230CB7-CE6A-47C7-85F3-54147BBC5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60" y="4670729"/>
            <a:ext cx="383650" cy="383650"/>
          </a:xfrm>
          <a:prstGeom prst="rect">
            <a:avLst/>
          </a:prstGeom>
        </p:spPr>
      </p:pic>
      <p:pic>
        <p:nvPicPr>
          <p:cNvPr id="15" name="Elemento grafico 14" descr="Casella di controllo selezionata con riempimento a tinta unita">
            <a:extLst>
              <a:ext uri="{FF2B5EF4-FFF2-40B4-BE49-F238E27FC236}">
                <a16:creationId xmlns:a16="http://schemas.microsoft.com/office/drawing/2014/main" id="{9521149B-3E53-4B74-BEB8-2E2D299EE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3492" y="5163710"/>
            <a:ext cx="383650" cy="383650"/>
          </a:xfrm>
          <a:prstGeom prst="rect">
            <a:avLst/>
          </a:prstGeom>
        </p:spPr>
      </p:pic>
      <p:pic>
        <p:nvPicPr>
          <p:cNvPr id="16" name="Elemento grafico 15" descr="Casella di controllo selezionata con riempimento a tinta unita">
            <a:extLst>
              <a:ext uri="{FF2B5EF4-FFF2-40B4-BE49-F238E27FC236}">
                <a16:creationId xmlns:a16="http://schemas.microsoft.com/office/drawing/2014/main" id="{7EC07F08-0C18-4B6F-A64B-361175CD0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7056" y="6117867"/>
            <a:ext cx="383650" cy="383650"/>
          </a:xfrm>
          <a:prstGeom prst="rect">
            <a:avLst/>
          </a:prstGeom>
        </p:spPr>
      </p:pic>
      <p:pic>
        <p:nvPicPr>
          <p:cNvPr id="17" name="Elemento grafico 16" descr="Casella di controllo selezionata con riempimento a tinta unita">
            <a:extLst>
              <a:ext uri="{FF2B5EF4-FFF2-40B4-BE49-F238E27FC236}">
                <a16:creationId xmlns:a16="http://schemas.microsoft.com/office/drawing/2014/main" id="{FA3C3547-CA5A-49A9-85AB-02A5CE226F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2527" y="1547523"/>
            <a:ext cx="383650" cy="383650"/>
          </a:xfrm>
          <a:prstGeom prst="rect">
            <a:avLst/>
          </a:prstGeom>
        </p:spPr>
      </p:pic>
      <p:pic>
        <p:nvPicPr>
          <p:cNvPr id="18" name="Elemento grafico 17" descr="Casella di controllo selezionata con riempimento a tinta unita">
            <a:extLst>
              <a:ext uri="{FF2B5EF4-FFF2-40B4-BE49-F238E27FC236}">
                <a16:creationId xmlns:a16="http://schemas.microsoft.com/office/drawing/2014/main" id="{E5B4BF68-8322-44BB-B03D-630E50344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7922" y="2901544"/>
            <a:ext cx="383650" cy="383650"/>
          </a:xfrm>
          <a:prstGeom prst="rect">
            <a:avLst/>
          </a:prstGeom>
        </p:spPr>
      </p:pic>
      <p:pic>
        <p:nvPicPr>
          <p:cNvPr id="19" name="Elemento grafico 18" descr="Casella di controllo selezionata con riempimento a tinta unita">
            <a:extLst>
              <a:ext uri="{FF2B5EF4-FFF2-40B4-BE49-F238E27FC236}">
                <a16:creationId xmlns:a16="http://schemas.microsoft.com/office/drawing/2014/main" id="{58FB7484-78D7-4B33-90EE-83C04AF83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7153" y="5377402"/>
            <a:ext cx="383650" cy="383650"/>
          </a:xfrm>
          <a:prstGeom prst="rect">
            <a:avLst/>
          </a:prstGeom>
        </p:spPr>
      </p:pic>
      <p:pic>
        <p:nvPicPr>
          <p:cNvPr id="20" name="Elemento grafico 19" descr="Casella di controllo selezionata con riempimento a tinta unita">
            <a:extLst>
              <a:ext uri="{FF2B5EF4-FFF2-40B4-BE49-F238E27FC236}">
                <a16:creationId xmlns:a16="http://schemas.microsoft.com/office/drawing/2014/main" id="{99DD99AC-8ED2-4D68-8EAC-1ABD653B8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83216" y="6169550"/>
            <a:ext cx="383650" cy="383650"/>
          </a:xfrm>
          <a:prstGeom prst="rect">
            <a:avLst/>
          </a:prstGeom>
        </p:spPr>
      </p:pic>
      <p:pic>
        <p:nvPicPr>
          <p:cNvPr id="21" name="Elemento grafico 20" descr="Casella di controllo selezionata con riempimento a tinta unita">
            <a:extLst>
              <a:ext uri="{FF2B5EF4-FFF2-40B4-BE49-F238E27FC236}">
                <a16:creationId xmlns:a16="http://schemas.microsoft.com/office/drawing/2014/main" id="{BA0C32E6-1B26-4F7D-851B-7C8043FA0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331" y="2191911"/>
            <a:ext cx="383650" cy="383650"/>
          </a:xfrm>
          <a:prstGeom prst="rect">
            <a:avLst/>
          </a:prstGeom>
        </p:spPr>
      </p:pic>
      <p:pic>
        <p:nvPicPr>
          <p:cNvPr id="22" name="Elemento grafico 21" descr="Casella di controllo selezionata con riempimento a tinta unita">
            <a:extLst>
              <a:ext uri="{FF2B5EF4-FFF2-40B4-BE49-F238E27FC236}">
                <a16:creationId xmlns:a16="http://schemas.microsoft.com/office/drawing/2014/main" id="{B91BEAB2-0ACA-4364-8852-4A7F79702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7582" y="2731586"/>
            <a:ext cx="383650" cy="383650"/>
          </a:xfrm>
          <a:prstGeom prst="rect">
            <a:avLst/>
          </a:prstGeom>
        </p:spPr>
      </p:pic>
      <p:pic>
        <p:nvPicPr>
          <p:cNvPr id="23" name="Elemento grafico 22" descr="Casella di controllo selezionata con riempimento a tinta unita">
            <a:extLst>
              <a:ext uri="{FF2B5EF4-FFF2-40B4-BE49-F238E27FC236}">
                <a16:creationId xmlns:a16="http://schemas.microsoft.com/office/drawing/2014/main" id="{58C05642-4BBE-4A03-AC03-E09ADC75F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2663" y="5026550"/>
            <a:ext cx="383650" cy="383650"/>
          </a:xfrm>
          <a:prstGeom prst="rect">
            <a:avLst/>
          </a:prstGeom>
        </p:spPr>
      </p:pic>
      <p:pic>
        <p:nvPicPr>
          <p:cNvPr id="24" name="Elemento grafico 23" descr="Casella di controllo selezionata con riempimento a tinta unita">
            <a:extLst>
              <a:ext uri="{FF2B5EF4-FFF2-40B4-BE49-F238E27FC236}">
                <a16:creationId xmlns:a16="http://schemas.microsoft.com/office/drawing/2014/main" id="{C236BA60-D934-46D4-B110-B0CFD61B0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5069" y="5577178"/>
            <a:ext cx="383650" cy="383650"/>
          </a:xfrm>
          <a:prstGeom prst="rect">
            <a:avLst/>
          </a:prstGeom>
        </p:spPr>
      </p:pic>
      <p:pic>
        <p:nvPicPr>
          <p:cNvPr id="25" name="Elemento grafico 24" descr="Casella di controllo selezionata con riempimento a tinta unita">
            <a:extLst>
              <a:ext uri="{FF2B5EF4-FFF2-40B4-BE49-F238E27FC236}">
                <a16:creationId xmlns:a16="http://schemas.microsoft.com/office/drawing/2014/main" id="{6549A05A-A6E6-4020-86FA-1ED54E77B8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8461" y="2175345"/>
            <a:ext cx="383650" cy="383650"/>
          </a:xfrm>
          <a:prstGeom prst="rect">
            <a:avLst/>
          </a:prstGeom>
        </p:spPr>
      </p:pic>
      <p:pic>
        <p:nvPicPr>
          <p:cNvPr id="26" name="Elemento grafico 25" descr="Casella di controllo selezionata con riempimento a tinta unita">
            <a:extLst>
              <a:ext uri="{FF2B5EF4-FFF2-40B4-BE49-F238E27FC236}">
                <a16:creationId xmlns:a16="http://schemas.microsoft.com/office/drawing/2014/main" id="{4F5B6966-6C0C-4501-8E91-B204BC0386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5558" y="2482133"/>
            <a:ext cx="383650" cy="383650"/>
          </a:xfrm>
          <a:prstGeom prst="rect">
            <a:avLst/>
          </a:prstGeom>
        </p:spPr>
      </p:pic>
      <p:pic>
        <p:nvPicPr>
          <p:cNvPr id="27" name="Elemento grafico 26" descr="Casella di controllo selezionata con riempimento a tinta unita">
            <a:extLst>
              <a:ext uri="{FF2B5EF4-FFF2-40B4-BE49-F238E27FC236}">
                <a16:creationId xmlns:a16="http://schemas.microsoft.com/office/drawing/2014/main" id="{C7497812-A68B-4868-AB0E-203DF6E6B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2009" y="2753453"/>
            <a:ext cx="383650" cy="3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7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7_TF56410444" id="{9E32E7D9-E4D4-4E34-9CBF-5EF99946F492}" vid="{4EB8DC7B-672E-465F-9749-D0C21D91E9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{091242C1-2D42-4E8B-A75E-478891D05BA8}tf56410444_win32</Template>
  <TotalTime>567</TotalTime>
  <Words>411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Consolas</vt:lpstr>
      <vt:lpstr>Garamond</vt:lpstr>
      <vt:lpstr>SavonVTI</vt:lpstr>
      <vt:lpstr>SCIKIT-LEARN</vt:lpstr>
      <vt:lpstr>SCIKIT-LEARN</vt:lpstr>
      <vt:lpstr>Gerarchia Oggetti</vt:lpstr>
      <vt:lpstr>Estimator</vt:lpstr>
      <vt:lpstr>Predictor</vt:lpstr>
      <vt:lpstr>Regressor</vt:lpstr>
      <vt:lpstr>Transformer</vt:lpstr>
      <vt:lpstr>Moduli SKL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Statistics and machine Learning</dc:title>
  <dc:creator>Matteo Zignani</dc:creator>
  <cp:lastModifiedBy>Matteo Zignani</cp:lastModifiedBy>
  <cp:revision>11</cp:revision>
  <dcterms:created xsi:type="dcterms:W3CDTF">2022-01-19T08:36:10Z</dcterms:created>
  <dcterms:modified xsi:type="dcterms:W3CDTF">2022-01-24T13:34:11Z</dcterms:modified>
</cp:coreProperties>
</file>