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 id="268" r:id="rId14"/>
    <p:sldId id="312" r:id="rId15"/>
    <p:sldId id="311" r:id="rId16"/>
    <p:sldId id="324" r:id="rId17"/>
    <p:sldId id="299" r:id="rId18"/>
    <p:sldId id="300" r:id="rId19"/>
    <p:sldId id="301" r:id="rId20"/>
    <p:sldId id="302" r:id="rId21"/>
    <p:sldId id="303" r:id="rId22"/>
    <p:sldId id="304" r:id="rId23"/>
    <p:sldId id="305" r:id="rId24"/>
    <p:sldId id="294" r:id="rId25"/>
    <p:sldId id="295" r:id="rId26"/>
    <p:sldId id="296" r:id="rId27"/>
    <p:sldId id="298" r:id="rId28"/>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426"/>
    <p:restoredTop sz="96327"/>
  </p:normalViewPr>
  <p:slideViewPr>
    <p:cSldViewPr snapToGrid="0">
      <p:cViewPr varScale="1">
        <p:scale>
          <a:sx n="138" d="100"/>
          <a:sy n="138" d="100"/>
        </p:scale>
        <p:origin x="176"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6F0808-559C-44A0-8D70-D1C3CB47453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0BD020-7CFF-48FD-958B-3B8725C28D68}">
      <dgm:prSet/>
      <dgm:spPr/>
      <dgm:t>
        <a:bodyPr/>
        <a:lstStyle/>
        <a:p>
          <a:pPr>
            <a:lnSpc>
              <a:spcPct val="100000"/>
            </a:lnSpc>
          </a:pPr>
          <a:r>
            <a:rPr lang="es-CL" dirty="0"/>
            <a:t>Teoría fundamentada y análisis cualitativo</a:t>
          </a:r>
          <a:endParaRPr lang="en-US" dirty="0"/>
        </a:p>
      </dgm:t>
    </dgm:pt>
    <dgm:pt modelId="{B493F987-5768-431B-B38A-B09F45DFD616}" type="parTrans" cxnId="{DF0657D6-CB80-4D09-96B8-1875E3E71D14}">
      <dgm:prSet/>
      <dgm:spPr/>
      <dgm:t>
        <a:bodyPr/>
        <a:lstStyle/>
        <a:p>
          <a:endParaRPr lang="en-US"/>
        </a:p>
      </dgm:t>
    </dgm:pt>
    <dgm:pt modelId="{1E3456ED-E012-48F3-809F-F4DF67EC7471}" type="sibTrans" cxnId="{DF0657D6-CB80-4D09-96B8-1875E3E71D14}">
      <dgm:prSet/>
      <dgm:spPr/>
      <dgm:t>
        <a:bodyPr/>
        <a:lstStyle/>
        <a:p>
          <a:endParaRPr lang="en-US"/>
        </a:p>
      </dgm:t>
    </dgm:pt>
    <dgm:pt modelId="{677D6EB6-4518-472D-9E0D-994C2EE0AFAF}">
      <dgm:prSet/>
      <dgm:spPr/>
      <dgm:t>
        <a:bodyPr/>
        <a:lstStyle/>
        <a:p>
          <a:pPr>
            <a:lnSpc>
              <a:spcPct val="100000"/>
            </a:lnSpc>
          </a:pPr>
          <a:r>
            <a:rPr lang="es-CL" dirty="0"/>
            <a:t>Conceptos clave del análisis cualitativo</a:t>
          </a:r>
          <a:endParaRPr lang="en-US" dirty="0"/>
        </a:p>
      </dgm:t>
    </dgm:pt>
    <dgm:pt modelId="{E9600487-5CCB-4324-9BDD-73CDFC0CB895}" type="parTrans" cxnId="{869A5604-8A39-4465-B4F0-1EAF7F43BA11}">
      <dgm:prSet/>
      <dgm:spPr/>
      <dgm:t>
        <a:bodyPr/>
        <a:lstStyle/>
        <a:p>
          <a:endParaRPr lang="en-US"/>
        </a:p>
      </dgm:t>
    </dgm:pt>
    <dgm:pt modelId="{AE3207C6-35DB-455B-953E-80E172367529}" type="sibTrans" cxnId="{869A5604-8A39-4465-B4F0-1EAF7F43BA11}">
      <dgm:prSet/>
      <dgm:spPr/>
      <dgm:t>
        <a:bodyPr/>
        <a:lstStyle/>
        <a:p>
          <a:endParaRPr lang="en-US"/>
        </a:p>
      </dgm:t>
    </dgm:pt>
    <dgm:pt modelId="{FC76C6C7-A1CC-4F06-9B18-2D71D3B61742}">
      <dgm:prSet/>
      <dgm:spPr/>
      <dgm:t>
        <a:bodyPr/>
        <a:lstStyle/>
        <a:p>
          <a:pPr>
            <a:lnSpc>
              <a:spcPct val="100000"/>
            </a:lnSpc>
          </a:pPr>
          <a:r>
            <a:rPr lang="es-CL" dirty="0" err="1"/>
            <a:t>Harramientas</a:t>
          </a:r>
          <a:r>
            <a:rPr lang="es-CL" dirty="0"/>
            <a:t> básicas de </a:t>
          </a:r>
          <a:r>
            <a:rPr lang="es-CL" dirty="0" err="1"/>
            <a:t>Atlas.Ti</a:t>
          </a:r>
          <a:endParaRPr lang="en-US" dirty="0"/>
        </a:p>
      </dgm:t>
    </dgm:pt>
    <dgm:pt modelId="{F5F075AF-3B91-42E6-B999-34F8C24B6D33}" type="parTrans" cxnId="{9BE7197D-E572-48F4-9369-943EA11D39BD}">
      <dgm:prSet/>
      <dgm:spPr/>
      <dgm:t>
        <a:bodyPr/>
        <a:lstStyle/>
        <a:p>
          <a:endParaRPr lang="en-US"/>
        </a:p>
      </dgm:t>
    </dgm:pt>
    <dgm:pt modelId="{E66678CA-6DC4-4258-85D2-24BF9B59295E}" type="sibTrans" cxnId="{9BE7197D-E572-48F4-9369-943EA11D39BD}">
      <dgm:prSet/>
      <dgm:spPr/>
      <dgm:t>
        <a:bodyPr/>
        <a:lstStyle/>
        <a:p>
          <a:endParaRPr lang="en-US"/>
        </a:p>
      </dgm:t>
    </dgm:pt>
    <dgm:pt modelId="{0CD0A094-D7F1-47D5-A3BC-DE8DCD9C9DBD}" type="pres">
      <dgm:prSet presAssocID="{446F0808-559C-44A0-8D70-D1C3CB47453A}" presName="root" presStyleCnt="0">
        <dgm:presLayoutVars>
          <dgm:dir/>
          <dgm:resizeHandles val="exact"/>
        </dgm:presLayoutVars>
      </dgm:prSet>
      <dgm:spPr/>
    </dgm:pt>
    <dgm:pt modelId="{0D819574-134F-4471-9DB0-8134FE6323B5}" type="pres">
      <dgm:prSet presAssocID="{350BD020-7CFF-48FD-958B-3B8725C28D68}" presName="compNode" presStyleCnt="0"/>
      <dgm:spPr/>
    </dgm:pt>
    <dgm:pt modelId="{03A950DE-03B4-489C-9D90-1703EA9D5498}" type="pres">
      <dgm:prSet presAssocID="{350BD020-7CFF-48FD-958B-3B8725C28D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7901F82C-F42E-4257-A879-9A5371CBBD6F}" type="pres">
      <dgm:prSet presAssocID="{350BD020-7CFF-48FD-958B-3B8725C28D68}" presName="spaceRect" presStyleCnt="0"/>
      <dgm:spPr/>
    </dgm:pt>
    <dgm:pt modelId="{6C38F56B-8DBD-4540-97EB-127B010A20C1}" type="pres">
      <dgm:prSet presAssocID="{350BD020-7CFF-48FD-958B-3B8725C28D68}" presName="textRect" presStyleLbl="revTx" presStyleIdx="0" presStyleCnt="3">
        <dgm:presLayoutVars>
          <dgm:chMax val="1"/>
          <dgm:chPref val="1"/>
        </dgm:presLayoutVars>
      </dgm:prSet>
      <dgm:spPr/>
    </dgm:pt>
    <dgm:pt modelId="{EA9F5F4A-9A56-4194-B4BF-1330B8B2965D}" type="pres">
      <dgm:prSet presAssocID="{1E3456ED-E012-48F3-809F-F4DF67EC7471}" presName="sibTrans" presStyleCnt="0"/>
      <dgm:spPr/>
    </dgm:pt>
    <dgm:pt modelId="{6B1A0104-6F60-4927-BA12-FE5D5470BF0F}" type="pres">
      <dgm:prSet presAssocID="{677D6EB6-4518-472D-9E0D-994C2EE0AFAF}" presName="compNode" presStyleCnt="0"/>
      <dgm:spPr/>
    </dgm:pt>
    <dgm:pt modelId="{3778B1E3-9C87-4459-A0E6-DE00B8DE366A}" type="pres">
      <dgm:prSet presAssocID="{677D6EB6-4518-472D-9E0D-994C2EE0AF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2AA3623-BF8B-4227-BBCA-1CDACC8FA169}" type="pres">
      <dgm:prSet presAssocID="{677D6EB6-4518-472D-9E0D-994C2EE0AFAF}" presName="spaceRect" presStyleCnt="0"/>
      <dgm:spPr/>
    </dgm:pt>
    <dgm:pt modelId="{6A4234D7-12BD-4063-9C04-AEAAE946BDB0}" type="pres">
      <dgm:prSet presAssocID="{677D6EB6-4518-472D-9E0D-994C2EE0AFAF}" presName="textRect" presStyleLbl="revTx" presStyleIdx="1" presStyleCnt="3">
        <dgm:presLayoutVars>
          <dgm:chMax val="1"/>
          <dgm:chPref val="1"/>
        </dgm:presLayoutVars>
      </dgm:prSet>
      <dgm:spPr/>
    </dgm:pt>
    <dgm:pt modelId="{A32D99BD-2753-4DD4-A417-85D5B840EF6C}" type="pres">
      <dgm:prSet presAssocID="{AE3207C6-35DB-455B-953E-80E172367529}" presName="sibTrans" presStyleCnt="0"/>
      <dgm:spPr/>
    </dgm:pt>
    <dgm:pt modelId="{21ECA95D-660E-4C6D-86F5-98BB7151F30E}" type="pres">
      <dgm:prSet presAssocID="{FC76C6C7-A1CC-4F06-9B18-2D71D3B61742}" presName="compNode" presStyleCnt="0"/>
      <dgm:spPr/>
    </dgm:pt>
    <dgm:pt modelId="{3FA0FC7D-F18D-44FF-8B87-EAED5F7CA300}" type="pres">
      <dgm:prSet presAssocID="{FC76C6C7-A1CC-4F06-9B18-2D71D3B617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adora"/>
        </a:ext>
      </dgm:extLst>
    </dgm:pt>
    <dgm:pt modelId="{5CCA3C19-335C-4B84-95FD-7E5D4C871130}" type="pres">
      <dgm:prSet presAssocID="{FC76C6C7-A1CC-4F06-9B18-2D71D3B61742}" presName="spaceRect" presStyleCnt="0"/>
      <dgm:spPr/>
    </dgm:pt>
    <dgm:pt modelId="{6E8527F1-2A1E-45F6-BF3B-68B7FB96FDD3}" type="pres">
      <dgm:prSet presAssocID="{FC76C6C7-A1CC-4F06-9B18-2D71D3B61742}" presName="textRect" presStyleLbl="revTx" presStyleIdx="2" presStyleCnt="3">
        <dgm:presLayoutVars>
          <dgm:chMax val="1"/>
          <dgm:chPref val="1"/>
        </dgm:presLayoutVars>
      </dgm:prSet>
      <dgm:spPr/>
    </dgm:pt>
  </dgm:ptLst>
  <dgm:cxnLst>
    <dgm:cxn modelId="{869A5604-8A39-4465-B4F0-1EAF7F43BA11}" srcId="{446F0808-559C-44A0-8D70-D1C3CB47453A}" destId="{677D6EB6-4518-472D-9E0D-994C2EE0AFAF}" srcOrd="1" destOrd="0" parTransId="{E9600487-5CCB-4324-9BDD-73CDFC0CB895}" sibTransId="{AE3207C6-35DB-455B-953E-80E172367529}"/>
    <dgm:cxn modelId="{F0562D1E-8AF3-134F-93D6-BF5CAA97C870}" type="presOf" srcId="{446F0808-559C-44A0-8D70-D1C3CB47453A}" destId="{0CD0A094-D7F1-47D5-A3BC-DE8DCD9C9DBD}" srcOrd="0" destOrd="0" presId="urn:microsoft.com/office/officeart/2018/2/layout/IconLabelList"/>
    <dgm:cxn modelId="{9DD53D35-8CDA-5E40-8063-89FC9FC3B6FC}" type="presOf" srcId="{677D6EB6-4518-472D-9E0D-994C2EE0AFAF}" destId="{6A4234D7-12BD-4063-9C04-AEAAE946BDB0}" srcOrd="0" destOrd="0" presId="urn:microsoft.com/office/officeart/2018/2/layout/IconLabelList"/>
    <dgm:cxn modelId="{30901245-2E83-FE4A-A7CF-D3F3CAF38367}" type="presOf" srcId="{FC76C6C7-A1CC-4F06-9B18-2D71D3B61742}" destId="{6E8527F1-2A1E-45F6-BF3B-68B7FB96FDD3}" srcOrd="0" destOrd="0" presId="urn:microsoft.com/office/officeart/2018/2/layout/IconLabelList"/>
    <dgm:cxn modelId="{9BE7197D-E572-48F4-9369-943EA11D39BD}" srcId="{446F0808-559C-44A0-8D70-D1C3CB47453A}" destId="{FC76C6C7-A1CC-4F06-9B18-2D71D3B61742}" srcOrd="2" destOrd="0" parTransId="{F5F075AF-3B91-42E6-B999-34F8C24B6D33}" sibTransId="{E66678CA-6DC4-4258-85D2-24BF9B59295E}"/>
    <dgm:cxn modelId="{DF0657D6-CB80-4D09-96B8-1875E3E71D14}" srcId="{446F0808-559C-44A0-8D70-D1C3CB47453A}" destId="{350BD020-7CFF-48FD-958B-3B8725C28D68}" srcOrd="0" destOrd="0" parTransId="{B493F987-5768-431B-B38A-B09F45DFD616}" sibTransId="{1E3456ED-E012-48F3-809F-F4DF67EC7471}"/>
    <dgm:cxn modelId="{B298BCE4-30DE-3949-9C5C-481531F39BF7}" type="presOf" srcId="{350BD020-7CFF-48FD-958B-3B8725C28D68}" destId="{6C38F56B-8DBD-4540-97EB-127B010A20C1}" srcOrd="0" destOrd="0" presId="urn:microsoft.com/office/officeart/2018/2/layout/IconLabelList"/>
    <dgm:cxn modelId="{8B69E6E5-030D-024E-9710-1A408629EF99}" type="presParOf" srcId="{0CD0A094-D7F1-47D5-A3BC-DE8DCD9C9DBD}" destId="{0D819574-134F-4471-9DB0-8134FE6323B5}" srcOrd="0" destOrd="0" presId="urn:microsoft.com/office/officeart/2018/2/layout/IconLabelList"/>
    <dgm:cxn modelId="{ED238017-0B53-A644-8A32-F24DB99E95EE}" type="presParOf" srcId="{0D819574-134F-4471-9DB0-8134FE6323B5}" destId="{03A950DE-03B4-489C-9D90-1703EA9D5498}" srcOrd="0" destOrd="0" presId="urn:microsoft.com/office/officeart/2018/2/layout/IconLabelList"/>
    <dgm:cxn modelId="{859269C9-FF79-4446-B9A5-44AAC54E8338}" type="presParOf" srcId="{0D819574-134F-4471-9DB0-8134FE6323B5}" destId="{7901F82C-F42E-4257-A879-9A5371CBBD6F}" srcOrd="1" destOrd="0" presId="urn:microsoft.com/office/officeart/2018/2/layout/IconLabelList"/>
    <dgm:cxn modelId="{3D7AB548-6299-9743-8489-7371EAB16431}" type="presParOf" srcId="{0D819574-134F-4471-9DB0-8134FE6323B5}" destId="{6C38F56B-8DBD-4540-97EB-127B010A20C1}" srcOrd="2" destOrd="0" presId="urn:microsoft.com/office/officeart/2018/2/layout/IconLabelList"/>
    <dgm:cxn modelId="{B7D6A65B-63CE-9745-992C-14F97079D764}" type="presParOf" srcId="{0CD0A094-D7F1-47D5-A3BC-DE8DCD9C9DBD}" destId="{EA9F5F4A-9A56-4194-B4BF-1330B8B2965D}" srcOrd="1" destOrd="0" presId="urn:microsoft.com/office/officeart/2018/2/layout/IconLabelList"/>
    <dgm:cxn modelId="{2EA1E045-9790-1142-A9FB-F319483ACC29}" type="presParOf" srcId="{0CD0A094-D7F1-47D5-A3BC-DE8DCD9C9DBD}" destId="{6B1A0104-6F60-4927-BA12-FE5D5470BF0F}" srcOrd="2" destOrd="0" presId="urn:microsoft.com/office/officeart/2018/2/layout/IconLabelList"/>
    <dgm:cxn modelId="{C6F42765-61A3-5A46-9060-960E20FFA97C}" type="presParOf" srcId="{6B1A0104-6F60-4927-BA12-FE5D5470BF0F}" destId="{3778B1E3-9C87-4459-A0E6-DE00B8DE366A}" srcOrd="0" destOrd="0" presId="urn:microsoft.com/office/officeart/2018/2/layout/IconLabelList"/>
    <dgm:cxn modelId="{F02ACA11-A72C-744A-ADFF-397FA406313A}" type="presParOf" srcId="{6B1A0104-6F60-4927-BA12-FE5D5470BF0F}" destId="{F2AA3623-BF8B-4227-BBCA-1CDACC8FA169}" srcOrd="1" destOrd="0" presId="urn:microsoft.com/office/officeart/2018/2/layout/IconLabelList"/>
    <dgm:cxn modelId="{8372DF56-E4BA-B541-AA9A-5762B13768EE}" type="presParOf" srcId="{6B1A0104-6F60-4927-BA12-FE5D5470BF0F}" destId="{6A4234D7-12BD-4063-9C04-AEAAE946BDB0}" srcOrd="2" destOrd="0" presId="urn:microsoft.com/office/officeart/2018/2/layout/IconLabelList"/>
    <dgm:cxn modelId="{3FC61E2D-41E9-EB46-BFDA-3A5F3FEAD467}" type="presParOf" srcId="{0CD0A094-D7F1-47D5-A3BC-DE8DCD9C9DBD}" destId="{A32D99BD-2753-4DD4-A417-85D5B840EF6C}" srcOrd="3" destOrd="0" presId="urn:microsoft.com/office/officeart/2018/2/layout/IconLabelList"/>
    <dgm:cxn modelId="{0945B1AE-7852-B942-8D6C-F18C7D7FDAB5}" type="presParOf" srcId="{0CD0A094-D7F1-47D5-A3BC-DE8DCD9C9DBD}" destId="{21ECA95D-660E-4C6D-86F5-98BB7151F30E}" srcOrd="4" destOrd="0" presId="urn:microsoft.com/office/officeart/2018/2/layout/IconLabelList"/>
    <dgm:cxn modelId="{2EE654DE-4194-4840-883B-82EAE2300657}" type="presParOf" srcId="{21ECA95D-660E-4C6D-86F5-98BB7151F30E}" destId="{3FA0FC7D-F18D-44FF-8B87-EAED5F7CA300}" srcOrd="0" destOrd="0" presId="urn:microsoft.com/office/officeart/2018/2/layout/IconLabelList"/>
    <dgm:cxn modelId="{DDE0E01A-4200-4048-A1E1-C70BCB4776AE}" type="presParOf" srcId="{21ECA95D-660E-4C6D-86F5-98BB7151F30E}" destId="{5CCA3C19-335C-4B84-95FD-7E5D4C871130}" srcOrd="1" destOrd="0" presId="urn:microsoft.com/office/officeart/2018/2/layout/IconLabelList"/>
    <dgm:cxn modelId="{9B955FC7-2AC0-A24B-8EC9-ABFE369AC55F}" type="presParOf" srcId="{21ECA95D-660E-4C6D-86F5-98BB7151F30E}" destId="{6E8527F1-2A1E-45F6-BF3B-68B7FB96FD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BCF56E-100C-4367-9C89-EC5B5AAC97F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0DA4A46-2280-4A9D-9F37-25E5DC0F0EF5}">
      <dgm:prSet/>
      <dgm:spPr/>
      <dgm:t>
        <a:bodyPr/>
        <a:lstStyle/>
        <a:p>
          <a:pPr>
            <a:lnSpc>
              <a:spcPct val="100000"/>
            </a:lnSpc>
          </a:pPr>
          <a:r>
            <a:rPr lang="es-CL" b="1"/>
            <a:t>Credibilidad:</a:t>
          </a:r>
          <a:r>
            <a:rPr lang="es-CL"/>
            <a:t> Relación entre cantidad y calidad de los datos recopilados y la coherencia de la teoría desarrollada.</a:t>
          </a:r>
          <a:endParaRPr lang="en-US"/>
        </a:p>
      </dgm:t>
    </dgm:pt>
    <dgm:pt modelId="{E1B1B4B9-C68C-4AAB-8ACC-F8B16EFDB730}" type="parTrans" cxnId="{E89CAC3A-039A-4C47-8EF0-BC44626C8A49}">
      <dgm:prSet/>
      <dgm:spPr/>
      <dgm:t>
        <a:bodyPr/>
        <a:lstStyle/>
        <a:p>
          <a:endParaRPr lang="en-US"/>
        </a:p>
      </dgm:t>
    </dgm:pt>
    <dgm:pt modelId="{050CCF03-0AEB-4B60-963D-4FAEB503FCBE}" type="sibTrans" cxnId="{E89CAC3A-039A-4C47-8EF0-BC44626C8A49}">
      <dgm:prSet/>
      <dgm:spPr/>
      <dgm:t>
        <a:bodyPr/>
        <a:lstStyle/>
        <a:p>
          <a:endParaRPr lang="en-US"/>
        </a:p>
      </dgm:t>
    </dgm:pt>
    <dgm:pt modelId="{0C94EC29-8B47-4950-92B0-86A9FDE7C8C0}">
      <dgm:prSet/>
      <dgm:spPr/>
      <dgm:t>
        <a:bodyPr/>
        <a:lstStyle/>
        <a:p>
          <a:pPr>
            <a:lnSpc>
              <a:spcPct val="100000"/>
            </a:lnSpc>
          </a:pPr>
          <a:r>
            <a:rPr lang="es-CL" b="1" dirty="0"/>
            <a:t>Originalidad: </a:t>
          </a:r>
          <a:r>
            <a:rPr lang="es-CL" dirty="0"/>
            <a:t>Contribución única de la investigación al campo de estudio. Se busca ofrecer nuevos </a:t>
          </a:r>
          <a:r>
            <a:rPr lang="es-CL" dirty="0" err="1"/>
            <a:t>insights</a:t>
          </a:r>
          <a:r>
            <a:rPr lang="es-CL" dirty="0"/>
            <a:t>, perspectivas o teorías que no se hayan abordado anteriormente.</a:t>
          </a:r>
          <a:endParaRPr lang="en-US" dirty="0"/>
        </a:p>
      </dgm:t>
    </dgm:pt>
    <dgm:pt modelId="{6553BFCA-6A58-44C4-BFAD-A05C32DB9C1D}" type="parTrans" cxnId="{D124141F-77C9-433B-A0B0-34A2E64DA4CC}">
      <dgm:prSet/>
      <dgm:spPr/>
      <dgm:t>
        <a:bodyPr/>
        <a:lstStyle/>
        <a:p>
          <a:endParaRPr lang="en-US"/>
        </a:p>
      </dgm:t>
    </dgm:pt>
    <dgm:pt modelId="{12C3C073-E70E-41D9-BB76-6A7DC704FC3B}" type="sibTrans" cxnId="{D124141F-77C9-433B-A0B0-34A2E64DA4CC}">
      <dgm:prSet/>
      <dgm:spPr/>
      <dgm:t>
        <a:bodyPr/>
        <a:lstStyle/>
        <a:p>
          <a:endParaRPr lang="en-US"/>
        </a:p>
      </dgm:t>
    </dgm:pt>
    <dgm:pt modelId="{114D6E6C-8078-496E-8B5D-33DDA9F68B3D}">
      <dgm:prSet/>
      <dgm:spPr/>
      <dgm:t>
        <a:bodyPr/>
        <a:lstStyle/>
        <a:p>
          <a:pPr>
            <a:lnSpc>
              <a:spcPct val="100000"/>
            </a:lnSpc>
          </a:pPr>
          <a:r>
            <a:rPr lang="es-CL" b="1"/>
            <a:t>Resonancia:</a:t>
          </a:r>
          <a:r>
            <a:rPr lang="es-CL"/>
            <a:t> Relevancia y aplicabilidad de los hallazgos de la investigación en un contexto más amplio. La investigación resonante tiene el potencial de influir en la práctica o la política.</a:t>
          </a:r>
          <a:endParaRPr lang="en-US"/>
        </a:p>
      </dgm:t>
    </dgm:pt>
    <dgm:pt modelId="{EAA10D3F-A6C0-49E1-AC58-CB42CF679BB0}" type="parTrans" cxnId="{9D6ED987-F87A-4F89-A5C9-F7C965CED2E3}">
      <dgm:prSet/>
      <dgm:spPr/>
      <dgm:t>
        <a:bodyPr/>
        <a:lstStyle/>
        <a:p>
          <a:endParaRPr lang="en-US"/>
        </a:p>
      </dgm:t>
    </dgm:pt>
    <dgm:pt modelId="{49F04C39-C7F9-45F0-8B4E-049628BC8E45}" type="sibTrans" cxnId="{9D6ED987-F87A-4F89-A5C9-F7C965CED2E3}">
      <dgm:prSet/>
      <dgm:spPr/>
      <dgm:t>
        <a:bodyPr/>
        <a:lstStyle/>
        <a:p>
          <a:endParaRPr lang="en-US"/>
        </a:p>
      </dgm:t>
    </dgm:pt>
    <dgm:pt modelId="{223AB9E0-8710-4310-A72F-DB8F047A0AAC}">
      <dgm:prSet/>
      <dgm:spPr/>
      <dgm:t>
        <a:bodyPr/>
        <a:lstStyle/>
        <a:p>
          <a:pPr>
            <a:lnSpc>
              <a:spcPct val="100000"/>
            </a:lnSpc>
          </a:pPr>
          <a:r>
            <a:rPr lang="es-CL" b="1"/>
            <a:t>Utilidad:</a:t>
          </a:r>
          <a:r>
            <a:rPr lang="es-CL"/>
            <a:t> Se centra en cómo los resultados de la investigación pueden ser aplicados en situaciones prácticas o en la toma de decisiones.</a:t>
          </a:r>
          <a:endParaRPr lang="en-US"/>
        </a:p>
      </dgm:t>
    </dgm:pt>
    <dgm:pt modelId="{941C3714-4D6C-44CE-9E43-75CB0F5C9DD7}" type="parTrans" cxnId="{B200BCC0-029D-4943-84FB-1C77932D2DA0}">
      <dgm:prSet/>
      <dgm:spPr/>
      <dgm:t>
        <a:bodyPr/>
        <a:lstStyle/>
        <a:p>
          <a:endParaRPr lang="en-US"/>
        </a:p>
      </dgm:t>
    </dgm:pt>
    <dgm:pt modelId="{BB63A09A-63D4-4FE9-B572-FE8ADC9DC98F}" type="sibTrans" cxnId="{B200BCC0-029D-4943-84FB-1C77932D2DA0}">
      <dgm:prSet/>
      <dgm:spPr/>
      <dgm:t>
        <a:bodyPr/>
        <a:lstStyle/>
        <a:p>
          <a:endParaRPr lang="en-US"/>
        </a:p>
      </dgm:t>
    </dgm:pt>
    <dgm:pt modelId="{AE49BCB4-F173-4D3F-A71D-3F36F6822A88}" type="pres">
      <dgm:prSet presAssocID="{FBBCF56E-100C-4367-9C89-EC5B5AAC97FC}" presName="root" presStyleCnt="0">
        <dgm:presLayoutVars>
          <dgm:dir/>
          <dgm:resizeHandles val="exact"/>
        </dgm:presLayoutVars>
      </dgm:prSet>
      <dgm:spPr/>
    </dgm:pt>
    <dgm:pt modelId="{8C39815C-6CCD-4BD8-99DF-F6C49FCF7C18}" type="pres">
      <dgm:prSet presAssocID="{C0DA4A46-2280-4A9D-9F37-25E5DC0F0EF5}" presName="compNode" presStyleCnt="0"/>
      <dgm:spPr/>
    </dgm:pt>
    <dgm:pt modelId="{E3BE0A79-D087-421D-87E8-912CFC866423}" type="pres">
      <dgm:prSet presAssocID="{C0DA4A46-2280-4A9D-9F37-25E5DC0F0E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ca de verificación"/>
        </a:ext>
      </dgm:extLst>
    </dgm:pt>
    <dgm:pt modelId="{A13F8602-4D9E-4D97-B72B-72CAE4F06B33}" type="pres">
      <dgm:prSet presAssocID="{C0DA4A46-2280-4A9D-9F37-25E5DC0F0EF5}" presName="spaceRect" presStyleCnt="0"/>
      <dgm:spPr/>
    </dgm:pt>
    <dgm:pt modelId="{6FE28109-0536-4B4F-85B4-1ECAA8E7F501}" type="pres">
      <dgm:prSet presAssocID="{C0DA4A46-2280-4A9D-9F37-25E5DC0F0EF5}" presName="textRect" presStyleLbl="revTx" presStyleIdx="0" presStyleCnt="4">
        <dgm:presLayoutVars>
          <dgm:chMax val="1"/>
          <dgm:chPref val="1"/>
        </dgm:presLayoutVars>
      </dgm:prSet>
      <dgm:spPr/>
    </dgm:pt>
    <dgm:pt modelId="{09715C6C-F741-42DF-8A43-FFF67157E917}" type="pres">
      <dgm:prSet presAssocID="{050CCF03-0AEB-4B60-963D-4FAEB503FCBE}" presName="sibTrans" presStyleCnt="0"/>
      <dgm:spPr/>
    </dgm:pt>
    <dgm:pt modelId="{3BCE3E58-A5F5-4538-9312-DB3192D0858D}" type="pres">
      <dgm:prSet presAssocID="{0C94EC29-8B47-4950-92B0-86A9FDE7C8C0}" presName="compNode" presStyleCnt="0"/>
      <dgm:spPr/>
    </dgm:pt>
    <dgm:pt modelId="{7B7E53D3-26CE-4F0F-80BC-EF67E83AF84E}" type="pres">
      <dgm:prSet presAssocID="{0C94EC29-8B47-4950-92B0-86A9FDE7C8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1994EB0D-31F0-48FA-A41A-87DB60B13D6B}" type="pres">
      <dgm:prSet presAssocID="{0C94EC29-8B47-4950-92B0-86A9FDE7C8C0}" presName="spaceRect" presStyleCnt="0"/>
      <dgm:spPr/>
    </dgm:pt>
    <dgm:pt modelId="{D77909C8-EDAE-4F45-915C-A927CFE02C04}" type="pres">
      <dgm:prSet presAssocID="{0C94EC29-8B47-4950-92B0-86A9FDE7C8C0}" presName="textRect" presStyleLbl="revTx" presStyleIdx="1" presStyleCnt="4">
        <dgm:presLayoutVars>
          <dgm:chMax val="1"/>
          <dgm:chPref val="1"/>
        </dgm:presLayoutVars>
      </dgm:prSet>
      <dgm:spPr/>
    </dgm:pt>
    <dgm:pt modelId="{99F19C51-F15E-4B68-8243-0682F2D9C0A7}" type="pres">
      <dgm:prSet presAssocID="{12C3C073-E70E-41D9-BB76-6A7DC704FC3B}" presName="sibTrans" presStyleCnt="0"/>
      <dgm:spPr/>
    </dgm:pt>
    <dgm:pt modelId="{49810768-42E3-47AD-87E2-134D5F42374F}" type="pres">
      <dgm:prSet presAssocID="{114D6E6C-8078-496E-8B5D-33DDA9F68B3D}" presName="compNode" presStyleCnt="0"/>
      <dgm:spPr/>
    </dgm:pt>
    <dgm:pt modelId="{6D894470-5C3A-40CE-8109-5FAC8EFB9740}" type="pres">
      <dgm:prSet presAssocID="{114D6E6C-8078-496E-8B5D-33DDA9F68B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icroscopio"/>
        </a:ext>
      </dgm:extLst>
    </dgm:pt>
    <dgm:pt modelId="{4F67E32B-932E-46C9-9514-094076582BD0}" type="pres">
      <dgm:prSet presAssocID="{114D6E6C-8078-496E-8B5D-33DDA9F68B3D}" presName="spaceRect" presStyleCnt="0"/>
      <dgm:spPr/>
    </dgm:pt>
    <dgm:pt modelId="{8666CF26-4531-434B-8578-0AA7525396A8}" type="pres">
      <dgm:prSet presAssocID="{114D6E6C-8078-496E-8B5D-33DDA9F68B3D}" presName="textRect" presStyleLbl="revTx" presStyleIdx="2" presStyleCnt="4">
        <dgm:presLayoutVars>
          <dgm:chMax val="1"/>
          <dgm:chPref val="1"/>
        </dgm:presLayoutVars>
      </dgm:prSet>
      <dgm:spPr/>
    </dgm:pt>
    <dgm:pt modelId="{2ACB4C67-BBD6-4A7C-A4C7-27AF2D35A68F}" type="pres">
      <dgm:prSet presAssocID="{49F04C39-C7F9-45F0-8B4E-049628BC8E45}" presName="sibTrans" presStyleCnt="0"/>
      <dgm:spPr/>
    </dgm:pt>
    <dgm:pt modelId="{5CB06045-C8C4-4A73-A941-80F0FBCE56AE}" type="pres">
      <dgm:prSet presAssocID="{223AB9E0-8710-4310-A72F-DB8F047A0AAC}" presName="compNode" presStyleCnt="0"/>
      <dgm:spPr/>
    </dgm:pt>
    <dgm:pt modelId="{B5183967-8E49-407D-A380-AB324C5FB746}" type="pres">
      <dgm:prSet presAssocID="{223AB9E0-8710-4310-A72F-DB8F047A0AA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6D95E67C-619D-4EFD-A5BF-FDDEF4DA71F7}" type="pres">
      <dgm:prSet presAssocID="{223AB9E0-8710-4310-A72F-DB8F047A0AAC}" presName="spaceRect" presStyleCnt="0"/>
      <dgm:spPr/>
    </dgm:pt>
    <dgm:pt modelId="{324E6024-4175-4576-8382-631175783CCD}" type="pres">
      <dgm:prSet presAssocID="{223AB9E0-8710-4310-A72F-DB8F047A0AAC}" presName="textRect" presStyleLbl="revTx" presStyleIdx="3" presStyleCnt="4">
        <dgm:presLayoutVars>
          <dgm:chMax val="1"/>
          <dgm:chPref val="1"/>
        </dgm:presLayoutVars>
      </dgm:prSet>
      <dgm:spPr/>
    </dgm:pt>
  </dgm:ptLst>
  <dgm:cxnLst>
    <dgm:cxn modelId="{D124141F-77C9-433B-A0B0-34A2E64DA4CC}" srcId="{FBBCF56E-100C-4367-9C89-EC5B5AAC97FC}" destId="{0C94EC29-8B47-4950-92B0-86A9FDE7C8C0}" srcOrd="1" destOrd="0" parTransId="{6553BFCA-6A58-44C4-BFAD-A05C32DB9C1D}" sibTransId="{12C3C073-E70E-41D9-BB76-6A7DC704FC3B}"/>
    <dgm:cxn modelId="{ADC06E30-D12B-A840-AFB5-5C70AC77EB1B}" type="presOf" srcId="{0C94EC29-8B47-4950-92B0-86A9FDE7C8C0}" destId="{D77909C8-EDAE-4F45-915C-A927CFE02C04}" srcOrd="0" destOrd="0" presId="urn:microsoft.com/office/officeart/2018/2/layout/IconLabelList"/>
    <dgm:cxn modelId="{78289632-77D6-1B43-8C42-4A61F8F151B1}" type="presOf" srcId="{114D6E6C-8078-496E-8B5D-33DDA9F68B3D}" destId="{8666CF26-4531-434B-8578-0AA7525396A8}" srcOrd="0" destOrd="0" presId="urn:microsoft.com/office/officeart/2018/2/layout/IconLabelList"/>
    <dgm:cxn modelId="{E89CAC3A-039A-4C47-8EF0-BC44626C8A49}" srcId="{FBBCF56E-100C-4367-9C89-EC5B5AAC97FC}" destId="{C0DA4A46-2280-4A9D-9F37-25E5DC0F0EF5}" srcOrd="0" destOrd="0" parTransId="{E1B1B4B9-C68C-4AAB-8ACC-F8B16EFDB730}" sibTransId="{050CCF03-0AEB-4B60-963D-4FAEB503FCBE}"/>
    <dgm:cxn modelId="{32253585-A123-B444-AADF-D57DE4F2B977}" type="presOf" srcId="{C0DA4A46-2280-4A9D-9F37-25E5DC0F0EF5}" destId="{6FE28109-0536-4B4F-85B4-1ECAA8E7F501}" srcOrd="0" destOrd="0" presId="urn:microsoft.com/office/officeart/2018/2/layout/IconLabelList"/>
    <dgm:cxn modelId="{9D6ED987-F87A-4F89-A5C9-F7C965CED2E3}" srcId="{FBBCF56E-100C-4367-9C89-EC5B5AAC97FC}" destId="{114D6E6C-8078-496E-8B5D-33DDA9F68B3D}" srcOrd="2" destOrd="0" parTransId="{EAA10D3F-A6C0-49E1-AC58-CB42CF679BB0}" sibTransId="{49F04C39-C7F9-45F0-8B4E-049628BC8E45}"/>
    <dgm:cxn modelId="{BDFC69A2-024B-BC45-888E-E47E9F736172}" type="presOf" srcId="{223AB9E0-8710-4310-A72F-DB8F047A0AAC}" destId="{324E6024-4175-4576-8382-631175783CCD}" srcOrd="0" destOrd="0" presId="urn:microsoft.com/office/officeart/2018/2/layout/IconLabelList"/>
    <dgm:cxn modelId="{B200BCC0-029D-4943-84FB-1C77932D2DA0}" srcId="{FBBCF56E-100C-4367-9C89-EC5B5AAC97FC}" destId="{223AB9E0-8710-4310-A72F-DB8F047A0AAC}" srcOrd="3" destOrd="0" parTransId="{941C3714-4D6C-44CE-9E43-75CB0F5C9DD7}" sibTransId="{BB63A09A-63D4-4FE9-B572-FE8ADC9DC98F}"/>
    <dgm:cxn modelId="{6780C5DD-68F5-D745-A7B1-6803D8B63DF4}" type="presOf" srcId="{FBBCF56E-100C-4367-9C89-EC5B5AAC97FC}" destId="{AE49BCB4-F173-4D3F-A71D-3F36F6822A88}" srcOrd="0" destOrd="0" presId="urn:microsoft.com/office/officeart/2018/2/layout/IconLabelList"/>
    <dgm:cxn modelId="{74EEFAF7-B018-F748-989C-DECC34552E25}" type="presParOf" srcId="{AE49BCB4-F173-4D3F-A71D-3F36F6822A88}" destId="{8C39815C-6CCD-4BD8-99DF-F6C49FCF7C18}" srcOrd="0" destOrd="0" presId="urn:microsoft.com/office/officeart/2018/2/layout/IconLabelList"/>
    <dgm:cxn modelId="{9C593845-D857-BD44-9D76-5A303331976C}" type="presParOf" srcId="{8C39815C-6CCD-4BD8-99DF-F6C49FCF7C18}" destId="{E3BE0A79-D087-421D-87E8-912CFC866423}" srcOrd="0" destOrd="0" presId="urn:microsoft.com/office/officeart/2018/2/layout/IconLabelList"/>
    <dgm:cxn modelId="{5ADB8B0B-6C80-764E-B0C3-4637BB1DB165}" type="presParOf" srcId="{8C39815C-6CCD-4BD8-99DF-F6C49FCF7C18}" destId="{A13F8602-4D9E-4D97-B72B-72CAE4F06B33}" srcOrd="1" destOrd="0" presId="urn:microsoft.com/office/officeart/2018/2/layout/IconLabelList"/>
    <dgm:cxn modelId="{4774BDC9-6BD7-BE41-9882-361434653F4D}" type="presParOf" srcId="{8C39815C-6CCD-4BD8-99DF-F6C49FCF7C18}" destId="{6FE28109-0536-4B4F-85B4-1ECAA8E7F501}" srcOrd="2" destOrd="0" presId="urn:microsoft.com/office/officeart/2018/2/layout/IconLabelList"/>
    <dgm:cxn modelId="{183627FB-2B09-C948-A21E-3B890155B3A5}" type="presParOf" srcId="{AE49BCB4-F173-4D3F-A71D-3F36F6822A88}" destId="{09715C6C-F741-42DF-8A43-FFF67157E917}" srcOrd="1" destOrd="0" presId="urn:microsoft.com/office/officeart/2018/2/layout/IconLabelList"/>
    <dgm:cxn modelId="{5AEC0AD8-D1C3-4C49-AC9A-4540B5CD9DAD}" type="presParOf" srcId="{AE49BCB4-F173-4D3F-A71D-3F36F6822A88}" destId="{3BCE3E58-A5F5-4538-9312-DB3192D0858D}" srcOrd="2" destOrd="0" presId="urn:microsoft.com/office/officeart/2018/2/layout/IconLabelList"/>
    <dgm:cxn modelId="{1FE1389D-4DA9-CC48-9249-77E117E411B8}" type="presParOf" srcId="{3BCE3E58-A5F5-4538-9312-DB3192D0858D}" destId="{7B7E53D3-26CE-4F0F-80BC-EF67E83AF84E}" srcOrd="0" destOrd="0" presId="urn:microsoft.com/office/officeart/2018/2/layout/IconLabelList"/>
    <dgm:cxn modelId="{DAA218DA-72D6-E54A-95B0-8F736592C562}" type="presParOf" srcId="{3BCE3E58-A5F5-4538-9312-DB3192D0858D}" destId="{1994EB0D-31F0-48FA-A41A-87DB60B13D6B}" srcOrd="1" destOrd="0" presId="urn:microsoft.com/office/officeart/2018/2/layout/IconLabelList"/>
    <dgm:cxn modelId="{EED30CD8-B2E9-5748-935E-2D64D44D1E52}" type="presParOf" srcId="{3BCE3E58-A5F5-4538-9312-DB3192D0858D}" destId="{D77909C8-EDAE-4F45-915C-A927CFE02C04}" srcOrd="2" destOrd="0" presId="urn:microsoft.com/office/officeart/2018/2/layout/IconLabelList"/>
    <dgm:cxn modelId="{5D86378B-51B8-8B46-B553-02BEA4ABE835}" type="presParOf" srcId="{AE49BCB4-F173-4D3F-A71D-3F36F6822A88}" destId="{99F19C51-F15E-4B68-8243-0682F2D9C0A7}" srcOrd="3" destOrd="0" presId="urn:microsoft.com/office/officeart/2018/2/layout/IconLabelList"/>
    <dgm:cxn modelId="{708B39D2-4075-5D41-9F6F-4747DAC7EDA8}" type="presParOf" srcId="{AE49BCB4-F173-4D3F-A71D-3F36F6822A88}" destId="{49810768-42E3-47AD-87E2-134D5F42374F}" srcOrd="4" destOrd="0" presId="urn:microsoft.com/office/officeart/2018/2/layout/IconLabelList"/>
    <dgm:cxn modelId="{43BF2FFD-73A1-534E-8DE3-95EADAF971FB}" type="presParOf" srcId="{49810768-42E3-47AD-87E2-134D5F42374F}" destId="{6D894470-5C3A-40CE-8109-5FAC8EFB9740}" srcOrd="0" destOrd="0" presId="urn:microsoft.com/office/officeart/2018/2/layout/IconLabelList"/>
    <dgm:cxn modelId="{72C0573C-A91B-F24F-9919-025A50E5D192}" type="presParOf" srcId="{49810768-42E3-47AD-87E2-134D5F42374F}" destId="{4F67E32B-932E-46C9-9514-094076582BD0}" srcOrd="1" destOrd="0" presId="urn:microsoft.com/office/officeart/2018/2/layout/IconLabelList"/>
    <dgm:cxn modelId="{59259310-7948-484E-9D30-21F643005E88}" type="presParOf" srcId="{49810768-42E3-47AD-87E2-134D5F42374F}" destId="{8666CF26-4531-434B-8578-0AA7525396A8}" srcOrd="2" destOrd="0" presId="urn:microsoft.com/office/officeart/2018/2/layout/IconLabelList"/>
    <dgm:cxn modelId="{143AB825-F539-3E4B-BF2A-0ECF3F52819F}" type="presParOf" srcId="{AE49BCB4-F173-4D3F-A71D-3F36F6822A88}" destId="{2ACB4C67-BBD6-4A7C-A4C7-27AF2D35A68F}" srcOrd="5" destOrd="0" presId="urn:microsoft.com/office/officeart/2018/2/layout/IconLabelList"/>
    <dgm:cxn modelId="{FC496491-C5C7-BB4C-ADDE-93294287C3F1}" type="presParOf" srcId="{AE49BCB4-F173-4D3F-A71D-3F36F6822A88}" destId="{5CB06045-C8C4-4A73-A941-80F0FBCE56AE}" srcOrd="6" destOrd="0" presId="urn:microsoft.com/office/officeart/2018/2/layout/IconLabelList"/>
    <dgm:cxn modelId="{01E3F59B-4782-4142-98B8-1E4A218350A7}" type="presParOf" srcId="{5CB06045-C8C4-4A73-A941-80F0FBCE56AE}" destId="{B5183967-8E49-407D-A380-AB324C5FB746}" srcOrd="0" destOrd="0" presId="urn:microsoft.com/office/officeart/2018/2/layout/IconLabelList"/>
    <dgm:cxn modelId="{60A74D24-ED8C-F347-AAE0-B77D9C99474E}" type="presParOf" srcId="{5CB06045-C8C4-4A73-A941-80F0FBCE56AE}" destId="{6D95E67C-619D-4EFD-A5BF-FDDEF4DA71F7}" srcOrd="1" destOrd="0" presId="urn:microsoft.com/office/officeart/2018/2/layout/IconLabelList"/>
    <dgm:cxn modelId="{C3262775-B578-6D4F-82E8-6E192740CD3D}" type="presParOf" srcId="{5CB06045-C8C4-4A73-A941-80F0FBCE56AE}" destId="{324E6024-4175-4576-8382-631175783CC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79902F-3D5E-49D4-8231-C43858DC1E6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B626AA9-04D0-48F3-9BE4-F78C8F842772}">
      <dgm:prSet/>
      <dgm:spPr/>
      <dgm:t>
        <a:bodyPr/>
        <a:lstStyle/>
        <a:p>
          <a:r>
            <a:rPr lang="es-CL" b="0" i="0"/>
            <a:t>Documentos</a:t>
          </a:r>
          <a:endParaRPr lang="en-US"/>
        </a:p>
      </dgm:t>
    </dgm:pt>
    <dgm:pt modelId="{64DD75E0-B698-437D-8662-D98688909CDC}" type="parTrans" cxnId="{75B56C3C-B4C7-4556-AA44-0A0F03278EDB}">
      <dgm:prSet/>
      <dgm:spPr/>
      <dgm:t>
        <a:bodyPr/>
        <a:lstStyle/>
        <a:p>
          <a:endParaRPr lang="en-US"/>
        </a:p>
      </dgm:t>
    </dgm:pt>
    <dgm:pt modelId="{8C097238-2214-4CF9-B7C2-BB3F445C063C}" type="sibTrans" cxnId="{75B56C3C-B4C7-4556-AA44-0A0F03278EDB}">
      <dgm:prSet/>
      <dgm:spPr/>
      <dgm:t>
        <a:bodyPr/>
        <a:lstStyle/>
        <a:p>
          <a:endParaRPr lang="en-US"/>
        </a:p>
      </dgm:t>
    </dgm:pt>
    <dgm:pt modelId="{10AFF8EB-87A8-4653-9961-B9569327DF0C}">
      <dgm:prSet/>
      <dgm:spPr/>
      <dgm:t>
        <a:bodyPr/>
        <a:lstStyle/>
        <a:p>
          <a:r>
            <a:rPr lang="es-CL" b="0" i="0"/>
            <a:t>Citas</a:t>
          </a:r>
          <a:endParaRPr lang="en-US"/>
        </a:p>
      </dgm:t>
    </dgm:pt>
    <dgm:pt modelId="{F8D2483F-9F5B-4260-B520-74DDC39CBC84}" type="parTrans" cxnId="{E9B10402-2C0F-4B6C-AED3-000FF25A91B8}">
      <dgm:prSet/>
      <dgm:spPr/>
      <dgm:t>
        <a:bodyPr/>
        <a:lstStyle/>
        <a:p>
          <a:endParaRPr lang="en-US"/>
        </a:p>
      </dgm:t>
    </dgm:pt>
    <dgm:pt modelId="{CD6061FE-6C6C-4791-9B32-669E71B74B73}" type="sibTrans" cxnId="{E9B10402-2C0F-4B6C-AED3-000FF25A91B8}">
      <dgm:prSet/>
      <dgm:spPr/>
      <dgm:t>
        <a:bodyPr/>
        <a:lstStyle/>
        <a:p>
          <a:endParaRPr lang="en-US"/>
        </a:p>
      </dgm:t>
    </dgm:pt>
    <dgm:pt modelId="{DAA779AC-4817-43CC-B097-87451FF3B20C}">
      <dgm:prSet/>
      <dgm:spPr/>
      <dgm:t>
        <a:bodyPr/>
        <a:lstStyle/>
        <a:p>
          <a:r>
            <a:rPr lang="es-CL" b="0" i="0"/>
            <a:t>Códigos</a:t>
          </a:r>
          <a:endParaRPr lang="en-US"/>
        </a:p>
      </dgm:t>
    </dgm:pt>
    <dgm:pt modelId="{8D50BB71-E60F-4FBF-A2FA-E420D53C047F}" type="parTrans" cxnId="{AB5EF319-D889-4754-A7AD-B5A386321881}">
      <dgm:prSet/>
      <dgm:spPr/>
      <dgm:t>
        <a:bodyPr/>
        <a:lstStyle/>
        <a:p>
          <a:endParaRPr lang="en-US"/>
        </a:p>
      </dgm:t>
    </dgm:pt>
    <dgm:pt modelId="{7B511CD7-EDB2-41C7-A30F-F3161A612119}" type="sibTrans" cxnId="{AB5EF319-D889-4754-A7AD-B5A386321881}">
      <dgm:prSet/>
      <dgm:spPr/>
      <dgm:t>
        <a:bodyPr/>
        <a:lstStyle/>
        <a:p>
          <a:endParaRPr lang="en-US"/>
        </a:p>
      </dgm:t>
    </dgm:pt>
    <dgm:pt modelId="{0AC69F93-0536-4C39-8E65-52865AAA6129}">
      <dgm:prSet/>
      <dgm:spPr/>
      <dgm:t>
        <a:bodyPr/>
        <a:lstStyle/>
        <a:p>
          <a:r>
            <a:rPr lang="es-CL" b="0" i="0" dirty="0"/>
            <a:t>Categorías</a:t>
          </a:r>
          <a:endParaRPr lang="en-US" dirty="0"/>
        </a:p>
      </dgm:t>
    </dgm:pt>
    <dgm:pt modelId="{054A9E5F-EE7A-4B7B-8BA8-34F79EB3A5A1}" type="parTrans" cxnId="{ECB94D6E-F288-4FE4-9860-74F4B4C71C2D}">
      <dgm:prSet/>
      <dgm:spPr/>
      <dgm:t>
        <a:bodyPr/>
        <a:lstStyle/>
        <a:p>
          <a:endParaRPr lang="en-US"/>
        </a:p>
      </dgm:t>
    </dgm:pt>
    <dgm:pt modelId="{4EFCC8E1-16C0-40DC-83EE-804D56C0FF63}" type="sibTrans" cxnId="{ECB94D6E-F288-4FE4-9860-74F4B4C71C2D}">
      <dgm:prSet/>
      <dgm:spPr/>
      <dgm:t>
        <a:bodyPr/>
        <a:lstStyle/>
        <a:p>
          <a:endParaRPr lang="en-US"/>
        </a:p>
      </dgm:t>
    </dgm:pt>
    <dgm:pt modelId="{02C66530-E903-C64E-AC80-1A96539024FB}" type="pres">
      <dgm:prSet presAssocID="{F379902F-3D5E-49D4-8231-C43858DC1E6D}" presName="linear" presStyleCnt="0">
        <dgm:presLayoutVars>
          <dgm:dir/>
          <dgm:animLvl val="lvl"/>
          <dgm:resizeHandles val="exact"/>
        </dgm:presLayoutVars>
      </dgm:prSet>
      <dgm:spPr/>
    </dgm:pt>
    <dgm:pt modelId="{F66A3C14-D121-C940-B9C9-5B8D727D0363}" type="pres">
      <dgm:prSet presAssocID="{8B626AA9-04D0-48F3-9BE4-F78C8F842772}" presName="parentLin" presStyleCnt="0"/>
      <dgm:spPr/>
    </dgm:pt>
    <dgm:pt modelId="{AD2E59E9-B488-E34B-914C-C52E1DD5ACF2}" type="pres">
      <dgm:prSet presAssocID="{8B626AA9-04D0-48F3-9BE4-F78C8F842772}" presName="parentLeftMargin" presStyleLbl="node1" presStyleIdx="0" presStyleCnt="4"/>
      <dgm:spPr/>
    </dgm:pt>
    <dgm:pt modelId="{0816C434-EBB3-DC43-B126-10530FA460FB}" type="pres">
      <dgm:prSet presAssocID="{8B626AA9-04D0-48F3-9BE4-F78C8F842772}" presName="parentText" presStyleLbl="node1" presStyleIdx="0" presStyleCnt="4">
        <dgm:presLayoutVars>
          <dgm:chMax val="0"/>
          <dgm:bulletEnabled val="1"/>
        </dgm:presLayoutVars>
      </dgm:prSet>
      <dgm:spPr/>
    </dgm:pt>
    <dgm:pt modelId="{AF7F8700-3FB7-D74A-A2FF-A4738E77BDB2}" type="pres">
      <dgm:prSet presAssocID="{8B626AA9-04D0-48F3-9BE4-F78C8F842772}" presName="negativeSpace" presStyleCnt="0"/>
      <dgm:spPr/>
    </dgm:pt>
    <dgm:pt modelId="{1BCADECE-862A-9740-8F7B-54119F16F344}" type="pres">
      <dgm:prSet presAssocID="{8B626AA9-04D0-48F3-9BE4-F78C8F842772}" presName="childText" presStyleLbl="conFgAcc1" presStyleIdx="0" presStyleCnt="4">
        <dgm:presLayoutVars>
          <dgm:bulletEnabled val="1"/>
        </dgm:presLayoutVars>
      </dgm:prSet>
      <dgm:spPr/>
    </dgm:pt>
    <dgm:pt modelId="{9B6217DF-A3DB-F34D-9386-40B78B561C12}" type="pres">
      <dgm:prSet presAssocID="{8C097238-2214-4CF9-B7C2-BB3F445C063C}" presName="spaceBetweenRectangles" presStyleCnt="0"/>
      <dgm:spPr/>
    </dgm:pt>
    <dgm:pt modelId="{A0D01AF4-800F-0640-8E4A-1AAE70CD688D}" type="pres">
      <dgm:prSet presAssocID="{10AFF8EB-87A8-4653-9961-B9569327DF0C}" presName="parentLin" presStyleCnt="0"/>
      <dgm:spPr/>
    </dgm:pt>
    <dgm:pt modelId="{5539FABC-9CDA-7A4D-9325-5969EC3E9D99}" type="pres">
      <dgm:prSet presAssocID="{10AFF8EB-87A8-4653-9961-B9569327DF0C}" presName="parentLeftMargin" presStyleLbl="node1" presStyleIdx="0" presStyleCnt="4"/>
      <dgm:spPr/>
    </dgm:pt>
    <dgm:pt modelId="{D55F559B-2030-324F-AC62-CFD8C61E41F7}" type="pres">
      <dgm:prSet presAssocID="{10AFF8EB-87A8-4653-9961-B9569327DF0C}" presName="parentText" presStyleLbl="node1" presStyleIdx="1" presStyleCnt="4">
        <dgm:presLayoutVars>
          <dgm:chMax val="0"/>
          <dgm:bulletEnabled val="1"/>
        </dgm:presLayoutVars>
      </dgm:prSet>
      <dgm:spPr/>
    </dgm:pt>
    <dgm:pt modelId="{03FA72D4-E559-9E43-9595-B02397BD04E6}" type="pres">
      <dgm:prSet presAssocID="{10AFF8EB-87A8-4653-9961-B9569327DF0C}" presName="negativeSpace" presStyleCnt="0"/>
      <dgm:spPr/>
    </dgm:pt>
    <dgm:pt modelId="{8AF613E5-EA3C-F240-8486-3FEF07CA0304}" type="pres">
      <dgm:prSet presAssocID="{10AFF8EB-87A8-4653-9961-B9569327DF0C}" presName="childText" presStyleLbl="conFgAcc1" presStyleIdx="1" presStyleCnt="4">
        <dgm:presLayoutVars>
          <dgm:bulletEnabled val="1"/>
        </dgm:presLayoutVars>
      </dgm:prSet>
      <dgm:spPr/>
    </dgm:pt>
    <dgm:pt modelId="{9793B0C2-0BB4-3E42-A1F6-97EFFA7CBEAD}" type="pres">
      <dgm:prSet presAssocID="{CD6061FE-6C6C-4791-9B32-669E71B74B73}" presName="spaceBetweenRectangles" presStyleCnt="0"/>
      <dgm:spPr/>
    </dgm:pt>
    <dgm:pt modelId="{9A17494A-3AE3-2C49-AC21-6CE038DBDEBD}" type="pres">
      <dgm:prSet presAssocID="{DAA779AC-4817-43CC-B097-87451FF3B20C}" presName="parentLin" presStyleCnt="0"/>
      <dgm:spPr/>
    </dgm:pt>
    <dgm:pt modelId="{2081D10A-1359-5343-B63F-8BEFFF4E3480}" type="pres">
      <dgm:prSet presAssocID="{DAA779AC-4817-43CC-B097-87451FF3B20C}" presName="parentLeftMargin" presStyleLbl="node1" presStyleIdx="1" presStyleCnt="4"/>
      <dgm:spPr/>
    </dgm:pt>
    <dgm:pt modelId="{107C3C7D-2F48-7441-B41D-9F10B8331EB2}" type="pres">
      <dgm:prSet presAssocID="{DAA779AC-4817-43CC-B097-87451FF3B20C}" presName="parentText" presStyleLbl="node1" presStyleIdx="2" presStyleCnt="4">
        <dgm:presLayoutVars>
          <dgm:chMax val="0"/>
          <dgm:bulletEnabled val="1"/>
        </dgm:presLayoutVars>
      </dgm:prSet>
      <dgm:spPr/>
    </dgm:pt>
    <dgm:pt modelId="{EB89838E-4530-DD44-84C4-1E6BFFDB2E7C}" type="pres">
      <dgm:prSet presAssocID="{DAA779AC-4817-43CC-B097-87451FF3B20C}" presName="negativeSpace" presStyleCnt="0"/>
      <dgm:spPr/>
    </dgm:pt>
    <dgm:pt modelId="{0FE4E58A-9A5B-4A4A-977C-C32D1471ED38}" type="pres">
      <dgm:prSet presAssocID="{DAA779AC-4817-43CC-B097-87451FF3B20C}" presName="childText" presStyleLbl="conFgAcc1" presStyleIdx="2" presStyleCnt="4">
        <dgm:presLayoutVars>
          <dgm:bulletEnabled val="1"/>
        </dgm:presLayoutVars>
      </dgm:prSet>
      <dgm:spPr/>
    </dgm:pt>
    <dgm:pt modelId="{09BCD0F0-EC49-9D42-BEB1-CE6AA9F39B8D}" type="pres">
      <dgm:prSet presAssocID="{7B511CD7-EDB2-41C7-A30F-F3161A612119}" presName="spaceBetweenRectangles" presStyleCnt="0"/>
      <dgm:spPr/>
    </dgm:pt>
    <dgm:pt modelId="{6FD16C05-8AB5-9641-AA5D-0038D854F3BC}" type="pres">
      <dgm:prSet presAssocID="{0AC69F93-0536-4C39-8E65-52865AAA6129}" presName="parentLin" presStyleCnt="0"/>
      <dgm:spPr/>
    </dgm:pt>
    <dgm:pt modelId="{EBAAFEC2-D1EB-9F49-AE17-C114DD63C6A7}" type="pres">
      <dgm:prSet presAssocID="{0AC69F93-0536-4C39-8E65-52865AAA6129}" presName="parentLeftMargin" presStyleLbl="node1" presStyleIdx="2" presStyleCnt="4"/>
      <dgm:spPr/>
    </dgm:pt>
    <dgm:pt modelId="{7750D1E9-6BA3-DE40-AAEE-A0921CB7E7C9}" type="pres">
      <dgm:prSet presAssocID="{0AC69F93-0536-4C39-8E65-52865AAA6129}" presName="parentText" presStyleLbl="node1" presStyleIdx="3" presStyleCnt="4">
        <dgm:presLayoutVars>
          <dgm:chMax val="0"/>
          <dgm:bulletEnabled val="1"/>
        </dgm:presLayoutVars>
      </dgm:prSet>
      <dgm:spPr/>
    </dgm:pt>
    <dgm:pt modelId="{C5C85916-CB7D-2D4C-B844-9D2E998E88C2}" type="pres">
      <dgm:prSet presAssocID="{0AC69F93-0536-4C39-8E65-52865AAA6129}" presName="negativeSpace" presStyleCnt="0"/>
      <dgm:spPr/>
    </dgm:pt>
    <dgm:pt modelId="{C80135D9-4137-F447-A70A-7990C8801BD1}" type="pres">
      <dgm:prSet presAssocID="{0AC69F93-0536-4C39-8E65-52865AAA6129}" presName="childText" presStyleLbl="conFgAcc1" presStyleIdx="3" presStyleCnt="4">
        <dgm:presLayoutVars>
          <dgm:bulletEnabled val="1"/>
        </dgm:presLayoutVars>
      </dgm:prSet>
      <dgm:spPr/>
    </dgm:pt>
  </dgm:ptLst>
  <dgm:cxnLst>
    <dgm:cxn modelId="{E9B10402-2C0F-4B6C-AED3-000FF25A91B8}" srcId="{F379902F-3D5E-49D4-8231-C43858DC1E6D}" destId="{10AFF8EB-87A8-4653-9961-B9569327DF0C}" srcOrd="1" destOrd="0" parTransId="{F8D2483F-9F5B-4260-B520-74DDC39CBC84}" sibTransId="{CD6061FE-6C6C-4791-9B32-669E71B74B73}"/>
    <dgm:cxn modelId="{B043B902-CF70-0445-B450-B1F91C38EC23}" type="presOf" srcId="{DAA779AC-4817-43CC-B097-87451FF3B20C}" destId="{107C3C7D-2F48-7441-B41D-9F10B8331EB2}" srcOrd="1" destOrd="0" presId="urn:microsoft.com/office/officeart/2005/8/layout/list1"/>
    <dgm:cxn modelId="{505AA512-0A25-8042-8FE4-3C4A3A819395}" type="presOf" srcId="{8B626AA9-04D0-48F3-9BE4-F78C8F842772}" destId="{AD2E59E9-B488-E34B-914C-C52E1DD5ACF2}" srcOrd="0" destOrd="0" presId="urn:microsoft.com/office/officeart/2005/8/layout/list1"/>
    <dgm:cxn modelId="{AB5EF319-D889-4754-A7AD-B5A386321881}" srcId="{F379902F-3D5E-49D4-8231-C43858DC1E6D}" destId="{DAA779AC-4817-43CC-B097-87451FF3B20C}" srcOrd="2" destOrd="0" parTransId="{8D50BB71-E60F-4FBF-A2FA-E420D53C047F}" sibTransId="{7B511CD7-EDB2-41C7-A30F-F3161A612119}"/>
    <dgm:cxn modelId="{75B56C3C-B4C7-4556-AA44-0A0F03278EDB}" srcId="{F379902F-3D5E-49D4-8231-C43858DC1E6D}" destId="{8B626AA9-04D0-48F3-9BE4-F78C8F842772}" srcOrd="0" destOrd="0" parTransId="{64DD75E0-B698-437D-8662-D98688909CDC}" sibTransId="{8C097238-2214-4CF9-B7C2-BB3F445C063C}"/>
    <dgm:cxn modelId="{984C4356-C7E0-1547-A771-B693E6383271}" type="presOf" srcId="{F379902F-3D5E-49D4-8231-C43858DC1E6D}" destId="{02C66530-E903-C64E-AC80-1A96539024FB}" srcOrd="0" destOrd="0" presId="urn:microsoft.com/office/officeart/2005/8/layout/list1"/>
    <dgm:cxn modelId="{FBA8F15A-B604-A942-AC46-52E3FE8EDD49}" type="presOf" srcId="{0AC69F93-0536-4C39-8E65-52865AAA6129}" destId="{7750D1E9-6BA3-DE40-AAEE-A0921CB7E7C9}" srcOrd="1" destOrd="0" presId="urn:microsoft.com/office/officeart/2005/8/layout/list1"/>
    <dgm:cxn modelId="{ECB94D6E-F288-4FE4-9860-74F4B4C71C2D}" srcId="{F379902F-3D5E-49D4-8231-C43858DC1E6D}" destId="{0AC69F93-0536-4C39-8E65-52865AAA6129}" srcOrd="3" destOrd="0" parTransId="{054A9E5F-EE7A-4B7B-8BA8-34F79EB3A5A1}" sibTransId="{4EFCC8E1-16C0-40DC-83EE-804D56C0FF63}"/>
    <dgm:cxn modelId="{48ED4484-A214-794D-B2D3-45A28C7D4D8C}" type="presOf" srcId="{10AFF8EB-87A8-4653-9961-B9569327DF0C}" destId="{D55F559B-2030-324F-AC62-CFD8C61E41F7}" srcOrd="1" destOrd="0" presId="urn:microsoft.com/office/officeart/2005/8/layout/list1"/>
    <dgm:cxn modelId="{4C70CFA8-A905-D443-B47C-DA767F000855}" type="presOf" srcId="{DAA779AC-4817-43CC-B097-87451FF3B20C}" destId="{2081D10A-1359-5343-B63F-8BEFFF4E3480}" srcOrd="0" destOrd="0" presId="urn:microsoft.com/office/officeart/2005/8/layout/list1"/>
    <dgm:cxn modelId="{926E41AB-4E5B-0E41-B597-4C7E75567DE4}" type="presOf" srcId="{8B626AA9-04D0-48F3-9BE4-F78C8F842772}" destId="{0816C434-EBB3-DC43-B126-10530FA460FB}" srcOrd="1" destOrd="0" presId="urn:microsoft.com/office/officeart/2005/8/layout/list1"/>
    <dgm:cxn modelId="{5B7EB2CE-FFB6-1F4D-A3EA-A46DB24F0C35}" type="presOf" srcId="{10AFF8EB-87A8-4653-9961-B9569327DF0C}" destId="{5539FABC-9CDA-7A4D-9325-5969EC3E9D99}" srcOrd="0" destOrd="0" presId="urn:microsoft.com/office/officeart/2005/8/layout/list1"/>
    <dgm:cxn modelId="{2A93A9E1-C1F6-A548-A276-0C31D3298F00}" type="presOf" srcId="{0AC69F93-0536-4C39-8E65-52865AAA6129}" destId="{EBAAFEC2-D1EB-9F49-AE17-C114DD63C6A7}" srcOrd="0" destOrd="0" presId="urn:microsoft.com/office/officeart/2005/8/layout/list1"/>
    <dgm:cxn modelId="{19A48B20-D15A-9A4C-A64D-A3FFA098C52B}" type="presParOf" srcId="{02C66530-E903-C64E-AC80-1A96539024FB}" destId="{F66A3C14-D121-C940-B9C9-5B8D727D0363}" srcOrd="0" destOrd="0" presId="urn:microsoft.com/office/officeart/2005/8/layout/list1"/>
    <dgm:cxn modelId="{104DA746-3598-6041-8BB7-1A7952E2E57C}" type="presParOf" srcId="{F66A3C14-D121-C940-B9C9-5B8D727D0363}" destId="{AD2E59E9-B488-E34B-914C-C52E1DD5ACF2}" srcOrd="0" destOrd="0" presId="urn:microsoft.com/office/officeart/2005/8/layout/list1"/>
    <dgm:cxn modelId="{C03BAA5D-8F94-0F4F-9ACC-8780869696B3}" type="presParOf" srcId="{F66A3C14-D121-C940-B9C9-5B8D727D0363}" destId="{0816C434-EBB3-DC43-B126-10530FA460FB}" srcOrd="1" destOrd="0" presId="urn:microsoft.com/office/officeart/2005/8/layout/list1"/>
    <dgm:cxn modelId="{485F02E5-5E8F-1243-9550-8FB9C6C972C5}" type="presParOf" srcId="{02C66530-E903-C64E-AC80-1A96539024FB}" destId="{AF7F8700-3FB7-D74A-A2FF-A4738E77BDB2}" srcOrd="1" destOrd="0" presId="urn:microsoft.com/office/officeart/2005/8/layout/list1"/>
    <dgm:cxn modelId="{89B657A4-2C3D-F549-9E34-BF004C137405}" type="presParOf" srcId="{02C66530-E903-C64E-AC80-1A96539024FB}" destId="{1BCADECE-862A-9740-8F7B-54119F16F344}" srcOrd="2" destOrd="0" presId="urn:microsoft.com/office/officeart/2005/8/layout/list1"/>
    <dgm:cxn modelId="{C7B45F4F-6AF1-7445-A9F1-7B580570D297}" type="presParOf" srcId="{02C66530-E903-C64E-AC80-1A96539024FB}" destId="{9B6217DF-A3DB-F34D-9386-40B78B561C12}" srcOrd="3" destOrd="0" presId="urn:microsoft.com/office/officeart/2005/8/layout/list1"/>
    <dgm:cxn modelId="{3896DA33-893B-6C43-9005-5C83528DE355}" type="presParOf" srcId="{02C66530-E903-C64E-AC80-1A96539024FB}" destId="{A0D01AF4-800F-0640-8E4A-1AAE70CD688D}" srcOrd="4" destOrd="0" presId="urn:microsoft.com/office/officeart/2005/8/layout/list1"/>
    <dgm:cxn modelId="{0F23D2AF-305B-FB49-8025-67CD93F6EF9D}" type="presParOf" srcId="{A0D01AF4-800F-0640-8E4A-1AAE70CD688D}" destId="{5539FABC-9CDA-7A4D-9325-5969EC3E9D99}" srcOrd="0" destOrd="0" presId="urn:microsoft.com/office/officeart/2005/8/layout/list1"/>
    <dgm:cxn modelId="{C9C90980-6F57-A744-9D22-CA83781A77DE}" type="presParOf" srcId="{A0D01AF4-800F-0640-8E4A-1AAE70CD688D}" destId="{D55F559B-2030-324F-AC62-CFD8C61E41F7}" srcOrd="1" destOrd="0" presId="urn:microsoft.com/office/officeart/2005/8/layout/list1"/>
    <dgm:cxn modelId="{F9D3B39B-2E09-874E-9E07-B36C701F02CF}" type="presParOf" srcId="{02C66530-E903-C64E-AC80-1A96539024FB}" destId="{03FA72D4-E559-9E43-9595-B02397BD04E6}" srcOrd="5" destOrd="0" presId="urn:microsoft.com/office/officeart/2005/8/layout/list1"/>
    <dgm:cxn modelId="{F17A6152-CEDE-524C-8F14-408123FAA775}" type="presParOf" srcId="{02C66530-E903-C64E-AC80-1A96539024FB}" destId="{8AF613E5-EA3C-F240-8486-3FEF07CA0304}" srcOrd="6" destOrd="0" presId="urn:microsoft.com/office/officeart/2005/8/layout/list1"/>
    <dgm:cxn modelId="{6128E71A-ADDF-8F49-AAE3-AC359F319641}" type="presParOf" srcId="{02C66530-E903-C64E-AC80-1A96539024FB}" destId="{9793B0C2-0BB4-3E42-A1F6-97EFFA7CBEAD}" srcOrd="7" destOrd="0" presId="urn:microsoft.com/office/officeart/2005/8/layout/list1"/>
    <dgm:cxn modelId="{49DF1730-F79A-B148-AC07-E8CCBE98C239}" type="presParOf" srcId="{02C66530-E903-C64E-AC80-1A96539024FB}" destId="{9A17494A-3AE3-2C49-AC21-6CE038DBDEBD}" srcOrd="8" destOrd="0" presId="urn:microsoft.com/office/officeart/2005/8/layout/list1"/>
    <dgm:cxn modelId="{FA40FF56-BD5C-1A4B-956D-6418864ED6F3}" type="presParOf" srcId="{9A17494A-3AE3-2C49-AC21-6CE038DBDEBD}" destId="{2081D10A-1359-5343-B63F-8BEFFF4E3480}" srcOrd="0" destOrd="0" presId="urn:microsoft.com/office/officeart/2005/8/layout/list1"/>
    <dgm:cxn modelId="{C9CAA3D6-6E94-E141-A092-851B4299EB70}" type="presParOf" srcId="{9A17494A-3AE3-2C49-AC21-6CE038DBDEBD}" destId="{107C3C7D-2F48-7441-B41D-9F10B8331EB2}" srcOrd="1" destOrd="0" presId="urn:microsoft.com/office/officeart/2005/8/layout/list1"/>
    <dgm:cxn modelId="{F6525804-6219-C84A-A4F7-57D1AEBD8B7D}" type="presParOf" srcId="{02C66530-E903-C64E-AC80-1A96539024FB}" destId="{EB89838E-4530-DD44-84C4-1E6BFFDB2E7C}" srcOrd="9" destOrd="0" presId="urn:microsoft.com/office/officeart/2005/8/layout/list1"/>
    <dgm:cxn modelId="{C34344A1-1BC2-4248-B59E-9EAF2BC06B68}" type="presParOf" srcId="{02C66530-E903-C64E-AC80-1A96539024FB}" destId="{0FE4E58A-9A5B-4A4A-977C-C32D1471ED38}" srcOrd="10" destOrd="0" presId="urn:microsoft.com/office/officeart/2005/8/layout/list1"/>
    <dgm:cxn modelId="{AE659FAC-072C-E446-91E6-366A586F4210}" type="presParOf" srcId="{02C66530-E903-C64E-AC80-1A96539024FB}" destId="{09BCD0F0-EC49-9D42-BEB1-CE6AA9F39B8D}" srcOrd="11" destOrd="0" presId="urn:microsoft.com/office/officeart/2005/8/layout/list1"/>
    <dgm:cxn modelId="{4EC79DB7-C8C4-A94B-A2F3-1F31791732FC}" type="presParOf" srcId="{02C66530-E903-C64E-AC80-1A96539024FB}" destId="{6FD16C05-8AB5-9641-AA5D-0038D854F3BC}" srcOrd="12" destOrd="0" presId="urn:microsoft.com/office/officeart/2005/8/layout/list1"/>
    <dgm:cxn modelId="{8EF162A5-453D-6949-AE11-757BA59851A3}" type="presParOf" srcId="{6FD16C05-8AB5-9641-AA5D-0038D854F3BC}" destId="{EBAAFEC2-D1EB-9F49-AE17-C114DD63C6A7}" srcOrd="0" destOrd="0" presId="urn:microsoft.com/office/officeart/2005/8/layout/list1"/>
    <dgm:cxn modelId="{DF252631-E0FE-554A-A4EF-B5340FA7C5B1}" type="presParOf" srcId="{6FD16C05-8AB5-9641-AA5D-0038D854F3BC}" destId="{7750D1E9-6BA3-DE40-AAEE-A0921CB7E7C9}" srcOrd="1" destOrd="0" presId="urn:microsoft.com/office/officeart/2005/8/layout/list1"/>
    <dgm:cxn modelId="{4E8C383D-AD45-F541-8D16-5F0868B0154C}" type="presParOf" srcId="{02C66530-E903-C64E-AC80-1A96539024FB}" destId="{C5C85916-CB7D-2D4C-B844-9D2E998E88C2}" srcOrd="13" destOrd="0" presId="urn:microsoft.com/office/officeart/2005/8/layout/list1"/>
    <dgm:cxn modelId="{2884C34D-A0B8-F94C-B754-6F3AC7F173A9}" type="presParOf" srcId="{02C66530-E903-C64E-AC80-1A96539024FB}" destId="{C80135D9-4137-F447-A70A-7990C8801BD1}"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5E61E0-F62F-4199-A29D-BB2148924FCD}"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99529F1E-DAC4-4440-A596-29792DD5BAD7}">
      <dgm:prSet/>
      <dgm:spPr/>
      <dgm:t>
        <a:bodyPr/>
        <a:lstStyle/>
        <a:p>
          <a:pPr>
            <a:lnSpc>
              <a:spcPct val="100000"/>
            </a:lnSpc>
          </a:pPr>
          <a:r>
            <a:rPr lang="es-CL" b="0" i="0"/>
            <a:t>Una cita es un segmento de un documento que el investigador considera interesante o importante</a:t>
          </a:r>
          <a:endParaRPr lang="en-US"/>
        </a:p>
      </dgm:t>
    </dgm:pt>
    <dgm:pt modelId="{82FE9506-32A9-4C1E-A9B2-F0D177EECE9C}" type="parTrans" cxnId="{361F1BE5-8A9A-4264-80BA-F2D6A7457ED9}">
      <dgm:prSet/>
      <dgm:spPr/>
      <dgm:t>
        <a:bodyPr/>
        <a:lstStyle/>
        <a:p>
          <a:endParaRPr lang="en-US"/>
        </a:p>
      </dgm:t>
    </dgm:pt>
    <dgm:pt modelId="{0F9CDD25-2FAF-4627-A160-14C25567071E}" type="sibTrans" cxnId="{361F1BE5-8A9A-4264-80BA-F2D6A7457ED9}">
      <dgm:prSet/>
      <dgm:spPr/>
      <dgm:t>
        <a:bodyPr/>
        <a:lstStyle/>
        <a:p>
          <a:endParaRPr lang="en-US"/>
        </a:p>
      </dgm:t>
    </dgm:pt>
    <dgm:pt modelId="{7B74CDA9-9BF2-4197-B2F0-CF3A3904E451}">
      <dgm:prSet/>
      <dgm:spPr/>
      <dgm:t>
        <a:bodyPr/>
        <a:lstStyle/>
        <a:p>
          <a:pPr>
            <a:lnSpc>
              <a:spcPct val="100000"/>
            </a:lnSpc>
          </a:pPr>
          <a:r>
            <a:rPr lang="es-CL" b="0" i="0"/>
            <a:t>Aunque la creación de citas casi siempre es parte de una tarea más amplia, como codificar o escribir notas analíticas, las citas también se pueden crear sin codificar el contenido de fragmento seleccionado. Estas citas se denominan ”citas libres” en Atlas.Ti, y pueden ser creadas en cualquier momento del análisis de datos.</a:t>
          </a:r>
          <a:endParaRPr lang="en-US"/>
        </a:p>
      </dgm:t>
    </dgm:pt>
    <dgm:pt modelId="{6DF9D9E5-178F-4F7A-8262-1E9EFA8B929F}" type="parTrans" cxnId="{9211ADC3-562E-4A3B-BEC8-08DFCE294D8A}">
      <dgm:prSet/>
      <dgm:spPr/>
      <dgm:t>
        <a:bodyPr/>
        <a:lstStyle/>
        <a:p>
          <a:endParaRPr lang="en-US"/>
        </a:p>
      </dgm:t>
    </dgm:pt>
    <dgm:pt modelId="{2E29C588-AF9D-4530-A037-3D972E1A22BE}" type="sibTrans" cxnId="{9211ADC3-562E-4A3B-BEC8-08DFCE294D8A}">
      <dgm:prSet/>
      <dgm:spPr/>
      <dgm:t>
        <a:bodyPr/>
        <a:lstStyle/>
        <a:p>
          <a:endParaRPr lang="en-US"/>
        </a:p>
      </dgm:t>
    </dgm:pt>
    <dgm:pt modelId="{ACA541CF-2602-4288-B1DE-0F9DB29D6522}" type="pres">
      <dgm:prSet presAssocID="{8F5E61E0-F62F-4199-A29D-BB2148924FCD}" presName="root" presStyleCnt="0">
        <dgm:presLayoutVars>
          <dgm:dir/>
          <dgm:resizeHandles val="exact"/>
        </dgm:presLayoutVars>
      </dgm:prSet>
      <dgm:spPr/>
    </dgm:pt>
    <dgm:pt modelId="{F07A7333-4D5E-4E7D-9D82-CEF9A9E4D155}" type="pres">
      <dgm:prSet presAssocID="{99529F1E-DAC4-4440-A596-29792DD5BAD7}" presName="compNode" presStyleCnt="0"/>
      <dgm:spPr/>
    </dgm:pt>
    <dgm:pt modelId="{A7F79367-84B3-4D57-8146-220E2A043E29}" type="pres">
      <dgm:prSet presAssocID="{99529F1E-DAC4-4440-A596-29792DD5BAD7}" presName="bgRect" presStyleLbl="bgShp" presStyleIdx="0" presStyleCnt="2"/>
      <dgm:spPr/>
    </dgm:pt>
    <dgm:pt modelId="{37EE9940-0C6B-4867-9402-DAC545856B7A}" type="pres">
      <dgm:prSet presAssocID="{99529F1E-DAC4-4440-A596-29792DD5BAD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illas"/>
        </a:ext>
      </dgm:extLst>
    </dgm:pt>
    <dgm:pt modelId="{254CA61C-7056-4B91-934E-9423B5E93D8A}" type="pres">
      <dgm:prSet presAssocID="{99529F1E-DAC4-4440-A596-29792DD5BAD7}" presName="spaceRect" presStyleCnt="0"/>
      <dgm:spPr/>
    </dgm:pt>
    <dgm:pt modelId="{326747CE-82A6-401F-B2EB-D2702FDE8BAC}" type="pres">
      <dgm:prSet presAssocID="{99529F1E-DAC4-4440-A596-29792DD5BAD7}" presName="parTx" presStyleLbl="revTx" presStyleIdx="0" presStyleCnt="2">
        <dgm:presLayoutVars>
          <dgm:chMax val="0"/>
          <dgm:chPref val="0"/>
        </dgm:presLayoutVars>
      </dgm:prSet>
      <dgm:spPr/>
    </dgm:pt>
    <dgm:pt modelId="{191DD7E8-215A-4EA7-A98D-F598A07AA767}" type="pres">
      <dgm:prSet presAssocID="{0F9CDD25-2FAF-4627-A160-14C25567071E}" presName="sibTrans" presStyleCnt="0"/>
      <dgm:spPr/>
    </dgm:pt>
    <dgm:pt modelId="{516C9ED7-4959-449F-A80B-1F3D3B206D86}" type="pres">
      <dgm:prSet presAssocID="{7B74CDA9-9BF2-4197-B2F0-CF3A3904E451}" presName="compNode" presStyleCnt="0"/>
      <dgm:spPr/>
    </dgm:pt>
    <dgm:pt modelId="{2FF71AD3-CF6B-4AC7-A161-946AFB946DEE}" type="pres">
      <dgm:prSet presAssocID="{7B74CDA9-9BF2-4197-B2F0-CF3A3904E451}" presName="bgRect" presStyleLbl="bgShp" presStyleIdx="1" presStyleCnt="2"/>
      <dgm:spPr/>
    </dgm:pt>
    <dgm:pt modelId="{77462A86-C8A7-4997-9BEB-79FC270B59DA}" type="pres">
      <dgm:prSet presAssocID="{7B74CDA9-9BF2-4197-B2F0-CF3A3904E45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bros"/>
        </a:ext>
      </dgm:extLst>
    </dgm:pt>
    <dgm:pt modelId="{43623CD3-720D-42FD-9F5A-4EDC2FB8D974}" type="pres">
      <dgm:prSet presAssocID="{7B74CDA9-9BF2-4197-B2F0-CF3A3904E451}" presName="spaceRect" presStyleCnt="0"/>
      <dgm:spPr/>
    </dgm:pt>
    <dgm:pt modelId="{90D0AA5D-78F4-466C-9A0A-2A3F53A0BA7C}" type="pres">
      <dgm:prSet presAssocID="{7B74CDA9-9BF2-4197-B2F0-CF3A3904E451}" presName="parTx" presStyleLbl="revTx" presStyleIdx="1" presStyleCnt="2">
        <dgm:presLayoutVars>
          <dgm:chMax val="0"/>
          <dgm:chPref val="0"/>
        </dgm:presLayoutVars>
      </dgm:prSet>
      <dgm:spPr/>
    </dgm:pt>
  </dgm:ptLst>
  <dgm:cxnLst>
    <dgm:cxn modelId="{4380F53D-1D60-F448-9039-5C86FE8AB35C}" type="presOf" srcId="{8F5E61E0-F62F-4199-A29D-BB2148924FCD}" destId="{ACA541CF-2602-4288-B1DE-0F9DB29D6522}" srcOrd="0" destOrd="0" presId="urn:microsoft.com/office/officeart/2018/2/layout/IconVerticalSolidList"/>
    <dgm:cxn modelId="{D633E28F-6FC7-4C48-B99D-E739A3CEFEB9}" type="presOf" srcId="{99529F1E-DAC4-4440-A596-29792DD5BAD7}" destId="{326747CE-82A6-401F-B2EB-D2702FDE8BAC}" srcOrd="0" destOrd="0" presId="urn:microsoft.com/office/officeart/2018/2/layout/IconVerticalSolidList"/>
    <dgm:cxn modelId="{46F7E996-FD9B-D449-BAAF-99B9997759AB}" type="presOf" srcId="{7B74CDA9-9BF2-4197-B2F0-CF3A3904E451}" destId="{90D0AA5D-78F4-466C-9A0A-2A3F53A0BA7C}" srcOrd="0" destOrd="0" presId="urn:microsoft.com/office/officeart/2018/2/layout/IconVerticalSolidList"/>
    <dgm:cxn modelId="{9211ADC3-562E-4A3B-BEC8-08DFCE294D8A}" srcId="{8F5E61E0-F62F-4199-A29D-BB2148924FCD}" destId="{7B74CDA9-9BF2-4197-B2F0-CF3A3904E451}" srcOrd="1" destOrd="0" parTransId="{6DF9D9E5-178F-4F7A-8262-1E9EFA8B929F}" sibTransId="{2E29C588-AF9D-4530-A037-3D972E1A22BE}"/>
    <dgm:cxn modelId="{361F1BE5-8A9A-4264-80BA-F2D6A7457ED9}" srcId="{8F5E61E0-F62F-4199-A29D-BB2148924FCD}" destId="{99529F1E-DAC4-4440-A596-29792DD5BAD7}" srcOrd="0" destOrd="0" parTransId="{82FE9506-32A9-4C1E-A9B2-F0D177EECE9C}" sibTransId="{0F9CDD25-2FAF-4627-A160-14C25567071E}"/>
    <dgm:cxn modelId="{30E7E205-EAFD-CA4B-863E-8B5FE44A2BFE}" type="presParOf" srcId="{ACA541CF-2602-4288-B1DE-0F9DB29D6522}" destId="{F07A7333-4D5E-4E7D-9D82-CEF9A9E4D155}" srcOrd="0" destOrd="0" presId="urn:microsoft.com/office/officeart/2018/2/layout/IconVerticalSolidList"/>
    <dgm:cxn modelId="{C2A88513-73D7-424F-A42B-4446D189EB3B}" type="presParOf" srcId="{F07A7333-4D5E-4E7D-9D82-CEF9A9E4D155}" destId="{A7F79367-84B3-4D57-8146-220E2A043E29}" srcOrd="0" destOrd="0" presId="urn:microsoft.com/office/officeart/2018/2/layout/IconVerticalSolidList"/>
    <dgm:cxn modelId="{C1AAF921-CA15-544D-BCAA-5A3BFE63EF22}" type="presParOf" srcId="{F07A7333-4D5E-4E7D-9D82-CEF9A9E4D155}" destId="{37EE9940-0C6B-4867-9402-DAC545856B7A}" srcOrd="1" destOrd="0" presId="urn:microsoft.com/office/officeart/2018/2/layout/IconVerticalSolidList"/>
    <dgm:cxn modelId="{496CD721-97E3-6741-990C-5134D9274556}" type="presParOf" srcId="{F07A7333-4D5E-4E7D-9D82-CEF9A9E4D155}" destId="{254CA61C-7056-4B91-934E-9423B5E93D8A}" srcOrd="2" destOrd="0" presId="urn:microsoft.com/office/officeart/2018/2/layout/IconVerticalSolidList"/>
    <dgm:cxn modelId="{309C9006-BE96-8345-BBE4-FAB10DD53439}" type="presParOf" srcId="{F07A7333-4D5E-4E7D-9D82-CEF9A9E4D155}" destId="{326747CE-82A6-401F-B2EB-D2702FDE8BAC}" srcOrd="3" destOrd="0" presId="urn:microsoft.com/office/officeart/2018/2/layout/IconVerticalSolidList"/>
    <dgm:cxn modelId="{B3F363E7-54FD-874B-A468-DF5ED322FE98}" type="presParOf" srcId="{ACA541CF-2602-4288-B1DE-0F9DB29D6522}" destId="{191DD7E8-215A-4EA7-A98D-F598A07AA767}" srcOrd="1" destOrd="0" presId="urn:microsoft.com/office/officeart/2018/2/layout/IconVerticalSolidList"/>
    <dgm:cxn modelId="{EBFE9C68-417C-5A40-9F77-141A4C1E87F6}" type="presParOf" srcId="{ACA541CF-2602-4288-B1DE-0F9DB29D6522}" destId="{516C9ED7-4959-449F-A80B-1F3D3B206D86}" srcOrd="2" destOrd="0" presId="urn:microsoft.com/office/officeart/2018/2/layout/IconVerticalSolidList"/>
    <dgm:cxn modelId="{85B3685C-E929-984A-A15A-587F8A88DDCB}" type="presParOf" srcId="{516C9ED7-4959-449F-A80B-1F3D3B206D86}" destId="{2FF71AD3-CF6B-4AC7-A161-946AFB946DEE}" srcOrd="0" destOrd="0" presId="urn:microsoft.com/office/officeart/2018/2/layout/IconVerticalSolidList"/>
    <dgm:cxn modelId="{3263D2A4-009D-A043-936C-397415828B09}" type="presParOf" srcId="{516C9ED7-4959-449F-A80B-1F3D3B206D86}" destId="{77462A86-C8A7-4997-9BEB-79FC270B59DA}" srcOrd="1" destOrd="0" presId="urn:microsoft.com/office/officeart/2018/2/layout/IconVerticalSolidList"/>
    <dgm:cxn modelId="{A5609D94-5D14-A94B-8391-2EEDDCC5B02F}" type="presParOf" srcId="{516C9ED7-4959-449F-A80B-1F3D3B206D86}" destId="{43623CD3-720D-42FD-9F5A-4EDC2FB8D974}" srcOrd="2" destOrd="0" presId="urn:microsoft.com/office/officeart/2018/2/layout/IconVerticalSolidList"/>
    <dgm:cxn modelId="{FEF3F89F-D821-CB47-93A1-1EDCE1047588}" type="presParOf" srcId="{516C9ED7-4959-449F-A80B-1F3D3B206D86}" destId="{90D0AA5D-78F4-466C-9A0A-2A3F53A0BA7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E4CCDB-60F5-429F-8609-91C68BFD47E1}"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es-ES"/>
        </a:p>
      </dgm:t>
    </dgm:pt>
    <dgm:pt modelId="{20C6D8FF-68C7-4564-8EEA-F81E1C6640AD}">
      <dgm:prSet phldrT="[Texto]"/>
      <dgm:spPr/>
      <dgm:t>
        <a:bodyPr/>
        <a:lstStyle/>
        <a:p>
          <a:r>
            <a:rPr lang="es-ES" dirty="0">
              <a:latin typeface="Arial" panose="020B0604020202020204" pitchFamily="34" charset="0"/>
              <a:cs typeface="Arial" panose="020B0604020202020204" pitchFamily="34" charset="0"/>
            </a:rPr>
            <a:t>Creación de un proyecto</a:t>
          </a:r>
        </a:p>
      </dgm:t>
    </dgm:pt>
    <dgm:pt modelId="{56FEF2AE-9F0E-488B-9D51-EBFEA64E3A8B}" type="parTrans" cxnId="{7B9A9608-1E1F-4E8B-A8C4-9DD35C749BD2}">
      <dgm:prSet/>
      <dgm:spPr/>
      <dgm:t>
        <a:bodyPr/>
        <a:lstStyle/>
        <a:p>
          <a:endParaRPr lang="es-ES"/>
        </a:p>
      </dgm:t>
    </dgm:pt>
    <dgm:pt modelId="{1F60256A-AEBA-460E-90D9-E4D03227635C}" type="sibTrans" cxnId="{7B9A9608-1E1F-4E8B-A8C4-9DD35C749BD2}">
      <dgm:prSet/>
      <dgm:spPr/>
      <dgm:t>
        <a:bodyPr/>
        <a:lstStyle/>
        <a:p>
          <a:endParaRPr lang="es-ES"/>
        </a:p>
      </dgm:t>
    </dgm:pt>
    <dgm:pt modelId="{662D5563-6891-4C75-A39E-492DE418538D}">
      <dgm:prSet phldrT="[Texto]"/>
      <dgm:spPr/>
      <dgm:t>
        <a:bodyPr/>
        <a:lstStyle/>
        <a:p>
          <a:r>
            <a:rPr lang="es-ES" dirty="0">
              <a:latin typeface="Arial" panose="020B0604020202020204" pitchFamily="34" charset="0"/>
              <a:cs typeface="Arial" panose="020B0604020202020204" pitchFamily="34" charset="0"/>
            </a:rPr>
            <a:t>Adición de documentos</a:t>
          </a:r>
        </a:p>
      </dgm:t>
    </dgm:pt>
    <dgm:pt modelId="{D082023C-A830-4173-85F4-238B120DDEE5}" type="parTrans" cxnId="{5BF17D74-DBA8-4EBC-AF10-AFB6969E047D}">
      <dgm:prSet/>
      <dgm:spPr/>
      <dgm:t>
        <a:bodyPr/>
        <a:lstStyle/>
        <a:p>
          <a:endParaRPr lang="es-ES"/>
        </a:p>
      </dgm:t>
    </dgm:pt>
    <dgm:pt modelId="{8DC08C80-4B0D-4EA8-948B-5D0A26C72A88}" type="sibTrans" cxnId="{5BF17D74-DBA8-4EBC-AF10-AFB6969E047D}">
      <dgm:prSet/>
      <dgm:spPr/>
      <dgm:t>
        <a:bodyPr/>
        <a:lstStyle/>
        <a:p>
          <a:endParaRPr lang="es-ES"/>
        </a:p>
      </dgm:t>
    </dgm:pt>
    <dgm:pt modelId="{40766551-62E5-4302-9EAE-B5E0E7638B8F}">
      <dgm:prSet phldrT="[Texto]"/>
      <dgm:spPr/>
      <dgm:t>
        <a:bodyPr/>
        <a:lstStyle/>
        <a:p>
          <a:r>
            <a:rPr lang="es-ES" dirty="0">
              <a:latin typeface="Arial" panose="020B0604020202020204" pitchFamily="34" charset="0"/>
              <a:cs typeface="Arial" panose="020B0604020202020204" pitchFamily="34" charset="0"/>
            </a:rPr>
            <a:t>Identificación de segmentos relevantes en los datos </a:t>
          </a:r>
        </a:p>
      </dgm:t>
    </dgm:pt>
    <dgm:pt modelId="{F8917F25-CD96-4771-9576-4DF74AA6CADE}" type="parTrans" cxnId="{E6D081F9-3C06-4569-B6AF-457DFAB35080}">
      <dgm:prSet/>
      <dgm:spPr/>
      <dgm:t>
        <a:bodyPr/>
        <a:lstStyle/>
        <a:p>
          <a:endParaRPr lang="es-ES"/>
        </a:p>
      </dgm:t>
    </dgm:pt>
    <dgm:pt modelId="{5358AE96-2A8E-43CC-9B04-2EC2E5F9D134}" type="sibTrans" cxnId="{E6D081F9-3C06-4569-B6AF-457DFAB35080}">
      <dgm:prSet/>
      <dgm:spPr/>
      <dgm:t>
        <a:bodyPr/>
        <a:lstStyle/>
        <a:p>
          <a:endParaRPr lang="es-ES"/>
        </a:p>
      </dgm:t>
    </dgm:pt>
    <dgm:pt modelId="{3228BDB2-432F-4F68-A5DC-D04224F020FA}">
      <dgm:prSet phldrT="[Texto]"/>
      <dgm:spPr/>
      <dgm:t>
        <a:bodyPr/>
        <a:lstStyle/>
        <a:p>
          <a:pPr algn="l"/>
          <a:r>
            <a:rPr lang="es-ES" dirty="0">
              <a:latin typeface="Arial" panose="020B0604020202020204" pitchFamily="34" charset="0"/>
              <a:cs typeface="Arial" panose="020B0604020202020204" pitchFamily="34" charset="0"/>
            </a:rPr>
            <a:t>Codificación, escritura de memos y comentarios</a:t>
          </a:r>
        </a:p>
      </dgm:t>
    </dgm:pt>
    <dgm:pt modelId="{CF7E5FD7-05E8-45B7-912D-12578B5C1636}" type="parTrans" cxnId="{11334D95-4133-4168-B6D4-0EB405D713DD}">
      <dgm:prSet/>
      <dgm:spPr/>
      <dgm:t>
        <a:bodyPr/>
        <a:lstStyle/>
        <a:p>
          <a:endParaRPr lang="es-ES"/>
        </a:p>
      </dgm:t>
    </dgm:pt>
    <dgm:pt modelId="{03FEDC90-3A09-41F7-AB25-A49663BDA582}" type="sibTrans" cxnId="{11334D95-4133-4168-B6D4-0EB405D713DD}">
      <dgm:prSet/>
      <dgm:spPr/>
      <dgm:t>
        <a:bodyPr/>
        <a:lstStyle/>
        <a:p>
          <a:endParaRPr lang="es-ES"/>
        </a:p>
      </dgm:t>
    </dgm:pt>
    <dgm:pt modelId="{9E355610-1CAA-4B3F-A464-C5A2B1B72243}">
      <dgm:prSet phldrT="[Texto]"/>
      <dgm:spPr/>
      <dgm:t>
        <a:bodyPr/>
        <a:lstStyle/>
        <a:p>
          <a:endParaRPr lang="es-ES" dirty="0">
            <a:latin typeface="Arial" panose="020B0604020202020204" pitchFamily="34" charset="0"/>
            <a:cs typeface="Arial" panose="020B0604020202020204" pitchFamily="34" charset="0"/>
          </a:endParaRPr>
        </a:p>
        <a:p>
          <a:r>
            <a:rPr lang="es-ES" dirty="0">
              <a:latin typeface="Arial" panose="020B0604020202020204" pitchFamily="34" charset="0"/>
              <a:cs typeface="Arial" panose="020B0604020202020204" pitchFamily="34" charset="0"/>
            </a:rPr>
            <a:t>Generación de reportes </a:t>
          </a:r>
        </a:p>
      </dgm:t>
    </dgm:pt>
    <dgm:pt modelId="{EFDA5ECC-FE65-455D-84B0-9AB32A331BFC}" type="parTrans" cxnId="{E6E505D9-4724-4D6C-8731-8EDB92FE1698}">
      <dgm:prSet/>
      <dgm:spPr/>
      <dgm:t>
        <a:bodyPr/>
        <a:lstStyle/>
        <a:p>
          <a:endParaRPr lang="es-ES"/>
        </a:p>
      </dgm:t>
    </dgm:pt>
    <dgm:pt modelId="{2EF201BD-D2A2-4B62-87B6-412CF2D62B38}" type="sibTrans" cxnId="{E6E505D9-4724-4D6C-8731-8EDB92FE1698}">
      <dgm:prSet/>
      <dgm:spPr/>
      <dgm:t>
        <a:bodyPr/>
        <a:lstStyle/>
        <a:p>
          <a:endParaRPr lang="es-ES"/>
        </a:p>
      </dgm:t>
    </dgm:pt>
    <dgm:pt modelId="{79B09897-5F75-4ABE-A03D-A76551293B54}">
      <dgm:prSet phldrT="[Texto]"/>
      <dgm:spPr/>
      <dgm:t>
        <a:bodyPr/>
        <a:lstStyle/>
        <a:p>
          <a:pPr algn="r"/>
          <a:r>
            <a:rPr lang="es-ES" dirty="0">
              <a:latin typeface="Arial" panose="020B0604020202020204" pitchFamily="34" charset="0"/>
              <a:cs typeface="Arial" panose="020B0604020202020204" pitchFamily="34" charset="0"/>
            </a:rPr>
            <a:t>Análisis y consulta de datos </a:t>
          </a:r>
        </a:p>
      </dgm:t>
    </dgm:pt>
    <dgm:pt modelId="{F7ED15FF-B175-4E27-86FC-E254A7552C2D}" type="parTrans" cxnId="{113255EE-E232-4737-BC90-A9EBDB4744F8}">
      <dgm:prSet/>
      <dgm:spPr/>
      <dgm:t>
        <a:bodyPr/>
        <a:lstStyle/>
        <a:p>
          <a:endParaRPr lang="es-ES"/>
        </a:p>
      </dgm:t>
    </dgm:pt>
    <dgm:pt modelId="{B831A8E7-32DB-42C2-9012-A65D2677B957}" type="sibTrans" cxnId="{113255EE-E232-4737-BC90-A9EBDB4744F8}">
      <dgm:prSet/>
      <dgm:spPr/>
      <dgm:t>
        <a:bodyPr/>
        <a:lstStyle/>
        <a:p>
          <a:endParaRPr lang="es-ES"/>
        </a:p>
      </dgm:t>
    </dgm:pt>
    <dgm:pt modelId="{32F6B561-224E-458C-B33B-AFE8B0BB3103}">
      <dgm:prSet phldrT="[Texto]"/>
      <dgm:spPr/>
      <dgm:t>
        <a:bodyPr/>
        <a:lstStyle/>
        <a:p>
          <a:r>
            <a:rPr lang="es-ES" dirty="0">
              <a:latin typeface="Arial" panose="020B0604020202020204" pitchFamily="34" charset="0"/>
              <a:cs typeface="Arial" panose="020B0604020202020204" pitchFamily="34" charset="0"/>
            </a:rPr>
            <a:t>Desarrollo de modelos de visualización</a:t>
          </a:r>
        </a:p>
      </dgm:t>
    </dgm:pt>
    <dgm:pt modelId="{2B1C24B7-DA53-4E1C-818D-B02AA6D7B71D}" type="parTrans" cxnId="{5082B184-832E-4C02-86C9-7587EEDC13A1}">
      <dgm:prSet/>
      <dgm:spPr/>
      <dgm:t>
        <a:bodyPr/>
        <a:lstStyle/>
        <a:p>
          <a:endParaRPr lang="es-ES"/>
        </a:p>
      </dgm:t>
    </dgm:pt>
    <dgm:pt modelId="{03D30B6D-0FC1-449D-9DD2-C34D315F732A}" type="sibTrans" cxnId="{5082B184-832E-4C02-86C9-7587EEDC13A1}">
      <dgm:prSet/>
      <dgm:spPr/>
      <dgm:t>
        <a:bodyPr/>
        <a:lstStyle/>
        <a:p>
          <a:endParaRPr lang="es-ES"/>
        </a:p>
      </dgm:t>
    </dgm:pt>
    <dgm:pt modelId="{629DD1FA-97B2-4C81-9D0F-C290CF9B0663}" type="pres">
      <dgm:prSet presAssocID="{9FE4CCDB-60F5-429F-8609-91C68BFD47E1}" presName="Name0" presStyleCnt="0">
        <dgm:presLayoutVars>
          <dgm:chMax val="7"/>
          <dgm:chPref val="5"/>
        </dgm:presLayoutVars>
      </dgm:prSet>
      <dgm:spPr/>
    </dgm:pt>
    <dgm:pt modelId="{CE03571C-3D2E-4754-8790-B212C18193E7}" type="pres">
      <dgm:prSet presAssocID="{9FE4CCDB-60F5-429F-8609-91C68BFD47E1}" presName="arrowNode" presStyleLbl="node1" presStyleIdx="0" presStyleCnt="1"/>
      <dgm:spPr/>
    </dgm:pt>
    <dgm:pt modelId="{5719080D-86BA-49E3-8CC9-F46E03B3D96C}" type="pres">
      <dgm:prSet presAssocID="{20C6D8FF-68C7-4564-8EEA-F81E1C6640AD}" presName="txNode1" presStyleLbl="revTx" presStyleIdx="0" presStyleCnt="7" custScaleX="121656" custLinFactNeighborX="-5584">
        <dgm:presLayoutVars>
          <dgm:bulletEnabled val="1"/>
        </dgm:presLayoutVars>
      </dgm:prSet>
      <dgm:spPr/>
    </dgm:pt>
    <dgm:pt modelId="{BA00B8B3-95C9-4D58-BBDE-4B9AFAA34F75}" type="pres">
      <dgm:prSet presAssocID="{662D5563-6891-4C75-A39E-492DE418538D}" presName="txNode2" presStyleLbl="revTx" presStyleIdx="1" presStyleCnt="7" custLinFactNeighborX="-13254" custLinFactNeighborY="-33561">
        <dgm:presLayoutVars>
          <dgm:bulletEnabled val="1"/>
        </dgm:presLayoutVars>
      </dgm:prSet>
      <dgm:spPr/>
    </dgm:pt>
    <dgm:pt modelId="{2A9C6917-826D-4CA9-B587-D77D530FF531}" type="pres">
      <dgm:prSet presAssocID="{8DC08C80-4B0D-4EA8-948B-5D0A26C72A88}" presName="dotNode2" presStyleCnt="0"/>
      <dgm:spPr/>
    </dgm:pt>
    <dgm:pt modelId="{ACA6A3DD-2CD4-4F73-BF61-69923F56F81B}" type="pres">
      <dgm:prSet presAssocID="{8DC08C80-4B0D-4EA8-948B-5D0A26C72A88}" presName="dotRepeatNode" presStyleLbl="fgShp" presStyleIdx="0" presStyleCnt="5"/>
      <dgm:spPr/>
    </dgm:pt>
    <dgm:pt modelId="{405D3904-0A72-4B09-804D-622E7C9B5C95}" type="pres">
      <dgm:prSet presAssocID="{40766551-62E5-4302-9EAE-B5E0E7638B8F}" presName="txNode3" presStyleLbl="revTx" presStyleIdx="2" presStyleCnt="7">
        <dgm:presLayoutVars>
          <dgm:bulletEnabled val="1"/>
        </dgm:presLayoutVars>
      </dgm:prSet>
      <dgm:spPr/>
    </dgm:pt>
    <dgm:pt modelId="{F4ABAC60-A17C-49E9-B5AC-ECCE8C9CEE4E}" type="pres">
      <dgm:prSet presAssocID="{5358AE96-2A8E-43CC-9B04-2EC2E5F9D134}" presName="dotNode3" presStyleCnt="0"/>
      <dgm:spPr/>
    </dgm:pt>
    <dgm:pt modelId="{4A87F347-ACFC-41C2-9EFC-D2E49002F487}" type="pres">
      <dgm:prSet presAssocID="{5358AE96-2A8E-43CC-9B04-2EC2E5F9D134}" presName="dotRepeatNode" presStyleLbl="fgShp" presStyleIdx="1" presStyleCnt="5"/>
      <dgm:spPr/>
    </dgm:pt>
    <dgm:pt modelId="{067349C1-77EC-4F38-98EA-B911CBCC9372}" type="pres">
      <dgm:prSet presAssocID="{79B09897-5F75-4ABE-A03D-A76551293B54}" presName="txNode4" presStyleLbl="revTx" presStyleIdx="3" presStyleCnt="7" custLinFactX="-25979" custLinFactNeighborX="-100000" custLinFactNeighborY="69662">
        <dgm:presLayoutVars>
          <dgm:bulletEnabled val="1"/>
        </dgm:presLayoutVars>
      </dgm:prSet>
      <dgm:spPr/>
    </dgm:pt>
    <dgm:pt modelId="{5EB40BC3-B24C-4F52-BB9C-4369C6A0E338}" type="pres">
      <dgm:prSet presAssocID="{B831A8E7-32DB-42C2-9012-A65D2677B957}" presName="dotNode4" presStyleCnt="0"/>
      <dgm:spPr/>
    </dgm:pt>
    <dgm:pt modelId="{B202BDCD-7915-42AC-9874-4297B1C3E629}" type="pres">
      <dgm:prSet presAssocID="{B831A8E7-32DB-42C2-9012-A65D2677B957}" presName="dotRepeatNode" presStyleLbl="fgShp" presStyleIdx="2" presStyleCnt="5"/>
      <dgm:spPr/>
    </dgm:pt>
    <dgm:pt modelId="{906342CE-D287-49FB-8A57-DFDB5FD418C0}" type="pres">
      <dgm:prSet presAssocID="{3228BDB2-432F-4F68-A5DC-D04224F020FA}" presName="txNode5" presStyleLbl="revTx" presStyleIdx="4" presStyleCnt="7" custLinFactX="12652" custLinFactNeighborX="100000" custLinFactNeighborY="-66850">
        <dgm:presLayoutVars>
          <dgm:bulletEnabled val="1"/>
        </dgm:presLayoutVars>
      </dgm:prSet>
      <dgm:spPr/>
    </dgm:pt>
    <dgm:pt modelId="{4AC96FB2-FCDD-4ADE-B50E-8FF932BAE442}" type="pres">
      <dgm:prSet presAssocID="{03FEDC90-3A09-41F7-AB25-A49663BDA582}" presName="dotNode5" presStyleCnt="0"/>
      <dgm:spPr/>
    </dgm:pt>
    <dgm:pt modelId="{26C96EF1-3C1E-451B-A066-7AB3D4BE06DE}" type="pres">
      <dgm:prSet presAssocID="{03FEDC90-3A09-41F7-AB25-A49663BDA582}" presName="dotRepeatNode" presStyleLbl="fgShp" presStyleIdx="3" presStyleCnt="5"/>
      <dgm:spPr/>
    </dgm:pt>
    <dgm:pt modelId="{38A51D16-441D-4651-B216-BA94666384B6}" type="pres">
      <dgm:prSet presAssocID="{32F6B561-224E-458C-B33B-AFE8B0BB3103}" presName="txNode6" presStyleLbl="revTx" presStyleIdx="5" presStyleCnt="7" custScaleX="130200" custLinFactNeighborX="22046" custLinFactNeighborY="-19397">
        <dgm:presLayoutVars>
          <dgm:bulletEnabled val="1"/>
        </dgm:presLayoutVars>
      </dgm:prSet>
      <dgm:spPr/>
    </dgm:pt>
    <dgm:pt modelId="{050F53AA-4326-4865-9ADC-7F9D13CD72D7}" type="pres">
      <dgm:prSet presAssocID="{03D30B6D-0FC1-449D-9DD2-C34D315F732A}" presName="dotNode6" presStyleCnt="0"/>
      <dgm:spPr/>
    </dgm:pt>
    <dgm:pt modelId="{43FE09BE-0813-48E6-B726-B992E4643497}" type="pres">
      <dgm:prSet presAssocID="{03D30B6D-0FC1-449D-9DD2-C34D315F732A}" presName="dotRepeatNode" presStyleLbl="fgShp" presStyleIdx="4" presStyleCnt="5"/>
      <dgm:spPr/>
    </dgm:pt>
    <dgm:pt modelId="{64237779-EB6F-441C-BE90-1AA707265366}" type="pres">
      <dgm:prSet presAssocID="{9E355610-1CAA-4B3F-A464-C5A2B1B72243}" presName="txNode7" presStyleLbl="revTx" presStyleIdx="6" presStyleCnt="7" custLinFactNeighborX="880" custLinFactNeighborY="22801">
        <dgm:presLayoutVars>
          <dgm:bulletEnabled val="1"/>
        </dgm:presLayoutVars>
      </dgm:prSet>
      <dgm:spPr/>
    </dgm:pt>
  </dgm:ptLst>
  <dgm:cxnLst>
    <dgm:cxn modelId="{7B9A9608-1E1F-4E8B-A8C4-9DD35C749BD2}" srcId="{9FE4CCDB-60F5-429F-8609-91C68BFD47E1}" destId="{20C6D8FF-68C7-4564-8EEA-F81E1C6640AD}" srcOrd="0" destOrd="0" parTransId="{56FEF2AE-9F0E-488B-9D51-EBFEA64E3A8B}" sibTransId="{1F60256A-AEBA-460E-90D9-E4D03227635C}"/>
    <dgm:cxn modelId="{3E2FCE18-9C14-4B35-9FB8-31CD63CF5DB8}" type="presOf" srcId="{40766551-62E5-4302-9EAE-B5E0E7638B8F}" destId="{405D3904-0A72-4B09-804D-622E7C9B5C95}" srcOrd="0" destOrd="0" presId="urn:microsoft.com/office/officeart/2009/3/layout/DescendingProcess"/>
    <dgm:cxn modelId="{6305831E-0B74-48F6-AA22-D0E70F82C9EC}" type="presOf" srcId="{9E355610-1CAA-4B3F-A464-C5A2B1B72243}" destId="{64237779-EB6F-441C-BE90-1AA707265366}" srcOrd="0" destOrd="0" presId="urn:microsoft.com/office/officeart/2009/3/layout/DescendingProcess"/>
    <dgm:cxn modelId="{5C227729-F5FF-412A-B0C7-8F2F2202AC75}" type="presOf" srcId="{32F6B561-224E-458C-B33B-AFE8B0BB3103}" destId="{38A51D16-441D-4651-B216-BA94666384B6}" srcOrd="0" destOrd="0" presId="urn:microsoft.com/office/officeart/2009/3/layout/DescendingProcess"/>
    <dgm:cxn modelId="{CDC1FE40-C6E2-444A-A44F-9F7D49E22281}" type="presOf" srcId="{5358AE96-2A8E-43CC-9B04-2EC2E5F9D134}" destId="{4A87F347-ACFC-41C2-9EFC-D2E49002F487}" srcOrd="0" destOrd="0" presId="urn:microsoft.com/office/officeart/2009/3/layout/DescendingProcess"/>
    <dgm:cxn modelId="{EA9C3F43-95D4-44D0-A853-DD524C5AD290}" type="presOf" srcId="{8DC08C80-4B0D-4EA8-948B-5D0A26C72A88}" destId="{ACA6A3DD-2CD4-4F73-BF61-69923F56F81B}" srcOrd="0" destOrd="0" presId="urn:microsoft.com/office/officeart/2009/3/layout/DescendingProcess"/>
    <dgm:cxn modelId="{20D70B4F-E360-44A6-A74D-1A96F0223288}" type="presOf" srcId="{B831A8E7-32DB-42C2-9012-A65D2677B957}" destId="{B202BDCD-7915-42AC-9874-4297B1C3E629}" srcOrd="0" destOrd="0" presId="urn:microsoft.com/office/officeart/2009/3/layout/DescendingProcess"/>
    <dgm:cxn modelId="{78FD1F57-A292-473D-9DF3-C91EE87BACF4}" type="presOf" srcId="{3228BDB2-432F-4F68-A5DC-D04224F020FA}" destId="{906342CE-D287-49FB-8A57-DFDB5FD418C0}" srcOrd="0" destOrd="0" presId="urn:microsoft.com/office/officeart/2009/3/layout/DescendingProcess"/>
    <dgm:cxn modelId="{618AFF68-C569-43AA-BD5E-1F8892073AA4}" type="presOf" srcId="{03D30B6D-0FC1-449D-9DD2-C34D315F732A}" destId="{43FE09BE-0813-48E6-B726-B992E4643497}" srcOrd="0" destOrd="0" presId="urn:microsoft.com/office/officeart/2009/3/layout/DescendingProcess"/>
    <dgm:cxn modelId="{5BF17D74-DBA8-4EBC-AF10-AFB6969E047D}" srcId="{9FE4CCDB-60F5-429F-8609-91C68BFD47E1}" destId="{662D5563-6891-4C75-A39E-492DE418538D}" srcOrd="1" destOrd="0" parTransId="{D082023C-A830-4173-85F4-238B120DDEE5}" sibTransId="{8DC08C80-4B0D-4EA8-948B-5D0A26C72A88}"/>
    <dgm:cxn modelId="{5082B184-832E-4C02-86C9-7587EEDC13A1}" srcId="{9FE4CCDB-60F5-429F-8609-91C68BFD47E1}" destId="{32F6B561-224E-458C-B33B-AFE8B0BB3103}" srcOrd="5" destOrd="0" parTransId="{2B1C24B7-DA53-4E1C-818D-B02AA6D7B71D}" sibTransId="{03D30B6D-0FC1-449D-9DD2-C34D315F732A}"/>
    <dgm:cxn modelId="{11334D95-4133-4168-B6D4-0EB405D713DD}" srcId="{9FE4CCDB-60F5-429F-8609-91C68BFD47E1}" destId="{3228BDB2-432F-4F68-A5DC-D04224F020FA}" srcOrd="4" destOrd="0" parTransId="{CF7E5FD7-05E8-45B7-912D-12578B5C1636}" sibTransId="{03FEDC90-3A09-41F7-AB25-A49663BDA582}"/>
    <dgm:cxn modelId="{039186AF-540A-483A-943D-82149E4A9B4F}" type="presOf" srcId="{03FEDC90-3A09-41F7-AB25-A49663BDA582}" destId="{26C96EF1-3C1E-451B-A066-7AB3D4BE06DE}" srcOrd="0" destOrd="0" presId="urn:microsoft.com/office/officeart/2009/3/layout/DescendingProcess"/>
    <dgm:cxn modelId="{154AE8C7-59DC-4B29-9CCA-3D837FEF4E06}" type="presOf" srcId="{9FE4CCDB-60F5-429F-8609-91C68BFD47E1}" destId="{629DD1FA-97B2-4C81-9D0F-C290CF9B0663}" srcOrd="0" destOrd="0" presId="urn:microsoft.com/office/officeart/2009/3/layout/DescendingProcess"/>
    <dgm:cxn modelId="{E6E505D9-4724-4D6C-8731-8EDB92FE1698}" srcId="{9FE4CCDB-60F5-429F-8609-91C68BFD47E1}" destId="{9E355610-1CAA-4B3F-A464-C5A2B1B72243}" srcOrd="6" destOrd="0" parTransId="{EFDA5ECC-FE65-455D-84B0-9AB32A331BFC}" sibTransId="{2EF201BD-D2A2-4B62-87B6-412CF2D62B38}"/>
    <dgm:cxn modelId="{95F0E3E9-C8A4-4905-A8BC-5333615B8A3A}" type="presOf" srcId="{20C6D8FF-68C7-4564-8EEA-F81E1C6640AD}" destId="{5719080D-86BA-49E3-8CC9-F46E03B3D96C}" srcOrd="0" destOrd="0" presId="urn:microsoft.com/office/officeart/2009/3/layout/DescendingProcess"/>
    <dgm:cxn modelId="{85E864EA-2D6A-423B-8F5D-87D6C14E749C}" type="presOf" srcId="{79B09897-5F75-4ABE-A03D-A76551293B54}" destId="{067349C1-77EC-4F38-98EA-B911CBCC9372}" srcOrd="0" destOrd="0" presId="urn:microsoft.com/office/officeart/2009/3/layout/DescendingProcess"/>
    <dgm:cxn modelId="{113255EE-E232-4737-BC90-A9EBDB4744F8}" srcId="{9FE4CCDB-60F5-429F-8609-91C68BFD47E1}" destId="{79B09897-5F75-4ABE-A03D-A76551293B54}" srcOrd="3" destOrd="0" parTransId="{F7ED15FF-B175-4E27-86FC-E254A7552C2D}" sibTransId="{B831A8E7-32DB-42C2-9012-A65D2677B957}"/>
    <dgm:cxn modelId="{8242DCF5-DF5E-4D2F-8CD5-B7CD9AEE56EB}" type="presOf" srcId="{662D5563-6891-4C75-A39E-492DE418538D}" destId="{BA00B8B3-95C9-4D58-BBDE-4B9AFAA34F75}" srcOrd="0" destOrd="0" presId="urn:microsoft.com/office/officeart/2009/3/layout/DescendingProcess"/>
    <dgm:cxn modelId="{E6D081F9-3C06-4569-B6AF-457DFAB35080}" srcId="{9FE4CCDB-60F5-429F-8609-91C68BFD47E1}" destId="{40766551-62E5-4302-9EAE-B5E0E7638B8F}" srcOrd="2" destOrd="0" parTransId="{F8917F25-CD96-4771-9576-4DF74AA6CADE}" sibTransId="{5358AE96-2A8E-43CC-9B04-2EC2E5F9D134}"/>
    <dgm:cxn modelId="{990750D8-0CFB-449D-BF0E-028DC04C8970}" type="presParOf" srcId="{629DD1FA-97B2-4C81-9D0F-C290CF9B0663}" destId="{CE03571C-3D2E-4754-8790-B212C18193E7}" srcOrd="0" destOrd="0" presId="urn:microsoft.com/office/officeart/2009/3/layout/DescendingProcess"/>
    <dgm:cxn modelId="{CC65B70A-0BA0-4AFE-8354-4B663F7E696E}" type="presParOf" srcId="{629DD1FA-97B2-4C81-9D0F-C290CF9B0663}" destId="{5719080D-86BA-49E3-8CC9-F46E03B3D96C}" srcOrd="1" destOrd="0" presId="urn:microsoft.com/office/officeart/2009/3/layout/DescendingProcess"/>
    <dgm:cxn modelId="{FE0C304E-0D8B-4BEC-A530-AC19A73E55D0}" type="presParOf" srcId="{629DD1FA-97B2-4C81-9D0F-C290CF9B0663}" destId="{BA00B8B3-95C9-4D58-BBDE-4B9AFAA34F75}" srcOrd="2" destOrd="0" presId="urn:microsoft.com/office/officeart/2009/3/layout/DescendingProcess"/>
    <dgm:cxn modelId="{47B0A4FC-A016-4A60-B5ED-EC3CAF994E92}" type="presParOf" srcId="{629DD1FA-97B2-4C81-9D0F-C290CF9B0663}" destId="{2A9C6917-826D-4CA9-B587-D77D530FF531}" srcOrd="3" destOrd="0" presId="urn:microsoft.com/office/officeart/2009/3/layout/DescendingProcess"/>
    <dgm:cxn modelId="{E7DF559E-83F7-44E4-B764-E22F55F1DC39}" type="presParOf" srcId="{2A9C6917-826D-4CA9-B587-D77D530FF531}" destId="{ACA6A3DD-2CD4-4F73-BF61-69923F56F81B}" srcOrd="0" destOrd="0" presId="urn:microsoft.com/office/officeart/2009/3/layout/DescendingProcess"/>
    <dgm:cxn modelId="{D817FDCA-9A90-475E-93A0-1818BEA7B5ED}" type="presParOf" srcId="{629DD1FA-97B2-4C81-9D0F-C290CF9B0663}" destId="{405D3904-0A72-4B09-804D-622E7C9B5C95}" srcOrd="4" destOrd="0" presId="urn:microsoft.com/office/officeart/2009/3/layout/DescendingProcess"/>
    <dgm:cxn modelId="{63F2A354-4877-4AB1-ADDE-B76BC7041FEC}" type="presParOf" srcId="{629DD1FA-97B2-4C81-9D0F-C290CF9B0663}" destId="{F4ABAC60-A17C-49E9-B5AC-ECCE8C9CEE4E}" srcOrd="5" destOrd="0" presId="urn:microsoft.com/office/officeart/2009/3/layout/DescendingProcess"/>
    <dgm:cxn modelId="{06AB77C3-752F-4010-87C2-12730E6359C1}" type="presParOf" srcId="{F4ABAC60-A17C-49E9-B5AC-ECCE8C9CEE4E}" destId="{4A87F347-ACFC-41C2-9EFC-D2E49002F487}" srcOrd="0" destOrd="0" presId="urn:microsoft.com/office/officeart/2009/3/layout/DescendingProcess"/>
    <dgm:cxn modelId="{5A224D5B-15E1-4286-BA8B-9C76D2DFB29B}" type="presParOf" srcId="{629DD1FA-97B2-4C81-9D0F-C290CF9B0663}" destId="{067349C1-77EC-4F38-98EA-B911CBCC9372}" srcOrd="6" destOrd="0" presId="urn:microsoft.com/office/officeart/2009/3/layout/DescendingProcess"/>
    <dgm:cxn modelId="{C07EE2F1-CAF5-4064-B512-FD64F5181540}" type="presParOf" srcId="{629DD1FA-97B2-4C81-9D0F-C290CF9B0663}" destId="{5EB40BC3-B24C-4F52-BB9C-4369C6A0E338}" srcOrd="7" destOrd="0" presId="urn:microsoft.com/office/officeart/2009/3/layout/DescendingProcess"/>
    <dgm:cxn modelId="{4225D731-CA23-46D7-B66E-8EBB70516BA6}" type="presParOf" srcId="{5EB40BC3-B24C-4F52-BB9C-4369C6A0E338}" destId="{B202BDCD-7915-42AC-9874-4297B1C3E629}" srcOrd="0" destOrd="0" presId="urn:microsoft.com/office/officeart/2009/3/layout/DescendingProcess"/>
    <dgm:cxn modelId="{E38516CD-CCC8-4209-A13B-26BF86BA1AFA}" type="presParOf" srcId="{629DD1FA-97B2-4C81-9D0F-C290CF9B0663}" destId="{906342CE-D287-49FB-8A57-DFDB5FD418C0}" srcOrd="8" destOrd="0" presId="urn:microsoft.com/office/officeart/2009/3/layout/DescendingProcess"/>
    <dgm:cxn modelId="{33F4F8A3-7F3C-4834-8834-6D683418B7CF}" type="presParOf" srcId="{629DD1FA-97B2-4C81-9D0F-C290CF9B0663}" destId="{4AC96FB2-FCDD-4ADE-B50E-8FF932BAE442}" srcOrd="9" destOrd="0" presId="urn:microsoft.com/office/officeart/2009/3/layout/DescendingProcess"/>
    <dgm:cxn modelId="{74746D92-3D6A-4B41-A7A2-AC3AEC9EA92E}" type="presParOf" srcId="{4AC96FB2-FCDD-4ADE-B50E-8FF932BAE442}" destId="{26C96EF1-3C1E-451B-A066-7AB3D4BE06DE}" srcOrd="0" destOrd="0" presId="urn:microsoft.com/office/officeart/2009/3/layout/DescendingProcess"/>
    <dgm:cxn modelId="{F73933F7-9B9B-4D03-AB65-042F70357610}" type="presParOf" srcId="{629DD1FA-97B2-4C81-9D0F-C290CF9B0663}" destId="{38A51D16-441D-4651-B216-BA94666384B6}" srcOrd="10" destOrd="0" presId="urn:microsoft.com/office/officeart/2009/3/layout/DescendingProcess"/>
    <dgm:cxn modelId="{93EF6E8B-176F-468D-83E2-69E2A6FE2753}" type="presParOf" srcId="{629DD1FA-97B2-4C81-9D0F-C290CF9B0663}" destId="{050F53AA-4326-4865-9ADC-7F9D13CD72D7}" srcOrd="11" destOrd="0" presId="urn:microsoft.com/office/officeart/2009/3/layout/DescendingProcess"/>
    <dgm:cxn modelId="{D8785AC6-74F9-4C3C-87FA-51DD47CE1EFD}" type="presParOf" srcId="{050F53AA-4326-4865-9ADC-7F9D13CD72D7}" destId="{43FE09BE-0813-48E6-B726-B992E4643497}" srcOrd="0" destOrd="0" presId="urn:microsoft.com/office/officeart/2009/3/layout/DescendingProcess"/>
    <dgm:cxn modelId="{E7FC0060-C9A0-44D3-936D-10B04D4EF62F}" type="presParOf" srcId="{629DD1FA-97B2-4C81-9D0F-C290CF9B0663}" destId="{64237779-EB6F-441C-BE90-1AA707265366}" srcOrd="12" destOrd="0" presId="urn:microsoft.com/office/officeart/2009/3/layout/Descending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950DE-03B4-489C-9D90-1703EA9D5498}">
      <dsp:nvSpPr>
        <dsp:cNvPr id="0" name=""/>
        <dsp:cNvSpPr/>
      </dsp:nvSpPr>
      <dsp:spPr>
        <a:xfrm>
          <a:off x="1126180" y="452331"/>
          <a:ext cx="1285300" cy="1285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38F56B-8DBD-4540-97EB-127B010A20C1}">
      <dsp:nvSpPr>
        <dsp:cNvPr id="0" name=""/>
        <dsp:cNvSpPr/>
      </dsp:nvSpPr>
      <dsp:spPr>
        <a:xfrm>
          <a:off x="340719" y="2091632"/>
          <a:ext cx="285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s-CL" sz="2200" kern="1200" dirty="0"/>
            <a:t>Teoría fundamentada y análisis cualitativo</a:t>
          </a:r>
          <a:endParaRPr lang="en-US" sz="2200" kern="1200" dirty="0"/>
        </a:p>
      </dsp:txBody>
      <dsp:txXfrm>
        <a:off x="340719" y="2091632"/>
        <a:ext cx="2856223" cy="720000"/>
      </dsp:txXfrm>
    </dsp:sp>
    <dsp:sp modelId="{3778B1E3-9C87-4459-A0E6-DE00B8DE366A}">
      <dsp:nvSpPr>
        <dsp:cNvPr id="0" name=""/>
        <dsp:cNvSpPr/>
      </dsp:nvSpPr>
      <dsp:spPr>
        <a:xfrm>
          <a:off x="4482243" y="452331"/>
          <a:ext cx="1285300" cy="1285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4234D7-12BD-4063-9C04-AEAAE946BDB0}">
      <dsp:nvSpPr>
        <dsp:cNvPr id="0" name=""/>
        <dsp:cNvSpPr/>
      </dsp:nvSpPr>
      <dsp:spPr>
        <a:xfrm>
          <a:off x="3696781" y="2091632"/>
          <a:ext cx="285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s-CL" sz="2200" kern="1200" dirty="0"/>
            <a:t>Conceptos clave del análisis cualitativo</a:t>
          </a:r>
          <a:endParaRPr lang="en-US" sz="2200" kern="1200" dirty="0"/>
        </a:p>
      </dsp:txBody>
      <dsp:txXfrm>
        <a:off x="3696781" y="2091632"/>
        <a:ext cx="2856223" cy="720000"/>
      </dsp:txXfrm>
    </dsp:sp>
    <dsp:sp modelId="{3FA0FC7D-F18D-44FF-8B87-EAED5F7CA300}">
      <dsp:nvSpPr>
        <dsp:cNvPr id="0" name=""/>
        <dsp:cNvSpPr/>
      </dsp:nvSpPr>
      <dsp:spPr>
        <a:xfrm>
          <a:off x="7838305" y="452331"/>
          <a:ext cx="1285300" cy="1285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527F1-2A1E-45F6-BF3B-68B7FB96FDD3}">
      <dsp:nvSpPr>
        <dsp:cNvPr id="0" name=""/>
        <dsp:cNvSpPr/>
      </dsp:nvSpPr>
      <dsp:spPr>
        <a:xfrm>
          <a:off x="7052844" y="2091632"/>
          <a:ext cx="285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s-CL" sz="2200" kern="1200" dirty="0" err="1"/>
            <a:t>Harramientas</a:t>
          </a:r>
          <a:r>
            <a:rPr lang="es-CL" sz="2200" kern="1200" dirty="0"/>
            <a:t> básicas de </a:t>
          </a:r>
          <a:r>
            <a:rPr lang="es-CL" sz="2200" kern="1200" dirty="0" err="1"/>
            <a:t>Atlas.Ti</a:t>
          </a:r>
          <a:endParaRPr lang="en-US" sz="2200" kern="1200" dirty="0"/>
        </a:p>
      </dsp:txBody>
      <dsp:txXfrm>
        <a:off x="7052844" y="2091632"/>
        <a:ext cx="285622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BE0A79-D087-421D-87E8-912CFC866423}">
      <dsp:nvSpPr>
        <dsp:cNvPr id="0" name=""/>
        <dsp:cNvSpPr/>
      </dsp:nvSpPr>
      <dsp:spPr>
        <a:xfrm>
          <a:off x="320932" y="864223"/>
          <a:ext cx="520488" cy="5204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28109-0536-4B4F-85B4-1ECAA8E7F501}">
      <dsp:nvSpPr>
        <dsp:cNvPr id="0" name=""/>
        <dsp:cNvSpPr/>
      </dsp:nvSpPr>
      <dsp:spPr>
        <a:xfrm>
          <a:off x="2856" y="1634796"/>
          <a:ext cx="1156640" cy="896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CL" sz="1100" b="1" kern="1200"/>
            <a:t>Credibilidad:</a:t>
          </a:r>
          <a:r>
            <a:rPr lang="es-CL" sz="1100" kern="1200"/>
            <a:t> Relación entre cantidad y calidad de los datos recopilados y la coherencia de la teoría desarrollada.</a:t>
          </a:r>
          <a:endParaRPr lang="en-US" sz="1100" kern="1200"/>
        </a:p>
      </dsp:txBody>
      <dsp:txXfrm>
        <a:off x="2856" y="1634796"/>
        <a:ext cx="1156640" cy="896452"/>
      </dsp:txXfrm>
    </dsp:sp>
    <dsp:sp modelId="{7B7E53D3-26CE-4F0F-80BC-EF67E83AF84E}">
      <dsp:nvSpPr>
        <dsp:cNvPr id="0" name=""/>
        <dsp:cNvSpPr/>
      </dsp:nvSpPr>
      <dsp:spPr>
        <a:xfrm>
          <a:off x="1679985" y="864223"/>
          <a:ext cx="520488" cy="5204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909C8-EDAE-4F45-915C-A927CFE02C04}">
      <dsp:nvSpPr>
        <dsp:cNvPr id="0" name=""/>
        <dsp:cNvSpPr/>
      </dsp:nvSpPr>
      <dsp:spPr>
        <a:xfrm>
          <a:off x="1361909" y="1634796"/>
          <a:ext cx="1156640" cy="896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CL" sz="1100" b="1" kern="1200" dirty="0"/>
            <a:t>Originalidad: </a:t>
          </a:r>
          <a:r>
            <a:rPr lang="es-CL" sz="1100" kern="1200" dirty="0"/>
            <a:t>Contribución única de la investigación al campo de estudio. Se busca ofrecer nuevos </a:t>
          </a:r>
          <a:r>
            <a:rPr lang="es-CL" sz="1100" kern="1200" dirty="0" err="1"/>
            <a:t>insights</a:t>
          </a:r>
          <a:r>
            <a:rPr lang="es-CL" sz="1100" kern="1200" dirty="0"/>
            <a:t>, perspectivas o teorías que no se hayan abordado anteriormente.</a:t>
          </a:r>
          <a:endParaRPr lang="en-US" sz="1100" kern="1200" dirty="0"/>
        </a:p>
      </dsp:txBody>
      <dsp:txXfrm>
        <a:off x="1361909" y="1634796"/>
        <a:ext cx="1156640" cy="896452"/>
      </dsp:txXfrm>
    </dsp:sp>
    <dsp:sp modelId="{6D894470-5C3A-40CE-8109-5FAC8EFB9740}">
      <dsp:nvSpPr>
        <dsp:cNvPr id="0" name=""/>
        <dsp:cNvSpPr/>
      </dsp:nvSpPr>
      <dsp:spPr>
        <a:xfrm>
          <a:off x="3039038" y="864223"/>
          <a:ext cx="520488" cy="5204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6CF26-4531-434B-8578-0AA7525396A8}">
      <dsp:nvSpPr>
        <dsp:cNvPr id="0" name=""/>
        <dsp:cNvSpPr/>
      </dsp:nvSpPr>
      <dsp:spPr>
        <a:xfrm>
          <a:off x="2720962" y="1634796"/>
          <a:ext cx="1156640" cy="896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CL" sz="1100" b="1" kern="1200"/>
            <a:t>Resonancia:</a:t>
          </a:r>
          <a:r>
            <a:rPr lang="es-CL" sz="1100" kern="1200"/>
            <a:t> Relevancia y aplicabilidad de los hallazgos de la investigación en un contexto más amplio. La investigación resonante tiene el potencial de influir en la práctica o la política.</a:t>
          </a:r>
          <a:endParaRPr lang="en-US" sz="1100" kern="1200"/>
        </a:p>
      </dsp:txBody>
      <dsp:txXfrm>
        <a:off x="2720962" y="1634796"/>
        <a:ext cx="1156640" cy="896452"/>
      </dsp:txXfrm>
    </dsp:sp>
    <dsp:sp modelId="{B5183967-8E49-407D-A380-AB324C5FB746}">
      <dsp:nvSpPr>
        <dsp:cNvPr id="0" name=""/>
        <dsp:cNvSpPr/>
      </dsp:nvSpPr>
      <dsp:spPr>
        <a:xfrm>
          <a:off x="4398090" y="864223"/>
          <a:ext cx="520488" cy="5204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4E6024-4175-4576-8382-631175783CCD}">
      <dsp:nvSpPr>
        <dsp:cNvPr id="0" name=""/>
        <dsp:cNvSpPr/>
      </dsp:nvSpPr>
      <dsp:spPr>
        <a:xfrm>
          <a:off x="4080014" y="1634796"/>
          <a:ext cx="1156640" cy="896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CL" sz="1100" b="1" kern="1200"/>
            <a:t>Utilidad:</a:t>
          </a:r>
          <a:r>
            <a:rPr lang="es-CL" sz="1100" kern="1200"/>
            <a:t> Se centra en cómo los resultados de la investigación pueden ser aplicados en situaciones prácticas o en la toma de decisiones.</a:t>
          </a:r>
          <a:endParaRPr lang="en-US" sz="1100" kern="1200"/>
        </a:p>
      </dsp:txBody>
      <dsp:txXfrm>
        <a:off x="4080014" y="1634796"/>
        <a:ext cx="1156640" cy="896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ADECE-862A-9740-8F7B-54119F16F344}">
      <dsp:nvSpPr>
        <dsp:cNvPr id="0" name=""/>
        <dsp:cNvSpPr/>
      </dsp:nvSpPr>
      <dsp:spPr>
        <a:xfrm>
          <a:off x="0" y="308365"/>
          <a:ext cx="7163064" cy="4788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816C434-EBB3-DC43-B126-10530FA460FB}">
      <dsp:nvSpPr>
        <dsp:cNvPr id="0" name=""/>
        <dsp:cNvSpPr/>
      </dsp:nvSpPr>
      <dsp:spPr>
        <a:xfrm>
          <a:off x="358153" y="27925"/>
          <a:ext cx="5014144" cy="5608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523" tIns="0" rIns="189523" bIns="0" numCol="1" spcCol="1270" anchor="ctr" anchorCtr="0">
          <a:noAutofit/>
        </a:bodyPr>
        <a:lstStyle/>
        <a:p>
          <a:pPr marL="0" lvl="0" indent="0" algn="l" defTabSz="844550">
            <a:lnSpc>
              <a:spcPct val="90000"/>
            </a:lnSpc>
            <a:spcBef>
              <a:spcPct val="0"/>
            </a:spcBef>
            <a:spcAft>
              <a:spcPct val="35000"/>
            </a:spcAft>
            <a:buNone/>
          </a:pPr>
          <a:r>
            <a:rPr lang="es-CL" sz="1900" b="0" i="0" kern="1200"/>
            <a:t>Documentos</a:t>
          </a:r>
          <a:endParaRPr lang="en-US" sz="1900" kern="1200"/>
        </a:p>
      </dsp:txBody>
      <dsp:txXfrm>
        <a:off x="385533" y="55305"/>
        <a:ext cx="4959384" cy="506119"/>
      </dsp:txXfrm>
    </dsp:sp>
    <dsp:sp modelId="{8AF613E5-EA3C-F240-8486-3FEF07CA0304}">
      <dsp:nvSpPr>
        <dsp:cNvPr id="0" name=""/>
        <dsp:cNvSpPr/>
      </dsp:nvSpPr>
      <dsp:spPr>
        <a:xfrm>
          <a:off x="0" y="1170205"/>
          <a:ext cx="7163064" cy="478800"/>
        </a:xfrm>
        <a:prstGeom prst="rect">
          <a:avLst/>
        </a:prstGeom>
        <a:solidFill>
          <a:schemeClr val="lt1">
            <a:alpha val="90000"/>
            <a:hueOff val="0"/>
            <a:satOff val="0"/>
            <a:lumOff val="0"/>
            <a:alphaOff val="0"/>
          </a:schemeClr>
        </a:solidFill>
        <a:ln w="12700" cap="flat" cmpd="sng" algn="ctr">
          <a:solidFill>
            <a:schemeClr val="accent2">
              <a:hueOff val="496149"/>
              <a:satOff val="-310"/>
              <a:lumOff val="418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5F559B-2030-324F-AC62-CFD8C61E41F7}">
      <dsp:nvSpPr>
        <dsp:cNvPr id="0" name=""/>
        <dsp:cNvSpPr/>
      </dsp:nvSpPr>
      <dsp:spPr>
        <a:xfrm>
          <a:off x="358153" y="889765"/>
          <a:ext cx="5014144" cy="560879"/>
        </a:xfrm>
        <a:prstGeom prst="roundRect">
          <a:avLst/>
        </a:prstGeom>
        <a:solidFill>
          <a:schemeClr val="accent2">
            <a:hueOff val="496149"/>
            <a:satOff val="-310"/>
            <a:lumOff val="41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523" tIns="0" rIns="189523" bIns="0" numCol="1" spcCol="1270" anchor="ctr" anchorCtr="0">
          <a:noAutofit/>
        </a:bodyPr>
        <a:lstStyle/>
        <a:p>
          <a:pPr marL="0" lvl="0" indent="0" algn="l" defTabSz="844550">
            <a:lnSpc>
              <a:spcPct val="90000"/>
            </a:lnSpc>
            <a:spcBef>
              <a:spcPct val="0"/>
            </a:spcBef>
            <a:spcAft>
              <a:spcPct val="35000"/>
            </a:spcAft>
            <a:buNone/>
          </a:pPr>
          <a:r>
            <a:rPr lang="es-CL" sz="1900" b="0" i="0" kern="1200"/>
            <a:t>Citas</a:t>
          </a:r>
          <a:endParaRPr lang="en-US" sz="1900" kern="1200"/>
        </a:p>
      </dsp:txBody>
      <dsp:txXfrm>
        <a:off x="385533" y="917145"/>
        <a:ext cx="4959384" cy="506119"/>
      </dsp:txXfrm>
    </dsp:sp>
    <dsp:sp modelId="{0FE4E58A-9A5B-4A4A-977C-C32D1471ED38}">
      <dsp:nvSpPr>
        <dsp:cNvPr id="0" name=""/>
        <dsp:cNvSpPr/>
      </dsp:nvSpPr>
      <dsp:spPr>
        <a:xfrm>
          <a:off x="0" y="2032045"/>
          <a:ext cx="7163064" cy="478800"/>
        </a:xfrm>
        <a:prstGeom prst="rect">
          <a:avLst/>
        </a:prstGeom>
        <a:solidFill>
          <a:schemeClr val="lt1">
            <a:alpha val="90000"/>
            <a:hueOff val="0"/>
            <a:satOff val="0"/>
            <a:lumOff val="0"/>
            <a:alphaOff val="0"/>
          </a:schemeClr>
        </a:solidFill>
        <a:ln w="12700" cap="flat" cmpd="sng" algn="ctr">
          <a:solidFill>
            <a:schemeClr val="accent2">
              <a:hueOff val="992297"/>
              <a:satOff val="-619"/>
              <a:lumOff val="836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7C3C7D-2F48-7441-B41D-9F10B8331EB2}">
      <dsp:nvSpPr>
        <dsp:cNvPr id="0" name=""/>
        <dsp:cNvSpPr/>
      </dsp:nvSpPr>
      <dsp:spPr>
        <a:xfrm>
          <a:off x="358153" y="1751605"/>
          <a:ext cx="5014144" cy="560879"/>
        </a:xfrm>
        <a:prstGeom prst="roundRect">
          <a:avLst/>
        </a:prstGeom>
        <a:solidFill>
          <a:schemeClr val="accent2">
            <a:hueOff val="992297"/>
            <a:satOff val="-619"/>
            <a:lumOff val="83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523" tIns="0" rIns="189523" bIns="0" numCol="1" spcCol="1270" anchor="ctr" anchorCtr="0">
          <a:noAutofit/>
        </a:bodyPr>
        <a:lstStyle/>
        <a:p>
          <a:pPr marL="0" lvl="0" indent="0" algn="l" defTabSz="844550">
            <a:lnSpc>
              <a:spcPct val="90000"/>
            </a:lnSpc>
            <a:spcBef>
              <a:spcPct val="0"/>
            </a:spcBef>
            <a:spcAft>
              <a:spcPct val="35000"/>
            </a:spcAft>
            <a:buNone/>
          </a:pPr>
          <a:r>
            <a:rPr lang="es-CL" sz="1900" b="0" i="0" kern="1200"/>
            <a:t>Códigos</a:t>
          </a:r>
          <a:endParaRPr lang="en-US" sz="1900" kern="1200"/>
        </a:p>
      </dsp:txBody>
      <dsp:txXfrm>
        <a:off x="385533" y="1778985"/>
        <a:ext cx="4959384" cy="506119"/>
      </dsp:txXfrm>
    </dsp:sp>
    <dsp:sp modelId="{C80135D9-4137-F447-A70A-7990C8801BD1}">
      <dsp:nvSpPr>
        <dsp:cNvPr id="0" name=""/>
        <dsp:cNvSpPr/>
      </dsp:nvSpPr>
      <dsp:spPr>
        <a:xfrm>
          <a:off x="0" y="2893885"/>
          <a:ext cx="7163064" cy="478800"/>
        </a:xfrm>
        <a:prstGeom prst="rect">
          <a:avLst/>
        </a:prstGeom>
        <a:solidFill>
          <a:schemeClr val="lt1">
            <a:alpha val="90000"/>
            <a:hueOff val="0"/>
            <a:satOff val="0"/>
            <a:lumOff val="0"/>
            <a:alphaOff val="0"/>
          </a:schemeClr>
        </a:solidFill>
        <a:ln w="12700" cap="flat" cmpd="sng" algn="ctr">
          <a:solidFill>
            <a:schemeClr val="accent2">
              <a:hueOff val="1488446"/>
              <a:satOff val="-929"/>
              <a:lumOff val="12546"/>
              <a:alphaOff val="0"/>
            </a:schemeClr>
          </a:solidFill>
          <a:prstDash val="solid"/>
          <a:miter lim="800000"/>
        </a:ln>
        <a:effectLst/>
      </dsp:spPr>
      <dsp:style>
        <a:lnRef idx="2">
          <a:scrgbClr r="0" g="0" b="0"/>
        </a:lnRef>
        <a:fillRef idx="1">
          <a:scrgbClr r="0" g="0" b="0"/>
        </a:fillRef>
        <a:effectRef idx="0">
          <a:scrgbClr r="0" g="0" b="0"/>
        </a:effectRef>
        <a:fontRef idx="minor"/>
      </dsp:style>
    </dsp:sp>
    <dsp:sp modelId="{7750D1E9-6BA3-DE40-AAEE-A0921CB7E7C9}">
      <dsp:nvSpPr>
        <dsp:cNvPr id="0" name=""/>
        <dsp:cNvSpPr/>
      </dsp:nvSpPr>
      <dsp:spPr>
        <a:xfrm>
          <a:off x="358153" y="2613445"/>
          <a:ext cx="5014144" cy="560879"/>
        </a:xfrm>
        <a:prstGeom prst="roundRect">
          <a:avLst/>
        </a:prstGeom>
        <a:solidFill>
          <a:schemeClr val="accent2">
            <a:hueOff val="1488446"/>
            <a:satOff val="-929"/>
            <a:lumOff val="125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9523" tIns="0" rIns="189523" bIns="0" numCol="1" spcCol="1270" anchor="ctr" anchorCtr="0">
          <a:noAutofit/>
        </a:bodyPr>
        <a:lstStyle/>
        <a:p>
          <a:pPr marL="0" lvl="0" indent="0" algn="l" defTabSz="844550">
            <a:lnSpc>
              <a:spcPct val="90000"/>
            </a:lnSpc>
            <a:spcBef>
              <a:spcPct val="0"/>
            </a:spcBef>
            <a:spcAft>
              <a:spcPct val="35000"/>
            </a:spcAft>
            <a:buNone/>
          </a:pPr>
          <a:r>
            <a:rPr lang="es-CL" sz="1900" b="0" i="0" kern="1200" dirty="0"/>
            <a:t>Categorías</a:t>
          </a:r>
          <a:endParaRPr lang="en-US" sz="1900" kern="1200" dirty="0"/>
        </a:p>
      </dsp:txBody>
      <dsp:txXfrm>
        <a:off x="385533" y="2640825"/>
        <a:ext cx="4959384" cy="5061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F79367-84B3-4D57-8146-220E2A043E29}">
      <dsp:nvSpPr>
        <dsp:cNvPr id="0" name=""/>
        <dsp:cNvSpPr/>
      </dsp:nvSpPr>
      <dsp:spPr>
        <a:xfrm>
          <a:off x="0" y="1758"/>
          <a:ext cx="6195187" cy="1313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EE9940-0C6B-4867-9402-DAC545856B7A}">
      <dsp:nvSpPr>
        <dsp:cNvPr id="0" name=""/>
        <dsp:cNvSpPr/>
      </dsp:nvSpPr>
      <dsp:spPr>
        <a:xfrm>
          <a:off x="397303" y="297273"/>
          <a:ext cx="722369" cy="7223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747CE-82A6-401F-B2EB-D2702FDE8BAC}">
      <dsp:nvSpPr>
        <dsp:cNvPr id="0" name=""/>
        <dsp:cNvSpPr/>
      </dsp:nvSpPr>
      <dsp:spPr>
        <a:xfrm>
          <a:off x="1516976" y="1758"/>
          <a:ext cx="4323592" cy="1682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96" tIns="178096" rIns="178096" bIns="178096" numCol="1" spcCol="1270" anchor="ctr" anchorCtr="0">
          <a:noAutofit/>
        </a:bodyPr>
        <a:lstStyle/>
        <a:p>
          <a:pPr marL="0" lvl="0" indent="0" algn="l" defTabSz="622300">
            <a:lnSpc>
              <a:spcPct val="100000"/>
            </a:lnSpc>
            <a:spcBef>
              <a:spcPct val="0"/>
            </a:spcBef>
            <a:spcAft>
              <a:spcPct val="35000"/>
            </a:spcAft>
            <a:buNone/>
          </a:pPr>
          <a:r>
            <a:rPr lang="es-CL" sz="1400" b="0" i="0" kern="1200"/>
            <a:t>Una cita es un segmento de un documento que el investigador considera interesante o importante</a:t>
          </a:r>
          <a:endParaRPr lang="en-US" sz="1400" kern="1200"/>
        </a:p>
      </dsp:txBody>
      <dsp:txXfrm>
        <a:off x="1516976" y="1758"/>
        <a:ext cx="4323592" cy="1682792"/>
      </dsp:txXfrm>
    </dsp:sp>
    <dsp:sp modelId="{2FF71AD3-CF6B-4AC7-A161-946AFB946DEE}">
      <dsp:nvSpPr>
        <dsp:cNvPr id="0" name=""/>
        <dsp:cNvSpPr/>
      </dsp:nvSpPr>
      <dsp:spPr>
        <a:xfrm>
          <a:off x="0" y="1916660"/>
          <a:ext cx="6195187" cy="131339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462A86-C8A7-4997-9BEB-79FC270B59DA}">
      <dsp:nvSpPr>
        <dsp:cNvPr id="0" name=""/>
        <dsp:cNvSpPr/>
      </dsp:nvSpPr>
      <dsp:spPr>
        <a:xfrm>
          <a:off x="397303" y="2212175"/>
          <a:ext cx="722369" cy="7223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0AA5D-78F4-466C-9A0A-2A3F53A0BA7C}">
      <dsp:nvSpPr>
        <dsp:cNvPr id="0" name=""/>
        <dsp:cNvSpPr/>
      </dsp:nvSpPr>
      <dsp:spPr>
        <a:xfrm>
          <a:off x="1516976" y="1916660"/>
          <a:ext cx="4323592" cy="1682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96" tIns="178096" rIns="178096" bIns="178096" numCol="1" spcCol="1270" anchor="ctr" anchorCtr="0">
          <a:noAutofit/>
        </a:bodyPr>
        <a:lstStyle/>
        <a:p>
          <a:pPr marL="0" lvl="0" indent="0" algn="l" defTabSz="622300">
            <a:lnSpc>
              <a:spcPct val="100000"/>
            </a:lnSpc>
            <a:spcBef>
              <a:spcPct val="0"/>
            </a:spcBef>
            <a:spcAft>
              <a:spcPct val="35000"/>
            </a:spcAft>
            <a:buNone/>
          </a:pPr>
          <a:r>
            <a:rPr lang="es-CL" sz="1400" b="0" i="0" kern="1200"/>
            <a:t>Aunque la creación de citas casi siempre es parte de una tarea más amplia, como codificar o escribir notas analíticas, las citas también se pueden crear sin codificar el contenido de fragmento seleccionado. Estas citas se denominan ”citas libres” en Atlas.Ti, y pueden ser creadas en cualquier momento del análisis de datos.</a:t>
          </a:r>
          <a:endParaRPr lang="en-US" sz="1400" kern="1200"/>
        </a:p>
      </dsp:txBody>
      <dsp:txXfrm>
        <a:off x="1516976" y="1916660"/>
        <a:ext cx="4323592" cy="16827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571C-3D2E-4754-8790-B212C18193E7}">
      <dsp:nvSpPr>
        <dsp:cNvPr id="0" name=""/>
        <dsp:cNvSpPr/>
      </dsp:nvSpPr>
      <dsp:spPr>
        <a:xfrm rot="4396374">
          <a:off x="1232812" y="1068147"/>
          <a:ext cx="4633791" cy="3231491"/>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A6A3DD-2CD4-4F73-BF61-69923F56F81B}">
      <dsp:nvSpPr>
        <dsp:cNvPr id="0" name=""/>
        <dsp:cNvSpPr/>
      </dsp:nvSpPr>
      <dsp:spPr>
        <a:xfrm>
          <a:off x="2812173" y="1387035"/>
          <a:ext cx="117017" cy="11701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87F347-ACFC-41C2-9EFC-D2E49002F487}">
      <dsp:nvSpPr>
        <dsp:cNvPr id="0" name=""/>
        <dsp:cNvSpPr/>
      </dsp:nvSpPr>
      <dsp:spPr>
        <a:xfrm>
          <a:off x="3373107" y="1779421"/>
          <a:ext cx="117017" cy="11701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02BDCD-7915-42AC-9874-4297B1C3E629}">
      <dsp:nvSpPr>
        <dsp:cNvPr id="0" name=""/>
        <dsp:cNvSpPr/>
      </dsp:nvSpPr>
      <dsp:spPr>
        <a:xfrm>
          <a:off x="3845472" y="2236756"/>
          <a:ext cx="117017" cy="11701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19080D-86BA-49E3-8CC9-F46E03B3D96C}">
      <dsp:nvSpPr>
        <dsp:cNvPr id="0" name=""/>
        <dsp:cNvSpPr/>
      </dsp:nvSpPr>
      <dsp:spPr>
        <a:xfrm>
          <a:off x="563625" y="0"/>
          <a:ext cx="2657805" cy="85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ctr" defTabSz="666750">
            <a:lnSpc>
              <a:spcPct val="90000"/>
            </a:lnSpc>
            <a:spcBef>
              <a:spcPct val="0"/>
            </a:spcBef>
            <a:spcAft>
              <a:spcPct val="35000"/>
            </a:spcAft>
            <a:buNone/>
          </a:pPr>
          <a:r>
            <a:rPr lang="es-ES" sz="1500" kern="1200" dirty="0">
              <a:latin typeface="Arial" panose="020B0604020202020204" pitchFamily="34" charset="0"/>
              <a:cs typeface="Arial" panose="020B0604020202020204" pitchFamily="34" charset="0"/>
            </a:rPr>
            <a:t>Creación de un proyecto</a:t>
          </a:r>
        </a:p>
      </dsp:txBody>
      <dsp:txXfrm>
        <a:off x="563625" y="0"/>
        <a:ext cx="2657805" cy="858845"/>
      </dsp:txXfrm>
    </dsp:sp>
    <dsp:sp modelId="{BA00B8B3-95C9-4D58-BBDE-4B9AFAA34F75}">
      <dsp:nvSpPr>
        <dsp:cNvPr id="0" name=""/>
        <dsp:cNvSpPr/>
      </dsp:nvSpPr>
      <dsp:spPr>
        <a:xfrm>
          <a:off x="3081933" y="727884"/>
          <a:ext cx="3306556" cy="85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s-ES" sz="1500" kern="1200" dirty="0">
              <a:latin typeface="Arial" panose="020B0604020202020204" pitchFamily="34" charset="0"/>
              <a:cs typeface="Arial" panose="020B0604020202020204" pitchFamily="34" charset="0"/>
            </a:rPr>
            <a:t>Adición de documentos</a:t>
          </a:r>
        </a:p>
      </dsp:txBody>
      <dsp:txXfrm>
        <a:off x="3081933" y="727884"/>
        <a:ext cx="3306556" cy="858845"/>
      </dsp:txXfrm>
    </dsp:sp>
    <dsp:sp modelId="{405D3904-0A72-4B09-804D-622E7C9B5C95}">
      <dsp:nvSpPr>
        <dsp:cNvPr id="0" name=""/>
        <dsp:cNvSpPr/>
      </dsp:nvSpPr>
      <dsp:spPr>
        <a:xfrm>
          <a:off x="922176" y="1408507"/>
          <a:ext cx="1948506" cy="85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r>
            <a:rPr lang="es-ES" sz="1500" kern="1200" dirty="0">
              <a:latin typeface="Arial" panose="020B0604020202020204" pitchFamily="34" charset="0"/>
              <a:cs typeface="Arial" panose="020B0604020202020204" pitchFamily="34" charset="0"/>
            </a:rPr>
            <a:t>Identificación de segmentos relevantes en los datos </a:t>
          </a:r>
        </a:p>
      </dsp:txBody>
      <dsp:txXfrm>
        <a:off x="922176" y="1408507"/>
        <a:ext cx="1948506" cy="858845"/>
      </dsp:txXfrm>
    </dsp:sp>
    <dsp:sp modelId="{26C96EF1-3C1E-451B-A066-7AB3D4BE06DE}">
      <dsp:nvSpPr>
        <dsp:cNvPr id="0" name=""/>
        <dsp:cNvSpPr/>
      </dsp:nvSpPr>
      <dsp:spPr>
        <a:xfrm>
          <a:off x="4254068" y="2742401"/>
          <a:ext cx="117017" cy="11701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7349C1-77EC-4F38-98EA-B911CBCC9372}">
      <dsp:nvSpPr>
        <dsp:cNvPr id="0" name=""/>
        <dsp:cNvSpPr/>
      </dsp:nvSpPr>
      <dsp:spPr>
        <a:xfrm>
          <a:off x="1622941" y="2464131"/>
          <a:ext cx="2302780" cy="85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r" defTabSz="666750">
            <a:lnSpc>
              <a:spcPct val="90000"/>
            </a:lnSpc>
            <a:spcBef>
              <a:spcPct val="0"/>
            </a:spcBef>
            <a:spcAft>
              <a:spcPct val="35000"/>
            </a:spcAft>
            <a:buNone/>
          </a:pPr>
          <a:r>
            <a:rPr lang="es-ES" sz="1500" kern="1200" dirty="0">
              <a:latin typeface="Arial" panose="020B0604020202020204" pitchFamily="34" charset="0"/>
              <a:cs typeface="Arial" panose="020B0604020202020204" pitchFamily="34" charset="0"/>
            </a:rPr>
            <a:t>Análisis y consulta de datos </a:t>
          </a:r>
        </a:p>
      </dsp:txBody>
      <dsp:txXfrm>
        <a:off x="1622941" y="2464131"/>
        <a:ext cx="2302780" cy="858845"/>
      </dsp:txXfrm>
    </dsp:sp>
    <dsp:sp modelId="{906342CE-D287-49FB-8A57-DFDB5FD418C0}">
      <dsp:nvSpPr>
        <dsp:cNvPr id="0" name=""/>
        <dsp:cNvSpPr/>
      </dsp:nvSpPr>
      <dsp:spPr>
        <a:xfrm>
          <a:off x="4247981" y="1797349"/>
          <a:ext cx="2952282" cy="85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s-ES" sz="1500" kern="1200" dirty="0">
              <a:latin typeface="Arial" panose="020B0604020202020204" pitchFamily="34" charset="0"/>
              <a:cs typeface="Arial" panose="020B0604020202020204" pitchFamily="34" charset="0"/>
            </a:rPr>
            <a:t>Codificación, escritura de memos y comentarios</a:t>
          </a:r>
        </a:p>
      </dsp:txBody>
      <dsp:txXfrm>
        <a:off x="4247981" y="1797349"/>
        <a:ext cx="2952282" cy="858845"/>
      </dsp:txXfrm>
    </dsp:sp>
    <dsp:sp modelId="{43FE09BE-0813-48E6-B726-B992E4643497}">
      <dsp:nvSpPr>
        <dsp:cNvPr id="0" name=""/>
        <dsp:cNvSpPr/>
      </dsp:nvSpPr>
      <dsp:spPr>
        <a:xfrm>
          <a:off x="4583543" y="3258246"/>
          <a:ext cx="117017" cy="117017"/>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8A51D16-441D-4651-B216-BA94666384B6}">
      <dsp:nvSpPr>
        <dsp:cNvPr id="0" name=""/>
        <dsp:cNvSpPr/>
      </dsp:nvSpPr>
      <dsp:spPr>
        <a:xfrm>
          <a:off x="5233355" y="2720741"/>
          <a:ext cx="2229445" cy="85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l" defTabSz="666750">
            <a:lnSpc>
              <a:spcPct val="90000"/>
            </a:lnSpc>
            <a:spcBef>
              <a:spcPct val="0"/>
            </a:spcBef>
            <a:spcAft>
              <a:spcPct val="35000"/>
            </a:spcAft>
            <a:buNone/>
          </a:pPr>
          <a:r>
            <a:rPr lang="es-ES" sz="1500" kern="1200" dirty="0">
              <a:latin typeface="Arial" panose="020B0604020202020204" pitchFamily="34" charset="0"/>
              <a:cs typeface="Arial" panose="020B0604020202020204" pitchFamily="34" charset="0"/>
            </a:rPr>
            <a:t>Desarrollo de modelos de visualización</a:t>
          </a:r>
        </a:p>
      </dsp:txBody>
      <dsp:txXfrm>
        <a:off x="5233355" y="2720741"/>
        <a:ext cx="2229445" cy="858845"/>
      </dsp:txXfrm>
    </dsp:sp>
    <dsp:sp modelId="{64237779-EB6F-441C-BE90-1AA707265366}">
      <dsp:nvSpPr>
        <dsp:cNvPr id="0" name=""/>
        <dsp:cNvSpPr/>
      </dsp:nvSpPr>
      <dsp:spPr>
        <a:xfrm>
          <a:off x="3900438" y="4508940"/>
          <a:ext cx="2952282" cy="85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ctr" defTabSz="666750">
            <a:lnSpc>
              <a:spcPct val="90000"/>
            </a:lnSpc>
            <a:spcBef>
              <a:spcPct val="0"/>
            </a:spcBef>
            <a:spcAft>
              <a:spcPct val="35000"/>
            </a:spcAft>
            <a:buNone/>
          </a:pPr>
          <a:endParaRPr lang="es-ES" sz="1500" kern="1200" dirty="0">
            <a:latin typeface="Arial" panose="020B0604020202020204" pitchFamily="34" charset="0"/>
            <a:cs typeface="Arial" panose="020B0604020202020204" pitchFamily="34" charset="0"/>
          </a:endParaRPr>
        </a:p>
        <a:p>
          <a:pPr marL="0" lvl="0" indent="0" algn="ctr" defTabSz="666750">
            <a:lnSpc>
              <a:spcPct val="90000"/>
            </a:lnSpc>
            <a:spcBef>
              <a:spcPct val="0"/>
            </a:spcBef>
            <a:spcAft>
              <a:spcPct val="35000"/>
            </a:spcAft>
            <a:buNone/>
          </a:pPr>
          <a:r>
            <a:rPr lang="es-ES" sz="1500" kern="1200" dirty="0">
              <a:latin typeface="Arial" panose="020B0604020202020204" pitchFamily="34" charset="0"/>
              <a:cs typeface="Arial" panose="020B0604020202020204" pitchFamily="34" charset="0"/>
            </a:rPr>
            <a:t>Generación de reportes </a:t>
          </a:r>
        </a:p>
      </dsp:txBody>
      <dsp:txXfrm>
        <a:off x="3900438" y="4508940"/>
        <a:ext cx="2952282" cy="85884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1/9/24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73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1/9/24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4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86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7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264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35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044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1/9/24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233191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586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1/9/24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58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1/9/24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3900150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en/post-it-notes-sticky-notes-note-1284667/" TargetMode="External"/><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2.com/products/atlas-ti/reviews"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David_Glass_(sociologist)"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blogs.ubc.ca/qualresearch/category/research-design/"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profesoracarolinapr.blogspot.com/2018/09/tecnica-de-subrayado-de-un-texto.html" TargetMode="External"/><Relationship Id="rId7" Type="http://schemas.openxmlformats.org/officeDocument/2006/relationships/diagramColors" Target="../diagrams/colors4.xml"/><Relationship Id="rId2" Type="http://schemas.openxmlformats.org/officeDocument/2006/relationships/image" Target="../media/image20.jpg"/><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7AC5DD6E-EED2-CB41-5474-64A5CBB93DA5}"/>
              </a:ext>
            </a:extLst>
          </p:cNvPr>
          <p:cNvPicPr>
            <a:picLocks noChangeAspect="1"/>
          </p:cNvPicPr>
          <p:nvPr/>
        </p:nvPicPr>
        <p:blipFill rotWithShape="1">
          <a:blip r:embed="rId2"/>
          <a:srcRect l="34925" r="23694" b="-1"/>
          <a:stretch/>
        </p:blipFill>
        <p:spPr>
          <a:xfrm>
            <a:off x="1068014" y="681645"/>
            <a:ext cx="1358060" cy="2231676"/>
          </a:xfrm>
          <a:prstGeom prst="rect">
            <a:avLst/>
          </a:prstGeom>
        </p:spPr>
      </p:pic>
      <p:grpSp>
        <p:nvGrpSpPr>
          <p:cNvPr id="37" name="Group 26">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38" name="Oval 27">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86A786A6-3E69-6927-4324-75A30B14FF81}"/>
              </a:ext>
            </a:extLst>
          </p:cNvPr>
          <p:cNvSpPr>
            <a:spLocks noGrp="1"/>
          </p:cNvSpPr>
          <p:nvPr>
            <p:ph type="ctrTitle"/>
          </p:nvPr>
        </p:nvSpPr>
        <p:spPr>
          <a:xfrm>
            <a:off x="3407558" y="768334"/>
            <a:ext cx="7287816" cy="2866405"/>
          </a:xfrm>
        </p:spPr>
        <p:txBody>
          <a:bodyPr>
            <a:normAutofit/>
          </a:bodyPr>
          <a:lstStyle/>
          <a:p>
            <a:pPr>
              <a:lnSpc>
                <a:spcPct val="90000"/>
              </a:lnSpc>
            </a:pPr>
            <a:r>
              <a:rPr lang="es-CL" sz="6100"/>
              <a:t>Introducción al análisis cualitativo con Atlas.Ti</a:t>
            </a:r>
          </a:p>
        </p:txBody>
      </p:sp>
      <p:sp>
        <p:nvSpPr>
          <p:cNvPr id="3" name="Subtítulo 2">
            <a:extLst>
              <a:ext uri="{FF2B5EF4-FFF2-40B4-BE49-F238E27FC236}">
                <a16:creationId xmlns:a16="http://schemas.microsoft.com/office/drawing/2014/main" id="{2E0C7529-879E-3B0F-52B4-223BA9C7CB10}"/>
              </a:ext>
            </a:extLst>
          </p:cNvPr>
          <p:cNvSpPr>
            <a:spLocks noGrp="1"/>
          </p:cNvSpPr>
          <p:nvPr>
            <p:ph type="subTitle" idx="1"/>
          </p:nvPr>
        </p:nvSpPr>
        <p:spPr>
          <a:xfrm>
            <a:off x="3407558" y="4283239"/>
            <a:ext cx="7287816" cy="1475177"/>
          </a:xfrm>
        </p:spPr>
        <p:txBody>
          <a:bodyPr>
            <a:normAutofit/>
          </a:bodyPr>
          <a:lstStyle/>
          <a:p>
            <a:r>
              <a:rPr lang="es-CL" dirty="0"/>
              <a:t>Mauricio Carrasco Núñez</a:t>
            </a:r>
          </a:p>
        </p:txBody>
      </p:sp>
      <p:cxnSp>
        <p:nvCxnSpPr>
          <p:cNvPr id="36" name="Straight Connector 3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05528" y="6087110"/>
            <a:ext cx="821796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932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60" name="Oval 59">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74" name="Straight Connector 7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76" name="Rectangle 7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9"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AEA607C1-518C-C5FD-50C3-724FC8479B98}"/>
              </a:ext>
            </a:extLst>
          </p:cNvPr>
          <p:cNvSpPr>
            <a:spLocks noGrp="1"/>
          </p:cNvSpPr>
          <p:nvPr>
            <p:ph type="title"/>
          </p:nvPr>
        </p:nvSpPr>
        <p:spPr>
          <a:xfrm>
            <a:off x="7493280" y="770890"/>
            <a:ext cx="4133560" cy="1268984"/>
          </a:xfrm>
        </p:spPr>
        <p:txBody>
          <a:bodyPr vert="horz" lIns="91440" tIns="45720" rIns="91440" bIns="45720" rtlCol="0" anchor="t">
            <a:normAutofit/>
          </a:bodyPr>
          <a:lstStyle/>
          <a:p>
            <a:r>
              <a:rPr lang="en-US"/>
              <a:t>Códigos</a:t>
            </a:r>
            <a:endParaRPr lang="en-US" dirty="0"/>
          </a:p>
        </p:txBody>
      </p:sp>
      <p:sp>
        <p:nvSpPr>
          <p:cNvPr id="7" name="Marcador de contenido 2">
            <a:extLst>
              <a:ext uri="{FF2B5EF4-FFF2-40B4-BE49-F238E27FC236}">
                <a16:creationId xmlns:a16="http://schemas.microsoft.com/office/drawing/2014/main" id="{789561BE-1A8C-CEC8-D4CE-69DE8595578D}"/>
              </a:ext>
            </a:extLst>
          </p:cNvPr>
          <p:cNvSpPr>
            <a:spLocks noGrp="1"/>
          </p:cNvSpPr>
          <p:nvPr>
            <p:ph sz="half" idx="1"/>
          </p:nvPr>
        </p:nvSpPr>
        <p:spPr>
          <a:xfrm>
            <a:off x="7493280" y="2160016"/>
            <a:ext cx="4133560" cy="3601212"/>
          </a:xfrm>
          <a:prstGeom prst="rect">
            <a:avLst/>
          </a:prstGeom>
        </p:spPr>
        <p:txBody>
          <a:bodyPr vert="horz" lIns="91440" tIns="45720" rIns="91440" bIns="45720" rtlCol="0">
            <a:normAutofit/>
          </a:bodyPr>
          <a:lstStyle/>
          <a:p>
            <a:pPr marL="0">
              <a:lnSpc>
                <a:spcPct val="90000"/>
              </a:lnSpc>
              <a:spcAft>
                <a:spcPts val="600"/>
              </a:spcAft>
            </a:pPr>
            <a:r>
              <a:rPr lang="en-US" sz="1300"/>
              <a:t>Codificar significa que adjuntamos etiquetas a los segmentos de datos que representan de qué se trata cada segmento. A través de la codificación, planteamos preguntas analíticas sobre nuestros datos de […]. La codificación destila datos, los clasifica y nos brinda una herramienta analítica para hacer comparaciones con otros segmentos de datos </a:t>
            </a:r>
          </a:p>
          <a:p>
            <a:pPr marL="0">
              <a:lnSpc>
                <a:spcPct val="90000"/>
              </a:lnSpc>
              <a:spcAft>
                <a:spcPts val="600"/>
              </a:spcAft>
            </a:pPr>
            <a:r>
              <a:rPr lang="en-US" sz="1300"/>
              <a:t>(Charmaz, 2014, p. 4)</a:t>
            </a:r>
          </a:p>
          <a:p>
            <a:pPr marL="0">
              <a:lnSpc>
                <a:spcPct val="90000"/>
              </a:lnSpc>
              <a:spcAft>
                <a:spcPts val="600"/>
              </a:spcAft>
            </a:pPr>
            <a:r>
              <a:rPr lang="en-US" sz="1300"/>
              <a:t>La codificación es la estrategia que traslada datos de textos difusos y desordenados a ideas organizadas sobre lo que está sucediendo.</a:t>
            </a:r>
          </a:p>
          <a:p>
            <a:pPr marL="0">
              <a:lnSpc>
                <a:spcPct val="90000"/>
              </a:lnSpc>
              <a:spcAft>
                <a:spcPts val="600"/>
              </a:spcAft>
            </a:pPr>
            <a:r>
              <a:rPr lang="en-US" sz="1300"/>
              <a:t>(Richards y Morse, 2013, p. 167)</a:t>
            </a:r>
          </a:p>
          <a:p>
            <a:pPr marL="0">
              <a:lnSpc>
                <a:spcPct val="90000"/>
              </a:lnSpc>
              <a:spcAft>
                <a:spcPts val="600"/>
              </a:spcAft>
            </a:pPr>
            <a:endParaRPr lang="en-US" sz="1300"/>
          </a:p>
        </p:txBody>
      </p:sp>
      <p:pic>
        <p:nvPicPr>
          <p:cNvPr id="24" name="Marcador de contenido 23">
            <a:extLst>
              <a:ext uri="{FF2B5EF4-FFF2-40B4-BE49-F238E27FC236}">
                <a16:creationId xmlns:a16="http://schemas.microsoft.com/office/drawing/2014/main" id="{21860E71-8FAF-9714-D7A2-BCBB05464FF8}"/>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l="15600" r="16976" b="-2"/>
          <a:stretch/>
        </p:blipFill>
        <p:spPr>
          <a:xfrm>
            <a:off x="20" y="1"/>
            <a:ext cx="6927143" cy="6857999"/>
          </a:xfrm>
          <a:prstGeom prst="rect">
            <a:avLst/>
          </a:prstGeom>
        </p:spPr>
      </p:pic>
      <p:cxnSp>
        <p:nvCxnSpPr>
          <p:cNvPr id="84" name="Straight Connector 8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09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84F1B-0B53-1066-865D-BFBE5B844979}"/>
              </a:ext>
            </a:extLst>
          </p:cNvPr>
          <p:cNvSpPr>
            <a:spLocks noGrp="1"/>
          </p:cNvSpPr>
          <p:nvPr>
            <p:ph type="title"/>
          </p:nvPr>
        </p:nvSpPr>
        <p:spPr/>
        <p:txBody>
          <a:bodyPr/>
          <a:lstStyle/>
          <a:p>
            <a:r>
              <a:rPr lang="es-CL" dirty="0"/>
              <a:t>Códigos</a:t>
            </a:r>
          </a:p>
        </p:txBody>
      </p:sp>
      <p:sp>
        <p:nvSpPr>
          <p:cNvPr id="3" name="Marcador de texto 2">
            <a:extLst>
              <a:ext uri="{FF2B5EF4-FFF2-40B4-BE49-F238E27FC236}">
                <a16:creationId xmlns:a16="http://schemas.microsoft.com/office/drawing/2014/main" id="{133C2D0C-4785-1330-C7AC-EAAD7F51FC62}"/>
              </a:ext>
            </a:extLst>
          </p:cNvPr>
          <p:cNvSpPr>
            <a:spLocks noGrp="1"/>
          </p:cNvSpPr>
          <p:nvPr>
            <p:ph type="body" idx="1"/>
          </p:nvPr>
        </p:nvSpPr>
        <p:spPr/>
        <p:txBody>
          <a:bodyPr/>
          <a:lstStyle/>
          <a:p>
            <a:r>
              <a:rPr lang="es-CL" dirty="0"/>
              <a:t>Desde una perspectiva metodológica</a:t>
            </a:r>
          </a:p>
        </p:txBody>
      </p:sp>
      <p:sp>
        <p:nvSpPr>
          <p:cNvPr id="4" name="Marcador de contenido 3">
            <a:extLst>
              <a:ext uri="{FF2B5EF4-FFF2-40B4-BE49-F238E27FC236}">
                <a16:creationId xmlns:a16="http://schemas.microsoft.com/office/drawing/2014/main" id="{80D8B769-12EB-D88D-94F4-6235F97E423A}"/>
              </a:ext>
            </a:extLst>
          </p:cNvPr>
          <p:cNvSpPr>
            <a:spLocks noGrp="1"/>
          </p:cNvSpPr>
          <p:nvPr>
            <p:ph sz="half" idx="2"/>
          </p:nvPr>
        </p:nvSpPr>
        <p:spPr/>
        <p:txBody>
          <a:bodyPr>
            <a:normAutofit fontScale="85000" lnSpcReduction="20000"/>
          </a:bodyPr>
          <a:lstStyle/>
          <a:p>
            <a:r>
              <a:rPr lang="es-CL" b="0" i="0" dirty="0">
                <a:solidFill>
                  <a:srgbClr val="000000"/>
                </a:solidFill>
                <a:effectLst/>
                <a:latin typeface="Open Sans" panose="020B0606030504020204" pitchFamily="34" charset="0"/>
              </a:rPr>
              <a:t>Los códigos capturan el significado de los datos.</a:t>
            </a:r>
          </a:p>
          <a:p>
            <a:pPr algn="l">
              <a:buFont typeface="Arial" panose="020B0604020202020204" pitchFamily="34" charset="0"/>
              <a:buChar char="•"/>
            </a:pPr>
            <a:r>
              <a:rPr lang="es-CL" b="0" i="0" dirty="0">
                <a:solidFill>
                  <a:srgbClr val="000000"/>
                </a:solidFill>
                <a:effectLst/>
                <a:latin typeface="Open Sans" panose="020B0606030504020204" pitchFamily="34" charset="0"/>
              </a:rPr>
              <a:t>Los códigos sirven como identificadores para ocurrencias específicas en los datos que no se pueden encontrar mediante técnicas de búsqueda simples basadas en texto.</a:t>
            </a:r>
          </a:p>
          <a:p>
            <a:r>
              <a:rPr lang="es-CL" b="0" i="0" dirty="0">
                <a:solidFill>
                  <a:srgbClr val="000000"/>
                </a:solidFill>
                <a:effectLst/>
                <a:latin typeface="Open Sans" panose="020B0606030504020204" pitchFamily="34" charset="0"/>
              </a:rPr>
              <a:t>Los códigos se utilizan como dispositivos de clasificación en diferentes niveles de abstracción para crear conjuntos de unidades de información relacionadas con fines de comparación.</a:t>
            </a:r>
          </a:p>
        </p:txBody>
      </p:sp>
      <p:sp>
        <p:nvSpPr>
          <p:cNvPr id="5" name="Marcador de texto 4">
            <a:extLst>
              <a:ext uri="{FF2B5EF4-FFF2-40B4-BE49-F238E27FC236}">
                <a16:creationId xmlns:a16="http://schemas.microsoft.com/office/drawing/2014/main" id="{F676315B-D08D-098C-9FD3-B41D8F461B57}"/>
              </a:ext>
            </a:extLst>
          </p:cNvPr>
          <p:cNvSpPr>
            <a:spLocks noGrp="1"/>
          </p:cNvSpPr>
          <p:nvPr>
            <p:ph type="body" sz="quarter" idx="3"/>
          </p:nvPr>
        </p:nvSpPr>
        <p:spPr/>
        <p:txBody>
          <a:bodyPr/>
          <a:lstStyle/>
          <a:p>
            <a:r>
              <a:rPr lang="es-CL" dirty="0"/>
              <a:t>Desde una perspectiva teórica</a:t>
            </a:r>
          </a:p>
        </p:txBody>
      </p:sp>
      <p:sp>
        <p:nvSpPr>
          <p:cNvPr id="6" name="Marcador de contenido 5">
            <a:extLst>
              <a:ext uri="{FF2B5EF4-FFF2-40B4-BE49-F238E27FC236}">
                <a16:creationId xmlns:a16="http://schemas.microsoft.com/office/drawing/2014/main" id="{0BE69CFA-A8FA-D04D-D5B2-C0B0E727D79E}"/>
              </a:ext>
            </a:extLst>
          </p:cNvPr>
          <p:cNvSpPr>
            <a:spLocks noGrp="1"/>
          </p:cNvSpPr>
          <p:nvPr>
            <p:ph sz="quarter" idx="4"/>
          </p:nvPr>
        </p:nvSpPr>
        <p:spPr/>
        <p:txBody>
          <a:bodyPr>
            <a:normAutofit fontScale="85000" lnSpcReduction="20000"/>
          </a:bodyPr>
          <a:lstStyle/>
          <a:p>
            <a:r>
              <a:rPr lang="es-CL" b="0" i="0" dirty="0">
                <a:solidFill>
                  <a:srgbClr val="000000"/>
                </a:solidFill>
                <a:effectLst/>
                <a:latin typeface="Open Sans" panose="020B0606030504020204" pitchFamily="34" charset="0"/>
              </a:rPr>
              <a:t>Los códigos son fragmentos cortos de texto que hacen referencia a otros fragmentos de texto, datos gráficos, de audio o de video. Su finalidad es clasificar unidades de datos.</a:t>
            </a:r>
          </a:p>
          <a:p>
            <a:r>
              <a:rPr lang="es-CL" b="0" i="0" dirty="0">
                <a:solidFill>
                  <a:srgbClr val="000000"/>
                </a:solidFill>
                <a:effectLst/>
                <a:latin typeface="Open Sans" panose="020B0606030504020204" pitchFamily="34" charset="0"/>
              </a:rPr>
              <a:t>Los códigos son fragmentos cortos de texto que hacen referencia a otros fragmentos de texto, datos gráficos, de audio o de video. Su finalidad es clasificar unidades de datos.</a:t>
            </a:r>
            <a:endParaRPr lang="es-CL" dirty="0"/>
          </a:p>
        </p:txBody>
      </p:sp>
    </p:spTree>
    <p:extLst>
      <p:ext uri="{BB962C8B-B14F-4D97-AF65-F5344CB8AC3E}">
        <p14:creationId xmlns:p14="http://schemas.microsoft.com/office/powerpoint/2010/main" val="223111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7"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Título 6">
            <a:extLst>
              <a:ext uri="{FF2B5EF4-FFF2-40B4-BE49-F238E27FC236}">
                <a16:creationId xmlns:a16="http://schemas.microsoft.com/office/drawing/2014/main" id="{28E12D85-4660-C0D6-46CA-3AA0665281E4}"/>
              </a:ext>
            </a:extLst>
          </p:cNvPr>
          <p:cNvSpPr>
            <a:spLocks noGrp="1"/>
          </p:cNvSpPr>
          <p:nvPr>
            <p:ph type="title"/>
          </p:nvPr>
        </p:nvSpPr>
        <p:spPr>
          <a:xfrm>
            <a:off x="7493280" y="770890"/>
            <a:ext cx="4133560" cy="1268984"/>
          </a:xfrm>
        </p:spPr>
        <p:txBody>
          <a:bodyPr>
            <a:normAutofit/>
          </a:bodyPr>
          <a:lstStyle/>
          <a:p>
            <a:r>
              <a:rPr lang="es-CL" dirty="0"/>
              <a:t>Categorías</a:t>
            </a:r>
          </a:p>
        </p:txBody>
      </p:sp>
      <p:sp>
        <p:nvSpPr>
          <p:cNvPr id="8" name="Marcador de contenido 7">
            <a:extLst>
              <a:ext uri="{FF2B5EF4-FFF2-40B4-BE49-F238E27FC236}">
                <a16:creationId xmlns:a16="http://schemas.microsoft.com/office/drawing/2014/main" id="{BFA820AE-E5D4-9131-A100-6E5940739965}"/>
              </a:ext>
            </a:extLst>
          </p:cNvPr>
          <p:cNvSpPr>
            <a:spLocks noGrp="1"/>
          </p:cNvSpPr>
          <p:nvPr>
            <p:ph idx="1"/>
          </p:nvPr>
        </p:nvSpPr>
        <p:spPr>
          <a:xfrm>
            <a:off x="7493280" y="2160016"/>
            <a:ext cx="4133560" cy="3601212"/>
          </a:xfrm>
        </p:spPr>
        <p:txBody>
          <a:bodyPr>
            <a:normAutofit/>
          </a:bodyPr>
          <a:lstStyle/>
          <a:p>
            <a:pPr>
              <a:lnSpc>
                <a:spcPct val="90000"/>
              </a:lnSpc>
            </a:pPr>
            <a:r>
              <a:rPr lang="es-ES" sz="1300" dirty="0">
                <a:latin typeface="Arial" panose="020B0604020202020204" pitchFamily="34" charset="0"/>
                <a:cs typeface="Arial" panose="020B0604020202020204" pitchFamily="34" charset="0"/>
              </a:rPr>
              <a:t>Según Miles, </a:t>
            </a:r>
            <a:r>
              <a:rPr lang="es-ES" sz="1300" dirty="0" err="1">
                <a:latin typeface="Arial" panose="020B0604020202020204" pitchFamily="34" charset="0"/>
                <a:cs typeface="Arial" panose="020B0604020202020204" pitchFamily="34" charset="0"/>
              </a:rPr>
              <a:t>Huberman</a:t>
            </a:r>
            <a:r>
              <a:rPr lang="es-ES" sz="1300" dirty="0">
                <a:latin typeface="Arial" panose="020B0604020202020204" pitchFamily="34" charset="0"/>
                <a:cs typeface="Arial" panose="020B0604020202020204" pitchFamily="34" charset="0"/>
              </a:rPr>
              <a:t> y Saldaña (2014) una categoría es “un </a:t>
            </a:r>
            <a:r>
              <a:rPr lang="es-ES" sz="1300" b="1" dirty="0">
                <a:latin typeface="Arial" panose="020B0604020202020204" pitchFamily="34" charset="0"/>
                <a:cs typeface="Arial" panose="020B0604020202020204" pitchFamily="34" charset="0"/>
              </a:rPr>
              <a:t>modo de clasificar una determinada información</a:t>
            </a:r>
            <a:r>
              <a:rPr lang="es-ES" sz="1300" dirty="0">
                <a:latin typeface="Arial" panose="020B0604020202020204" pitchFamily="34" charset="0"/>
                <a:cs typeface="Arial" panose="020B0604020202020204" pitchFamily="34" charset="0"/>
              </a:rPr>
              <a:t>, en función de la importancia que le demos a un tema”.</a:t>
            </a:r>
          </a:p>
          <a:p>
            <a:pPr>
              <a:lnSpc>
                <a:spcPct val="90000"/>
              </a:lnSpc>
            </a:pPr>
            <a:r>
              <a:rPr lang="es-ES" sz="1300" dirty="0">
                <a:latin typeface="Arial" panose="020B0604020202020204" pitchFamily="34" charset="0"/>
                <a:cs typeface="Arial" panose="020B0604020202020204" pitchFamily="34" charset="0"/>
              </a:rPr>
              <a:t>“Una </a:t>
            </a:r>
            <a:r>
              <a:rPr lang="es-ES" sz="1300" b="1" dirty="0">
                <a:latin typeface="Arial" panose="020B0604020202020204" pitchFamily="34" charset="0"/>
                <a:cs typeface="Arial" panose="020B0604020202020204" pitchFamily="34" charset="0"/>
              </a:rPr>
              <a:t>categoría representa un fenómeno</a:t>
            </a:r>
            <a:r>
              <a:rPr lang="es-ES" sz="1300" dirty="0">
                <a:latin typeface="Arial" panose="020B0604020202020204" pitchFamily="34" charset="0"/>
                <a:cs typeface="Arial" panose="020B0604020202020204" pitchFamily="34" charset="0"/>
              </a:rPr>
              <a:t>, o sea, un problema, un asunto, un acontecimiento o un </a:t>
            </a:r>
            <a:r>
              <a:rPr lang="es-ES" sz="1300" b="1" dirty="0">
                <a:latin typeface="Arial" panose="020B0604020202020204" pitchFamily="34" charset="0"/>
                <a:cs typeface="Arial" panose="020B0604020202020204" pitchFamily="34" charset="0"/>
              </a:rPr>
              <a:t>suceso que se define como significativo para los entrevistados</a:t>
            </a:r>
            <a:r>
              <a:rPr lang="es-ES" sz="1300" dirty="0">
                <a:latin typeface="Arial" panose="020B0604020202020204" pitchFamily="34" charset="0"/>
                <a:cs typeface="Arial" panose="020B0604020202020204" pitchFamily="34" charset="0"/>
              </a:rPr>
              <a:t>” (Strauss y </a:t>
            </a:r>
            <a:r>
              <a:rPr lang="es-ES" sz="1300" dirty="0" err="1">
                <a:latin typeface="Arial" panose="020B0604020202020204" pitchFamily="34" charset="0"/>
                <a:cs typeface="Arial" panose="020B0604020202020204" pitchFamily="34" charset="0"/>
              </a:rPr>
              <a:t>Corbin</a:t>
            </a:r>
            <a:r>
              <a:rPr lang="es-ES" sz="1300" dirty="0">
                <a:latin typeface="Arial" panose="020B0604020202020204" pitchFamily="34" charset="0"/>
                <a:cs typeface="Arial" panose="020B0604020202020204" pitchFamily="34" charset="0"/>
              </a:rPr>
              <a:t>, 2002). </a:t>
            </a:r>
          </a:p>
          <a:p>
            <a:pPr>
              <a:lnSpc>
                <a:spcPct val="90000"/>
              </a:lnSpc>
            </a:pPr>
            <a:r>
              <a:rPr lang="es-CL" sz="1300" dirty="0">
                <a:latin typeface="Arial" panose="020B0604020202020204" pitchFamily="34" charset="0"/>
                <a:cs typeface="Arial" panose="020B0604020202020204" pitchFamily="34" charset="0"/>
              </a:rPr>
              <a:t>“Son </a:t>
            </a:r>
            <a:r>
              <a:rPr lang="es-CL" sz="1300" b="1" dirty="0">
                <a:latin typeface="Arial" panose="020B0604020202020204" pitchFamily="34" charset="0"/>
                <a:cs typeface="Arial" panose="020B0604020202020204" pitchFamily="34" charset="0"/>
              </a:rPr>
              <a:t>conceptos generales </a:t>
            </a:r>
            <a:r>
              <a:rPr lang="es-CL" sz="1300" dirty="0">
                <a:latin typeface="Arial" panose="020B0604020202020204" pitchFamily="34" charset="0"/>
                <a:cs typeface="Arial" panose="020B0604020202020204" pitchFamily="34" charset="0"/>
              </a:rPr>
              <a:t>que reflejan las </a:t>
            </a:r>
            <a:r>
              <a:rPr lang="es-CL" sz="1300" b="1" dirty="0">
                <a:latin typeface="Arial" panose="020B0604020202020204" pitchFamily="34" charset="0"/>
                <a:cs typeface="Arial" panose="020B0604020202020204" pitchFamily="34" charset="0"/>
              </a:rPr>
              <a:t>propiedades, facetas y relaciones más generales y esenciales de los fenómenos y la cognición </a:t>
            </a:r>
            <a:r>
              <a:rPr lang="es-CL" sz="1300" dirty="0">
                <a:latin typeface="Arial" panose="020B0604020202020204" pitchFamily="34" charset="0"/>
                <a:cs typeface="Arial" panose="020B0604020202020204" pitchFamily="34" charset="0"/>
              </a:rPr>
              <a:t>(tiempo, espacio, cantidad y calidad, forma y contenido, posibilidad y realidad, etc.)” (Cerda, 2002). </a:t>
            </a:r>
          </a:p>
        </p:txBody>
      </p:sp>
      <p:pic>
        <p:nvPicPr>
          <p:cNvPr id="10" name="Picture 9" descr="Fórmulas matemáticas complejas en una pizarra">
            <a:extLst>
              <a:ext uri="{FF2B5EF4-FFF2-40B4-BE49-F238E27FC236}">
                <a16:creationId xmlns:a16="http://schemas.microsoft.com/office/drawing/2014/main" id="{5E6A523C-1F7D-7FF7-34B6-C3BAB66F3F1E}"/>
              </a:ext>
            </a:extLst>
          </p:cNvPr>
          <p:cNvPicPr>
            <a:picLocks noChangeAspect="1"/>
          </p:cNvPicPr>
          <p:nvPr/>
        </p:nvPicPr>
        <p:blipFill rotWithShape="1">
          <a:blip r:embed="rId2"/>
          <a:srcRect l="20093" r="6170" b="-1"/>
          <a:stretch/>
        </p:blipFill>
        <p:spPr>
          <a:xfrm>
            <a:off x="20" y="1"/>
            <a:ext cx="6927143" cy="6857999"/>
          </a:xfrm>
          <a:prstGeom prst="rect">
            <a:avLst/>
          </a:prstGeom>
        </p:spPr>
      </p:pic>
      <p:cxnSp>
        <p:nvCxnSpPr>
          <p:cNvPr id="22" name="Straight Connector 2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957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1" name="Oval 10">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Oval 18">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 name="Straight Connector 35">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8" name="Rectangle 3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67E5CE-84BD-337C-F217-9C160222FDFD}"/>
              </a:ext>
            </a:extLst>
          </p:cNvPr>
          <p:cNvSpPr>
            <a:spLocks noGrp="1"/>
          </p:cNvSpPr>
          <p:nvPr>
            <p:ph type="title"/>
          </p:nvPr>
        </p:nvSpPr>
        <p:spPr>
          <a:xfrm>
            <a:off x="566924" y="765768"/>
            <a:ext cx="6402597" cy="1063244"/>
          </a:xfrm>
        </p:spPr>
        <p:txBody>
          <a:bodyPr vert="horz" lIns="91440" tIns="45720" rIns="91440" bIns="45720" rtlCol="0" anchor="t">
            <a:normAutofit/>
          </a:bodyPr>
          <a:lstStyle/>
          <a:p>
            <a:pPr>
              <a:lnSpc>
                <a:spcPct val="90000"/>
              </a:lnSpc>
            </a:pPr>
            <a:r>
              <a:rPr lang="en-US" sz="3400" dirty="0" err="1"/>
              <a:t>Herramientas</a:t>
            </a:r>
            <a:r>
              <a:rPr lang="en-US" sz="3400" dirty="0"/>
              <a:t> </a:t>
            </a:r>
            <a:r>
              <a:rPr lang="en-US" sz="3400" dirty="0" err="1"/>
              <a:t>básicas</a:t>
            </a:r>
            <a:r>
              <a:rPr lang="en-US" sz="3400" dirty="0"/>
              <a:t> de </a:t>
            </a:r>
            <a:r>
              <a:rPr lang="en-US" sz="3400" dirty="0" err="1"/>
              <a:t>Atlas.Ti</a:t>
            </a:r>
            <a:endParaRPr lang="en-US" sz="3400" dirty="0"/>
          </a:p>
        </p:txBody>
      </p:sp>
      <p:grpSp>
        <p:nvGrpSpPr>
          <p:cNvPr id="40" name="Group 3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Marcador de contenido 4">
            <a:extLst>
              <a:ext uri="{FF2B5EF4-FFF2-40B4-BE49-F238E27FC236}">
                <a16:creationId xmlns:a16="http://schemas.microsoft.com/office/drawing/2014/main" id="{98DB8250-1088-99D4-B276-F0121F082F5B}"/>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2558934" y="2169236"/>
            <a:ext cx="7070730" cy="3712134"/>
          </a:xfrm>
          <a:prstGeom prst="rect">
            <a:avLst/>
          </a:prstGeom>
        </p:spPr>
      </p:pic>
      <p:cxnSp>
        <p:nvCxnSpPr>
          <p:cNvPr id="46" name="Straight Connector 45">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34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1"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p:cNvSpPr>
            <a:spLocks noGrp="1"/>
          </p:cNvSpPr>
          <p:nvPr>
            <p:ph type="title"/>
          </p:nvPr>
        </p:nvSpPr>
        <p:spPr>
          <a:xfrm>
            <a:off x="5224243" y="770890"/>
            <a:ext cx="6400999" cy="1268984"/>
          </a:xfrm>
        </p:spPr>
        <p:txBody>
          <a:bodyPr>
            <a:normAutofit/>
          </a:bodyPr>
          <a:lstStyle/>
          <a:p>
            <a:pPr>
              <a:lnSpc>
                <a:spcPct val="90000"/>
              </a:lnSpc>
            </a:pPr>
            <a:r>
              <a:rPr lang="es-ES" sz="3400" dirty="0"/>
              <a:t>Proceso de trabajo</a:t>
            </a:r>
            <a:endParaRPr lang="en-US" sz="3400" dirty="0"/>
          </a:p>
        </p:txBody>
      </p:sp>
      <p:sp>
        <p:nvSpPr>
          <p:cNvPr id="3" name="Marcador de contenido 2"/>
          <p:cNvSpPr>
            <a:spLocks noGrp="1"/>
          </p:cNvSpPr>
          <p:nvPr>
            <p:ph idx="1"/>
          </p:nvPr>
        </p:nvSpPr>
        <p:spPr>
          <a:xfrm>
            <a:off x="5224243" y="2160016"/>
            <a:ext cx="6400999" cy="3601212"/>
          </a:xfrm>
        </p:spPr>
        <p:txBody>
          <a:bodyPr>
            <a:normAutofit/>
          </a:bodyPr>
          <a:lstStyle/>
          <a:p>
            <a:pPr>
              <a:lnSpc>
                <a:spcPct val="90000"/>
              </a:lnSpc>
            </a:pPr>
            <a:r>
              <a:rPr lang="es-ES" sz="1100" dirty="0"/>
              <a:t>Se sugiere visualizar todo el proyecto como un </a:t>
            </a:r>
            <a:r>
              <a:rPr lang="es-ES" sz="1100" b="1" dirty="0"/>
              <a:t>contenedor inteligente</a:t>
            </a:r>
            <a:r>
              <a:rPr lang="es-ES" sz="1100" dirty="0"/>
              <a:t> que hace un seguimiento de todos los datos. Este contenedor es su </a:t>
            </a:r>
            <a:r>
              <a:rPr lang="es-ES" sz="1100" b="1" dirty="0"/>
              <a:t>Proyecto </a:t>
            </a:r>
            <a:r>
              <a:rPr lang="es-ES" sz="1100" b="1" dirty="0" err="1"/>
              <a:t>ATLAS.ti</a:t>
            </a:r>
            <a:r>
              <a:rPr lang="es-ES" sz="1100" dirty="0"/>
              <a:t>.</a:t>
            </a:r>
          </a:p>
          <a:p>
            <a:pPr>
              <a:lnSpc>
                <a:spcPct val="90000"/>
              </a:lnSpc>
            </a:pPr>
            <a:r>
              <a:rPr lang="es-ES" sz="1100" dirty="0"/>
              <a:t>Los datos de origen pueden consistir en </a:t>
            </a:r>
            <a:r>
              <a:rPr lang="es-ES" sz="1100" b="1" dirty="0"/>
              <a:t>documentos de texto</a:t>
            </a:r>
            <a:r>
              <a:rPr lang="es-ES" sz="1100" dirty="0"/>
              <a:t>; </a:t>
            </a:r>
            <a:r>
              <a:rPr lang="es-ES" sz="1100" b="1" dirty="0"/>
              <a:t>imágenes</a:t>
            </a:r>
            <a:r>
              <a:rPr lang="es-ES" sz="1100" dirty="0"/>
              <a:t>; </a:t>
            </a:r>
            <a:r>
              <a:rPr lang="es-ES" sz="1100" b="1" dirty="0"/>
              <a:t>grabaciones de audio</a:t>
            </a:r>
            <a:r>
              <a:rPr lang="es-ES" sz="1100" dirty="0"/>
              <a:t>; </a:t>
            </a:r>
            <a:r>
              <a:rPr lang="es-ES" sz="1100" b="1" dirty="0"/>
              <a:t>clips de vídeo; archivos PDF</a:t>
            </a:r>
            <a:r>
              <a:rPr lang="es-ES" sz="1100" dirty="0"/>
              <a:t>; </a:t>
            </a:r>
            <a:r>
              <a:rPr lang="es-ES" sz="1100" b="1" dirty="0"/>
              <a:t>datos geográficos</a:t>
            </a:r>
            <a:r>
              <a:rPr lang="es-ES" sz="1100" dirty="0"/>
              <a:t>; </a:t>
            </a:r>
            <a:r>
              <a:rPr lang="es-ES" sz="1100" b="1" dirty="0"/>
              <a:t>tweets</a:t>
            </a:r>
            <a:r>
              <a:rPr lang="es-ES" sz="1100" dirty="0"/>
              <a:t> de una consulta en Twitter y </a:t>
            </a:r>
            <a:r>
              <a:rPr lang="es-ES" sz="1100" b="1" dirty="0"/>
              <a:t>comentarios en redes sociales</a:t>
            </a:r>
            <a:r>
              <a:rPr lang="es-ES" sz="1100" dirty="0"/>
              <a:t>.</a:t>
            </a:r>
          </a:p>
          <a:p>
            <a:pPr>
              <a:lnSpc>
                <a:spcPct val="90000"/>
              </a:lnSpc>
            </a:pPr>
            <a:r>
              <a:rPr lang="es-ES" sz="1100" dirty="0"/>
              <a:t>Una vez que los distintos documentos están agregados o vinculados a un proyecto </a:t>
            </a:r>
            <a:r>
              <a:rPr lang="es-ES" sz="1100" dirty="0" err="1"/>
              <a:t>ATLAS.ti</a:t>
            </a:r>
            <a:r>
              <a:rPr lang="es-ES" sz="1100" dirty="0"/>
              <a:t>, se puede comenzar el verdadero trabajo. Lo más habitual es que las primeras etapas del proyecto impliquen la </a:t>
            </a:r>
            <a:r>
              <a:rPr lang="es-ES" sz="1100" b="1" dirty="0"/>
              <a:t>codificación</a:t>
            </a:r>
            <a:r>
              <a:rPr lang="es-ES" sz="1100" dirty="0"/>
              <a:t> de diferentes </a:t>
            </a:r>
            <a:r>
              <a:rPr lang="es-ES" sz="1100" b="1" dirty="0"/>
              <a:t>fuentes de datos</a:t>
            </a:r>
            <a:r>
              <a:rPr lang="es-ES" sz="1100" dirty="0"/>
              <a:t>.</a:t>
            </a:r>
          </a:p>
          <a:p>
            <a:pPr>
              <a:lnSpc>
                <a:spcPct val="90000"/>
              </a:lnSpc>
            </a:pPr>
            <a:r>
              <a:rPr lang="es-ES" sz="1100" b="1" dirty="0"/>
              <a:t>Codificar </a:t>
            </a:r>
            <a:r>
              <a:rPr lang="es-ES" sz="1100" dirty="0"/>
              <a:t>y asignar </a:t>
            </a:r>
            <a:r>
              <a:rPr lang="es-ES" sz="1100" b="1" dirty="0"/>
              <a:t>códigos </a:t>
            </a:r>
            <a:r>
              <a:rPr lang="es-ES" sz="1100" dirty="0"/>
              <a:t>es la actividad básica que se realiza al utilizar </a:t>
            </a:r>
            <a:r>
              <a:rPr lang="es-ES" sz="1100" dirty="0" err="1"/>
              <a:t>ATLAS.ti</a:t>
            </a:r>
            <a:r>
              <a:rPr lang="es-ES" sz="1100" dirty="0"/>
              <a:t>, y es la base de todo lo demás que se hará. Esta función está modelada para que se corresponda con la práctica de </a:t>
            </a:r>
            <a:r>
              <a:rPr lang="es-ES" sz="1100" b="1" dirty="0"/>
              <a:t>marcar</a:t>
            </a:r>
            <a:r>
              <a:rPr lang="es-ES" sz="1100" dirty="0"/>
              <a:t> (subrayar o resaltar) y </a:t>
            </a:r>
            <a:r>
              <a:rPr lang="es-ES" sz="1100" b="1" dirty="0"/>
              <a:t>anotar</a:t>
            </a:r>
            <a:r>
              <a:rPr lang="es-ES" sz="1100" dirty="0"/>
              <a:t> pasajes de texto en un libro u otros documentos. Se ha inspirado en lo que podría llamarse el </a:t>
            </a:r>
            <a:r>
              <a:rPr lang="es-ES" sz="1100" b="1" dirty="0"/>
              <a:t>paradigma del papel y el lápiz</a:t>
            </a:r>
            <a:r>
              <a:rPr lang="es-ES" sz="1100" dirty="0"/>
              <a:t>. </a:t>
            </a:r>
          </a:p>
          <a:p>
            <a:pPr>
              <a:lnSpc>
                <a:spcPct val="90000"/>
              </a:lnSpc>
            </a:pPr>
            <a:r>
              <a:rPr lang="es-ES" sz="1100" dirty="0"/>
              <a:t>Debido a este principio de diseño - altamente intuitivo-, rápidamente se puede llegar a apreciar el </a:t>
            </a:r>
            <a:r>
              <a:rPr lang="es-ES" sz="1100" b="1" dirty="0"/>
              <a:t>área al margen</a:t>
            </a:r>
            <a:r>
              <a:rPr lang="es-ES" sz="1100" dirty="0"/>
              <a:t> como uno de los espacios de trabajo más centrales y relevantes.</a:t>
            </a:r>
          </a:p>
        </p:txBody>
      </p:sp>
      <p:pic>
        <p:nvPicPr>
          <p:cNvPr id="25" name="Picture 4" descr="Contenedores apilados y un semirremolque en un puerto marítimo">
            <a:extLst>
              <a:ext uri="{FF2B5EF4-FFF2-40B4-BE49-F238E27FC236}">
                <a16:creationId xmlns:a16="http://schemas.microsoft.com/office/drawing/2014/main" id="{6C420BDC-E7F6-D621-50B6-998CD20735C1}"/>
              </a:ext>
            </a:extLst>
          </p:cNvPr>
          <p:cNvPicPr>
            <a:picLocks noChangeAspect="1"/>
          </p:cNvPicPr>
          <p:nvPr/>
        </p:nvPicPr>
        <p:blipFill rotWithShape="1">
          <a:blip r:embed="rId2"/>
          <a:srcRect l="34083" r="14984"/>
          <a:stretch/>
        </p:blipFill>
        <p:spPr>
          <a:xfrm>
            <a:off x="20" y="1"/>
            <a:ext cx="4657325" cy="6857999"/>
          </a:xfrm>
          <a:prstGeom prst="rect">
            <a:avLst/>
          </a:prstGeom>
        </p:spPr>
      </p:pic>
      <p:cxnSp>
        <p:nvCxnSpPr>
          <p:cNvPr id="26"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33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p:cNvGraphicFramePr/>
          <p:nvPr/>
        </p:nvGraphicFramePr>
        <p:xfrm>
          <a:off x="2027068" y="846583"/>
          <a:ext cx="7770920" cy="5367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lecha curvada hacia la derecha 6"/>
          <p:cNvSpPr/>
          <p:nvPr/>
        </p:nvSpPr>
        <p:spPr>
          <a:xfrm rot="12234824">
            <a:off x="5399700" y="2168668"/>
            <a:ext cx="337183" cy="1351475"/>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lecha curvada hacia la derecha 7"/>
          <p:cNvSpPr/>
          <p:nvPr/>
        </p:nvSpPr>
        <p:spPr>
          <a:xfrm rot="8732544">
            <a:off x="7358126" y="2093703"/>
            <a:ext cx="221988" cy="678469"/>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Título 1"/>
          <p:cNvSpPr>
            <a:spLocks noGrp="1"/>
          </p:cNvSpPr>
          <p:nvPr>
            <p:ph type="title"/>
          </p:nvPr>
        </p:nvSpPr>
        <p:spPr>
          <a:xfrm>
            <a:off x="1025454" y="643631"/>
            <a:ext cx="8229600" cy="1143000"/>
          </a:xfrm>
        </p:spPr>
        <p:txBody>
          <a:bodyPr>
            <a:normAutofit/>
          </a:bodyPr>
          <a:lstStyle/>
          <a:p>
            <a:pPr>
              <a:lnSpc>
                <a:spcPct val="90000"/>
              </a:lnSpc>
            </a:pPr>
            <a:r>
              <a:rPr lang="es-ES" sz="3400" dirty="0"/>
              <a:t>Etapas</a:t>
            </a:r>
            <a:endParaRPr lang="en-US" sz="3400" dirty="0"/>
          </a:p>
        </p:txBody>
      </p:sp>
    </p:spTree>
    <p:extLst>
      <p:ext uri="{BB962C8B-B14F-4D97-AF65-F5344CB8AC3E}">
        <p14:creationId xmlns:p14="http://schemas.microsoft.com/office/powerpoint/2010/main" val="242442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ítulo 3"/>
          <p:cNvSpPr>
            <a:spLocks noGrp="1"/>
          </p:cNvSpPr>
          <p:nvPr>
            <p:ph type="title"/>
          </p:nvPr>
        </p:nvSpPr>
        <p:spPr>
          <a:xfrm>
            <a:off x="5224243" y="770890"/>
            <a:ext cx="6400999" cy="1268984"/>
          </a:xfrm>
        </p:spPr>
        <p:txBody>
          <a:bodyPr>
            <a:normAutofit/>
          </a:bodyPr>
          <a:lstStyle/>
          <a:p>
            <a:pPr>
              <a:lnSpc>
                <a:spcPct val="90000"/>
              </a:lnSpc>
            </a:pPr>
            <a:r>
              <a:rPr lang="es-ES"/>
              <a:t>Procedimiento de datos en </a:t>
            </a:r>
            <a:r>
              <a:rPr lang="es-ES" err="1"/>
              <a:t>ATLAS.Ti</a:t>
            </a:r>
            <a:endParaRPr lang="en-US"/>
          </a:p>
        </p:txBody>
      </p:sp>
      <p:sp>
        <p:nvSpPr>
          <p:cNvPr id="6" name="Subtítulo 2"/>
          <p:cNvSpPr>
            <a:spLocks noGrp="1"/>
          </p:cNvSpPr>
          <p:nvPr>
            <p:ph idx="1"/>
          </p:nvPr>
        </p:nvSpPr>
        <p:spPr>
          <a:xfrm>
            <a:off x="5224243" y="2160016"/>
            <a:ext cx="6400999" cy="3601212"/>
          </a:xfrm>
        </p:spPr>
        <p:txBody>
          <a:bodyPr>
            <a:normAutofit/>
          </a:bodyPr>
          <a:lstStyle/>
          <a:p>
            <a:pPr marL="342900" indent="-342900"/>
            <a:r>
              <a:rPr lang="es-ES"/>
              <a:t>Crear un proyecto </a:t>
            </a:r>
          </a:p>
          <a:p>
            <a:pPr marL="342900" indent="-342900"/>
            <a:r>
              <a:rPr lang="es-ES"/>
              <a:t>Agregar documentos</a:t>
            </a:r>
          </a:p>
          <a:p>
            <a:pPr>
              <a:buFont typeface="Arial" panose="020B0604020202020204" pitchFamily="34" charset="0"/>
              <a:buChar char="•"/>
            </a:pPr>
            <a:r>
              <a:rPr lang="es-ES"/>
              <a:t>Crear códigos </a:t>
            </a:r>
          </a:p>
          <a:p>
            <a:pPr>
              <a:buFont typeface="Arial" panose="020B0604020202020204" pitchFamily="34" charset="0"/>
              <a:buChar char="•"/>
            </a:pPr>
            <a:r>
              <a:rPr lang="es-ES"/>
              <a:t>Agrupar códigos </a:t>
            </a:r>
          </a:p>
          <a:p>
            <a:pPr marL="342900" indent="-342900"/>
            <a:r>
              <a:rPr lang="es-ES"/>
              <a:t>Crear comentarios</a:t>
            </a:r>
          </a:p>
          <a:p>
            <a:pPr marL="342900" indent="-342900"/>
            <a:r>
              <a:rPr lang="es-ES"/>
              <a:t>Crear categorías y sub-códigos</a:t>
            </a:r>
          </a:p>
          <a:p>
            <a:pPr marL="342900" indent="-342900"/>
            <a:r>
              <a:rPr lang="es-ES"/>
              <a:t>Crear memos</a:t>
            </a:r>
          </a:p>
          <a:p>
            <a:endParaRPr lang="en-US"/>
          </a:p>
        </p:txBody>
      </p:sp>
      <p:pic>
        <p:nvPicPr>
          <p:cNvPr id="8" name="Picture 7" descr="Una persona que busca un papel en una mesa llena de papel y notas adhesivas">
            <a:extLst>
              <a:ext uri="{FF2B5EF4-FFF2-40B4-BE49-F238E27FC236}">
                <a16:creationId xmlns:a16="http://schemas.microsoft.com/office/drawing/2014/main" id="{411DDB6B-BAD4-CBE4-72C5-79BDBEFDCD74}"/>
              </a:ext>
            </a:extLst>
          </p:cNvPr>
          <p:cNvPicPr>
            <a:picLocks noChangeAspect="1"/>
          </p:cNvPicPr>
          <p:nvPr/>
        </p:nvPicPr>
        <p:blipFill rotWithShape="1">
          <a:blip r:embed="rId2"/>
          <a:srcRect l="26838" r="27831" b="-2"/>
          <a:stretch/>
        </p:blipFill>
        <p:spPr>
          <a:xfrm>
            <a:off x="20" y="1"/>
            <a:ext cx="4657325" cy="6857999"/>
          </a:xfrm>
          <a:prstGeom prst="rect">
            <a:avLst/>
          </a:prstGeom>
        </p:spPr>
      </p:pic>
      <p:cxnSp>
        <p:nvCxnSpPr>
          <p:cNvPr id="20" name="Straight Connector 19">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513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679197" y="1799777"/>
            <a:ext cx="7030179" cy="3048931"/>
          </a:xfrm>
          <a:prstGeom prst="rect">
            <a:avLst/>
          </a:prstGeom>
        </p:spPr>
      </p:pic>
      <p:sp>
        <p:nvSpPr>
          <p:cNvPr id="5" name="Rectángulo 4"/>
          <p:cNvSpPr/>
          <p:nvPr/>
        </p:nvSpPr>
        <p:spPr>
          <a:xfrm>
            <a:off x="4049886" y="704651"/>
            <a:ext cx="3828292"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https://atlasti.com/trainings</a:t>
            </a:r>
          </a:p>
        </p:txBody>
      </p:sp>
      <p:sp>
        <p:nvSpPr>
          <p:cNvPr id="2" name="Flecha abajo 1"/>
          <p:cNvSpPr/>
          <p:nvPr/>
        </p:nvSpPr>
        <p:spPr>
          <a:xfrm rot="10800000">
            <a:off x="7878178" y="2120871"/>
            <a:ext cx="408372" cy="71909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17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51648" y="2157614"/>
            <a:ext cx="2874182" cy="1775694"/>
          </a:xfrm>
          <a:prstGeom prst="rect">
            <a:avLst/>
          </a:prstGeom>
          <a:ln w="28575">
            <a:solidFill>
              <a:schemeClr val="tx1"/>
            </a:solidFill>
          </a:ln>
        </p:spPr>
      </p:pic>
      <p:pic>
        <p:nvPicPr>
          <p:cNvPr id="5" name="Imagen 4"/>
          <p:cNvPicPr>
            <a:picLocks noChangeAspect="1"/>
          </p:cNvPicPr>
          <p:nvPr/>
        </p:nvPicPr>
        <p:blipFill rotWithShape="1">
          <a:blip r:embed="rId3"/>
          <a:srcRect l="5528" t="4394" r="5393"/>
          <a:stretch/>
        </p:blipFill>
        <p:spPr>
          <a:xfrm>
            <a:off x="5108593" y="1744155"/>
            <a:ext cx="2277611" cy="2602613"/>
          </a:xfrm>
          <a:prstGeom prst="rect">
            <a:avLst/>
          </a:prstGeom>
          <a:ln w="28575">
            <a:solidFill>
              <a:schemeClr val="tx1"/>
            </a:solidFill>
          </a:ln>
        </p:spPr>
      </p:pic>
      <p:pic>
        <p:nvPicPr>
          <p:cNvPr id="6" name="Imagen 5"/>
          <p:cNvPicPr>
            <a:picLocks noChangeAspect="1"/>
          </p:cNvPicPr>
          <p:nvPr/>
        </p:nvPicPr>
        <p:blipFill>
          <a:blip r:embed="rId4"/>
          <a:stretch>
            <a:fillRect/>
          </a:stretch>
        </p:blipFill>
        <p:spPr>
          <a:xfrm>
            <a:off x="7868966" y="1520621"/>
            <a:ext cx="2466971" cy="3049678"/>
          </a:xfrm>
          <a:prstGeom prst="rect">
            <a:avLst/>
          </a:prstGeom>
          <a:ln w="38100">
            <a:solidFill>
              <a:schemeClr val="tx1"/>
            </a:solidFill>
          </a:ln>
        </p:spPr>
      </p:pic>
      <p:sp>
        <p:nvSpPr>
          <p:cNvPr id="7" name="Flecha abajo 6"/>
          <p:cNvSpPr/>
          <p:nvPr/>
        </p:nvSpPr>
        <p:spPr>
          <a:xfrm rot="10800000">
            <a:off x="2533820" y="3933309"/>
            <a:ext cx="408372" cy="71909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596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74483" y="1747934"/>
            <a:ext cx="2544854" cy="2412939"/>
          </a:xfrm>
          <a:prstGeom prst="rect">
            <a:avLst/>
          </a:prstGeom>
          <a:ln w="38100">
            <a:solidFill>
              <a:schemeClr val="tx1"/>
            </a:solidFill>
          </a:ln>
        </p:spPr>
      </p:pic>
      <p:pic>
        <p:nvPicPr>
          <p:cNvPr id="5" name="Imagen 4"/>
          <p:cNvPicPr>
            <a:picLocks noChangeAspect="1"/>
          </p:cNvPicPr>
          <p:nvPr/>
        </p:nvPicPr>
        <p:blipFill>
          <a:blip r:embed="rId3"/>
          <a:stretch>
            <a:fillRect/>
          </a:stretch>
        </p:blipFill>
        <p:spPr>
          <a:xfrm>
            <a:off x="5004778" y="1592000"/>
            <a:ext cx="2413926" cy="2964797"/>
          </a:xfrm>
          <a:prstGeom prst="rect">
            <a:avLst/>
          </a:prstGeom>
          <a:ln w="28575">
            <a:solidFill>
              <a:schemeClr val="tx1"/>
            </a:solidFill>
          </a:ln>
        </p:spPr>
      </p:pic>
      <p:pic>
        <p:nvPicPr>
          <p:cNvPr id="6" name="Imagen 5"/>
          <p:cNvPicPr>
            <a:picLocks noChangeAspect="1"/>
          </p:cNvPicPr>
          <p:nvPr/>
        </p:nvPicPr>
        <p:blipFill>
          <a:blip r:embed="rId4"/>
          <a:stretch>
            <a:fillRect/>
          </a:stretch>
        </p:blipFill>
        <p:spPr>
          <a:xfrm>
            <a:off x="7804146" y="1747934"/>
            <a:ext cx="2547479" cy="2652929"/>
          </a:xfrm>
          <a:prstGeom prst="rect">
            <a:avLst/>
          </a:prstGeom>
          <a:ln w="28575">
            <a:solidFill>
              <a:schemeClr val="tx1"/>
            </a:solidFill>
          </a:ln>
        </p:spPr>
      </p:pic>
    </p:spTree>
    <p:extLst>
      <p:ext uri="{BB962C8B-B14F-4D97-AF65-F5344CB8AC3E}">
        <p14:creationId xmlns:p14="http://schemas.microsoft.com/office/powerpoint/2010/main" val="212541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D940FB-B5D5-5759-654D-FC0702338383}"/>
              </a:ext>
            </a:extLst>
          </p:cNvPr>
          <p:cNvSpPr>
            <a:spLocks noGrp="1"/>
          </p:cNvSpPr>
          <p:nvPr>
            <p:ph type="title"/>
          </p:nvPr>
        </p:nvSpPr>
        <p:spPr>
          <a:xfrm>
            <a:off x="565150" y="770890"/>
            <a:ext cx="7335835" cy="1268984"/>
          </a:xfrm>
        </p:spPr>
        <p:txBody>
          <a:bodyPr>
            <a:normAutofit/>
          </a:bodyPr>
          <a:lstStyle/>
          <a:p>
            <a:r>
              <a:rPr lang="es-CL" dirty="0"/>
              <a:t>Introducción</a:t>
            </a:r>
          </a:p>
        </p:txBody>
      </p:sp>
      <p:cxnSp>
        <p:nvCxnSpPr>
          <p:cNvPr id="18" name="Straight Connector 17">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EFA9E79F-7D38-2886-BA07-BA3B8305668A}"/>
              </a:ext>
            </a:extLst>
          </p:cNvPr>
          <p:cNvGraphicFramePr>
            <a:graphicFrameLocks noGrp="1"/>
          </p:cNvGraphicFramePr>
          <p:nvPr>
            <p:ph idx="1"/>
            <p:extLst>
              <p:ext uri="{D42A27DB-BD31-4B8C-83A1-F6EECF244321}">
                <p14:modId xmlns:p14="http://schemas.microsoft.com/office/powerpoint/2010/main" val="2570474543"/>
              </p:ext>
            </p:extLst>
          </p:nvPr>
        </p:nvGraphicFramePr>
        <p:xfrm>
          <a:off x="967562" y="2497074"/>
          <a:ext cx="10249787" cy="3263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753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45831" y="1127130"/>
            <a:ext cx="7808747" cy="1542167"/>
          </a:xfrm>
          <a:prstGeom prst="rect">
            <a:avLst/>
          </a:prstGeom>
          <a:ln w="28575">
            <a:solidFill>
              <a:schemeClr val="tx1"/>
            </a:solidFill>
          </a:ln>
        </p:spPr>
      </p:pic>
      <p:pic>
        <p:nvPicPr>
          <p:cNvPr id="5" name="Imagen 4"/>
          <p:cNvPicPr>
            <a:picLocks noChangeAspect="1"/>
          </p:cNvPicPr>
          <p:nvPr/>
        </p:nvPicPr>
        <p:blipFill>
          <a:blip r:embed="rId3"/>
          <a:stretch>
            <a:fillRect/>
          </a:stretch>
        </p:blipFill>
        <p:spPr>
          <a:xfrm>
            <a:off x="2063798" y="3099830"/>
            <a:ext cx="5485557" cy="1740398"/>
          </a:xfrm>
          <a:prstGeom prst="rect">
            <a:avLst/>
          </a:prstGeom>
          <a:ln w="28575">
            <a:solidFill>
              <a:schemeClr val="tx1"/>
            </a:solidFill>
          </a:ln>
        </p:spPr>
      </p:pic>
      <p:pic>
        <p:nvPicPr>
          <p:cNvPr id="6" name="Imagen 5"/>
          <p:cNvPicPr>
            <a:picLocks noChangeAspect="1"/>
          </p:cNvPicPr>
          <p:nvPr/>
        </p:nvPicPr>
        <p:blipFill>
          <a:blip r:embed="rId4"/>
          <a:stretch>
            <a:fillRect/>
          </a:stretch>
        </p:blipFill>
        <p:spPr>
          <a:xfrm>
            <a:off x="7841441" y="3029363"/>
            <a:ext cx="2416372" cy="2279484"/>
          </a:xfrm>
          <a:prstGeom prst="rect">
            <a:avLst/>
          </a:prstGeom>
          <a:ln w="28575">
            <a:solidFill>
              <a:schemeClr val="tx1"/>
            </a:solidFill>
          </a:ln>
        </p:spPr>
      </p:pic>
      <p:pic>
        <p:nvPicPr>
          <p:cNvPr id="8" name="Imagen 7"/>
          <p:cNvPicPr>
            <a:picLocks noChangeAspect="1"/>
          </p:cNvPicPr>
          <p:nvPr/>
        </p:nvPicPr>
        <p:blipFill>
          <a:blip r:embed="rId5"/>
          <a:stretch>
            <a:fillRect/>
          </a:stretch>
        </p:blipFill>
        <p:spPr>
          <a:xfrm>
            <a:off x="3180461" y="5769655"/>
            <a:ext cx="2969742" cy="589415"/>
          </a:xfrm>
          <a:prstGeom prst="rect">
            <a:avLst/>
          </a:prstGeom>
        </p:spPr>
      </p:pic>
      <p:sp>
        <p:nvSpPr>
          <p:cNvPr id="7" name="Flecha abajo 6"/>
          <p:cNvSpPr/>
          <p:nvPr/>
        </p:nvSpPr>
        <p:spPr>
          <a:xfrm rot="5400000">
            <a:off x="3350567" y="2105566"/>
            <a:ext cx="408372" cy="71909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 name="Flecha abajo 8"/>
          <p:cNvSpPr/>
          <p:nvPr/>
        </p:nvSpPr>
        <p:spPr>
          <a:xfrm>
            <a:off x="4378214" y="4972835"/>
            <a:ext cx="408372" cy="71909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775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813743" y="1131469"/>
            <a:ext cx="2506794" cy="2028559"/>
          </a:xfrm>
          <a:prstGeom prst="rect">
            <a:avLst/>
          </a:prstGeom>
          <a:ln w="38100">
            <a:solidFill>
              <a:schemeClr val="tx1"/>
            </a:solidFill>
          </a:ln>
        </p:spPr>
      </p:pic>
      <p:pic>
        <p:nvPicPr>
          <p:cNvPr id="5" name="Imagen 4"/>
          <p:cNvPicPr>
            <a:picLocks noChangeAspect="1"/>
          </p:cNvPicPr>
          <p:nvPr/>
        </p:nvPicPr>
        <p:blipFill>
          <a:blip r:embed="rId3"/>
          <a:stretch>
            <a:fillRect/>
          </a:stretch>
        </p:blipFill>
        <p:spPr>
          <a:xfrm>
            <a:off x="4692417" y="1131470"/>
            <a:ext cx="2765692" cy="2238893"/>
          </a:xfrm>
          <a:prstGeom prst="rect">
            <a:avLst/>
          </a:prstGeom>
          <a:ln w="38100">
            <a:solidFill>
              <a:schemeClr val="tx1"/>
            </a:solidFill>
          </a:ln>
        </p:spPr>
      </p:pic>
      <p:pic>
        <p:nvPicPr>
          <p:cNvPr id="6" name="Imagen 5"/>
          <p:cNvPicPr>
            <a:picLocks noChangeAspect="1"/>
          </p:cNvPicPr>
          <p:nvPr/>
        </p:nvPicPr>
        <p:blipFill>
          <a:blip r:embed="rId4"/>
          <a:stretch>
            <a:fillRect/>
          </a:stretch>
        </p:blipFill>
        <p:spPr>
          <a:xfrm>
            <a:off x="7829990" y="1131470"/>
            <a:ext cx="2505559" cy="2028559"/>
          </a:xfrm>
          <a:prstGeom prst="rect">
            <a:avLst/>
          </a:prstGeom>
          <a:ln w="38100">
            <a:solidFill>
              <a:schemeClr val="tx1"/>
            </a:solidFill>
          </a:ln>
        </p:spPr>
      </p:pic>
      <p:sp>
        <p:nvSpPr>
          <p:cNvPr id="8" name="Flecha abajo 7"/>
          <p:cNvSpPr/>
          <p:nvPr/>
        </p:nvSpPr>
        <p:spPr>
          <a:xfrm rot="16200000">
            <a:off x="2995354" y="2748161"/>
            <a:ext cx="361074" cy="6791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Flecha abajo 10"/>
          <p:cNvSpPr/>
          <p:nvPr/>
        </p:nvSpPr>
        <p:spPr>
          <a:xfrm>
            <a:off x="6597541" y="2430094"/>
            <a:ext cx="361074" cy="6791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3" name="Flecha abajo 12"/>
          <p:cNvSpPr/>
          <p:nvPr/>
        </p:nvSpPr>
        <p:spPr>
          <a:xfrm>
            <a:off x="9555285" y="2250915"/>
            <a:ext cx="361074" cy="6791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 name="Grupo 1"/>
          <p:cNvGrpSpPr/>
          <p:nvPr/>
        </p:nvGrpSpPr>
        <p:grpSpPr>
          <a:xfrm>
            <a:off x="3190771" y="3737586"/>
            <a:ext cx="2486798" cy="2002965"/>
            <a:chOff x="1223544" y="3737585"/>
            <a:chExt cx="2486798" cy="2002965"/>
          </a:xfrm>
        </p:grpSpPr>
        <p:pic>
          <p:nvPicPr>
            <p:cNvPr id="7" name="Imagen 6"/>
            <p:cNvPicPr>
              <a:picLocks noChangeAspect="1"/>
            </p:cNvPicPr>
            <p:nvPr/>
          </p:nvPicPr>
          <p:blipFill>
            <a:blip r:embed="rId5"/>
            <a:stretch>
              <a:fillRect/>
            </a:stretch>
          </p:blipFill>
          <p:spPr>
            <a:xfrm>
              <a:off x="1223544" y="3737585"/>
              <a:ext cx="2486798" cy="2002965"/>
            </a:xfrm>
            <a:prstGeom prst="rect">
              <a:avLst/>
            </a:prstGeom>
            <a:ln w="38100">
              <a:solidFill>
                <a:schemeClr val="tx1"/>
              </a:solidFill>
            </a:ln>
          </p:spPr>
        </p:pic>
        <p:sp>
          <p:nvSpPr>
            <p:cNvPr id="14" name="Flecha abajo 13"/>
            <p:cNvSpPr/>
            <p:nvPr/>
          </p:nvSpPr>
          <p:spPr>
            <a:xfrm>
              <a:off x="2917746" y="4927106"/>
              <a:ext cx="331481" cy="547233"/>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grpSp>
        <p:nvGrpSpPr>
          <p:cNvPr id="3" name="Grupo 2"/>
          <p:cNvGrpSpPr/>
          <p:nvPr/>
        </p:nvGrpSpPr>
        <p:grpSpPr>
          <a:xfrm>
            <a:off x="6358608" y="3737586"/>
            <a:ext cx="2724160" cy="2191787"/>
            <a:chOff x="4834608" y="3737585"/>
            <a:chExt cx="2724160" cy="2191787"/>
          </a:xfrm>
        </p:grpSpPr>
        <p:pic>
          <p:nvPicPr>
            <p:cNvPr id="9" name="Imagen 8"/>
            <p:cNvPicPr>
              <a:picLocks noChangeAspect="1"/>
            </p:cNvPicPr>
            <p:nvPr/>
          </p:nvPicPr>
          <p:blipFill>
            <a:blip r:embed="rId6"/>
            <a:stretch>
              <a:fillRect/>
            </a:stretch>
          </p:blipFill>
          <p:spPr>
            <a:xfrm>
              <a:off x="4834608" y="3737585"/>
              <a:ext cx="2724160" cy="2191787"/>
            </a:xfrm>
            <a:prstGeom prst="rect">
              <a:avLst/>
            </a:prstGeom>
            <a:ln w="38100">
              <a:solidFill>
                <a:schemeClr val="tx1"/>
              </a:solidFill>
            </a:ln>
          </p:spPr>
        </p:pic>
        <p:sp>
          <p:nvSpPr>
            <p:cNvPr id="15" name="Flecha abajo 14"/>
            <p:cNvSpPr/>
            <p:nvPr/>
          </p:nvSpPr>
          <p:spPr>
            <a:xfrm rot="10800000">
              <a:off x="6196687" y="4861151"/>
              <a:ext cx="361074" cy="6791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601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016740" y="1606814"/>
            <a:ext cx="3938556" cy="2729771"/>
          </a:xfrm>
          <a:prstGeom prst="rect">
            <a:avLst/>
          </a:prstGeom>
        </p:spPr>
      </p:pic>
      <p:pic>
        <p:nvPicPr>
          <p:cNvPr id="5" name="Imagen 4"/>
          <p:cNvPicPr>
            <a:picLocks noChangeAspect="1"/>
          </p:cNvPicPr>
          <p:nvPr/>
        </p:nvPicPr>
        <p:blipFill rotWithShape="1">
          <a:blip r:embed="rId3"/>
          <a:srcRect t="886"/>
          <a:stretch/>
        </p:blipFill>
        <p:spPr>
          <a:xfrm>
            <a:off x="6538105" y="951626"/>
            <a:ext cx="3608097" cy="4263022"/>
          </a:xfrm>
          <a:prstGeom prst="rect">
            <a:avLst/>
          </a:prstGeom>
        </p:spPr>
      </p:pic>
      <p:sp>
        <p:nvSpPr>
          <p:cNvPr id="6" name="Flecha abajo 5"/>
          <p:cNvSpPr/>
          <p:nvPr/>
        </p:nvSpPr>
        <p:spPr>
          <a:xfrm rot="10800000">
            <a:off x="9516915" y="5288703"/>
            <a:ext cx="361074" cy="6791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344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434631" y="1206821"/>
            <a:ext cx="3474939" cy="4058728"/>
          </a:xfrm>
          <a:prstGeom prst="rect">
            <a:avLst/>
          </a:prstGeom>
        </p:spPr>
      </p:pic>
      <p:pic>
        <p:nvPicPr>
          <p:cNvPr id="5" name="Imagen 4"/>
          <p:cNvPicPr>
            <a:picLocks noChangeAspect="1"/>
          </p:cNvPicPr>
          <p:nvPr/>
        </p:nvPicPr>
        <p:blipFill>
          <a:blip r:embed="rId3"/>
          <a:stretch>
            <a:fillRect/>
          </a:stretch>
        </p:blipFill>
        <p:spPr>
          <a:xfrm>
            <a:off x="6385144" y="1206821"/>
            <a:ext cx="3440647" cy="4058728"/>
          </a:xfrm>
          <a:prstGeom prst="rect">
            <a:avLst/>
          </a:prstGeom>
        </p:spPr>
      </p:pic>
    </p:spTree>
    <p:extLst>
      <p:ext uri="{BB962C8B-B14F-4D97-AF65-F5344CB8AC3E}">
        <p14:creationId xmlns:p14="http://schemas.microsoft.com/office/powerpoint/2010/main" val="121906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46C7B6BC-B625-254B-8489-2BBE42C47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3" name="Freeform 19">
              <a:extLst>
                <a:ext uri="{FF2B5EF4-FFF2-40B4-BE49-F238E27FC236}">
                  <a16:creationId xmlns:a16="http://schemas.microsoft.com/office/drawing/2014/main" id="{E7643131-9751-394B-9DE4-EE987627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0">
              <a:extLst>
                <a:ext uri="{FF2B5EF4-FFF2-40B4-BE49-F238E27FC236}">
                  <a16:creationId xmlns:a16="http://schemas.microsoft.com/office/drawing/2014/main" id="{58CC343C-FE9B-464A-BDCB-B71B66C82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1">
              <a:extLst>
                <a:ext uri="{FF2B5EF4-FFF2-40B4-BE49-F238E27FC236}">
                  <a16:creationId xmlns:a16="http://schemas.microsoft.com/office/drawing/2014/main" id="{3C7C7AE9-43E0-A248-A068-7B65FA36E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2">
              <a:extLst>
                <a:ext uri="{FF2B5EF4-FFF2-40B4-BE49-F238E27FC236}">
                  <a16:creationId xmlns:a16="http://schemas.microsoft.com/office/drawing/2014/main" id="{10B7D72C-4D23-D54E-92DE-193BCBE8D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3">
              <a:extLst>
                <a:ext uri="{FF2B5EF4-FFF2-40B4-BE49-F238E27FC236}">
                  <a16:creationId xmlns:a16="http://schemas.microsoft.com/office/drawing/2014/main" id="{4B622446-2EE4-FB43-9E11-21ACAA33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4">
              <a:extLst>
                <a:ext uri="{FF2B5EF4-FFF2-40B4-BE49-F238E27FC236}">
                  <a16:creationId xmlns:a16="http://schemas.microsoft.com/office/drawing/2014/main" id="{45047DD0-68DA-CA43-A471-927D27D9C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Imagen 4"/>
          <p:cNvPicPr>
            <a:picLocks noChangeAspect="1"/>
          </p:cNvPicPr>
          <p:nvPr/>
        </p:nvPicPr>
        <p:blipFill rotWithShape="1">
          <a:blip r:embed="rId2"/>
          <a:srcRect r="2276"/>
          <a:stretch/>
        </p:blipFill>
        <p:spPr>
          <a:xfrm>
            <a:off x="651489" y="681645"/>
            <a:ext cx="10885620" cy="5486059"/>
          </a:xfrm>
          <a:custGeom>
            <a:avLst/>
            <a:gdLst/>
            <a:ahLst/>
            <a:cxnLst/>
            <a:rect l="l" t="t" r="r" b="b"/>
            <a:pathLst>
              <a:path w="10885620" h="5486059">
                <a:moveTo>
                  <a:pt x="10205621" y="4239266"/>
                </a:moveTo>
                <a:cubicBezTo>
                  <a:pt x="9893380" y="4239266"/>
                  <a:pt x="9640258" y="4492387"/>
                  <a:pt x="9640258" y="4804628"/>
                </a:cubicBezTo>
                <a:cubicBezTo>
                  <a:pt x="9640258" y="5116869"/>
                  <a:pt x="9893380" y="5369990"/>
                  <a:pt x="10205621" y="5369990"/>
                </a:cubicBezTo>
                <a:cubicBezTo>
                  <a:pt x="10517862" y="5369990"/>
                  <a:pt x="10770984" y="5116869"/>
                  <a:pt x="10770984" y="4804628"/>
                </a:cubicBezTo>
                <a:cubicBezTo>
                  <a:pt x="10770984" y="4492387"/>
                  <a:pt x="10517862" y="4239266"/>
                  <a:pt x="10205621" y="4239266"/>
                </a:cubicBezTo>
                <a:close/>
                <a:moveTo>
                  <a:pt x="10205621" y="2867751"/>
                </a:moveTo>
                <a:cubicBezTo>
                  <a:pt x="9893380" y="2867751"/>
                  <a:pt x="9640258" y="3120872"/>
                  <a:pt x="9640258" y="3433113"/>
                </a:cubicBezTo>
                <a:cubicBezTo>
                  <a:pt x="9640258" y="3745354"/>
                  <a:pt x="9893380" y="3998475"/>
                  <a:pt x="10205621" y="3998475"/>
                </a:cubicBezTo>
                <a:cubicBezTo>
                  <a:pt x="10517862" y="3998475"/>
                  <a:pt x="10770984" y="3745354"/>
                  <a:pt x="10770984" y="3433113"/>
                </a:cubicBezTo>
                <a:cubicBezTo>
                  <a:pt x="10770984" y="3120872"/>
                  <a:pt x="10517862" y="2867751"/>
                  <a:pt x="10205621" y="2867751"/>
                </a:cubicBezTo>
                <a:close/>
                <a:moveTo>
                  <a:pt x="8842755" y="1496236"/>
                </a:moveTo>
                <a:cubicBezTo>
                  <a:pt x="8530514" y="1496236"/>
                  <a:pt x="8277392" y="1749357"/>
                  <a:pt x="8277392" y="2061598"/>
                </a:cubicBezTo>
                <a:cubicBezTo>
                  <a:pt x="8277392" y="2373839"/>
                  <a:pt x="8530514" y="2626960"/>
                  <a:pt x="8842755" y="2626960"/>
                </a:cubicBezTo>
                <a:cubicBezTo>
                  <a:pt x="9154996" y="2626960"/>
                  <a:pt x="9408118" y="2373839"/>
                  <a:pt x="9408118" y="2061598"/>
                </a:cubicBezTo>
                <a:cubicBezTo>
                  <a:pt x="9408118" y="1749357"/>
                  <a:pt x="9154996" y="1496236"/>
                  <a:pt x="8842755" y="1496236"/>
                </a:cubicBezTo>
                <a:close/>
                <a:moveTo>
                  <a:pt x="10205621" y="124721"/>
                </a:moveTo>
                <a:cubicBezTo>
                  <a:pt x="9893380" y="124721"/>
                  <a:pt x="9640258" y="377842"/>
                  <a:pt x="9640258" y="690083"/>
                </a:cubicBezTo>
                <a:cubicBezTo>
                  <a:pt x="9640258" y="1002324"/>
                  <a:pt x="9893380" y="1255445"/>
                  <a:pt x="10205621" y="1255445"/>
                </a:cubicBezTo>
                <a:cubicBezTo>
                  <a:pt x="10517862" y="1255445"/>
                  <a:pt x="10770984" y="1002324"/>
                  <a:pt x="10770984" y="690083"/>
                </a:cubicBezTo>
                <a:cubicBezTo>
                  <a:pt x="10770984" y="377842"/>
                  <a:pt x="10517862" y="124721"/>
                  <a:pt x="10205621" y="124721"/>
                </a:cubicBezTo>
                <a:close/>
                <a:moveTo>
                  <a:pt x="0" y="0"/>
                </a:moveTo>
                <a:lnTo>
                  <a:pt x="10885620" y="0"/>
                </a:lnTo>
                <a:lnTo>
                  <a:pt x="10885620" y="5486059"/>
                </a:lnTo>
                <a:lnTo>
                  <a:pt x="0" y="5486059"/>
                </a:lnTo>
                <a:close/>
              </a:path>
            </a:pathLst>
          </a:custGeom>
        </p:spPr>
      </p:pic>
    </p:spTree>
    <p:extLst>
      <p:ext uri="{BB962C8B-B14F-4D97-AF65-F5344CB8AC3E}">
        <p14:creationId xmlns:p14="http://schemas.microsoft.com/office/powerpoint/2010/main" val="1181286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7B0AD7-E991-E343-BF68-F1188152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6C7B6BC-B625-254B-8489-2BBE42C47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19">
              <a:extLst>
                <a:ext uri="{FF2B5EF4-FFF2-40B4-BE49-F238E27FC236}">
                  <a16:creationId xmlns:a16="http://schemas.microsoft.com/office/drawing/2014/main" id="{E7643131-9751-394B-9DE4-EE987627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3C7C7AE9-43E0-A248-A068-7B65FA36E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3">
              <a:extLst>
                <a:ext uri="{FF2B5EF4-FFF2-40B4-BE49-F238E27FC236}">
                  <a16:creationId xmlns:a16="http://schemas.microsoft.com/office/drawing/2014/main" id="{4B622446-2EE4-FB43-9E11-21ACAA33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4">
              <a:extLst>
                <a:ext uri="{FF2B5EF4-FFF2-40B4-BE49-F238E27FC236}">
                  <a16:creationId xmlns:a16="http://schemas.microsoft.com/office/drawing/2014/main" id="{45047DD0-68DA-CA43-A471-927D27D9C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4" name="Picture 2" descr="La interfaz ATLAS.ti">
            <a:extLst>
              <a:ext uri="{FF2B5EF4-FFF2-40B4-BE49-F238E27FC236}">
                <a16:creationId xmlns:a16="http://schemas.microsoft.com/office/drawing/2014/main" id="{7217A745-A59C-465C-B42E-C9564C9A2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63" b="14802"/>
          <a:stretch/>
        </p:blipFill>
        <p:spPr bwMode="auto">
          <a:xfrm>
            <a:off x="651489" y="681645"/>
            <a:ext cx="10885620" cy="548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798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2046540" y="2645430"/>
            <a:ext cx="8318292" cy="1109824"/>
          </a:xfrm>
          <a:prstGeom prst="rect">
            <a:avLst/>
          </a:prstGeom>
        </p:spPr>
      </p:pic>
      <p:sp>
        <p:nvSpPr>
          <p:cNvPr id="7" name="Cerrar llave 6"/>
          <p:cNvSpPr/>
          <p:nvPr/>
        </p:nvSpPr>
        <p:spPr>
          <a:xfrm rot="5400000">
            <a:off x="8541797" y="2778712"/>
            <a:ext cx="443884" cy="270768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Rectángulo 7"/>
          <p:cNvSpPr/>
          <p:nvPr/>
        </p:nvSpPr>
        <p:spPr>
          <a:xfrm>
            <a:off x="6738720" y="4509857"/>
            <a:ext cx="4047903" cy="369332"/>
          </a:xfrm>
          <a:prstGeom prst="rect">
            <a:avLst/>
          </a:prstGeom>
        </p:spPr>
        <p:txBody>
          <a:bodyPr wrap="none">
            <a:spAutoFit/>
          </a:bodyPr>
          <a:lstStyle/>
          <a:p>
            <a:r>
              <a:rPr lang="es-ES" dirty="0">
                <a:latin typeface="Britannic Bold" panose="020B0903060703020204" pitchFamily="34" charset="0"/>
              </a:rPr>
              <a:t>Seis entidades principales de </a:t>
            </a:r>
            <a:r>
              <a:rPr lang="es-ES" dirty="0" err="1">
                <a:latin typeface="Britannic Bold" panose="020B0903060703020204" pitchFamily="34" charset="0"/>
              </a:rPr>
              <a:t>ATLAS.ti</a:t>
            </a:r>
            <a:endParaRPr lang="en-US" dirty="0"/>
          </a:p>
        </p:txBody>
      </p:sp>
    </p:spTree>
    <p:extLst>
      <p:ext uri="{BB962C8B-B14F-4D97-AF65-F5344CB8AC3E}">
        <p14:creationId xmlns:p14="http://schemas.microsoft.com/office/powerpoint/2010/main" val="176123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9">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8" name="Oval 10">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3">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14">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15">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1" name="Straight Connector 24">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2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65150" y="770890"/>
            <a:ext cx="7335835" cy="1268984"/>
          </a:xfrm>
        </p:spPr>
        <p:txBody>
          <a:bodyPr vert="horz" lIns="91440" tIns="45720" rIns="91440" bIns="45720" rtlCol="0" anchor="t">
            <a:normAutofit/>
          </a:bodyPr>
          <a:lstStyle/>
          <a:p>
            <a:pPr>
              <a:lnSpc>
                <a:spcPct val="90000"/>
              </a:lnSpc>
            </a:pPr>
            <a:r>
              <a:rPr lang="en-US" sz="4000"/>
              <a:t>¿Dónde se almacenan los datos del proyecto?</a:t>
            </a:r>
          </a:p>
        </p:txBody>
      </p:sp>
      <p:cxnSp>
        <p:nvCxnSpPr>
          <p:cNvPr id="53" name="Straight Connector 28">
            <a:extLst>
              <a:ext uri="{FF2B5EF4-FFF2-40B4-BE49-F238E27FC236}">
                <a16:creationId xmlns:a16="http://schemas.microsoft.com/office/drawing/2014/main" id="{65824CF1-E973-7D48-9ECB-68CF79EC0D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Subtítulo 2"/>
          <p:cNvSpPr>
            <a:spLocks/>
          </p:cNvSpPr>
          <p:nvPr/>
        </p:nvSpPr>
        <p:spPr>
          <a:xfrm>
            <a:off x="1881126" y="2497074"/>
            <a:ext cx="8604238" cy="2171306"/>
          </a:xfrm>
          <a:prstGeom prst="rect">
            <a:avLst/>
          </a:prstGeom>
        </p:spPr>
        <p:txBody>
          <a:bodyPr>
            <a:normAutofit/>
          </a:bodyPr>
          <a:lstStyle/>
          <a:p>
            <a:pPr defTabSz="1161288">
              <a:spcAft>
                <a:spcPts val="600"/>
              </a:spcAft>
            </a:pPr>
            <a:r>
              <a:rPr lang="es-MX" sz="2286" kern="1200">
                <a:solidFill>
                  <a:srgbClr val="333333"/>
                </a:solidFill>
                <a:latin typeface="Open Sans"/>
                <a:ea typeface="+mn-ea"/>
                <a:cs typeface="+mn-cs"/>
              </a:rPr>
              <a:t>De forma predeterminada, se almacenan en una subcarpeta llamada </a:t>
            </a:r>
            <a:r>
              <a:rPr lang="es-MX" sz="2286" b="1" kern="1200" err="1">
                <a:solidFill>
                  <a:srgbClr val="7030A0"/>
                </a:solidFill>
                <a:latin typeface="Open Sans"/>
                <a:ea typeface="+mn-ea"/>
                <a:cs typeface="+mn-cs"/>
              </a:rPr>
              <a:t>Scientific</a:t>
            </a:r>
            <a:r>
              <a:rPr lang="es-MX" sz="2286" b="1" kern="1200">
                <a:solidFill>
                  <a:srgbClr val="7030A0"/>
                </a:solidFill>
                <a:latin typeface="Open Sans"/>
                <a:ea typeface="+mn-ea"/>
                <a:cs typeface="+mn-cs"/>
              </a:rPr>
              <a:t> Software </a:t>
            </a:r>
            <a:r>
              <a:rPr lang="es-MX" sz="2286" kern="1200">
                <a:solidFill>
                  <a:srgbClr val="333333"/>
                </a:solidFill>
                <a:latin typeface="Open Sans"/>
                <a:ea typeface="+mn-ea"/>
                <a:cs typeface="+mn-cs"/>
              </a:rPr>
              <a:t>en la carpeta de la aplicación en su computadora.</a:t>
            </a:r>
          </a:p>
          <a:p>
            <a:pPr defTabSz="1161288">
              <a:spcAft>
                <a:spcPts val="600"/>
              </a:spcAft>
            </a:pPr>
            <a:r>
              <a:rPr lang="es-MX" sz="2286" kern="1200">
                <a:solidFill>
                  <a:srgbClr val="333333"/>
                </a:solidFill>
                <a:latin typeface="Open Sans"/>
                <a:ea typeface="+mn-ea"/>
                <a:cs typeface="+mn-cs"/>
              </a:rPr>
              <a:t>La carpeta de la aplicación se puede encontrar su Disco Local (C:) en la carpeta Archivos de Programa. </a:t>
            </a:r>
          </a:p>
          <a:p>
            <a:pPr defTabSz="1161288">
              <a:spcAft>
                <a:spcPts val="600"/>
              </a:spcAft>
            </a:pPr>
            <a:endParaRPr lang="es-MX" sz="2286" kern="1200">
              <a:solidFill>
                <a:srgbClr val="333333"/>
              </a:solidFill>
              <a:latin typeface="Open Sans"/>
              <a:ea typeface="+mn-ea"/>
              <a:cs typeface="+mn-cs"/>
            </a:endParaRPr>
          </a:p>
          <a:p>
            <a:pPr>
              <a:spcAft>
                <a:spcPts val="600"/>
              </a:spcAft>
            </a:pPr>
            <a:endParaRPr lang="en-US"/>
          </a:p>
        </p:txBody>
      </p:sp>
      <p:pic>
        <p:nvPicPr>
          <p:cNvPr id="5" name="Imagen 4"/>
          <p:cNvPicPr>
            <a:picLocks noChangeAspect="1"/>
          </p:cNvPicPr>
          <p:nvPr/>
        </p:nvPicPr>
        <p:blipFill>
          <a:blip r:embed="rId2"/>
          <a:stretch>
            <a:fillRect/>
          </a:stretch>
        </p:blipFill>
        <p:spPr>
          <a:xfrm>
            <a:off x="1108919" y="5133739"/>
            <a:ext cx="9967073" cy="627299"/>
          </a:xfrm>
          <a:prstGeom prst="rect">
            <a:avLst/>
          </a:prstGeom>
        </p:spPr>
      </p:pic>
    </p:spTree>
    <p:extLst>
      <p:ext uri="{BB962C8B-B14F-4D97-AF65-F5344CB8AC3E}">
        <p14:creationId xmlns:p14="http://schemas.microsoft.com/office/powerpoint/2010/main" val="21036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8" name="Oval 1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2" name="Straight Connector 3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7A00BDF4-7643-A942-A588-F24E4E09AA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7" name="Freeform 32">
              <a:extLst>
                <a:ext uri="{FF2B5EF4-FFF2-40B4-BE49-F238E27FC236}">
                  <a16:creationId xmlns:a16="http://schemas.microsoft.com/office/drawing/2014/main" id="{90B25A21-16B9-8D47-928B-2367A0B8C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4">
              <a:extLst>
                <a:ext uri="{FF2B5EF4-FFF2-40B4-BE49-F238E27FC236}">
                  <a16:creationId xmlns:a16="http://schemas.microsoft.com/office/drawing/2014/main" id="{E5E64190-3AC0-0A48-9917-5FAE935A85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47">
              <a:extLst>
                <a:ext uri="{FF2B5EF4-FFF2-40B4-BE49-F238E27FC236}">
                  <a16:creationId xmlns:a16="http://schemas.microsoft.com/office/drawing/2014/main" id="{AE71CDB8-B430-F14E-99C8-E6AAB8E21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48">
              <a:extLst>
                <a:ext uri="{FF2B5EF4-FFF2-40B4-BE49-F238E27FC236}">
                  <a16:creationId xmlns:a16="http://schemas.microsoft.com/office/drawing/2014/main" id="{DCA37B0A-FCCC-7642-B70D-56AD50049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ítulo 3">
            <a:extLst>
              <a:ext uri="{FF2B5EF4-FFF2-40B4-BE49-F238E27FC236}">
                <a16:creationId xmlns:a16="http://schemas.microsoft.com/office/drawing/2014/main" id="{D108A685-DBA6-0AD7-1477-C5AC28FF5792}"/>
              </a:ext>
            </a:extLst>
          </p:cNvPr>
          <p:cNvSpPr>
            <a:spLocks noGrp="1"/>
          </p:cNvSpPr>
          <p:nvPr>
            <p:ph type="title"/>
          </p:nvPr>
        </p:nvSpPr>
        <p:spPr>
          <a:xfrm>
            <a:off x="5224243" y="770890"/>
            <a:ext cx="6400999" cy="1268984"/>
          </a:xfrm>
        </p:spPr>
        <p:txBody>
          <a:bodyPr vert="horz" lIns="91440" tIns="45720" rIns="91440" bIns="45720" rtlCol="0" anchor="t">
            <a:normAutofit/>
          </a:bodyPr>
          <a:lstStyle/>
          <a:p>
            <a:r>
              <a:rPr lang="en-US" dirty="0" err="1"/>
              <a:t>Teoría</a:t>
            </a:r>
            <a:r>
              <a:rPr lang="en-US" dirty="0"/>
              <a:t> </a:t>
            </a:r>
            <a:r>
              <a:rPr lang="en-US" dirty="0" err="1"/>
              <a:t>fundamentada</a:t>
            </a:r>
            <a:br>
              <a:rPr lang="en-US" dirty="0"/>
            </a:br>
            <a:r>
              <a:rPr lang="en-US" sz="1600" dirty="0"/>
              <a:t>Barney G. Glaser y Anselm L. Strauss  (1967)</a:t>
            </a:r>
            <a:endParaRPr lang="en-US" dirty="0"/>
          </a:p>
        </p:txBody>
      </p:sp>
      <p:sp>
        <p:nvSpPr>
          <p:cNvPr id="5" name="Marcador de contenido 4">
            <a:extLst>
              <a:ext uri="{FF2B5EF4-FFF2-40B4-BE49-F238E27FC236}">
                <a16:creationId xmlns:a16="http://schemas.microsoft.com/office/drawing/2014/main" id="{0BB77708-458E-CD43-71CB-B2E0DE989BC3}"/>
              </a:ext>
            </a:extLst>
          </p:cNvPr>
          <p:cNvSpPr>
            <a:spLocks noGrp="1"/>
          </p:cNvSpPr>
          <p:nvPr>
            <p:ph sz="half" idx="1"/>
          </p:nvPr>
        </p:nvSpPr>
        <p:spPr>
          <a:xfrm>
            <a:off x="5224243" y="2160016"/>
            <a:ext cx="6400999" cy="3601212"/>
          </a:xfrm>
        </p:spPr>
        <p:txBody>
          <a:bodyPr vert="horz" lIns="91440" tIns="45720" rIns="91440" bIns="45720" rtlCol="0">
            <a:normAutofit/>
          </a:bodyPr>
          <a:lstStyle/>
          <a:p>
            <a:pPr>
              <a:lnSpc>
                <a:spcPct val="90000"/>
              </a:lnSpc>
            </a:pPr>
            <a:r>
              <a:rPr lang="en-US" sz="1500" dirty="0"/>
              <a:t>La </a:t>
            </a:r>
            <a:r>
              <a:rPr lang="en-US" sz="1500" dirty="0" err="1"/>
              <a:t>teoría</a:t>
            </a:r>
            <a:r>
              <a:rPr lang="en-US" sz="1500" dirty="0"/>
              <a:t> </a:t>
            </a:r>
            <a:r>
              <a:rPr lang="en-US" sz="1500" dirty="0" err="1"/>
              <a:t>fundamentada</a:t>
            </a:r>
            <a:r>
              <a:rPr lang="en-US" sz="1500" dirty="0"/>
              <a:t> se define </a:t>
            </a:r>
            <a:r>
              <a:rPr lang="en-US" sz="1500" dirty="0" err="1"/>
              <a:t>como</a:t>
            </a:r>
            <a:r>
              <a:rPr lang="en-US" sz="1500" dirty="0"/>
              <a:t> un </a:t>
            </a:r>
            <a:r>
              <a:rPr lang="en-US" sz="1500" dirty="0" err="1"/>
              <a:t>enfoque</a:t>
            </a:r>
            <a:r>
              <a:rPr lang="en-US" sz="1500" dirty="0"/>
              <a:t> de </a:t>
            </a:r>
            <a:r>
              <a:rPr lang="en-US" sz="1500" dirty="0" err="1"/>
              <a:t>investigación</a:t>
            </a:r>
            <a:r>
              <a:rPr lang="en-US" sz="1500" dirty="0"/>
              <a:t> </a:t>
            </a:r>
            <a:r>
              <a:rPr lang="en-US" sz="1500" dirty="0" err="1"/>
              <a:t>cualitativa</a:t>
            </a:r>
            <a:r>
              <a:rPr lang="en-US" sz="1500" dirty="0"/>
              <a:t> que se </a:t>
            </a:r>
            <a:r>
              <a:rPr lang="en-US" sz="1500" dirty="0" err="1"/>
              <a:t>enfoca</a:t>
            </a:r>
            <a:r>
              <a:rPr lang="en-US" sz="1500" dirty="0"/>
              <a:t> </a:t>
            </a:r>
            <a:r>
              <a:rPr lang="en-US" sz="1500" dirty="0" err="1"/>
              <a:t>en</a:t>
            </a:r>
            <a:r>
              <a:rPr lang="en-US" sz="1500" dirty="0"/>
              <a:t> la </a:t>
            </a:r>
            <a:r>
              <a:rPr lang="en-US" sz="1500" dirty="0" err="1"/>
              <a:t>construcción</a:t>
            </a:r>
            <a:r>
              <a:rPr lang="en-US" sz="1500" dirty="0"/>
              <a:t> de </a:t>
            </a:r>
            <a:r>
              <a:rPr lang="en-US" sz="1500" dirty="0" err="1"/>
              <a:t>teorías</a:t>
            </a:r>
            <a:r>
              <a:rPr lang="en-US" sz="1500" dirty="0"/>
              <a:t> </a:t>
            </a:r>
            <a:r>
              <a:rPr lang="en-US" sz="1500" dirty="0" err="1"/>
              <a:t>directamente</a:t>
            </a:r>
            <a:r>
              <a:rPr lang="en-US" sz="1500" dirty="0"/>
              <a:t> </a:t>
            </a:r>
            <a:r>
              <a:rPr lang="en-US" sz="1500" dirty="0" err="1"/>
              <a:t>desde</a:t>
            </a:r>
            <a:r>
              <a:rPr lang="en-US" sz="1500" dirty="0"/>
              <a:t> </a:t>
            </a:r>
            <a:r>
              <a:rPr lang="en-US" sz="1500" dirty="0" err="1"/>
              <a:t>los</a:t>
            </a:r>
            <a:r>
              <a:rPr lang="en-US" sz="1500" dirty="0"/>
              <a:t> </a:t>
            </a:r>
            <a:r>
              <a:rPr lang="en-US" sz="1500" dirty="0" err="1"/>
              <a:t>datos</a:t>
            </a:r>
            <a:r>
              <a:rPr lang="en-US" sz="1500" dirty="0"/>
              <a:t> </a:t>
            </a:r>
            <a:r>
              <a:rPr lang="en-US" sz="1500" dirty="0" err="1"/>
              <a:t>recopilados</a:t>
            </a:r>
            <a:r>
              <a:rPr lang="en-US" sz="1500" dirty="0"/>
              <a:t>.</a:t>
            </a:r>
          </a:p>
          <a:p>
            <a:pPr>
              <a:lnSpc>
                <a:spcPct val="90000"/>
              </a:lnSpc>
            </a:pPr>
            <a:r>
              <a:rPr lang="en-US" sz="1500" dirty="0"/>
              <a:t>Este </a:t>
            </a:r>
            <a:r>
              <a:rPr lang="en-US" sz="1500" dirty="0" err="1"/>
              <a:t>enfoque</a:t>
            </a:r>
            <a:r>
              <a:rPr lang="en-US" sz="1500" dirty="0"/>
              <a:t> no </a:t>
            </a:r>
            <a:r>
              <a:rPr lang="en-US" sz="1500" dirty="0" err="1"/>
              <a:t>comienza</a:t>
            </a:r>
            <a:r>
              <a:rPr lang="en-US" sz="1500" dirty="0"/>
              <a:t> con </a:t>
            </a:r>
            <a:r>
              <a:rPr lang="en-US" sz="1500" dirty="0" err="1"/>
              <a:t>una</a:t>
            </a:r>
            <a:r>
              <a:rPr lang="en-US" sz="1500" dirty="0"/>
              <a:t> </a:t>
            </a:r>
            <a:r>
              <a:rPr lang="en-US" sz="1500" dirty="0" err="1"/>
              <a:t>teoría</a:t>
            </a:r>
            <a:r>
              <a:rPr lang="en-US" sz="1500" dirty="0"/>
              <a:t> </a:t>
            </a:r>
            <a:r>
              <a:rPr lang="en-US" sz="1500" dirty="0" err="1"/>
              <a:t>preexistente</a:t>
            </a:r>
            <a:r>
              <a:rPr lang="en-US" sz="1500" dirty="0"/>
              <a:t> para </a:t>
            </a:r>
            <a:r>
              <a:rPr lang="en-US" sz="1500" dirty="0" err="1"/>
              <a:t>probar</a:t>
            </a:r>
            <a:r>
              <a:rPr lang="en-US" sz="1500" dirty="0"/>
              <a:t> o </a:t>
            </a:r>
            <a:r>
              <a:rPr lang="en-US" sz="1500" dirty="0" err="1"/>
              <a:t>refutar</a:t>
            </a:r>
            <a:r>
              <a:rPr lang="en-US" sz="1500" dirty="0"/>
              <a:t>, </a:t>
            </a:r>
            <a:r>
              <a:rPr lang="en-US" sz="1500" dirty="0" err="1"/>
              <a:t>sino</a:t>
            </a:r>
            <a:r>
              <a:rPr lang="en-US" sz="1500" dirty="0"/>
              <a:t> que </a:t>
            </a:r>
            <a:r>
              <a:rPr lang="en-US" sz="1500" dirty="0" err="1"/>
              <a:t>busca</a:t>
            </a:r>
            <a:r>
              <a:rPr lang="en-US" sz="1500" dirty="0"/>
              <a:t> </a:t>
            </a:r>
            <a:r>
              <a:rPr lang="en-US" sz="1500" dirty="0" err="1"/>
              <a:t>generar</a:t>
            </a:r>
            <a:r>
              <a:rPr lang="en-US" sz="1500" dirty="0"/>
              <a:t> </a:t>
            </a:r>
            <a:r>
              <a:rPr lang="en-US" sz="1500" dirty="0" err="1"/>
              <a:t>teorías</a:t>
            </a:r>
            <a:r>
              <a:rPr lang="en-US" sz="1500" dirty="0"/>
              <a:t> que </a:t>
            </a:r>
            <a:r>
              <a:rPr lang="en-US" sz="1500" dirty="0" err="1"/>
              <a:t>emerjan</a:t>
            </a:r>
            <a:r>
              <a:rPr lang="en-US" sz="1500" dirty="0"/>
              <a:t> de la </a:t>
            </a:r>
            <a:r>
              <a:rPr lang="en-US" sz="1500" dirty="0" err="1"/>
              <a:t>realidad</a:t>
            </a:r>
            <a:r>
              <a:rPr lang="en-US" sz="1500" dirty="0"/>
              <a:t> social </a:t>
            </a:r>
            <a:r>
              <a:rPr lang="en-US" sz="1500" dirty="0" err="1"/>
              <a:t>estudiada</a:t>
            </a:r>
            <a:r>
              <a:rPr lang="en-US" sz="1500" dirty="0"/>
              <a:t>.</a:t>
            </a:r>
          </a:p>
          <a:p>
            <a:pPr>
              <a:lnSpc>
                <a:spcPct val="90000"/>
              </a:lnSpc>
            </a:pPr>
            <a:r>
              <a:rPr lang="en-US" sz="1500" dirty="0"/>
              <a:t>La </a:t>
            </a:r>
            <a:r>
              <a:rPr lang="en-US" sz="1500" dirty="0" err="1"/>
              <a:t>teoría</a:t>
            </a:r>
            <a:r>
              <a:rPr lang="en-US" sz="1500" dirty="0"/>
              <a:t> </a:t>
            </a:r>
            <a:r>
              <a:rPr lang="en-US" sz="1500" dirty="0" err="1"/>
              <a:t>fundamentada</a:t>
            </a:r>
            <a:r>
              <a:rPr lang="en-US" sz="1500" dirty="0"/>
              <a:t> se </a:t>
            </a:r>
            <a:r>
              <a:rPr lang="en-US" sz="1500" dirty="0" err="1"/>
              <a:t>caracteriza</a:t>
            </a:r>
            <a:r>
              <a:rPr lang="en-US" sz="1500" dirty="0"/>
              <a:t> </a:t>
            </a:r>
            <a:r>
              <a:rPr lang="en-US" sz="1500" dirty="0" err="1"/>
              <a:t>por</a:t>
            </a:r>
            <a:r>
              <a:rPr lang="en-US" sz="1500" dirty="0"/>
              <a:t> ser un </a:t>
            </a:r>
            <a:r>
              <a:rPr lang="en-US" sz="1500" dirty="0" err="1"/>
              <a:t>proceso</a:t>
            </a:r>
            <a:r>
              <a:rPr lang="en-US" sz="1500" dirty="0"/>
              <a:t> </a:t>
            </a:r>
            <a:r>
              <a:rPr lang="en-US" sz="1500" dirty="0" err="1"/>
              <a:t>iterativo</a:t>
            </a:r>
            <a:r>
              <a:rPr lang="en-US" sz="1500" dirty="0"/>
              <a:t>, </a:t>
            </a:r>
            <a:r>
              <a:rPr lang="en-US" sz="1500" dirty="0" err="1"/>
              <a:t>donde</a:t>
            </a:r>
            <a:r>
              <a:rPr lang="en-US" sz="1500" dirty="0"/>
              <a:t> </a:t>
            </a:r>
            <a:r>
              <a:rPr lang="en-US" sz="1500" dirty="0" err="1"/>
              <a:t>los</a:t>
            </a:r>
            <a:r>
              <a:rPr lang="en-US" sz="1500" dirty="0"/>
              <a:t> </a:t>
            </a:r>
            <a:r>
              <a:rPr lang="en-US" sz="1500" dirty="0" err="1"/>
              <a:t>investigadores</a:t>
            </a:r>
            <a:r>
              <a:rPr lang="en-US" sz="1500" dirty="0"/>
              <a:t> </a:t>
            </a:r>
            <a:r>
              <a:rPr lang="en-US" sz="1500" dirty="0" err="1"/>
              <a:t>recopilan</a:t>
            </a:r>
            <a:r>
              <a:rPr lang="en-US" sz="1500" dirty="0"/>
              <a:t> y </a:t>
            </a:r>
            <a:r>
              <a:rPr lang="en-US" sz="1500" dirty="0" err="1"/>
              <a:t>analizan</a:t>
            </a:r>
            <a:r>
              <a:rPr lang="en-US" sz="1500" dirty="0"/>
              <a:t> </a:t>
            </a:r>
            <a:r>
              <a:rPr lang="en-US" sz="1500" dirty="0" err="1"/>
              <a:t>datos</a:t>
            </a:r>
            <a:r>
              <a:rPr lang="en-US" sz="1500" dirty="0"/>
              <a:t> de </a:t>
            </a:r>
            <a:r>
              <a:rPr lang="en-US" sz="1500" dirty="0" err="1"/>
              <a:t>manera</a:t>
            </a:r>
            <a:r>
              <a:rPr lang="en-US" sz="1500" dirty="0"/>
              <a:t> continua, </a:t>
            </a:r>
            <a:r>
              <a:rPr lang="en-US" sz="1500" dirty="0" err="1"/>
              <a:t>utilizando</a:t>
            </a:r>
            <a:r>
              <a:rPr lang="en-US" sz="1500" dirty="0"/>
              <a:t> </a:t>
            </a:r>
            <a:r>
              <a:rPr lang="en-US" sz="1500" dirty="0" err="1"/>
              <a:t>técnicas</a:t>
            </a:r>
            <a:r>
              <a:rPr lang="en-US" sz="1500" dirty="0"/>
              <a:t> </a:t>
            </a:r>
            <a:r>
              <a:rPr lang="en-US" sz="1500" dirty="0" err="1"/>
              <a:t>como</a:t>
            </a:r>
            <a:r>
              <a:rPr lang="en-US" sz="1500" dirty="0"/>
              <a:t> </a:t>
            </a:r>
            <a:r>
              <a:rPr lang="en-US" sz="1500" dirty="0" err="1"/>
              <a:t>el</a:t>
            </a:r>
            <a:r>
              <a:rPr lang="en-US" sz="1500" dirty="0"/>
              <a:t> </a:t>
            </a:r>
            <a:r>
              <a:rPr lang="en-US" sz="1500" dirty="0" err="1"/>
              <a:t>análisis</a:t>
            </a:r>
            <a:r>
              <a:rPr lang="en-US" sz="1500" dirty="0"/>
              <a:t> </a:t>
            </a:r>
            <a:r>
              <a:rPr lang="en-US" sz="1500" dirty="0" err="1"/>
              <a:t>constante</a:t>
            </a:r>
            <a:r>
              <a:rPr lang="en-US" sz="1500" dirty="0"/>
              <a:t> y la </a:t>
            </a:r>
            <a:r>
              <a:rPr lang="en-US" sz="1500" dirty="0" err="1"/>
              <a:t>escritura</a:t>
            </a:r>
            <a:r>
              <a:rPr lang="en-US" sz="1500" dirty="0"/>
              <a:t> de memos para </a:t>
            </a:r>
            <a:r>
              <a:rPr lang="en-US" sz="1500" dirty="0" err="1"/>
              <a:t>capturar</a:t>
            </a:r>
            <a:r>
              <a:rPr lang="en-US" sz="1500" dirty="0"/>
              <a:t> </a:t>
            </a:r>
            <a:r>
              <a:rPr lang="en-US" sz="1500" dirty="0" err="1"/>
              <a:t>reflexiones</a:t>
            </a:r>
            <a:r>
              <a:rPr lang="en-US" sz="1500" dirty="0"/>
              <a:t> y </a:t>
            </a:r>
            <a:r>
              <a:rPr lang="en-US" sz="1500" dirty="0" err="1"/>
              <a:t>patrones</a:t>
            </a:r>
            <a:r>
              <a:rPr lang="en-US" sz="1500" dirty="0"/>
              <a:t> </a:t>
            </a:r>
            <a:r>
              <a:rPr lang="en-US" sz="1500" dirty="0" err="1"/>
              <a:t>emergentes</a:t>
            </a:r>
            <a:r>
              <a:rPr lang="en-US" sz="1500" dirty="0"/>
              <a:t>.</a:t>
            </a:r>
          </a:p>
          <a:p>
            <a:pPr>
              <a:lnSpc>
                <a:spcPct val="90000"/>
              </a:lnSpc>
            </a:pPr>
            <a:r>
              <a:rPr lang="en-US" sz="1500" dirty="0"/>
              <a:t>La meta es </a:t>
            </a:r>
            <a:r>
              <a:rPr lang="en-US" sz="1500" dirty="0" err="1"/>
              <a:t>desarrollar</a:t>
            </a:r>
            <a:r>
              <a:rPr lang="en-US" sz="1500" dirty="0"/>
              <a:t> </a:t>
            </a:r>
            <a:r>
              <a:rPr lang="en-US" sz="1500" dirty="0" err="1"/>
              <a:t>teorías</a:t>
            </a:r>
            <a:r>
              <a:rPr lang="en-US" sz="1500" dirty="0"/>
              <a:t> que </a:t>
            </a:r>
            <a:r>
              <a:rPr lang="en-US" sz="1500" dirty="0" err="1"/>
              <a:t>estén</a:t>
            </a:r>
            <a:r>
              <a:rPr lang="en-US" sz="1500" dirty="0"/>
              <a:t> </a:t>
            </a:r>
            <a:r>
              <a:rPr lang="en-US" sz="1500" dirty="0" err="1"/>
              <a:t>profundamente</a:t>
            </a:r>
            <a:r>
              <a:rPr lang="en-US" sz="1500" dirty="0"/>
              <a:t> </a:t>
            </a:r>
            <a:r>
              <a:rPr lang="en-US" sz="1500" dirty="0" err="1"/>
              <a:t>arraigadas</a:t>
            </a:r>
            <a:r>
              <a:rPr lang="en-US" sz="1500" dirty="0"/>
              <a:t> </a:t>
            </a:r>
            <a:r>
              <a:rPr lang="en-US" sz="1500" dirty="0" err="1"/>
              <a:t>en</a:t>
            </a:r>
            <a:r>
              <a:rPr lang="en-US" sz="1500" dirty="0"/>
              <a:t> </a:t>
            </a:r>
            <a:r>
              <a:rPr lang="en-US" sz="1500" dirty="0" err="1"/>
              <a:t>los</a:t>
            </a:r>
            <a:r>
              <a:rPr lang="en-US" sz="1500" dirty="0"/>
              <a:t> </a:t>
            </a:r>
            <a:r>
              <a:rPr lang="en-US" sz="1500" dirty="0" err="1"/>
              <a:t>datos</a:t>
            </a:r>
            <a:r>
              <a:rPr lang="en-US" sz="1500" dirty="0"/>
              <a:t> y que </a:t>
            </a:r>
            <a:r>
              <a:rPr lang="en-US" sz="1500" dirty="0" err="1"/>
              <a:t>puedan</a:t>
            </a:r>
            <a:r>
              <a:rPr lang="en-US" sz="1500" dirty="0"/>
              <a:t> </a:t>
            </a:r>
            <a:r>
              <a:rPr lang="en-US" sz="1500" dirty="0" err="1"/>
              <a:t>ofrecer</a:t>
            </a:r>
            <a:r>
              <a:rPr lang="en-US" sz="1500" dirty="0"/>
              <a:t> insights </a:t>
            </a:r>
            <a:r>
              <a:rPr lang="en-US" sz="1500" dirty="0" err="1"/>
              <a:t>valiosos</a:t>
            </a:r>
            <a:r>
              <a:rPr lang="en-US" sz="1500" dirty="0"/>
              <a:t> </a:t>
            </a:r>
            <a:r>
              <a:rPr lang="en-US" sz="1500" dirty="0" err="1"/>
              <a:t>sobre</a:t>
            </a:r>
            <a:r>
              <a:rPr lang="en-US" sz="1500" dirty="0"/>
              <a:t> </a:t>
            </a:r>
            <a:r>
              <a:rPr lang="en-US" sz="1500" dirty="0" err="1"/>
              <a:t>el</a:t>
            </a:r>
            <a:r>
              <a:rPr lang="en-US" sz="1500" dirty="0"/>
              <a:t> </a:t>
            </a:r>
            <a:r>
              <a:rPr lang="en-US" sz="1500" dirty="0" err="1"/>
              <a:t>fenómeno</a:t>
            </a:r>
            <a:r>
              <a:rPr lang="en-US" sz="1500" dirty="0"/>
              <a:t> </a:t>
            </a:r>
            <a:r>
              <a:rPr lang="en-US" sz="1500" dirty="0" err="1"/>
              <a:t>investigado</a:t>
            </a:r>
            <a:r>
              <a:rPr lang="en-US" sz="1500" dirty="0"/>
              <a:t>.</a:t>
            </a:r>
          </a:p>
        </p:txBody>
      </p:sp>
      <p:pic>
        <p:nvPicPr>
          <p:cNvPr id="11" name="Marcador de contenido 10">
            <a:extLst>
              <a:ext uri="{FF2B5EF4-FFF2-40B4-BE49-F238E27FC236}">
                <a16:creationId xmlns:a16="http://schemas.microsoft.com/office/drawing/2014/main" id="{2C674F81-61F7-391B-170D-97382DFEAAD3}"/>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l="4781" r="6736"/>
          <a:stretch/>
        </p:blipFill>
        <p:spPr>
          <a:xfrm>
            <a:off x="20" y="1"/>
            <a:ext cx="4657325" cy="6857999"/>
          </a:xfrm>
          <a:prstGeom prst="rect">
            <a:avLst/>
          </a:prstGeom>
        </p:spPr>
      </p:pic>
      <p:cxnSp>
        <p:nvCxnSpPr>
          <p:cNvPr id="42" name="Straight Connector 4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24243"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49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4" name="Group 93">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5" name="Oval 94">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7"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Oval 97">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9" name="Straight Connector 108">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1" name="Rectangle 11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8E67A6F5-F47F-BD4C-9336-30E0A60EB9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29613" y="0"/>
            <a:ext cx="1901686" cy="4677439"/>
            <a:chOff x="10290315" y="0"/>
            <a:chExt cx="1901686" cy="4677439"/>
          </a:xfrm>
        </p:grpSpPr>
        <p:sp>
          <p:nvSpPr>
            <p:cNvPr id="114" name="Freeform 19">
              <a:extLst>
                <a:ext uri="{FF2B5EF4-FFF2-40B4-BE49-F238E27FC236}">
                  <a16:creationId xmlns:a16="http://schemas.microsoft.com/office/drawing/2014/main" id="{DA710708-67E0-194C-9A96-FD528D207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21">
              <a:extLst>
                <a:ext uri="{FF2B5EF4-FFF2-40B4-BE49-F238E27FC236}">
                  <a16:creationId xmlns:a16="http://schemas.microsoft.com/office/drawing/2014/main" id="{2B6DA887-E216-1245-8F6F-B21233D94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23">
              <a:extLst>
                <a:ext uri="{FF2B5EF4-FFF2-40B4-BE49-F238E27FC236}">
                  <a16:creationId xmlns:a16="http://schemas.microsoft.com/office/drawing/2014/main" id="{2AE2F0EF-0001-F243-85DC-2B8812AB4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24">
              <a:extLst>
                <a:ext uri="{FF2B5EF4-FFF2-40B4-BE49-F238E27FC236}">
                  <a16:creationId xmlns:a16="http://schemas.microsoft.com/office/drawing/2014/main" id="{1491B174-1F11-D548-A885-7F98AF742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C155CE58-150F-8755-97EE-6BE5D3B8F496}"/>
              </a:ext>
            </a:extLst>
          </p:cNvPr>
          <p:cNvSpPr>
            <a:spLocks noGrp="1"/>
          </p:cNvSpPr>
          <p:nvPr>
            <p:ph type="title"/>
          </p:nvPr>
        </p:nvSpPr>
        <p:spPr>
          <a:xfrm>
            <a:off x="565150" y="770890"/>
            <a:ext cx="6195187" cy="1268984"/>
          </a:xfrm>
        </p:spPr>
        <p:txBody>
          <a:bodyPr vert="horz" lIns="91440" tIns="45720" rIns="91440" bIns="45720" rtlCol="0" anchor="t">
            <a:normAutofit/>
          </a:bodyPr>
          <a:lstStyle/>
          <a:p>
            <a:pPr>
              <a:lnSpc>
                <a:spcPct val="90000"/>
              </a:lnSpc>
            </a:pPr>
            <a:r>
              <a:rPr lang="en-US" dirty="0" err="1"/>
              <a:t>Características</a:t>
            </a:r>
            <a:r>
              <a:rPr lang="en-US" dirty="0"/>
              <a:t> de la </a:t>
            </a:r>
            <a:r>
              <a:rPr lang="en-US" dirty="0" err="1"/>
              <a:t>teoría</a:t>
            </a:r>
            <a:r>
              <a:rPr lang="en-US" dirty="0"/>
              <a:t> </a:t>
            </a:r>
            <a:r>
              <a:rPr lang="en-US" dirty="0" err="1"/>
              <a:t>fundamentada</a:t>
            </a:r>
            <a:endParaRPr lang="en-US" dirty="0"/>
          </a:p>
        </p:txBody>
      </p:sp>
      <p:sp>
        <p:nvSpPr>
          <p:cNvPr id="3" name="Marcador de contenido 2">
            <a:extLst>
              <a:ext uri="{FF2B5EF4-FFF2-40B4-BE49-F238E27FC236}">
                <a16:creationId xmlns:a16="http://schemas.microsoft.com/office/drawing/2014/main" id="{08BB9B05-A6FA-C997-6F7E-005C359F9B1F}"/>
              </a:ext>
            </a:extLst>
          </p:cNvPr>
          <p:cNvSpPr>
            <a:spLocks noGrp="1"/>
          </p:cNvSpPr>
          <p:nvPr>
            <p:ph sz="half" idx="1"/>
          </p:nvPr>
        </p:nvSpPr>
        <p:spPr>
          <a:xfrm>
            <a:off x="565150" y="2160016"/>
            <a:ext cx="6195187" cy="3601212"/>
          </a:xfrm>
        </p:spPr>
        <p:txBody>
          <a:bodyPr vert="horz" lIns="91440" tIns="45720" rIns="91440" bIns="45720" rtlCol="0">
            <a:normAutofit/>
          </a:bodyPr>
          <a:lstStyle/>
          <a:p>
            <a:pPr>
              <a:lnSpc>
                <a:spcPct val="90000"/>
              </a:lnSpc>
            </a:pPr>
            <a:r>
              <a:rPr lang="en-US" sz="1000" b="1" dirty="0">
                <a:effectLst/>
              </a:rPr>
              <a:t>Desarrollo de </a:t>
            </a:r>
            <a:r>
              <a:rPr lang="en-US" sz="1000" b="1" dirty="0" err="1">
                <a:effectLst/>
              </a:rPr>
              <a:t>Teoría</a:t>
            </a:r>
            <a:r>
              <a:rPr lang="en-US" sz="1000" b="1" dirty="0">
                <a:effectLst/>
              </a:rPr>
              <a:t>: </a:t>
            </a:r>
            <a:r>
              <a:rPr lang="en-US" sz="1000" dirty="0">
                <a:effectLst/>
              </a:rPr>
              <a:t>A </a:t>
            </a:r>
            <a:r>
              <a:rPr lang="en-US" sz="1000" dirty="0" err="1">
                <a:effectLst/>
              </a:rPr>
              <a:t>diferencia</a:t>
            </a:r>
            <a:r>
              <a:rPr lang="en-US" sz="1000" dirty="0">
                <a:effectLst/>
              </a:rPr>
              <a:t> de </a:t>
            </a:r>
            <a:r>
              <a:rPr lang="en-US" sz="1000" dirty="0" err="1">
                <a:effectLst/>
              </a:rPr>
              <a:t>otros</a:t>
            </a:r>
            <a:r>
              <a:rPr lang="en-US" sz="1000" dirty="0">
                <a:effectLst/>
              </a:rPr>
              <a:t> </a:t>
            </a:r>
            <a:r>
              <a:rPr lang="en-US" sz="1000" dirty="0" err="1">
                <a:effectLst/>
              </a:rPr>
              <a:t>enfoques</a:t>
            </a:r>
            <a:r>
              <a:rPr lang="en-US" sz="1000" dirty="0">
                <a:effectLst/>
              </a:rPr>
              <a:t> que </a:t>
            </a:r>
            <a:r>
              <a:rPr lang="en-US" sz="1000" dirty="0" err="1">
                <a:effectLst/>
              </a:rPr>
              <a:t>pueden</a:t>
            </a:r>
            <a:r>
              <a:rPr lang="en-US" sz="1000" dirty="0">
                <a:effectLst/>
              </a:rPr>
              <a:t> </a:t>
            </a:r>
            <a:r>
              <a:rPr lang="en-US" sz="1000" dirty="0" err="1">
                <a:effectLst/>
              </a:rPr>
              <a:t>comenzar</a:t>
            </a:r>
            <a:r>
              <a:rPr lang="en-US" sz="1000" dirty="0">
                <a:effectLst/>
              </a:rPr>
              <a:t> con </a:t>
            </a:r>
            <a:r>
              <a:rPr lang="en-US" sz="1000" dirty="0" err="1">
                <a:effectLst/>
              </a:rPr>
              <a:t>una</a:t>
            </a:r>
            <a:r>
              <a:rPr lang="en-US" sz="1000" dirty="0">
                <a:effectLst/>
              </a:rPr>
              <a:t> </a:t>
            </a:r>
            <a:r>
              <a:rPr lang="en-US" sz="1000" dirty="0" err="1">
                <a:effectLst/>
              </a:rPr>
              <a:t>hipótesis</a:t>
            </a:r>
            <a:r>
              <a:rPr lang="en-US" sz="1000" dirty="0">
                <a:effectLst/>
              </a:rPr>
              <a:t> o </a:t>
            </a:r>
            <a:r>
              <a:rPr lang="en-US" sz="1000" dirty="0" err="1">
                <a:effectLst/>
              </a:rPr>
              <a:t>una</a:t>
            </a:r>
            <a:r>
              <a:rPr lang="en-US" sz="1000" dirty="0">
                <a:effectLst/>
              </a:rPr>
              <a:t> </a:t>
            </a:r>
            <a:r>
              <a:rPr lang="en-US" sz="1000" dirty="0" err="1">
                <a:effectLst/>
              </a:rPr>
              <a:t>teoría</a:t>
            </a:r>
            <a:r>
              <a:rPr lang="en-US" sz="1000" dirty="0">
                <a:effectLst/>
              </a:rPr>
              <a:t> previa, la </a:t>
            </a:r>
            <a:r>
              <a:rPr lang="en-US" sz="1000" dirty="0" err="1">
                <a:effectLst/>
              </a:rPr>
              <a:t>teoría</a:t>
            </a:r>
            <a:r>
              <a:rPr lang="en-US" sz="1000" dirty="0">
                <a:effectLst/>
              </a:rPr>
              <a:t> </a:t>
            </a:r>
            <a:r>
              <a:rPr lang="en-US" sz="1000" dirty="0" err="1">
                <a:effectLst/>
              </a:rPr>
              <a:t>fundamentada</a:t>
            </a:r>
            <a:r>
              <a:rPr lang="en-US" sz="1000" dirty="0">
                <a:effectLst/>
              </a:rPr>
              <a:t> </a:t>
            </a:r>
            <a:r>
              <a:rPr lang="en-US" sz="1000" dirty="0" err="1">
                <a:effectLst/>
              </a:rPr>
              <a:t>busca</a:t>
            </a:r>
            <a:r>
              <a:rPr lang="en-US" sz="1000" dirty="0">
                <a:effectLst/>
              </a:rPr>
              <a:t> </a:t>
            </a:r>
            <a:r>
              <a:rPr lang="en-US" sz="1000" dirty="0" err="1">
                <a:effectLst/>
              </a:rPr>
              <a:t>generar</a:t>
            </a:r>
            <a:r>
              <a:rPr lang="en-US" sz="1000" dirty="0">
                <a:effectLst/>
              </a:rPr>
              <a:t> </a:t>
            </a:r>
            <a:r>
              <a:rPr lang="en-US" sz="1000" dirty="0" err="1">
                <a:effectLst/>
              </a:rPr>
              <a:t>teorías</a:t>
            </a:r>
            <a:r>
              <a:rPr lang="en-US" sz="1000" dirty="0">
                <a:effectLst/>
              </a:rPr>
              <a:t> </a:t>
            </a:r>
            <a:r>
              <a:rPr lang="en-US" sz="1000" dirty="0" err="1">
                <a:effectLst/>
              </a:rPr>
              <a:t>directamente</a:t>
            </a:r>
            <a:r>
              <a:rPr lang="en-US" sz="1000" dirty="0">
                <a:effectLst/>
              </a:rPr>
              <a:t> </a:t>
            </a:r>
            <a:r>
              <a:rPr lang="en-US" sz="1000" dirty="0" err="1">
                <a:effectLst/>
              </a:rPr>
              <a:t>desde</a:t>
            </a:r>
            <a:r>
              <a:rPr lang="en-US" sz="1000" dirty="0">
                <a:effectLst/>
              </a:rPr>
              <a:t> </a:t>
            </a:r>
            <a:r>
              <a:rPr lang="en-US" sz="1000" dirty="0" err="1">
                <a:effectLst/>
              </a:rPr>
              <a:t>los</a:t>
            </a:r>
            <a:r>
              <a:rPr lang="en-US" sz="1000" dirty="0">
                <a:effectLst/>
              </a:rPr>
              <a:t> </a:t>
            </a:r>
            <a:r>
              <a:rPr lang="en-US" sz="1000" dirty="0" err="1">
                <a:effectLst/>
              </a:rPr>
              <a:t>datos</a:t>
            </a:r>
            <a:r>
              <a:rPr lang="en-US" sz="1000" dirty="0">
                <a:effectLst/>
              </a:rPr>
              <a:t>. Se </a:t>
            </a:r>
            <a:r>
              <a:rPr lang="en-US" sz="1000" dirty="0" err="1">
                <a:effectLst/>
              </a:rPr>
              <a:t>basa</a:t>
            </a:r>
            <a:r>
              <a:rPr lang="en-US" sz="1000" dirty="0">
                <a:effectLst/>
              </a:rPr>
              <a:t> </a:t>
            </a:r>
            <a:r>
              <a:rPr lang="en-US" sz="1000" dirty="0" err="1">
                <a:effectLst/>
              </a:rPr>
              <a:t>en</a:t>
            </a:r>
            <a:r>
              <a:rPr lang="en-US" sz="1000" dirty="0">
                <a:effectLst/>
              </a:rPr>
              <a:t> </a:t>
            </a:r>
            <a:r>
              <a:rPr lang="en-US" sz="1000" dirty="0" err="1">
                <a:effectLst/>
              </a:rPr>
              <a:t>el</a:t>
            </a:r>
            <a:r>
              <a:rPr lang="en-US" sz="1000" dirty="0">
                <a:effectLst/>
              </a:rPr>
              <a:t> principio de que las </a:t>
            </a:r>
            <a:r>
              <a:rPr lang="en-US" sz="1000" dirty="0" err="1">
                <a:effectLst/>
              </a:rPr>
              <a:t>teorías</a:t>
            </a:r>
            <a:r>
              <a:rPr lang="en-US" sz="1000" dirty="0">
                <a:effectLst/>
              </a:rPr>
              <a:t> </a:t>
            </a:r>
            <a:r>
              <a:rPr lang="en-US" sz="1000" dirty="0" err="1">
                <a:effectLst/>
              </a:rPr>
              <a:t>más</a:t>
            </a:r>
            <a:r>
              <a:rPr lang="en-US" sz="1000" dirty="0">
                <a:effectLst/>
              </a:rPr>
              <a:t> </a:t>
            </a:r>
            <a:r>
              <a:rPr lang="en-US" sz="1000" dirty="0" err="1">
                <a:effectLst/>
              </a:rPr>
              <a:t>valiosas</a:t>
            </a:r>
            <a:r>
              <a:rPr lang="en-US" sz="1000" dirty="0">
                <a:effectLst/>
              </a:rPr>
              <a:t> son </a:t>
            </a:r>
            <a:r>
              <a:rPr lang="en-US" sz="1000" dirty="0" err="1">
                <a:effectLst/>
              </a:rPr>
              <a:t>aquellas</a:t>
            </a:r>
            <a:r>
              <a:rPr lang="en-US" sz="1000" dirty="0">
                <a:effectLst/>
              </a:rPr>
              <a:t> que </a:t>
            </a:r>
            <a:r>
              <a:rPr lang="en-US" sz="1000" dirty="0" err="1">
                <a:effectLst/>
              </a:rPr>
              <a:t>emergen</a:t>
            </a:r>
            <a:r>
              <a:rPr lang="en-US" sz="1000" dirty="0">
                <a:effectLst/>
              </a:rPr>
              <a:t> </a:t>
            </a:r>
            <a:r>
              <a:rPr lang="en-US" sz="1000" dirty="0" err="1">
                <a:effectLst/>
              </a:rPr>
              <a:t>directamente</a:t>
            </a:r>
            <a:r>
              <a:rPr lang="en-US" sz="1000" dirty="0">
                <a:effectLst/>
              </a:rPr>
              <a:t> de la </a:t>
            </a:r>
            <a:r>
              <a:rPr lang="en-US" sz="1000" dirty="0" err="1">
                <a:effectLst/>
              </a:rPr>
              <a:t>realidad</a:t>
            </a:r>
            <a:r>
              <a:rPr lang="en-US" sz="1000" dirty="0">
                <a:effectLst/>
              </a:rPr>
              <a:t> social que se </a:t>
            </a:r>
            <a:r>
              <a:rPr lang="en-US" sz="1000" dirty="0" err="1">
                <a:effectLst/>
              </a:rPr>
              <a:t>está</a:t>
            </a:r>
            <a:r>
              <a:rPr lang="en-US" sz="1000" dirty="0">
                <a:effectLst/>
              </a:rPr>
              <a:t> </a:t>
            </a:r>
            <a:r>
              <a:rPr lang="en-US" sz="1000" dirty="0" err="1">
                <a:effectLst/>
              </a:rPr>
              <a:t>estudiando</a:t>
            </a:r>
            <a:r>
              <a:rPr lang="en-US" sz="1000" dirty="0">
                <a:effectLst/>
              </a:rPr>
              <a:t>.</a:t>
            </a:r>
          </a:p>
          <a:p>
            <a:pPr>
              <a:lnSpc>
                <a:spcPct val="90000"/>
              </a:lnSpc>
            </a:pPr>
            <a:r>
              <a:rPr lang="en-US" sz="1000" b="1" dirty="0" err="1">
                <a:effectLst/>
              </a:rPr>
              <a:t>Proceso</a:t>
            </a:r>
            <a:r>
              <a:rPr lang="en-US" sz="1000" b="1" dirty="0">
                <a:effectLst/>
              </a:rPr>
              <a:t> </a:t>
            </a:r>
            <a:r>
              <a:rPr lang="en-US" sz="1000" b="1" dirty="0" err="1">
                <a:effectLst/>
              </a:rPr>
              <a:t>Iterativo</a:t>
            </a:r>
            <a:r>
              <a:rPr lang="en-US" sz="1000" b="1" dirty="0">
                <a:effectLst/>
              </a:rPr>
              <a:t>: </a:t>
            </a:r>
            <a:r>
              <a:rPr lang="en-US" sz="1000" dirty="0">
                <a:effectLst/>
              </a:rPr>
              <a:t>Los </a:t>
            </a:r>
            <a:r>
              <a:rPr lang="en-US" sz="1000" dirty="0" err="1">
                <a:effectLst/>
              </a:rPr>
              <a:t>investigadores</a:t>
            </a:r>
            <a:r>
              <a:rPr lang="en-US" sz="1000" dirty="0">
                <a:effectLst/>
              </a:rPr>
              <a:t> </a:t>
            </a:r>
            <a:r>
              <a:rPr lang="en-US" sz="1000" dirty="0" err="1">
                <a:effectLst/>
              </a:rPr>
              <a:t>recopilan</a:t>
            </a:r>
            <a:r>
              <a:rPr lang="en-US" sz="1000" dirty="0">
                <a:effectLst/>
              </a:rPr>
              <a:t> </a:t>
            </a:r>
            <a:r>
              <a:rPr lang="en-US" sz="1000" dirty="0" err="1">
                <a:effectLst/>
              </a:rPr>
              <a:t>datos</a:t>
            </a:r>
            <a:r>
              <a:rPr lang="en-US" sz="1000" dirty="0">
                <a:effectLst/>
              </a:rPr>
              <a:t>, </a:t>
            </a:r>
            <a:r>
              <a:rPr lang="en-US" sz="1000" dirty="0" err="1">
                <a:effectLst/>
              </a:rPr>
              <a:t>analizan</a:t>
            </a:r>
            <a:r>
              <a:rPr lang="en-US" sz="1000" dirty="0">
                <a:effectLst/>
              </a:rPr>
              <a:t> </a:t>
            </a:r>
            <a:r>
              <a:rPr lang="en-US" sz="1000" dirty="0" err="1">
                <a:effectLst/>
              </a:rPr>
              <a:t>esos</a:t>
            </a:r>
            <a:r>
              <a:rPr lang="en-US" sz="1000" dirty="0">
                <a:effectLst/>
              </a:rPr>
              <a:t> </a:t>
            </a:r>
            <a:r>
              <a:rPr lang="en-US" sz="1000" dirty="0" err="1">
                <a:effectLst/>
              </a:rPr>
              <a:t>datos</a:t>
            </a:r>
            <a:r>
              <a:rPr lang="en-US" sz="1000" dirty="0">
                <a:effectLst/>
              </a:rPr>
              <a:t> y </a:t>
            </a:r>
            <a:r>
              <a:rPr lang="en-US" sz="1000" dirty="0" err="1">
                <a:effectLst/>
              </a:rPr>
              <a:t>luego</a:t>
            </a:r>
            <a:r>
              <a:rPr lang="en-US" sz="1000" dirty="0">
                <a:effectLst/>
              </a:rPr>
              <a:t> </a:t>
            </a:r>
            <a:r>
              <a:rPr lang="en-US" sz="1000" dirty="0" err="1">
                <a:effectLst/>
              </a:rPr>
              <a:t>vuelven</a:t>
            </a:r>
            <a:r>
              <a:rPr lang="en-US" sz="1000" dirty="0">
                <a:effectLst/>
              </a:rPr>
              <a:t> a </a:t>
            </a:r>
            <a:r>
              <a:rPr lang="en-US" sz="1000" dirty="0" err="1">
                <a:effectLst/>
              </a:rPr>
              <a:t>recopilar</a:t>
            </a:r>
            <a:r>
              <a:rPr lang="en-US" sz="1000" dirty="0">
                <a:effectLst/>
              </a:rPr>
              <a:t> </a:t>
            </a:r>
            <a:r>
              <a:rPr lang="en-US" sz="1000" dirty="0" err="1">
                <a:effectLst/>
              </a:rPr>
              <a:t>más</a:t>
            </a:r>
            <a:r>
              <a:rPr lang="en-US" sz="1000" dirty="0">
                <a:effectLst/>
              </a:rPr>
              <a:t> </a:t>
            </a:r>
            <a:r>
              <a:rPr lang="en-US" sz="1000" dirty="0" err="1">
                <a:effectLst/>
              </a:rPr>
              <a:t>datos</a:t>
            </a:r>
            <a:r>
              <a:rPr lang="en-US" sz="1000" dirty="0">
                <a:effectLst/>
              </a:rPr>
              <a:t> </a:t>
            </a:r>
            <a:r>
              <a:rPr lang="en-US" sz="1000" dirty="0" err="1">
                <a:effectLst/>
              </a:rPr>
              <a:t>basándose</a:t>
            </a:r>
            <a:r>
              <a:rPr lang="en-US" sz="1000" dirty="0">
                <a:effectLst/>
              </a:rPr>
              <a:t> </a:t>
            </a:r>
            <a:r>
              <a:rPr lang="en-US" sz="1000" dirty="0" err="1">
                <a:effectLst/>
              </a:rPr>
              <a:t>en</a:t>
            </a:r>
            <a:r>
              <a:rPr lang="en-US" sz="1000" dirty="0">
                <a:effectLst/>
              </a:rPr>
              <a:t> sus </a:t>
            </a:r>
            <a:r>
              <a:rPr lang="en-US" sz="1000" dirty="0" err="1">
                <a:effectLst/>
              </a:rPr>
              <a:t>análisis</a:t>
            </a:r>
            <a:r>
              <a:rPr lang="en-US" sz="1000" dirty="0">
                <a:effectLst/>
              </a:rPr>
              <a:t> </a:t>
            </a:r>
            <a:r>
              <a:rPr lang="en-US" sz="1000" dirty="0" err="1">
                <a:effectLst/>
              </a:rPr>
              <a:t>anteriores</a:t>
            </a:r>
            <a:r>
              <a:rPr lang="en-US" sz="1000" dirty="0">
                <a:effectLst/>
              </a:rPr>
              <a:t>. Este </a:t>
            </a:r>
            <a:r>
              <a:rPr lang="en-US" sz="1000" dirty="0" err="1">
                <a:effectLst/>
              </a:rPr>
              <a:t>proceso</a:t>
            </a:r>
            <a:r>
              <a:rPr lang="en-US" sz="1000" dirty="0">
                <a:effectLst/>
              </a:rPr>
              <a:t> se </a:t>
            </a:r>
            <a:r>
              <a:rPr lang="en-US" sz="1000" dirty="0" err="1">
                <a:effectLst/>
              </a:rPr>
              <a:t>repite</a:t>
            </a:r>
            <a:r>
              <a:rPr lang="en-US" sz="1000" dirty="0">
                <a:effectLst/>
              </a:rPr>
              <a:t> hasta que se </a:t>
            </a:r>
            <a:r>
              <a:rPr lang="en-US" sz="1000" dirty="0" err="1">
                <a:effectLst/>
              </a:rPr>
              <a:t>desarrolla</a:t>
            </a:r>
            <a:r>
              <a:rPr lang="en-US" sz="1000" dirty="0">
                <a:effectLst/>
              </a:rPr>
              <a:t> </a:t>
            </a:r>
            <a:r>
              <a:rPr lang="en-US" sz="1000" dirty="0" err="1">
                <a:effectLst/>
              </a:rPr>
              <a:t>una</a:t>
            </a:r>
            <a:r>
              <a:rPr lang="en-US" sz="1000" dirty="0">
                <a:effectLst/>
              </a:rPr>
              <a:t> </a:t>
            </a:r>
            <a:r>
              <a:rPr lang="en-US" sz="1000" dirty="0" err="1">
                <a:effectLst/>
              </a:rPr>
              <a:t>teoría</a:t>
            </a:r>
            <a:r>
              <a:rPr lang="en-US" sz="1000" dirty="0">
                <a:effectLst/>
              </a:rPr>
              <a:t> </a:t>
            </a:r>
            <a:r>
              <a:rPr lang="en-US" sz="1000" dirty="0" err="1">
                <a:effectLst/>
              </a:rPr>
              <a:t>sólida</a:t>
            </a:r>
            <a:r>
              <a:rPr lang="en-US" sz="1000" dirty="0">
                <a:effectLst/>
              </a:rPr>
              <a:t> y bien </a:t>
            </a:r>
            <a:r>
              <a:rPr lang="en-US" sz="1000" dirty="0" err="1">
                <a:effectLst/>
              </a:rPr>
              <a:t>fundamentada</a:t>
            </a:r>
            <a:r>
              <a:rPr lang="en-US" sz="1000" dirty="0">
                <a:effectLst/>
              </a:rPr>
              <a:t>.</a:t>
            </a:r>
          </a:p>
          <a:p>
            <a:pPr>
              <a:lnSpc>
                <a:spcPct val="90000"/>
              </a:lnSpc>
            </a:pPr>
            <a:r>
              <a:rPr lang="en-US" sz="1000" b="1" dirty="0" err="1">
                <a:effectLst/>
              </a:rPr>
              <a:t>Análisis</a:t>
            </a:r>
            <a:r>
              <a:rPr lang="en-US" sz="1000" b="1" dirty="0">
                <a:effectLst/>
              </a:rPr>
              <a:t> </a:t>
            </a:r>
            <a:r>
              <a:rPr lang="en-US" sz="1000" b="1" dirty="0" err="1">
                <a:effectLst/>
              </a:rPr>
              <a:t>Constante</a:t>
            </a:r>
            <a:r>
              <a:rPr lang="en-US" sz="1000" b="1" dirty="0">
                <a:effectLst/>
              </a:rPr>
              <a:t>:</a:t>
            </a:r>
            <a:r>
              <a:rPr lang="en-US" sz="1000" dirty="0">
                <a:effectLst/>
              </a:rPr>
              <a:t> Los </a:t>
            </a:r>
            <a:r>
              <a:rPr lang="en-US" sz="1000" dirty="0" err="1">
                <a:effectLst/>
              </a:rPr>
              <a:t>investigadores</a:t>
            </a:r>
            <a:r>
              <a:rPr lang="en-US" sz="1000" dirty="0">
                <a:effectLst/>
              </a:rPr>
              <a:t> </a:t>
            </a:r>
            <a:r>
              <a:rPr lang="en-US" sz="1000" dirty="0" err="1">
                <a:effectLst/>
              </a:rPr>
              <a:t>analizan</a:t>
            </a:r>
            <a:r>
              <a:rPr lang="en-US" sz="1000" dirty="0">
                <a:effectLst/>
              </a:rPr>
              <a:t> </a:t>
            </a:r>
            <a:r>
              <a:rPr lang="en-US" sz="1000" dirty="0" err="1">
                <a:effectLst/>
              </a:rPr>
              <a:t>los</a:t>
            </a:r>
            <a:r>
              <a:rPr lang="en-US" sz="1000" dirty="0">
                <a:effectLst/>
              </a:rPr>
              <a:t> </a:t>
            </a:r>
            <a:r>
              <a:rPr lang="en-US" sz="1000" dirty="0" err="1">
                <a:effectLst/>
              </a:rPr>
              <a:t>datos</a:t>
            </a:r>
            <a:r>
              <a:rPr lang="en-US" sz="1000" dirty="0">
                <a:effectLst/>
              </a:rPr>
              <a:t> a </a:t>
            </a:r>
            <a:r>
              <a:rPr lang="en-US" sz="1000" dirty="0" err="1">
                <a:effectLst/>
              </a:rPr>
              <a:t>medida</a:t>
            </a:r>
            <a:r>
              <a:rPr lang="en-US" sz="1000" dirty="0">
                <a:effectLst/>
              </a:rPr>
              <a:t> que se </a:t>
            </a:r>
            <a:r>
              <a:rPr lang="en-US" sz="1000" dirty="0" err="1">
                <a:effectLst/>
              </a:rPr>
              <a:t>recopilan</a:t>
            </a:r>
            <a:r>
              <a:rPr lang="en-US" sz="1000" dirty="0">
                <a:effectLst/>
              </a:rPr>
              <a:t>, </a:t>
            </a:r>
            <a:r>
              <a:rPr lang="en-US" sz="1000" dirty="0" err="1">
                <a:effectLst/>
              </a:rPr>
              <a:t>en</a:t>
            </a:r>
            <a:r>
              <a:rPr lang="en-US" sz="1000" dirty="0">
                <a:effectLst/>
              </a:rPr>
              <a:t> </a:t>
            </a:r>
            <a:r>
              <a:rPr lang="en-US" sz="1000" dirty="0" err="1">
                <a:effectLst/>
              </a:rPr>
              <a:t>lugar</a:t>
            </a:r>
            <a:r>
              <a:rPr lang="en-US" sz="1000" dirty="0">
                <a:effectLst/>
              </a:rPr>
              <a:t> de </a:t>
            </a:r>
            <a:r>
              <a:rPr lang="en-US" sz="1000" dirty="0" err="1">
                <a:effectLst/>
              </a:rPr>
              <a:t>esperar</a:t>
            </a:r>
            <a:r>
              <a:rPr lang="en-US" sz="1000" dirty="0">
                <a:effectLst/>
              </a:rPr>
              <a:t> hasta que se </a:t>
            </a:r>
            <a:r>
              <a:rPr lang="en-US" sz="1000" dirty="0" err="1">
                <a:effectLst/>
              </a:rPr>
              <a:t>haya</a:t>
            </a:r>
            <a:r>
              <a:rPr lang="en-US" sz="1000" dirty="0">
                <a:effectLst/>
              </a:rPr>
              <a:t> </a:t>
            </a:r>
            <a:r>
              <a:rPr lang="en-US" sz="1000" dirty="0" err="1">
                <a:effectLst/>
              </a:rPr>
              <a:t>recopilado</a:t>
            </a:r>
            <a:r>
              <a:rPr lang="en-US" sz="1000" dirty="0">
                <a:effectLst/>
              </a:rPr>
              <a:t> </a:t>
            </a:r>
            <a:r>
              <a:rPr lang="en-US" sz="1000" dirty="0" err="1">
                <a:effectLst/>
              </a:rPr>
              <a:t>todo</a:t>
            </a:r>
            <a:r>
              <a:rPr lang="en-US" sz="1000" dirty="0">
                <a:effectLst/>
              </a:rPr>
              <a:t> </a:t>
            </a:r>
            <a:r>
              <a:rPr lang="en-US" sz="1000" dirty="0" err="1">
                <a:effectLst/>
              </a:rPr>
              <a:t>el</a:t>
            </a:r>
            <a:r>
              <a:rPr lang="en-US" sz="1000" dirty="0">
                <a:effectLst/>
              </a:rPr>
              <a:t> conjunto de </a:t>
            </a:r>
            <a:r>
              <a:rPr lang="en-US" sz="1000" dirty="0" err="1">
                <a:effectLst/>
              </a:rPr>
              <a:t>datos</a:t>
            </a:r>
            <a:r>
              <a:rPr lang="en-US" sz="1000" dirty="0">
                <a:effectLst/>
              </a:rPr>
              <a:t>. </a:t>
            </a:r>
            <a:r>
              <a:rPr lang="en-US" sz="1000" dirty="0" err="1">
                <a:effectLst/>
              </a:rPr>
              <a:t>Esta</a:t>
            </a:r>
            <a:r>
              <a:rPr lang="en-US" sz="1000" dirty="0">
                <a:effectLst/>
              </a:rPr>
              <a:t> </a:t>
            </a:r>
            <a:r>
              <a:rPr lang="en-US" sz="1000" dirty="0" err="1">
                <a:effectLst/>
              </a:rPr>
              <a:t>práctica</a:t>
            </a:r>
            <a:r>
              <a:rPr lang="en-US" sz="1000" dirty="0">
                <a:effectLst/>
              </a:rPr>
              <a:t> </a:t>
            </a:r>
            <a:r>
              <a:rPr lang="en-US" sz="1000" dirty="0" err="1">
                <a:effectLst/>
              </a:rPr>
              <a:t>ayuda</a:t>
            </a:r>
            <a:r>
              <a:rPr lang="en-US" sz="1000" dirty="0">
                <a:effectLst/>
              </a:rPr>
              <a:t> a </a:t>
            </a:r>
            <a:r>
              <a:rPr lang="en-US" sz="1000" dirty="0" err="1">
                <a:effectLst/>
              </a:rPr>
              <a:t>identificar</a:t>
            </a:r>
            <a:r>
              <a:rPr lang="en-US" sz="1000" dirty="0">
                <a:effectLst/>
              </a:rPr>
              <a:t> </a:t>
            </a:r>
            <a:r>
              <a:rPr lang="en-US" sz="1000" dirty="0" err="1">
                <a:effectLst/>
              </a:rPr>
              <a:t>patrones</a:t>
            </a:r>
            <a:r>
              <a:rPr lang="en-US" sz="1000" dirty="0">
                <a:effectLst/>
              </a:rPr>
              <a:t> </a:t>
            </a:r>
            <a:r>
              <a:rPr lang="en-US" sz="1000" dirty="0" err="1">
                <a:effectLst/>
              </a:rPr>
              <a:t>emergentes</a:t>
            </a:r>
            <a:r>
              <a:rPr lang="en-US" sz="1000" dirty="0">
                <a:effectLst/>
              </a:rPr>
              <a:t> y a </a:t>
            </a:r>
            <a:r>
              <a:rPr lang="en-US" sz="1000" dirty="0" err="1">
                <a:effectLst/>
              </a:rPr>
              <a:t>ajustar</a:t>
            </a:r>
            <a:r>
              <a:rPr lang="en-US" sz="1000" dirty="0">
                <a:effectLst/>
              </a:rPr>
              <a:t> </a:t>
            </a:r>
            <a:r>
              <a:rPr lang="en-US" sz="1000" dirty="0" err="1">
                <a:effectLst/>
              </a:rPr>
              <a:t>el</a:t>
            </a:r>
            <a:r>
              <a:rPr lang="en-US" sz="1000" dirty="0">
                <a:effectLst/>
              </a:rPr>
              <a:t> </a:t>
            </a:r>
            <a:r>
              <a:rPr lang="en-US" sz="1000" dirty="0" err="1">
                <a:effectLst/>
              </a:rPr>
              <a:t>enfoque</a:t>
            </a:r>
            <a:r>
              <a:rPr lang="en-US" sz="1000" dirty="0">
                <a:effectLst/>
              </a:rPr>
              <a:t> o </a:t>
            </a:r>
            <a:r>
              <a:rPr lang="en-US" sz="1000" dirty="0" err="1">
                <a:effectLst/>
              </a:rPr>
              <a:t>alcance</a:t>
            </a:r>
            <a:r>
              <a:rPr lang="en-US" sz="1000" dirty="0">
                <a:effectLst/>
              </a:rPr>
              <a:t> de la </a:t>
            </a:r>
            <a:r>
              <a:rPr lang="en-US" sz="1000" dirty="0" err="1">
                <a:effectLst/>
              </a:rPr>
              <a:t>investigación</a:t>
            </a:r>
            <a:r>
              <a:rPr lang="en-US" sz="1000" dirty="0">
                <a:effectLst/>
              </a:rPr>
              <a:t> </a:t>
            </a:r>
            <a:r>
              <a:rPr lang="en-US" sz="1000" dirty="0" err="1">
                <a:effectLst/>
              </a:rPr>
              <a:t>según</a:t>
            </a:r>
            <a:r>
              <a:rPr lang="en-US" sz="1000" dirty="0">
                <a:effectLst/>
              </a:rPr>
              <a:t> sea </a:t>
            </a:r>
            <a:r>
              <a:rPr lang="en-US" sz="1000" dirty="0" err="1">
                <a:effectLst/>
              </a:rPr>
              <a:t>necesario</a:t>
            </a:r>
            <a:r>
              <a:rPr lang="en-US" sz="1000" dirty="0">
                <a:effectLst/>
              </a:rPr>
              <a:t>.</a:t>
            </a:r>
          </a:p>
          <a:p>
            <a:pPr>
              <a:lnSpc>
                <a:spcPct val="90000"/>
              </a:lnSpc>
            </a:pPr>
            <a:r>
              <a:rPr lang="en-US" sz="1000" b="1" dirty="0" err="1">
                <a:effectLst/>
              </a:rPr>
              <a:t>Uso</a:t>
            </a:r>
            <a:r>
              <a:rPr lang="en-US" sz="1000" b="1" dirty="0">
                <a:effectLst/>
              </a:rPr>
              <a:t> de Memos:</a:t>
            </a:r>
            <a:r>
              <a:rPr lang="en-US" sz="1000" dirty="0">
                <a:effectLst/>
              </a:rPr>
              <a:t> Los memos son </a:t>
            </a:r>
            <a:r>
              <a:rPr lang="en-US" sz="1000" dirty="0" err="1">
                <a:effectLst/>
              </a:rPr>
              <a:t>registros</a:t>
            </a:r>
            <a:r>
              <a:rPr lang="en-US" sz="1000" dirty="0">
                <a:effectLst/>
              </a:rPr>
              <a:t> </a:t>
            </a:r>
            <a:r>
              <a:rPr lang="en-US" sz="1000" dirty="0" err="1">
                <a:effectLst/>
              </a:rPr>
              <a:t>escritos</a:t>
            </a:r>
            <a:r>
              <a:rPr lang="en-US" sz="1000" dirty="0">
                <a:effectLst/>
              </a:rPr>
              <a:t> que </a:t>
            </a:r>
            <a:r>
              <a:rPr lang="en-US" sz="1000" dirty="0" err="1">
                <a:effectLst/>
              </a:rPr>
              <a:t>los</a:t>
            </a:r>
            <a:r>
              <a:rPr lang="en-US" sz="1000" dirty="0">
                <a:effectLst/>
              </a:rPr>
              <a:t> </a:t>
            </a:r>
            <a:r>
              <a:rPr lang="en-US" sz="1000" dirty="0" err="1">
                <a:effectLst/>
              </a:rPr>
              <a:t>investigadores</a:t>
            </a:r>
            <a:r>
              <a:rPr lang="en-US" sz="1000" dirty="0">
                <a:effectLst/>
              </a:rPr>
              <a:t> </a:t>
            </a:r>
            <a:r>
              <a:rPr lang="en-US" sz="1000" dirty="0" err="1">
                <a:effectLst/>
              </a:rPr>
              <a:t>utilizan</a:t>
            </a:r>
            <a:r>
              <a:rPr lang="en-US" sz="1000" dirty="0">
                <a:effectLst/>
              </a:rPr>
              <a:t> para </a:t>
            </a:r>
            <a:r>
              <a:rPr lang="en-US" sz="1000" dirty="0" err="1">
                <a:effectLst/>
              </a:rPr>
              <a:t>capturar</a:t>
            </a:r>
            <a:r>
              <a:rPr lang="en-US" sz="1000" dirty="0">
                <a:effectLst/>
              </a:rPr>
              <a:t> sus </a:t>
            </a:r>
            <a:r>
              <a:rPr lang="en-US" sz="1000" dirty="0" err="1">
                <a:effectLst/>
              </a:rPr>
              <a:t>reflexiones</a:t>
            </a:r>
            <a:r>
              <a:rPr lang="en-US" sz="1000" dirty="0">
                <a:effectLst/>
              </a:rPr>
              <a:t>, ideas y </a:t>
            </a:r>
            <a:r>
              <a:rPr lang="en-US" sz="1000" dirty="0" err="1">
                <a:effectLst/>
              </a:rPr>
              <a:t>análisis</a:t>
            </a:r>
            <a:r>
              <a:rPr lang="en-US" sz="1000" dirty="0">
                <a:effectLst/>
              </a:rPr>
              <a:t> </a:t>
            </a:r>
            <a:r>
              <a:rPr lang="en-US" sz="1000" dirty="0" err="1">
                <a:effectLst/>
              </a:rPr>
              <a:t>durante</a:t>
            </a:r>
            <a:r>
              <a:rPr lang="en-US" sz="1000" dirty="0">
                <a:effectLst/>
              </a:rPr>
              <a:t> </a:t>
            </a:r>
            <a:r>
              <a:rPr lang="en-US" sz="1000" dirty="0" err="1">
                <a:effectLst/>
              </a:rPr>
              <a:t>el</a:t>
            </a:r>
            <a:r>
              <a:rPr lang="en-US" sz="1000" dirty="0">
                <a:effectLst/>
              </a:rPr>
              <a:t> </a:t>
            </a:r>
            <a:r>
              <a:rPr lang="en-US" sz="1000" dirty="0" err="1">
                <a:effectLst/>
              </a:rPr>
              <a:t>proceso</a:t>
            </a:r>
            <a:r>
              <a:rPr lang="en-US" sz="1000" dirty="0">
                <a:effectLst/>
              </a:rPr>
              <a:t> de </a:t>
            </a:r>
            <a:r>
              <a:rPr lang="en-US" sz="1000" dirty="0" err="1">
                <a:effectLst/>
              </a:rPr>
              <a:t>investigación</a:t>
            </a:r>
            <a:r>
              <a:rPr lang="en-US" sz="1000" dirty="0">
                <a:effectLst/>
              </a:rPr>
              <a:t>. </a:t>
            </a:r>
            <a:r>
              <a:rPr lang="en-US" sz="1000" dirty="0" err="1">
                <a:effectLst/>
              </a:rPr>
              <a:t>Estos</a:t>
            </a:r>
            <a:r>
              <a:rPr lang="en-US" sz="1000" dirty="0">
                <a:effectLst/>
              </a:rPr>
              <a:t> memos son </a:t>
            </a:r>
            <a:r>
              <a:rPr lang="en-US" sz="1000" dirty="0" err="1">
                <a:effectLst/>
              </a:rPr>
              <a:t>fundamentales</a:t>
            </a:r>
            <a:r>
              <a:rPr lang="en-US" sz="1000" dirty="0">
                <a:effectLst/>
              </a:rPr>
              <a:t> </a:t>
            </a:r>
            <a:r>
              <a:rPr lang="en-US" sz="1000" dirty="0" err="1">
                <a:effectLst/>
              </a:rPr>
              <a:t>en</a:t>
            </a:r>
            <a:r>
              <a:rPr lang="en-US" sz="1000" dirty="0">
                <a:effectLst/>
              </a:rPr>
              <a:t> la </a:t>
            </a:r>
            <a:r>
              <a:rPr lang="en-US" sz="1000" dirty="0" err="1">
                <a:effectLst/>
              </a:rPr>
              <a:t>teoría</a:t>
            </a:r>
            <a:r>
              <a:rPr lang="en-US" sz="1000" dirty="0">
                <a:effectLst/>
              </a:rPr>
              <a:t> </a:t>
            </a:r>
            <a:r>
              <a:rPr lang="en-US" sz="1000" dirty="0" err="1">
                <a:effectLst/>
              </a:rPr>
              <a:t>fundamentada</a:t>
            </a:r>
            <a:r>
              <a:rPr lang="en-US" sz="1000" dirty="0">
                <a:effectLst/>
              </a:rPr>
              <a:t>, </a:t>
            </a:r>
            <a:r>
              <a:rPr lang="en-US" sz="1000" dirty="0" err="1">
                <a:effectLst/>
              </a:rPr>
              <a:t>ya</a:t>
            </a:r>
            <a:r>
              <a:rPr lang="en-US" sz="1000" dirty="0">
                <a:effectLst/>
              </a:rPr>
              <a:t> que </a:t>
            </a:r>
            <a:r>
              <a:rPr lang="en-US" sz="1000" dirty="0" err="1">
                <a:effectLst/>
              </a:rPr>
              <a:t>ayudan</a:t>
            </a:r>
            <a:r>
              <a:rPr lang="en-US" sz="1000" dirty="0">
                <a:effectLst/>
              </a:rPr>
              <a:t> a </a:t>
            </a:r>
            <a:r>
              <a:rPr lang="en-US" sz="1000" dirty="0" err="1">
                <a:effectLst/>
              </a:rPr>
              <a:t>los</a:t>
            </a:r>
            <a:r>
              <a:rPr lang="en-US" sz="1000" dirty="0">
                <a:effectLst/>
              </a:rPr>
              <a:t> </a:t>
            </a:r>
            <a:r>
              <a:rPr lang="en-US" sz="1000" dirty="0" err="1">
                <a:effectLst/>
              </a:rPr>
              <a:t>investigadores</a:t>
            </a:r>
            <a:r>
              <a:rPr lang="en-US" sz="1000" dirty="0">
                <a:effectLst/>
              </a:rPr>
              <a:t> a </a:t>
            </a:r>
            <a:r>
              <a:rPr lang="en-US" sz="1000" dirty="0" err="1">
                <a:effectLst/>
              </a:rPr>
              <a:t>mantener</a:t>
            </a:r>
            <a:r>
              <a:rPr lang="en-US" sz="1000" dirty="0">
                <a:effectLst/>
              </a:rPr>
              <a:t> un </a:t>
            </a:r>
            <a:r>
              <a:rPr lang="en-US" sz="1000" dirty="0" err="1">
                <a:effectLst/>
              </a:rPr>
              <a:t>registro</a:t>
            </a:r>
            <a:r>
              <a:rPr lang="en-US" sz="1000" dirty="0">
                <a:effectLst/>
              </a:rPr>
              <a:t> de sus </a:t>
            </a:r>
            <a:r>
              <a:rPr lang="en-US" sz="1000" dirty="0" err="1">
                <a:effectLst/>
              </a:rPr>
              <a:t>pensamientos</a:t>
            </a:r>
            <a:r>
              <a:rPr lang="en-US" sz="1000" dirty="0">
                <a:effectLst/>
              </a:rPr>
              <a:t> y a </a:t>
            </a:r>
            <a:r>
              <a:rPr lang="en-US" sz="1000" dirty="0" err="1">
                <a:effectLst/>
              </a:rPr>
              <a:t>rastrear</a:t>
            </a:r>
            <a:r>
              <a:rPr lang="en-US" sz="1000" dirty="0">
                <a:effectLst/>
              </a:rPr>
              <a:t> </a:t>
            </a:r>
            <a:r>
              <a:rPr lang="en-US" sz="1000" dirty="0" err="1">
                <a:effectLst/>
              </a:rPr>
              <a:t>cómo</a:t>
            </a:r>
            <a:r>
              <a:rPr lang="en-US" sz="1000" dirty="0">
                <a:effectLst/>
              </a:rPr>
              <a:t> </a:t>
            </a:r>
            <a:r>
              <a:rPr lang="en-US" sz="1000" dirty="0" err="1">
                <a:effectLst/>
              </a:rPr>
              <a:t>evolucionan</a:t>
            </a:r>
            <a:r>
              <a:rPr lang="en-US" sz="1000" dirty="0">
                <a:effectLst/>
              </a:rPr>
              <a:t> las ideas a lo largo del </a:t>
            </a:r>
            <a:r>
              <a:rPr lang="en-US" sz="1000" dirty="0" err="1">
                <a:effectLst/>
              </a:rPr>
              <a:t>tiempo</a:t>
            </a:r>
            <a:r>
              <a:rPr lang="en-US" sz="1000" dirty="0">
                <a:effectLst/>
              </a:rPr>
              <a:t>.</a:t>
            </a:r>
          </a:p>
          <a:p>
            <a:pPr>
              <a:lnSpc>
                <a:spcPct val="90000"/>
              </a:lnSpc>
            </a:pPr>
            <a:r>
              <a:rPr lang="en-US" sz="1000" b="1" dirty="0" err="1">
                <a:effectLst/>
              </a:rPr>
              <a:t>Generalización</a:t>
            </a:r>
            <a:r>
              <a:rPr lang="en-US" sz="1000" b="1" dirty="0">
                <a:effectLst/>
              </a:rPr>
              <a:t> </a:t>
            </a:r>
            <a:r>
              <a:rPr lang="en-US" sz="1000" b="1" dirty="0" err="1">
                <a:effectLst/>
              </a:rPr>
              <a:t>Teórica</a:t>
            </a:r>
            <a:r>
              <a:rPr lang="en-US" sz="1000" b="1" dirty="0">
                <a:effectLst/>
              </a:rPr>
              <a:t>:</a:t>
            </a:r>
            <a:r>
              <a:rPr lang="en-US" sz="1000" dirty="0">
                <a:effectLst/>
              </a:rPr>
              <a:t> </a:t>
            </a:r>
            <a:r>
              <a:rPr lang="en-US" sz="1000" dirty="0" err="1">
                <a:effectLst/>
              </a:rPr>
              <a:t>Aunque</a:t>
            </a:r>
            <a:r>
              <a:rPr lang="en-US" sz="1000" dirty="0">
                <a:effectLst/>
              </a:rPr>
              <a:t> la </a:t>
            </a:r>
            <a:r>
              <a:rPr lang="en-US" sz="1000" dirty="0" err="1">
                <a:effectLst/>
              </a:rPr>
              <a:t>teoría</a:t>
            </a:r>
            <a:r>
              <a:rPr lang="en-US" sz="1000" dirty="0">
                <a:effectLst/>
              </a:rPr>
              <a:t> </a:t>
            </a:r>
            <a:r>
              <a:rPr lang="en-US" sz="1000" dirty="0" err="1">
                <a:effectLst/>
              </a:rPr>
              <a:t>fundamentada</a:t>
            </a:r>
            <a:r>
              <a:rPr lang="en-US" sz="1000" dirty="0">
                <a:effectLst/>
              </a:rPr>
              <a:t> se </a:t>
            </a:r>
            <a:r>
              <a:rPr lang="en-US" sz="1000" dirty="0" err="1">
                <a:effectLst/>
              </a:rPr>
              <a:t>basa</a:t>
            </a:r>
            <a:r>
              <a:rPr lang="en-US" sz="1000" dirty="0">
                <a:effectLst/>
              </a:rPr>
              <a:t> </a:t>
            </a:r>
            <a:r>
              <a:rPr lang="en-US" sz="1000" dirty="0" err="1">
                <a:effectLst/>
              </a:rPr>
              <a:t>en</a:t>
            </a:r>
            <a:r>
              <a:rPr lang="en-US" sz="1000" dirty="0">
                <a:effectLst/>
              </a:rPr>
              <a:t> </a:t>
            </a:r>
            <a:r>
              <a:rPr lang="en-US" sz="1000" dirty="0" err="1">
                <a:effectLst/>
              </a:rPr>
              <a:t>datos</a:t>
            </a:r>
            <a:r>
              <a:rPr lang="en-US" sz="1000" dirty="0">
                <a:effectLst/>
              </a:rPr>
              <a:t> </a:t>
            </a:r>
            <a:r>
              <a:rPr lang="en-US" sz="1000" dirty="0" err="1">
                <a:effectLst/>
              </a:rPr>
              <a:t>específicos</a:t>
            </a:r>
            <a:r>
              <a:rPr lang="en-US" sz="1000" dirty="0">
                <a:effectLst/>
              </a:rPr>
              <a:t> y </a:t>
            </a:r>
            <a:r>
              <a:rPr lang="en-US" sz="1000" dirty="0" err="1">
                <a:effectLst/>
              </a:rPr>
              <a:t>contextuales</a:t>
            </a:r>
            <a:r>
              <a:rPr lang="en-US" sz="1000" dirty="0">
                <a:effectLst/>
              </a:rPr>
              <a:t>, las </a:t>
            </a:r>
            <a:r>
              <a:rPr lang="en-US" sz="1000" dirty="0" err="1">
                <a:effectLst/>
              </a:rPr>
              <a:t>teorías</a:t>
            </a:r>
            <a:r>
              <a:rPr lang="en-US" sz="1000" dirty="0">
                <a:effectLst/>
              </a:rPr>
              <a:t> </a:t>
            </a:r>
            <a:r>
              <a:rPr lang="en-US" sz="1000" dirty="0" err="1">
                <a:effectLst/>
              </a:rPr>
              <a:t>desarrolladas</a:t>
            </a:r>
            <a:r>
              <a:rPr lang="en-US" sz="1000" dirty="0">
                <a:effectLst/>
              </a:rPr>
              <a:t> </a:t>
            </a:r>
            <a:r>
              <a:rPr lang="en-US" sz="1000" dirty="0" err="1">
                <a:effectLst/>
              </a:rPr>
              <a:t>pueden</a:t>
            </a:r>
            <a:r>
              <a:rPr lang="en-US" sz="1000" dirty="0">
                <a:effectLst/>
              </a:rPr>
              <a:t> </a:t>
            </a:r>
            <a:r>
              <a:rPr lang="en-US" sz="1000" dirty="0" err="1">
                <a:effectLst/>
              </a:rPr>
              <a:t>tener</a:t>
            </a:r>
            <a:r>
              <a:rPr lang="en-US" sz="1000" dirty="0">
                <a:effectLst/>
              </a:rPr>
              <a:t> </a:t>
            </a:r>
            <a:r>
              <a:rPr lang="en-US" sz="1000" dirty="0" err="1">
                <a:effectLst/>
              </a:rPr>
              <a:t>aplicaciones</a:t>
            </a:r>
            <a:r>
              <a:rPr lang="en-US" sz="1000" dirty="0">
                <a:effectLst/>
              </a:rPr>
              <a:t> </a:t>
            </a:r>
            <a:r>
              <a:rPr lang="en-US" sz="1000" dirty="0" err="1">
                <a:effectLst/>
              </a:rPr>
              <a:t>más</a:t>
            </a:r>
            <a:r>
              <a:rPr lang="en-US" sz="1000" dirty="0">
                <a:effectLst/>
              </a:rPr>
              <a:t> </a:t>
            </a:r>
            <a:r>
              <a:rPr lang="en-US" sz="1000" dirty="0" err="1">
                <a:effectLst/>
              </a:rPr>
              <a:t>amplias</a:t>
            </a:r>
            <a:r>
              <a:rPr lang="en-US" sz="1000" dirty="0">
                <a:effectLst/>
              </a:rPr>
              <a:t> o </a:t>
            </a:r>
            <a:r>
              <a:rPr lang="en-US" sz="1000" dirty="0" err="1">
                <a:effectLst/>
              </a:rPr>
              <a:t>implicaciones</a:t>
            </a:r>
            <a:r>
              <a:rPr lang="en-US" sz="1000" dirty="0">
                <a:effectLst/>
              </a:rPr>
              <a:t> </a:t>
            </a:r>
            <a:r>
              <a:rPr lang="en-US" sz="1000" dirty="0" err="1">
                <a:effectLst/>
              </a:rPr>
              <a:t>teóricas</a:t>
            </a:r>
            <a:r>
              <a:rPr lang="en-US" sz="1000" dirty="0">
                <a:effectLst/>
              </a:rPr>
              <a:t> </a:t>
            </a:r>
            <a:r>
              <a:rPr lang="en-US" sz="1000" dirty="0" err="1">
                <a:effectLst/>
              </a:rPr>
              <a:t>más</a:t>
            </a:r>
            <a:r>
              <a:rPr lang="en-US" sz="1000" dirty="0">
                <a:effectLst/>
              </a:rPr>
              <a:t> </a:t>
            </a:r>
            <a:r>
              <a:rPr lang="en-US" sz="1000" dirty="0" err="1">
                <a:effectLst/>
              </a:rPr>
              <a:t>generales</a:t>
            </a:r>
            <a:r>
              <a:rPr lang="en-US" sz="1000" dirty="0">
                <a:effectLst/>
              </a:rPr>
              <a:t>. </a:t>
            </a:r>
            <a:r>
              <a:rPr lang="en-US" sz="1000" dirty="0" err="1">
                <a:effectLst/>
              </a:rPr>
              <a:t>Esto</a:t>
            </a:r>
            <a:r>
              <a:rPr lang="en-US" sz="1000" dirty="0">
                <a:effectLst/>
              </a:rPr>
              <a:t> se </a:t>
            </a:r>
            <a:r>
              <a:rPr lang="en-US" sz="1000" dirty="0" err="1">
                <a:effectLst/>
              </a:rPr>
              <a:t>conoce</a:t>
            </a:r>
            <a:r>
              <a:rPr lang="en-US" sz="1000" dirty="0">
                <a:effectLst/>
              </a:rPr>
              <a:t> </a:t>
            </a:r>
            <a:r>
              <a:rPr lang="en-US" sz="1000" dirty="0" err="1">
                <a:effectLst/>
              </a:rPr>
              <a:t>como</a:t>
            </a:r>
            <a:r>
              <a:rPr lang="en-US" sz="1000" dirty="0">
                <a:effectLst/>
              </a:rPr>
              <a:t> </a:t>
            </a:r>
            <a:r>
              <a:rPr lang="en-US" sz="1000" dirty="0" err="1">
                <a:effectLst/>
              </a:rPr>
              <a:t>generalización</a:t>
            </a:r>
            <a:r>
              <a:rPr lang="en-US" sz="1000" dirty="0">
                <a:effectLst/>
              </a:rPr>
              <a:t> </a:t>
            </a:r>
            <a:r>
              <a:rPr lang="en-US" sz="1000" dirty="0" err="1">
                <a:effectLst/>
              </a:rPr>
              <a:t>teórica</a:t>
            </a:r>
            <a:r>
              <a:rPr lang="en-US" sz="1000" dirty="0">
                <a:effectLst/>
              </a:rPr>
              <a:t>, </a:t>
            </a:r>
            <a:r>
              <a:rPr lang="en-US" sz="1000" dirty="0" err="1">
                <a:effectLst/>
              </a:rPr>
              <a:t>donde</a:t>
            </a:r>
            <a:r>
              <a:rPr lang="en-US" sz="1000" dirty="0">
                <a:effectLst/>
              </a:rPr>
              <a:t> las </a:t>
            </a:r>
            <a:r>
              <a:rPr lang="en-US" sz="1000" dirty="0" err="1">
                <a:effectLst/>
              </a:rPr>
              <a:t>teorías</a:t>
            </a:r>
            <a:r>
              <a:rPr lang="en-US" sz="1000" dirty="0">
                <a:effectLst/>
              </a:rPr>
              <a:t> </a:t>
            </a:r>
            <a:r>
              <a:rPr lang="en-US" sz="1000" dirty="0" err="1">
                <a:effectLst/>
              </a:rPr>
              <a:t>desarrolladas</a:t>
            </a:r>
            <a:r>
              <a:rPr lang="en-US" sz="1000" dirty="0">
                <a:effectLst/>
              </a:rPr>
              <a:t> </a:t>
            </a:r>
            <a:r>
              <a:rPr lang="en-US" sz="1000" dirty="0" err="1">
                <a:effectLst/>
              </a:rPr>
              <a:t>en</a:t>
            </a:r>
            <a:r>
              <a:rPr lang="en-US" sz="1000" dirty="0">
                <a:effectLst/>
              </a:rPr>
              <a:t> un </a:t>
            </a:r>
            <a:r>
              <a:rPr lang="en-US" sz="1000" dirty="0" err="1">
                <a:effectLst/>
              </a:rPr>
              <a:t>contexto</a:t>
            </a:r>
            <a:r>
              <a:rPr lang="en-US" sz="1000" dirty="0">
                <a:effectLst/>
              </a:rPr>
              <a:t> </a:t>
            </a:r>
            <a:r>
              <a:rPr lang="en-US" sz="1000" dirty="0" err="1">
                <a:effectLst/>
              </a:rPr>
              <a:t>específico</a:t>
            </a:r>
            <a:r>
              <a:rPr lang="en-US" sz="1000" dirty="0">
                <a:effectLst/>
              </a:rPr>
              <a:t> </a:t>
            </a:r>
            <a:r>
              <a:rPr lang="en-US" sz="1000" dirty="0" err="1">
                <a:effectLst/>
              </a:rPr>
              <a:t>pueden</a:t>
            </a:r>
            <a:r>
              <a:rPr lang="en-US" sz="1000" dirty="0">
                <a:effectLst/>
              </a:rPr>
              <a:t> </a:t>
            </a:r>
            <a:r>
              <a:rPr lang="en-US" sz="1000" dirty="0" err="1">
                <a:effectLst/>
              </a:rPr>
              <a:t>ofrecer</a:t>
            </a:r>
            <a:r>
              <a:rPr lang="en-US" sz="1000" dirty="0">
                <a:effectLst/>
              </a:rPr>
              <a:t> ideas o </a:t>
            </a:r>
            <a:r>
              <a:rPr lang="en-US" sz="1000" dirty="0" err="1">
                <a:effectLst/>
              </a:rPr>
              <a:t>perspectivas</a:t>
            </a:r>
            <a:r>
              <a:rPr lang="en-US" sz="1000" dirty="0">
                <a:effectLst/>
              </a:rPr>
              <a:t> </a:t>
            </a:r>
            <a:r>
              <a:rPr lang="en-US" sz="1000" dirty="0" err="1">
                <a:effectLst/>
              </a:rPr>
              <a:t>útiles</a:t>
            </a:r>
            <a:r>
              <a:rPr lang="en-US" sz="1000" dirty="0">
                <a:effectLst/>
              </a:rPr>
              <a:t> para </a:t>
            </a:r>
            <a:r>
              <a:rPr lang="en-US" sz="1000" dirty="0" err="1">
                <a:effectLst/>
              </a:rPr>
              <a:t>otros</a:t>
            </a:r>
            <a:r>
              <a:rPr lang="en-US" sz="1000" dirty="0">
                <a:effectLst/>
              </a:rPr>
              <a:t> </a:t>
            </a:r>
            <a:r>
              <a:rPr lang="en-US" sz="1000" dirty="0" err="1">
                <a:effectLst/>
              </a:rPr>
              <a:t>contextos</a:t>
            </a:r>
            <a:r>
              <a:rPr lang="en-US" sz="1000" dirty="0">
                <a:effectLst/>
              </a:rPr>
              <a:t> o </a:t>
            </a:r>
            <a:r>
              <a:rPr lang="en-US" sz="1000" dirty="0" err="1">
                <a:effectLst/>
              </a:rPr>
              <a:t>situaciones</a:t>
            </a:r>
            <a:r>
              <a:rPr lang="en-US" sz="1000" dirty="0">
                <a:effectLst/>
              </a:rPr>
              <a:t>.</a:t>
            </a:r>
            <a:endParaRPr lang="en-US" sz="1000" dirty="0"/>
          </a:p>
        </p:txBody>
      </p:sp>
      <p:cxnSp>
        <p:nvCxnSpPr>
          <p:cNvPr id="119" name="Straight Connector 118">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Marcador de contenido 5">
            <a:extLst>
              <a:ext uri="{FF2B5EF4-FFF2-40B4-BE49-F238E27FC236}">
                <a16:creationId xmlns:a16="http://schemas.microsoft.com/office/drawing/2014/main" id="{F3428BB7-C8DA-9D14-42B1-0FACF8370097}"/>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l="13374" r="13603"/>
          <a:stretch/>
        </p:blipFill>
        <p:spPr>
          <a:xfrm>
            <a:off x="7534655" y="1"/>
            <a:ext cx="4657345" cy="6857999"/>
          </a:xfrm>
          <a:prstGeom prst="rect">
            <a:avLst/>
          </a:prstGeom>
        </p:spPr>
      </p:pic>
    </p:spTree>
    <p:extLst>
      <p:ext uri="{BB962C8B-B14F-4D97-AF65-F5344CB8AC3E}">
        <p14:creationId xmlns:p14="http://schemas.microsoft.com/office/powerpoint/2010/main" val="182596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6B277CDB-FCDF-CFCB-9A41-4DC32CD9AF1B}"/>
              </a:ext>
            </a:extLst>
          </p:cNvPr>
          <p:cNvSpPr>
            <a:spLocks noGrp="1"/>
          </p:cNvSpPr>
          <p:nvPr>
            <p:ph type="title"/>
          </p:nvPr>
        </p:nvSpPr>
        <p:spPr/>
        <p:txBody>
          <a:bodyPr>
            <a:normAutofit fontScale="90000"/>
          </a:bodyPr>
          <a:lstStyle/>
          <a:p>
            <a:r>
              <a:rPr lang="en-US" dirty="0" err="1"/>
              <a:t>Características</a:t>
            </a:r>
            <a:r>
              <a:rPr lang="en-US" dirty="0"/>
              <a:t> de la </a:t>
            </a:r>
            <a:r>
              <a:rPr lang="en-US" dirty="0" err="1"/>
              <a:t>teoría</a:t>
            </a:r>
            <a:r>
              <a:rPr lang="en-US" dirty="0"/>
              <a:t> </a:t>
            </a:r>
            <a:r>
              <a:rPr lang="en-US" dirty="0" err="1"/>
              <a:t>fundamentada</a:t>
            </a:r>
            <a:endParaRPr lang="es-CL" dirty="0"/>
          </a:p>
        </p:txBody>
      </p:sp>
      <p:sp>
        <p:nvSpPr>
          <p:cNvPr id="6" name="Marcador de contenido 5">
            <a:extLst>
              <a:ext uri="{FF2B5EF4-FFF2-40B4-BE49-F238E27FC236}">
                <a16:creationId xmlns:a16="http://schemas.microsoft.com/office/drawing/2014/main" id="{586E307B-80D1-32D3-AD90-9846C3C97A7E}"/>
              </a:ext>
            </a:extLst>
          </p:cNvPr>
          <p:cNvSpPr>
            <a:spLocks noGrp="1"/>
          </p:cNvSpPr>
          <p:nvPr>
            <p:ph sz="half" idx="1"/>
          </p:nvPr>
        </p:nvSpPr>
        <p:spPr/>
        <p:txBody>
          <a:bodyPr>
            <a:normAutofit/>
          </a:bodyPr>
          <a:lstStyle/>
          <a:p>
            <a:r>
              <a:rPr lang="es-CL" dirty="0"/>
              <a:t>Según </a:t>
            </a:r>
            <a:r>
              <a:rPr lang="es-CL" dirty="0" err="1"/>
              <a:t>Herring</a:t>
            </a:r>
            <a:r>
              <a:rPr lang="es-CL" dirty="0"/>
              <a:t> (2018), la teoría fundamentada actúa como un marco que integra los criterios investigativos de credibilidad, originalidad, resonancia y utilidad. </a:t>
            </a:r>
          </a:p>
          <a:p>
            <a:r>
              <a:rPr lang="es-CL" dirty="0"/>
              <a:t>Estos criterios se interrelacionan para proporcionar una evaluación holística de la teoría desarrollada.</a:t>
            </a:r>
          </a:p>
        </p:txBody>
      </p:sp>
      <p:graphicFrame>
        <p:nvGraphicFramePr>
          <p:cNvPr id="9" name="Marcador de contenido 6">
            <a:extLst>
              <a:ext uri="{FF2B5EF4-FFF2-40B4-BE49-F238E27FC236}">
                <a16:creationId xmlns:a16="http://schemas.microsoft.com/office/drawing/2014/main" id="{1047E982-6EE1-C1A5-EC83-9E489577502E}"/>
              </a:ext>
            </a:extLst>
          </p:cNvPr>
          <p:cNvGraphicFramePr>
            <a:graphicFrameLocks noGrp="1"/>
          </p:cNvGraphicFramePr>
          <p:nvPr>
            <p:ph sz="half" idx="2"/>
            <p:extLst>
              <p:ext uri="{D42A27DB-BD31-4B8C-83A1-F6EECF244321}">
                <p14:modId xmlns:p14="http://schemas.microsoft.com/office/powerpoint/2010/main" val="3750464436"/>
              </p:ext>
            </p:extLst>
          </p:nvPr>
        </p:nvGraphicFramePr>
        <p:xfrm>
          <a:off x="6389639" y="1731263"/>
          <a:ext cx="5239512" cy="3395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20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2CFFC0-06AF-7FC0-6FE0-C781EE07C1B8}"/>
              </a:ext>
            </a:extLst>
          </p:cNvPr>
          <p:cNvSpPr>
            <a:spLocks noGrp="1"/>
          </p:cNvSpPr>
          <p:nvPr>
            <p:ph type="title"/>
          </p:nvPr>
        </p:nvSpPr>
        <p:spPr/>
        <p:txBody>
          <a:bodyPr vert="horz" lIns="91440" tIns="45720" rIns="91440" bIns="45720" rtlCol="0" anchor="t">
            <a:normAutofit/>
          </a:bodyPr>
          <a:lstStyle/>
          <a:p>
            <a:r>
              <a:rPr lang="en-US" sz="5000" dirty="0" err="1"/>
              <a:t>Análisis</a:t>
            </a:r>
            <a:r>
              <a:rPr lang="en-US" sz="5000" dirty="0"/>
              <a:t> </a:t>
            </a:r>
            <a:r>
              <a:rPr lang="en-US" sz="5000" dirty="0" err="1"/>
              <a:t>cualitativo</a:t>
            </a:r>
            <a:endParaRPr lang="en-US" sz="5000" dirty="0"/>
          </a:p>
        </p:txBody>
      </p:sp>
      <p:sp>
        <p:nvSpPr>
          <p:cNvPr id="8" name="Marcador de contenido 7">
            <a:extLst>
              <a:ext uri="{FF2B5EF4-FFF2-40B4-BE49-F238E27FC236}">
                <a16:creationId xmlns:a16="http://schemas.microsoft.com/office/drawing/2014/main" id="{656AA015-5DF3-1510-E9D8-E83D5302E795}"/>
              </a:ext>
            </a:extLst>
          </p:cNvPr>
          <p:cNvSpPr>
            <a:spLocks noGrp="1"/>
          </p:cNvSpPr>
          <p:nvPr>
            <p:ph sz="half" idx="2"/>
          </p:nvPr>
        </p:nvSpPr>
        <p:spPr>
          <a:xfrm>
            <a:off x="562149" y="2365756"/>
            <a:ext cx="5239512" cy="3395469"/>
          </a:xfrm>
        </p:spPr>
        <p:txBody>
          <a:bodyPr>
            <a:normAutofit/>
          </a:bodyPr>
          <a:lstStyle/>
          <a:p>
            <a:pPr marL="0" indent="0">
              <a:buNone/>
            </a:pPr>
            <a:r>
              <a:rPr lang="es-CL" sz="2400" dirty="0">
                <a:solidFill>
                  <a:srgbClr val="000000"/>
                </a:solidFill>
                <a:latin typeface="Arial" panose="020B0604020202020204" pitchFamily="34" charset="0"/>
                <a:cs typeface="Arial" panose="020B0604020202020204" pitchFamily="34" charset="0"/>
              </a:rPr>
              <a:t>En la recolección de datos, la acción esencial consiste en que recibimos </a:t>
            </a:r>
            <a:r>
              <a:rPr lang="es-CL" sz="2400" b="1" dirty="0">
                <a:latin typeface="Arial" panose="020B0604020202020204" pitchFamily="34" charset="0"/>
                <a:cs typeface="Arial" panose="020B0604020202020204" pitchFamily="34" charset="0"/>
              </a:rPr>
              <a:t>datos no estructurados</a:t>
            </a:r>
            <a:r>
              <a:rPr lang="es-CL" sz="2400" dirty="0">
                <a:solidFill>
                  <a:srgbClr val="000000"/>
                </a:solidFill>
                <a:latin typeface="Arial" panose="020B0604020202020204" pitchFamily="34" charset="0"/>
                <a:cs typeface="Arial" panose="020B0604020202020204" pitchFamily="34" charset="0"/>
              </a:rPr>
              <a:t>, a los cuales nosotros les damos estructura. Los datos son muy variados, pero </a:t>
            </a:r>
            <a:r>
              <a:rPr lang="es-CL" sz="2400" b="1" dirty="0">
                <a:latin typeface="Arial" panose="020B0604020202020204" pitchFamily="34" charset="0"/>
                <a:cs typeface="Arial" panose="020B0604020202020204" pitchFamily="34" charset="0"/>
              </a:rPr>
              <a:t>en esencia consisten en narraciones</a:t>
            </a:r>
            <a:r>
              <a:rPr lang="es-CL" sz="2400" dirty="0">
                <a:solidFill>
                  <a:srgbClr val="000000"/>
                </a:solidFill>
                <a:latin typeface="Arial" panose="020B0604020202020204" pitchFamily="34" charset="0"/>
                <a:cs typeface="Arial" panose="020B0604020202020204" pitchFamily="34" charset="0"/>
              </a:rPr>
              <a:t> de los participantes</a:t>
            </a:r>
            <a:endParaRPr lang="es-CL" dirty="0"/>
          </a:p>
        </p:txBody>
      </p:sp>
      <p:sp>
        <p:nvSpPr>
          <p:cNvPr id="35" name="Marcador de texto 34">
            <a:extLst>
              <a:ext uri="{FF2B5EF4-FFF2-40B4-BE49-F238E27FC236}">
                <a16:creationId xmlns:a16="http://schemas.microsoft.com/office/drawing/2014/main" id="{D942F89F-B9B2-8596-E996-700E1624ADD3}"/>
              </a:ext>
            </a:extLst>
          </p:cNvPr>
          <p:cNvSpPr>
            <a:spLocks noGrp="1"/>
          </p:cNvSpPr>
          <p:nvPr>
            <p:ph type="body" sz="quarter" idx="3"/>
          </p:nvPr>
        </p:nvSpPr>
        <p:spPr>
          <a:xfrm>
            <a:off x="6382576" y="1953800"/>
            <a:ext cx="5239512" cy="823912"/>
          </a:xfrm>
        </p:spPr>
        <p:txBody>
          <a:bodyPr/>
          <a:lstStyle/>
          <a:p>
            <a:r>
              <a:rPr lang="es-CL" dirty="0"/>
              <a:t>Algunas definiciones…</a:t>
            </a:r>
          </a:p>
        </p:txBody>
      </p:sp>
      <p:pic>
        <p:nvPicPr>
          <p:cNvPr id="39" name="Marcador de contenido 38">
            <a:extLst>
              <a:ext uri="{FF2B5EF4-FFF2-40B4-BE49-F238E27FC236}">
                <a16:creationId xmlns:a16="http://schemas.microsoft.com/office/drawing/2014/main" id="{5D1F8B95-8DBF-36AE-0610-94A387586004}"/>
              </a:ext>
            </a:extLst>
          </p:cNvPr>
          <p:cNvPicPr>
            <a:picLocks noGrp="1" noChangeAspect="1"/>
          </p:cNvPicPr>
          <p:nvPr>
            <p:ph sz="quarter" idx="4"/>
          </p:nvPr>
        </p:nvPicPr>
        <p:blipFill rotWithShape="1">
          <a:blip r:embed="rId2">
            <a:clrChange>
              <a:clrFrom>
                <a:srgbClr val="FBFBF5"/>
              </a:clrFrom>
              <a:clrTo>
                <a:srgbClr val="FBFBF5">
                  <a:alpha val="0"/>
                </a:srgbClr>
              </a:clrTo>
            </a:clrChange>
            <a:extLst>
              <a:ext uri="{28A0092B-C50C-407E-A947-70E740481C1C}">
                <a14:useLocalDpi xmlns:a14="http://schemas.microsoft.com/office/drawing/2010/main" val="0"/>
              </a:ext>
            </a:extLst>
          </a:blip>
          <a:srcRect l="5046" t="19877" r="4068" b="6910"/>
          <a:stretch/>
        </p:blipFill>
        <p:spPr>
          <a:xfrm>
            <a:off x="6382576" y="2876597"/>
            <a:ext cx="5238750" cy="2373785"/>
          </a:xfrm>
          <a:prstGeom prst="rect">
            <a:avLst/>
          </a:prstGeom>
        </p:spPr>
      </p:pic>
    </p:spTree>
    <p:extLst>
      <p:ext uri="{BB962C8B-B14F-4D97-AF65-F5344CB8AC3E}">
        <p14:creationId xmlns:p14="http://schemas.microsoft.com/office/powerpoint/2010/main" val="201042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ítulo 6">
            <a:extLst>
              <a:ext uri="{FF2B5EF4-FFF2-40B4-BE49-F238E27FC236}">
                <a16:creationId xmlns:a16="http://schemas.microsoft.com/office/drawing/2014/main" id="{D855F799-BA92-E4BF-1A95-7AFF0CF2FEF2}"/>
              </a:ext>
            </a:extLst>
          </p:cNvPr>
          <p:cNvSpPr>
            <a:spLocks noGrp="1"/>
          </p:cNvSpPr>
          <p:nvPr>
            <p:ph type="title"/>
          </p:nvPr>
        </p:nvSpPr>
        <p:spPr>
          <a:xfrm>
            <a:off x="565150" y="770890"/>
            <a:ext cx="7335835" cy="1268984"/>
          </a:xfrm>
        </p:spPr>
        <p:txBody>
          <a:bodyPr>
            <a:normAutofit/>
          </a:bodyPr>
          <a:lstStyle/>
          <a:p>
            <a:pPr>
              <a:lnSpc>
                <a:spcPct val="90000"/>
              </a:lnSpc>
            </a:pPr>
            <a:r>
              <a:rPr lang="es-CL" dirty="0"/>
              <a:t>Conceptos clave del análisis </a:t>
            </a:r>
            <a:r>
              <a:rPr lang="es-CL" dirty="0" err="1"/>
              <a:t>cualitivativo</a:t>
            </a:r>
            <a:r>
              <a:rPr lang="es-CL" dirty="0"/>
              <a:t> en Atlas Ti</a:t>
            </a:r>
          </a:p>
        </p:txBody>
      </p:sp>
      <p:cxnSp>
        <p:nvCxnSpPr>
          <p:cNvPr id="24" name="Straight Connector 2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E5FF700-0832-7346-B31E-5F46CCA102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7" name="Freeform 37">
              <a:extLst>
                <a:ext uri="{FF2B5EF4-FFF2-40B4-BE49-F238E27FC236}">
                  <a16:creationId xmlns:a16="http://schemas.microsoft.com/office/drawing/2014/main" id="{277D9C66-EBCA-9E4E-9915-3C23A4155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38">
              <a:extLst>
                <a:ext uri="{FF2B5EF4-FFF2-40B4-BE49-F238E27FC236}">
                  <a16:creationId xmlns:a16="http://schemas.microsoft.com/office/drawing/2014/main" id="{77EB4077-104B-084E-957D-3961E1A7B1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39">
              <a:extLst>
                <a:ext uri="{FF2B5EF4-FFF2-40B4-BE49-F238E27FC236}">
                  <a16:creationId xmlns:a16="http://schemas.microsoft.com/office/drawing/2014/main" id="{4357416B-B608-7C4E-A39F-CC8411421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40">
              <a:extLst>
                <a:ext uri="{FF2B5EF4-FFF2-40B4-BE49-F238E27FC236}">
                  <a16:creationId xmlns:a16="http://schemas.microsoft.com/office/drawing/2014/main" id="{C9272918-42EA-B449-A3F1-EE3EA89D9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41">
              <a:extLst>
                <a:ext uri="{FF2B5EF4-FFF2-40B4-BE49-F238E27FC236}">
                  <a16:creationId xmlns:a16="http://schemas.microsoft.com/office/drawing/2014/main" id="{B17F1055-397A-B748-8042-F50B0EE39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42">
              <a:extLst>
                <a:ext uri="{FF2B5EF4-FFF2-40B4-BE49-F238E27FC236}">
                  <a16:creationId xmlns:a16="http://schemas.microsoft.com/office/drawing/2014/main" id="{4B446987-771D-B443-A9EA-9D342077D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11" name="Marcador de contenido 8">
            <a:extLst>
              <a:ext uri="{FF2B5EF4-FFF2-40B4-BE49-F238E27FC236}">
                <a16:creationId xmlns:a16="http://schemas.microsoft.com/office/drawing/2014/main" id="{87A123DC-03F6-1E60-E66F-5A6E4F4BA71A}"/>
              </a:ext>
            </a:extLst>
          </p:cNvPr>
          <p:cNvGraphicFramePr>
            <a:graphicFrameLocks noGrp="1"/>
          </p:cNvGraphicFramePr>
          <p:nvPr>
            <p:ph idx="1"/>
            <p:extLst>
              <p:ext uri="{D42A27DB-BD31-4B8C-83A1-F6EECF244321}">
                <p14:modId xmlns:p14="http://schemas.microsoft.com/office/powerpoint/2010/main" val="262624417"/>
              </p:ext>
            </p:extLst>
          </p:nvPr>
        </p:nvGraphicFramePr>
        <p:xfrm>
          <a:off x="651537" y="2360428"/>
          <a:ext cx="7163064" cy="3400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792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6B411A95-3FDD-E088-05D9-980C7E60EAD0}"/>
              </a:ext>
            </a:extLst>
          </p:cNvPr>
          <p:cNvSpPr>
            <a:spLocks noGrp="1"/>
          </p:cNvSpPr>
          <p:nvPr>
            <p:ph type="title"/>
          </p:nvPr>
        </p:nvSpPr>
        <p:spPr>
          <a:xfrm>
            <a:off x="7493280" y="770890"/>
            <a:ext cx="4133560" cy="1268984"/>
          </a:xfrm>
        </p:spPr>
        <p:txBody>
          <a:bodyPr>
            <a:normAutofit/>
          </a:bodyPr>
          <a:lstStyle/>
          <a:p>
            <a:r>
              <a:rPr lang="es-CL" dirty="0"/>
              <a:t>Documentos</a:t>
            </a:r>
          </a:p>
        </p:txBody>
      </p:sp>
      <p:sp>
        <p:nvSpPr>
          <p:cNvPr id="3" name="Marcador de contenido 2">
            <a:extLst>
              <a:ext uri="{FF2B5EF4-FFF2-40B4-BE49-F238E27FC236}">
                <a16:creationId xmlns:a16="http://schemas.microsoft.com/office/drawing/2014/main" id="{72B4593C-70EA-A0A9-971B-D506FB01990F}"/>
              </a:ext>
            </a:extLst>
          </p:cNvPr>
          <p:cNvSpPr>
            <a:spLocks noGrp="1"/>
          </p:cNvSpPr>
          <p:nvPr>
            <p:ph idx="1"/>
          </p:nvPr>
        </p:nvSpPr>
        <p:spPr>
          <a:xfrm>
            <a:off x="7493280" y="2160016"/>
            <a:ext cx="4133560" cy="3601212"/>
          </a:xfrm>
        </p:spPr>
        <p:txBody>
          <a:bodyPr>
            <a:normAutofit lnSpcReduction="10000"/>
          </a:bodyPr>
          <a:lstStyle/>
          <a:p>
            <a:pPr>
              <a:lnSpc>
                <a:spcPct val="90000"/>
              </a:lnSpc>
            </a:pPr>
            <a:r>
              <a:rPr lang="es-CL" sz="1000" dirty="0">
                <a:latin typeface="Arial" panose="020B0604020202020204" pitchFamily="34" charset="0"/>
                <a:cs typeface="Arial" panose="020B0604020202020204" pitchFamily="34" charset="0"/>
              </a:rPr>
              <a:t>Generalmente los datos cualitativos que nos interesan están contenidos en documentos.</a:t>
            </a:r>
          </a:p>
          <a:p>
            <a:pPr>
              <a:lnSpc>
                <a:spcPct val="90000"/>
              </a:lnSpc>
            </a:pPr>
            <a:r>
              <a:rPr lang="es-CL" sz="1000" dirty="0">
                <a:latin typeface="Arial" panose="020B0604020202020204" pitchFamily="34" charset="0"/>
                <a:cs typeface="Arial" panose="020B0604020202020204" pitchFamily="34" charset="0"/>
              </a:rPr>
              <a:t>Los documentos son archivos con diferentes tipos de soporte: texto, imágenes, audio, vídeo o materiales geográficos, por ejemplo.</a:t>
            </a:r>
          </a:p>
          <a:p>
            <a:pPr>
              <a:lnSpc>
                <a:spcPct val="90000"/>
              </a:lnSpc>
            </a:pPr>
            <a:r>
              <a:rPr lang="es-CL" sz="1000" dirty="0">
                <a:latin typeface="Arial" panose="020B0604020202020204" pitchFamily="34" charset="0"/>
                <a:cs typeface="Arial" panose="020B0604020202020204" pitchFamily="34" charset="0"/>
              </a:rPr>
              <a:t>Trabajar con datos de texto en </a:t>
            </a:r>
            <a:r>
              <a:rPr lang="es-CL" sz="1000" dirty="0" err="1">
                <a:latin typeface="Arial" panose="020B0604020202020204" pitchFamily="34" charset="0"/>
                <a:cs typeface="Arial" panose="020B0604020202020204" pitchFamily="34" charset="0"/>
              </a:rPr>
              <a:t>Atlas.Ti</a:t>
            </a:r>
            <a:r>
              <a:rPr lang="es-CL" sz="1000" dirty="0">
                <a:latin typeface="Arial" panose="020B0604020202020204" pitchFamily="34" charset="0"/>
                <a:cs typeface="Arial" panose="020B0604020202020204" pitchFamily="34" charset="0"/>
              </a:rPr>
              <a:t> incluye importar datos de encuestas, importar datos de un administrador de referencias para una revisión de la literatura, usar datos de entrevistas o grupos focales, informes en formato de texto o PDF, notas de observación, etc.</a:t>
            </a:r>
          </a:p>
          <a:p>
            <a:pPr>
              <a:lnSpc>
                <a:spcPct val="90000"/>
              </a:lnSpc>
            </a:pPr>
            <a:r>
              <a:rPr lang="es-CL" sz="1000" dirty="0">
                <a:latin typeface="Arial" panose="020B0604020202020204" pitchFamily="34" charset="0"/>
                <a:cs typeface="Arial" panose="020B0604020202020204" pitchFamily="34" charset="0"/>
              </a:rPr>
              <a:t>En </a:t>
            </a:r>
            <a:r>
              <a:rPr lang="es-CL" sz="1000" dirty="0" err="1">
                <a:latin typeface="Arial" panose="020B0604020202020204" pitchFamily="34" charset="0"/>
                <a:cs typeface="Arial" panose="020B0604020202020204" pitchFamily="34" charset="0"/>
              </a:rPr>
              <a:t>Atlas.Ti</a:t>
            </a:r>
            <a:r>
              <a:rPr lang="es-CL" sz="1000" dirty="0">
                <a:latin typeface="Arial" panose="020B0604020202020204" pitchFamily="34" charset="0"/>
                <a:cs typeface="Arial" panose="020B0604020202020204" pitchFamily="34" charset="0"/>
              </a:rPr>
              <a:t> los grupos de documentos cumplen una función especial en el análisis, ya que pueden considerarse variables cuasi dicotómicas. </a:t>
            </a:r>
          </a:p>
          <a:p>
            <a:pPr>
              <a:lnSpc>
                <a:spcPct val="90000"/>
              </a:lnSpc>
            </a:pPr>
            <a:r>
              <a:rPr lang="es-CL" sz="1000" dirty="0">
                <a:latin typeface="Arial" panose="020B0604020202020204" pitchFamily="34" charset="0"/>
                <a:cs typeface="Arial" panose="020B0604020202020204" pitchFamily="34" charset="0"/>
              </a:rPr>
              <a:t>Se puede agrupar a todas las mujeres entrevistadas en un grupo de documentos denominado "género::femenino", y a todos los hombres entrevistados en un grupo denominado "género::masculino".</a:t>
            </a:r>
          </a:p>
          <a:p>
            <a:pPr>
              <a:lnSpc>
                <a:spcPct val="90000"/>
              </a:lnSpc>
            </a:pPr>
            <a:r>
              <a:rPr lang="es-CL" sz="1000" dirty="0">
                <a:latin typeface="Arial" panose="020B0604020202020204" pitchFamily="34" charset="0"/>
                <a:cs typeface="Arial" panose="020B0604020202020204" pitchFamily="34" charset="0"/>
              </a:rPr>
              <a:t>Los grupos de documentos se pueden utilizar más adelante en el análisis para restringir búsquedas basadas en códigos como: "Muéstrame todos los segmentos de datos codificados con 'actitud hacia la violencia policial', pero sólo para mujeres que viven en Gran Valparaíso en comparación con mujeres que viven en zonas rurales de la Quinta Región".</a:t>
            </a:r>
          </a:p>
          <a:p>
            <a:pPr>
              <a:lnSpc>
                <a:spcPct val="90000"/>
              </a:lnSpc>
            </a:pPr>
            <a:endParaRPr lang="es-CL" sz="1000" dirty="0"/>
          </a:p>
          <a:p>
            <a:pPr>
              <a:lnSpc>
                <a:spcPct val="90000"/>
              </a:lnSpc>
            </a:pPr>
            <a:endParaRPr lang="es-CL" sz="1000" dirty="0"/>
          </a:p>
        </p:txBody>
      </p:sp>
      <p:pic>
        <p:nvPicPr>
          <p:cNvPr id="5" name="Picture 4" descr="Organizadores de diferentes colores">
            <a:extLst>
              <a:ext uri="{FF2B5EF4-FFF2-40B4-BE49-F238E27FC236}">
                <a16:creationId xmlns:a16="http://schemas.microsoft.com/office/drawing/2014/main" id="{6F75F0BC-4006-CD0A-2684-6078328FAEF8}"/>
              </a:ext>
            </a:extLst>
          </p:cNvPr>
          <p:cNvPicPr>
            <a:picLocks noChangeAspect="1"/>
          </p:cNvPicPr>
          <p:nvPr/>
        </p:nvPicPr>
        <p:blipFill rotWithShape="1">
          <a:blip r:embed="rId2"/>
          <a:srcRect l="19498" r="19392" b="1"/>
          <a:stretch/>
        </p:blipFill>
        <p:spPr>
          <a:xfrm>
            <a:off x="20" y="1"/>
            <a:ext cx="6927143"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3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4" name="Oval 43">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Oval 46">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8" name="Straight Connector 57">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8E67A6F5-F47F-BD4C-9336-30E0A60EB9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29613" y="0"/>
            <a:ext cx="1901686" cy="4677439"/>
            <a:chOff x="10290315" y="0"/>
            <a:chExt cx="1901686" cy="4677439"/>
          </a:xfrm>
        </p:grpSpPr>
        <p:sp>
          <p:nvSpPr>
            <p:cNvPr id="63" name="Freeform 19">
              <a:extLst>
                <a:ext uri="{FF2B5EF4-FFF2-40B4-BE49-F238E27FC236}">
                  <a16:creationId xmlns:a16="http://schemas.microsoft.com/office/drawing/2014/main" id="{DA710708-67E0-194C-9A96-FD528D207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21">
              <a:extLst>
                <a:ext uri="{FF2B5EF4-FFF2-40B4-BE49-F238E27FC236}">
                  <a16:creationId xmlns:a16="http://schemas.microsoft.com/office/drawing/2014/main" id="{2B6DA887-E216-1245-8F6F-B21233D94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23">
              <a:extLst>
                <a:ext uri="{FF2B5EF4-FFF2-40B4-BE49-F238E27FC236}">
                  <a16:creationId xmlns:a16="http://schemas.microsoft.com/office/drawing/2014/main" id="{2AE2F0EF-0001-F243-85DC-2B8812AB4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24">
              <a:extLst>
                <a:ext uri="{FF2B5EF4-FFF2-40B4-BE49-F238E27FC236}">
                  <a16:creationId xmlns:a16="http://schemas.microsoft.com/office/drawing/2014/main" id="{1491B174-1F11-D548-A885-7F98AF742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F68CEC09-31D1-9719-DD56-9E04EC2A5F43}"/>
              </a:ext>
            </a:extLst>
          </p:cNvPr>
          <p:cNvSpPr>
            <a:spLocks noGrp="1"/>
          </p:cNvSpPr>
          <p:nvPr>
            <p:ph type="title"/>
          </p:nvPr>
        </p:nvSpPr>
        <p:spPr>
          <a:xfrm>
            <a:off x="565150" y="770890"/>
            <a:ext cx="6195187" cy="1268984"/>
          </a:xfrm>
        </p:spPr>
        <p:txBody>
          <a:bodyPr vert="horz" lIns="91440" tIns="45720" rIns="91440" bIns="45720" rtlCol="0" anchor="t">
            <a:normAutofit/>
          </a:bodyPr>
          <a:lstStyle/>
          <a:p>
            <a:r>
              <a:rPr lang="en-US"/>
              <a:t>Citas</a:t>
            </a:r>
          </a:p>
        </p:txBody>
      </p:sp>
      <p:cxnSp>
        <p:nvCxnSpPr>
          <p:cNvPr id="68" name="Straight Connector 6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099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Marcador de contenido 6">
            <a:extLst>
              <a:ext uri="{FF2B5EF4-FFF2-40B4-BE49-F238E27FC236}">
                <a16:creationId xmlns:a16="http://schemas.microsoft.com/office/drawing/2014/main" id="{9FB2DB7F-C2ED-3800-614F-808A7A264AC1}"/>
              </a:ext>
            </a:extLst>
          </p:cNvPr>
          <p:cNvPicPr>
            <a:picLocks noGrp="1" noChangeAspect="1"/>
          </p:cNvPicPr>
          <p:nvPr>
            <p:ph sz="half" idx="2"/>
          </p:nvPr>
        </p:nvPicPr>
        <p:blipFill rotWithShape="1">
          <a:blip r:embed="rId2">
            <a:extLst>
              <a:ext uri="{837473B0-CC2E-450A-ABE3-18F120FF3D39}">
                <a1611:picAttrSrcUrl xmlns:a1611="http://schemas.microsoft.com/office/drawing/2016/11/main" r:id="rId3"/>
              </a:ext>
            </a:extLst>
          </a:blip>
          <a:srcRect l="24683" r="30495" b="-1"/>
          <a:stretch/>
        </p:blipFill>
        <p:spPr>
          <a:xfrm>
            <a:off x="7534655" y="1"/>
            <a:ext cx="4657345" cy="6857999"/>
          </a:xfrm>
          <a:prstGeom prst="rect">
            <a:avLst/>
          </a:prstGeom>
        </p:spPr>
      </p:pic>
      <p:graphicFrame>
        <p:nvGraphicFramePr>
          <p:cNvPr id="5" name="Marcador de contenido 2">
            <a:extLst>
              <a:ext uri="{FF2B5EF4-FFF2-40B4-BE49-F238E27FC236}">
                <a16:creationId xmlns:a16="http://schemas.microsoft.com/office/drawing/2014/main" id="{803FB38A-FFCD-492A-625B-67AA17FA28D9}"/>
              </a:ext>
            </a:extLst>
          </p:cNvPr>
          <p:cNvGraphicFramePr>
            <a:graphicFrameLocks noGrp="1"/>
          </p:cNvGraphicFramePr>
          <p:nvPr>
            <p:ph sz="half" idx="1"/>
            <p:extLst>
              <p:ext uri="{D42A27DB-BD31-4B8C-83A1-F6EECF244321}">
                <p14:modId xmlns:p14="http://schemas.microsoft.com/office/powerpoint/2010/main" val="3586336480"/>
              </p:ext>
            </p:extLst>
          </p:nvPr>
        </p:nvGraphicFramePr>
        <p:xfrm>
          <a:off x="565150" y="2160016"/>
          <a:ext cx="6195187" cy="36012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CuadroTexto 7">
            <a:extLst>
              <a:ext uri="{FF2B5EF4-FFF2-40B4-BE49-F238E27FC236}">
                <a16:creationId xmlns:a16="http://schemas.microsoft.com/office/drawing/2014/main" id="{2612B7A0-5B14-B2C7-023D-68E4FE44BB87}"/>
              </a:ext>
            </a:extLst>
          </p:cNvPr>
          <p:cNvSpPr txBox="1"/>
          <p:nvPr/>
        </p:nvSpPr>
        <p:spPr>
          <a:xfrm>
            <a:off x="9317495" y="6657945"/>
            <a:ext cx="2874505" cy="200055"/>
          </a:xfrm>
          <a:prstGeom prst="rect">
            <a:avLst/>
          </a:prstGeom>
          <a:solidFill>
            <a:srgbClr val="000000"/>
          </a:solidFill>
        </p:spPr>
        <p:txBody>
          <a:bodyPr wrap="none" rtlCol="0">
            <a:spAutoFit/>
          </a:bodyPr>
          <a:lstStyle/>
          <a:p>
            <a:pPr algn="r">
              <a:spcAft>
                <a:spcPts val="600"/>
              </a:spcAft>
            </a:pPr>
            <a:r>
              <a:rPr lang="es-CL" sz="700">
                <a:solidFill>
                  <a:srgbClr val="FFFFFF"/>
                </a:solidFill>
                <a:hlinkClick r:id="rId3" tooltip="https://profesoracarolinapr.blogspot.com/2018/09/tecnica-de-subrayado-de-un-texto.html">
                  <a:extLst>
                    <a:ext uri="{A12FA001-AC4F-418D-AE19-62706E023703}">
                      <ahyp:hlinkClr xmlns:ahyp="http://schemas.microsoft.com/office/drawing/2018/hyperlinkcolor" val="tx"/>
                    </a:ext>
                  </a:extLst>
                </a:hlinkClick>
              </a:rPr>
              <a:t>Esta foto</a:t>
            </a:r>
            <a:r>
              <a:rPr lang="es-CL" sz="700">
                <a:solidFill>
                  <a:srgbClr val="FFFFFF"/>
                </a:solidFill>
              </a:rPr>
              <a:t> de Autor desconocido está bajo licencia </a:t>
            </a:r>
            <a:r>
              <a:rPr lang="es-CL" sz="700">
                <a:solidFill>
                  <a:srgbClr val="FFFFFF"/>
                </a:solidFill>
                <a:hlinkClick r:id="rId9" tooltip="https://creativecommons.org/licenses/by-nc-sa/3.0/">
                  <a:extLst>
                    <a:ext uri="{A12FA001-AC4F-418D-AE19-62706E023703}">
                      <ahyp:hlinkClr xmlns:ahyp="http://schemas.microsoft.com/office/drawing/2018/hyperlinkcolor" val="tx"/>
                    </a:ext>
                  </a:extLst>
                </a:hlinkClick>
              </a:rPr>
              <a:t>CC BY-SA-NC</a:t>
            </a:r>
            <a:endParaRPr lang="es-CL" sz="700">
              <a:solidFill>
                <a:srgbClr val="FFFFFF"/>
              </a:solidFill>
            </a:endParaRPr>
          </a:p>
        </p:txBody>
      </p:sp>
    </p:spTree>
    <p:extLst>
      <p:ext uri="{BB962C8B-B14F-4D97-AF65-F5344CB8AC3E}">
        <p14:creationId xmlns:p14="http://schemas.microsoft.com/office/powerpoint/2010/main" val="2911794188"/>
      </p:ext>
    </p:extLst>
  </p:cSld>
  <p:clrMapOvr>
    <a:masterClrMapping/>
  </p:clrMapOvr>
</p:sld>
</file>

<file path=ppt/theme/theme1.xml><?xml version="1.0" encoding="utf-8"?>
<a:theme xmlns:a="http://schemas.openxmlformats.org/drawingml/2006/main" name="Punchcard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208</TotalTime>
  <Words>1621</Words>
  <Application>Microsoft Macintosh PowerPoint</Application>
  <PresentationFormat>Panorámica</PresentationFormat>
  <Paragraphs>89</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Arial</vt:lpstr>
      <vt:lpstr>Britannic Bold</vt:lpstr>
      <vt:lpstr>Neue Haas Grotesk Text Pro</vt:lpstr>
      <vt:lpstr>Open Sans</vt:lpstr>
      <vt:lpstr>PunchcardVTI</vt:lpstr>
      <vt:lpstr>Introducción al análisis cualitativo con Atlas.Ti</vt:lpstr>
      <vt:lpstr>Introducción</vt:lpstr>
      <vt:lpstr>Teoría fundamentada Barney G. Glaser y Anselm L. Strauss  (1967)</vt:lpstr>
      <vt:lpstr>Características de la teoría fundamentada</vt:lpstr>
      <vt:lpstr>Características de la teoría fundamentada</vt:lpstr>
      <vt:lpstr>Análisis cualitativo</vt:lpstr>
      <vt:lpstr>Conceptos clave del análisis cualitivativo en Atlas Ti</vt:lpstr>
      <vt:lpstr>Documentos</vt:lpstr>
      <vt:lpstr>Citas</vt:lpstr>
      <vt:lpstr>Códigos</vt:lpstr>
      <vt:lpstr>Códigos</vt:lpstr>
      <vt:lpstr>Categorías</vt:lpstr>
      <vt:lpstr>Herramientas básicas de Atlas.Ti</vt:lpstr>
      <vt:lpstr>Proceso de trabajo</vt:lpstr>
      <vt:lpstr>Etapas</vt:lpstr>
      <vt:lpstr>Procedimiento de datos en ATLAS.Ti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¿Dónde se almacenan los datos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al análisis cualitativo con Atlas.Ti</dc:title>
  <dc:creator>Mauricio  Carrasco Nuñez</dc:creator>
  <cp:lastModifiedBy>Mauricio  Carrasco Nuñez</cp:lastModifiedBy>
  <cp:revision>2</cp:revision>
  <dcterms:created xsi:type="dcterms:W3CDTF">2024-01-09T03:13:03Z</dcterms:created>
  <dcterms:modified xsi:type="dcterms:W3CDTF">2024-01-09T06:41:09Z</dcterms:modified>
</cp:coreProperties>
</file>