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16" r:id="rId2"/>
    <p:sldId id="2517" r:id="rId3"/>
    <p:sldId id="2519" r:id="rId4"/>
    <p:sldId id="2531" r:id="rId5"/>
    <p:sldId id="2528" r:id="rId6"/>
    <p:sldId id="2525" r:id="rId7"/>
    <p:sldId id="2536" r:id="rId8"/>
    <p:sldId id="2537" r:id="rId9"/>
    <p:sldId id="2538" r:id="rId10"/>
    <p:sldId id="2540" r:id="rId11"/>
    <p:sldId id="25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5" autoAdjust="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9FD11-0B5F-0C4A-980A-AA1AF0DC25D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B11E-DEDA-3F46-BE91-ED28497FC9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68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7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9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75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7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71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9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45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2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D8866A-684B-4641-8583-D1C928AE3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32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35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9" cy="3329581"/>
          </a:xfrm>
        </p:spPr>
        <p:txBody>
          <a:bodyPr anchor="b"/>
          <a:lstStyle>
            <a:lvl1pPr>
              <a:defRPr sz="71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2"/>
            <a:ext cx="882565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33C647-DC8A-4640-9E53-6C0C1928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2FA7-D332-4094-ACAB-93C95ED91DFB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F33F6A-7CBB-4149-A31B-5347C3B6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94CEA-FB93-45FC-A8BC-7A5BCEEF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3005E-DDE9-4928-A683-0B23E591D8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8"/>
            <a:ext cx="8825657" cy="566739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1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/>
          <a:lstStyle>
            <a:lvl1pPr marL="0" indent="0">
              <a:buNone/>
              <a:defRPr sz="1200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BCF25DA-6E08-4911-A198-6729ACC5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A707B-F04E-46FE-BF85-76FB5756D97E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C8FBAC-CA87-40FD-98D0-BAE9BAD0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377B18-74A0-4750-8281-17C19FC2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D26B-285E-476E-9986-F8E01DE028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92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7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/>
          <a:lstStyle>
            <a:lvl1pPr marL="0" indent="0">
              <a:buNone/>
              <a:defRPr sz="17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F1BCB8-6EC2-4F38-A244-A679161B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4E72-D762-41A0-B0FD-C26D0C778F83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9954CC-DA22-421C-8AF8-4D467C8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4F6846-0EBB-4D1B-882D-FE45E9A0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EDAE8-E589-41A9-8D3A-E1E13FF624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0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="" xmlns:a16="http://schemas.microsoft.com/office/drawing/2014/main" id="{B3A7A893-AA01-4A34-8C5A-828B63916403}"/>
              </a:ext>
            </a:extLst>
          </p:cNvPr>
          <p:cNvSpPr txBox="1"/>
          <p:nvPr/>
        </p:nvSpPr>
        <p:spPr>
          <a:xfrm>
            <a:off x="897469" y="971552"/>
            <a:ext cx="802217" cy="196868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2193" dirty="0">
                <a:sym typeface="Gill Sans" charset="0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="" xmlns:a16="http://schemas.microsoft.com/office/drawing/2014/main" id="{1A6C080A-3C9D-4EF3-B0EF-C6BBEAF3463F}"/>
              </a:ext>
            </a:extLst>
          </p:cNvPr>
          <p:cNvSpPr txBox="1"/>
          <p:nvPr/>
        </p:nvSpPr>
        <p:spPr>
          <a:xfrm>
            <a:off x="9330269" y="2614084"/>
            <a:ext cx="802217" cy="196868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2193" dirty="0">
                <a:sym typeface="Gill Sans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3" y="1447802"/>
            <a:ext cx="7999315" cy="2323375"/>
          </a:xfrm>
        </p:spPr>
        <p:txBody>
          <a:bodyPr/>
          <a:lstStyle>
            <a:lvl1pPr>
              <a:defRPr sz="47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2" y="3771175"/>
            <a:ext cx="7279649" cy="342175"/>
          </a:xfrm>
        </p:spPr>
        <p:txBody>
          <a:bodyPr/>
          <a:lstStyle>
            <a:lvl1pPr marL="0" indent="0">
              <a:buNone/>
              <a:defRPr lang="en-US" sz="139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/>
          <a:lstStyle>
            <a:lvl1pPr marL="0" indent="0">
              <a:buNone/>
              <a:defRPr sz="17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371F71F8-0E24-42AF-85DC-DF5A5349522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94F64-EFA5-4137-AC73-72093E4E5FDE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0001649-C79E-4369-83AE-9E95E921BA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76503DA0-8DA7-470C-9A9C-50B4E8E09D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750DE-29F5-4E35-91D2-D584E03036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09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3124203"/>
            <a:ext cx="8825660" cy="1653180"/>
          </a:xfrm>
        </p:spPr>
        <p:txBody>
          <a:bodyPr anchor="b"/>
          <a:lstStyle>
            <a:lvl1pPr algn="l">
              <a:defRPr sz="3997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86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8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7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6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59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85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54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5F42D4-4525-46E7-9CD7-0E059C30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0E4D-B87D-4D1D-850A-5DC2CA7CEB07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8EA336-1DEE-4AE9-B2DF-F8CF9F5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D1F86D-C16F-421E-9F0C-F86B2B32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A754-6C3E-4FB4-BDF9-7DB0242F39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40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>
            <a:extLst>
              <a:ext uri="{FF2B5EF4-FFF2-40B4-BE49-F238E27FC236}">
                <a16:creationId xmlns="" xmlns:a16="http://schemas.microsoft.com/office/drawing/2014/main" id="{A7CBFC4E-48C6-4328-B1DD-53BCCBC67036}"/>
              </a:ext>
            </a:extLst>
          </p:cNvPr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="" xmlns:a16="http://schemas.microsoft.com/office/drawing/2014/main" id="{1D53E1D1-AF97-4192-A4F7-213AB5085BD4}"/>
              </a:ext>
            </a:extLst>
          </p:cNvPr>
          <p:cNvCxnSpPr/>
          <p:nvPr/>
        </p:nvCxnSpPr>
        <p:spPr>
          <a:xfrm>
            <a:off x="6961717" y="2133602"/>
            <a:ext cx="0" cy="396663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8" y="1981202"/>
            <a:ext cx="2946867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5" y="2667001"/>
            <a:ext cx="2927351" cy="358933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2" y="1981202"/>
            <a:ext cx="2936241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7" y="2667001"/>
            <a:ext cx="2946795" cy="358933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1981202"/>
            <a:ext cx="2932113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2" y="2667001"/>
            <a:ext cx="2932113" cy="358933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BA006610-F570-49F1-AD46-417B5F65B94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DAE97-EF3C-49B5-9110-B7C28486B06B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4D1CF3DF-0854-4050-9490-2B6FDA437E9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BBE42BF-FF6A-4910-B619-0BA076EA96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C8CC3-03AE-428A-9996-6C40A5D177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>
            <a:extLst>
              <a:ext uri="{FF2B5EF4-FFF2-40B4-BE49-F238E27FC236}">
                <a16:creationId xmlns="" xmlns:a16="http://schemas.microsoft.com/office/drawing/2014/main" id="{681F000F-4D87-43C9-9857-73175674CE8F}"/>
              </a:ext>
            </a:extLst>
          </p:cNvPr>
          <p:cNvCxnSpPr/>
          <p:nvPr/>
        </p:nvCxnSpPr>
        <p:spPr>
          <a:xfrm>
            <a:off x="372533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>
            <a:extLst>
              <a:ext uri="{FF2B5EF4-FFF2-40B4-BE49-F238E27FC236}">
                <a16:creationId xmlns="" xmlns:a16="http://schemas.microsoft.com/office/drawing/2014/main" id="{79F4E4DB-ADD5-4DD0-8517-F77C0353649C}"/>
              </a:ext>
            </a:extLst>
          </p:cNvPr>
          <p:cNvCxnSpPr/>
          <p:nvPr/>
        </p:nvCxnSpPr>
        <p:spPr>
          <a:xfrm>
            <a:off x="6961717" y="2133602"/>
            <a:ext cx="0" cy="396663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51"/>
            <a:ext cx="2940051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2"/>
            <a:ext cx="2940051" cy="65918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51"/>
            <a:ext cx="2930525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3" y="4827212"/>
            <a:ext cx="2934407" cy="65918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4250951"/>
            <a:ext cx="2932113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2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8"/>
            <a:ext cx="2935997" cy="65918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F9E9CF77-93C3-4A38-8877-64BB25C5841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0DFA2-E802-49F5-80E5-B257EB6482D4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DF2A1C3C-1C3E-41CA-9C29-4ACF9F77B39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3724F7B-4E9E-476D-A61D-26D4FFEFE8B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4F907-714A-4BFE-A872-72DAF1FDF4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3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E9E305-9007-4083-89D0-C7F9B84A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AA1-174B-477D-8DFB-DE7EE228403F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B62A8F-5941-4382-9BAC-3CA10EE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FD62AF-AEB0-4302-B16D-E41F4E5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B3DA3-B581-4B95-9FD3-7AD83BDAD6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0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4" y="430215"/>
            <a:ext cx="1752601" cy="5826125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5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99EEEE-67AC-4B28-A50E-BEBA10E5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85D57-FCB1-4280-B940-3932144C0729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E1DA23-6E20-46B0-A004-F4E3577E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0E7FF6-1B8C-41F1-8122-A19F3A36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E976-D253-43BE-90BD-F83F4576EF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1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AZUL PROYEC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9 Grupo">
            <a:extLst>
              <a:ext uri="{FF2B5EF4-FFF2-40B4-BE49-F238E27FC236}">
                <a16:creationId xmlns="" xmlns:a16="http://schemas.microsoft.com/office/drawing/2014/main" id="{6CE745AF-3F29-4B24-B142-7A1CA7DBA9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496552" y="910167"/>
            <a:ext cx="575733" cy="215900"/>
            <a:chOff x="971600" y="4149080"/>
            <a:chExt cx="1440160" cy="720080"/>
          </a:xfrm>
        </p:grpSpPr>
        <p:sp>
          <p:nvSpPr>
            <p:cNvPr id="3" name="24 Triángulo isósceles">
              <a:extLst>
                <a:ext uri="{FF2B5EF4-FFF2-40B4-BE49-F238E27FC236}">
                  <a16:creationId xmlns="" xmlns:a16="http://schemas.microsoft.com/office/drawing/2014/main" id="{65559CD4-0CC2-4E41-ACB9-0049306FD379}"/>
                </a:ext>
              </a:extLst>
            </p:cNvPr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4" name="24 Triángulo isósceles">
              <a:extLst>
                <a:ext uri="{FF2B5EF4-FFF2-40B4-BE49-F238E27FC236}">
                  <a16:creationId xmlns="" xmlns:a16="http://schemas.microsoft.com/office/drawing/2014/main" id="{9E6E4B67-0FA5-40FE-8BF2-032412D191B5}"/>
                </a:ext>
              </a:extLst>
            </p:cNvPr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</p:grpSp>
      <p:sp>
        <p:nvSpPr>
          <p:cNvPr id="5" name="Picture 4">
            <a:extLst>
              <a:ext uri="{FF2B5EF4-FFF2-40B4-BE49-F238E27FC236}">
                <a16:creationId xmlns="" xmlns:a16="http://schemas.microsoft.com/office/drawing/2014/main" id="{C214EC21-F4FA-4DD8-A6CD-5CC7B9B62FD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03302" y="751417"/>
            <a:ext cx="259715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>
              <a:defRPr/>
            </a:pPr>
            <a:endParaRPr lang="pt-BR" altLang="pt-BR" sz="3731">
              <a:cs typeface="+mn-cs"/>
            </a:endParaRPr>
          </a:p>
        </p:txBody>
      </p:sp>
      <p:sp>
        <p:nvSpPr>
          <p:cNvPr id="6" name="5 Rectángulo">
            <a:extLst>
              <a:ext uri="{FF2B5EF4-FFF2-40B4-BE49-F238E27FC236}">
                <a16:creationId xmlns="" xmlns:a16="http://schemas.microsoft.com/office/drawing/2014/main" id="{53AF6A99-CF19-4586-A55D-6EE4BD002112}"/>
              </a:ext>
            </a:extLst>
          </p:cNvPr>
          <p:cNvSpPr/>
          <p:nvPr userDrawn="1"/>
        </p:nvSpPr>
        <p:spPr>
          <a:xfrm>
            <a:off x="359834" y="332317"/>
            <a:ext cx="11476567" cy="6195483"/>
          </a:xfrm>
          <a:prstGeom prst="rect">
            <a:avLst/>
          </a:prstGeom>
          <a:noFill/>
          <a:ln w="444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797">
              <a:solidFill>
                <a:srgbClr val="FFFFFF"/>
              </a:solidFill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4421FB-4529-4989-BB7D-B27982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6492-EFA1-4E33-BCD7-7C1A6CCE4DC9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7EDC48-0BCD-478B-B2A3-5EDB354A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1836B5-5432-4BCD-A9FF-1EF9EF38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AC72E-6FAE-4C37-B2AA-3B97274A08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997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86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8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7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6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59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853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54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B2BAE-18C0-4488-A364-DACA36DF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285F-07AE-4B29-8427-6E0EE1504EF9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321031-731F-4EA4-845C-A774A17B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23A1CA-F3F5-4250-B75C-94ED37B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9406B-E19E-43E3-8CD7-FEFC335BD3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8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2"/>
            <a:ext cx="4396341" cy="4200245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8F2E2A-3D2E-4339-9A47-EC1740E9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20604-1144-4FDA-9C2E-08A7EE1878F4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CF0C83-EAA4-4203-AC26-2516730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7261EF-ADBA-4575-BCD8-6617E60A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A4A4-99E1-46BA-A0FB-8EE6D8350A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2"/>
            <a:ext cx="4396339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1"/>
            <a:ext cx="4396339" cy="3741739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2"/>
            <a:ext cx="4396339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934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7" indent="0">
              <a:buNone/>
              <a:defRPr sz="159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1"/>
            <a:ext cx="4396339" cy="3741739"/>
          </a:xfrm>
        </p:spPr>
        <p:txBody>
          <a:bodyPr/>
          <a:lstStyle>
            <a:lvl1pPr>
              <a:defRPr sz="1799"/>
            </a:lvl1pPr>
            <a:lvl2pPr>
              <a:defRPr sz="1599"/>
            </a:lvl2pPr>
            <a:lvl3pPr>
              <a:defRPr sz="1399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ADC55E0-5535-4977-9642-9243C9DA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54685-37C0-4F8F-99BA-9D89CCF512CD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4AB469-49D0-458B-894E-A417C666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0DD0086-11F8-4946-A9CB-61686C3C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BE7A9-0854-4559-9CA3-CEAE0CE71D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5B4E098-8FAE-42FF-A008-54FADCD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17E74-896D-4061-B132-F61B71504676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95CF72-CA75-4D02-8405-7937E96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C2A98F-FC97-4865-B0D8-D045D3F5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0039-C524-45F9-8597-998B189FAB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43152C8-7A77-455C-B8EF-B2742875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E4903-71F7-4E7E-8FD8-261D0C3E23A0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0EAF32D-244A-4447-B394-D0E914C4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80487F-3107-4236-9B2D-3CB1B628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8C54-4799-4649-8E99-BDF07EBBC0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5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/>
          <a:lstStyle>
            <a:lvl1pPr>
              <a:defRPr sz="1999"/>
            </a:lvl1pPr>
            <a:lvl2pPr>
              <a:defRPr sz="1799"/>
            </a:lvl2pPr>
            <a:lvl3pPr>
              <a:defRPr sz="1599"/>
            </a:lvl3pPr>
            <a:lvl4pPr>
              <a:defRPr sz="1399"/>
            </a:lvl4pPr>
            <a:lvl5pPr>
              <a:defRPr sz="1399"/>
            </a:lvl5pPr>
            <a:lvl6pPr>
              <a:defRPr sz="1399"/>
            </a:lvl6pPr>
            <a:lvl7pPr>
              <a:defRPr sz="1399"/>
            </a:lvl7pPr>
            <a:lvl8pPr>
              <a:defRPr sz="1399"/>
            </a:lvl8pPr>
            <a:lvl9pPr>
              <a:defRPr sz="1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3"/>
            <a:ext cx="3401063" cy="2895599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3F0A46-6A3D-4756-9D55-CB5A8154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E3ED-2C14-45DA-9023-B92FF33BA3A0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7319FC-9D18-4A61-8258-17BC2AB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850794-0BD6-4EB5-8B29-AFA524E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B2FB6-C867-49BB-8952-F5232D37BD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9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599"/>
            </a:lvl1pPr>
            <a:lvl2pPr marL="456934" indent="0">
              <a:buNone/>
              <a:defRPr sz="1599"/>
            </a:lvl2pPr>
            <a:lvl3pPr marL="913866" indent="0">
              <a:buNone/>
              <a:defRPr sz="1599"/>
            </a:lvl3pPr>
            <a:lvl4pPr marL="1370800" indent="0">
              <a:buNone/>
              <a:defRPr sz="1599"/>
            </a:lvl4pPr>
            <a:lvl5pPr marL="1827733" indent="0">
              <a:buNone/>
              <a:defRPr sz="1599"/>
            </a:lvl5pPr>
            <a:lvl6pPr marL="2284667" indent="0">
              <a:buNone/>
              <a:defRPr sz="1599"/>
            </a:lvl6pPr>
            <a:lvl7pPr marL="2741599" indent="0">
              <a:buNone/>
              <a:defRPr sz="1599"/>
            </a:lvl7pPr>
            <a:lvl8pPr marL="3198533" indent="0">
              <a:buNone/>
              <a:defRPr sz="1599"/>
            </a:lvl8pPr>
            <a:lvl9pPr marL="3655467" indent="0">
              <a:buNone/>
              <a:defRPr sz="1599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/>
          <a:lstStyle>
            <a:lvl1pPr marL="0" indent="0">
              <a:buNone/>
              <a:defRPr sz="1399"/>
            </a:lvl1pPr>
            <a:lvl2pPr marL="456934" indent="0">
              <a:buNone/>
              <a:defRPr sz="1200"/>
            </a:lvl2pPr>
            <a:lvl3pPr marL="913866" indent="0">
              <a:buNone/>
              <a:defRPr sz="1000"/>
            </a:lvl3pPr>
            <a:lvl4pPr marL="1370800" indent="0">
              <a:buNone/>
              <a:defRPr sz="900"/>
            </a:lvl4pPr>
            <a:lvl5pPr marL="1827733" indent="0">
              <a:buNone/>
              <a:defRPr sz="900"/>
            </a:lvl5pPr>
            <a:lvl6pPr marL="2284667" indent="0">
              <a:buNone/>
              <a:defRPr sz="900"/>
            </a:lvl6pPr>
            <a:lvl7pPr marL="2741599" indent="0">
              <a:buNone/>
              <a:defRPr sz="900"/>
            </a:lvl7pPr>
            <a:lvl8pPr marL="3198533" indent="0">
              <a:buNone/>
              <a:defRPr sz="900"/>
            </a:lvl8pPr>
            <a:lvl9pPr marL="3655467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BD17A8-9034-47BA-A33C-33E791C7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296C3-ED2F-4110-B730-5EDC4196C68D}" type="datetimeFigureOut">
              <a:rPr lang="pt-BR"/>
              <a:pPr>
                <a:defRPr/>
              </a:pPr>
              <a:t>18/04/2019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338759-81F8-4E60-B87E-7C688FC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BC75DF-8370-4EDB-A4E0-BF6837F3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468D5-B864-41C0-8584-189D49ECDC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4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>
            <a:extLst>
              <a:ext uri="{FF2B5EF4-FFF2-40B4-BE49-F238E27FC236}">
                <a16:creationId xmlns="" xmlns:a16="http://schemas.microsoft.com/office/drawing/2014/main" id="{1258BFFF-2B1F-4FD3-9FA5-E79242CA61B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2" y="2669117"/>
            <a:ext cx="4036484" cy="418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6">
            <a:extLst>
              <a:ext uri="{FF2B5EF4-FFF2-40B4-BE49-F238E27FC236}">
                <a16:creationId xmlns="" xmlns:a16="http://schemas.microsoft.com/office/drawing/2014/main" id="{B3B60B56-0BB4-4C80-B224-2676FB137F1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2" y="2891369"/>
            <a:ext cx="1521884" cy="236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148E0AF-E52F-47ED-B60C-E1237A77EACE}"/>
              </a:ext>
            </a:extLst>
          </p:cNvPr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8">
            <a:extLst>
              <a:ext uri="{FF2B5EF4-FFF2-40B4-BE49-F238E27FC236}">
                <a16:creationId xmlns="" xmlns:a16="http://schemas.microsoft.com/office/drawing/2014/main" id="{55AD4702-B29C-42D3-8504-2DE367C899A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7998886" y="2"/>
            <a:ext cx="1604433" cy="114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9">
            <a:extLst>
              <a:ext uri="{FF2B5EF4-FFF2-40B4-BE49-F238E27FC236}">
                <a16:creationId xmlns="" xmlns:a16="http://schemas.microsoft.com/office/drawing/2014/main" id="{405448DE-1CE0-480F-B42A-F379942D32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6367" y="6096000"/>
            <a:ext cx="99271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EAF237B-CB5D-4322-9AE2-820CDD868252}"/>
              </a:ext>
            </a:extLst>
          </p:cNvPr>
          <p:cNvSpPr/>
          <p:nvPr/>
        </p:nvSpPr>
        <p:spPr>
          <a:xfrm>
            <a:off x="10437284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6" name="Title Placeholder 1">
            <a:extLst>
              <a:ext uri="{FF2B5EF4-FFF2-40B4-BE49-F238E27FC236}">
                <a16:creationId xmlns="" xmlns:a16="http://schemas.microsoft.com/office/drawing/2014/main" id="{130BDE75-7912-42F7-A1BA-82379FA7B6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5584" y="452969"/>
            <a:ext cx="9404349" cy="1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9227" name="Text Placeholder 2">
            <a:extLst>
              <a:ext uri="{FF2B5EF4-FFF2-40B4-BE49-F238E27FC236}">
                <a16:creationId xmlns="" xmlns:a16="http://schemas.microsoft.com/office/drawing/2014/main" id="{C3BC3DEB-A04D-4D97-85B1-C6478C04EE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02786" y="2053169"/>
            <a:ext cx="8947149" cy="419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79B107-E779-42AE-A7EC-0C9A3342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155767" y="1790701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6EB66EA1-5CD2-4B13-A7E3-761A1C251EF2}" type="datetimeFigureOut">
              <a:rPr lang="en-US"/>
              <a:pPr>
                <a:defRPr/>
              </a:pPr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B9A870-6574-4C8C-9C4F-AD1AD2577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384" y="3225801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F097AF-8827-4277-8E4B-99533F11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617" y="296336"/>
            <a:ext cx="838200" cy="76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4D988102-A92E-4139-8DB3-8E9590F940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6 Rectángulo">
            <a:extLst>
              <a:ext uri="{FF2B5EF4-FFF2-40B4-BE49-F238E27FC236}">
                <a16:creationId xmlns="" xmlns:a16="http://schemas.microsoft.com/office/drawing/2014/main" id="{2E30BF8B-B541-4C2F-A93A-51610759BC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0"/>
            <a:ext cx="71967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sz="2797" u="sng">
              <a:cs typeface="+mn-cs"/>
            </a:endParaRPr>
          </a:p>
        </p:txBody>
      </p:sp>
      <p:sp>
        <p:nvSpPr>
          <p:cNvPr id="15" name="7 Rectángulo">
            <a:extLst>
              <a:ext uri="{FF2B5EF4-FFF2-40B4-BE49-F238E27FC236}">
                <a16:creationId xmlns="" xmlns:a16="http://schemas.microsoft.com/office/drawing/2014/main" id="{9B1F6C0B-4910-4047-80B5-B62CC24471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" y="2"/>
            <a:ext cx="71967" cy="1267884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sz="2797" u="sng"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D23E8C59-2E1C-4069-9334-9DA18438E9C1}"/>
              </a:ext>
            </a:extLst>
          </p:cNvPr>
          <p:cNvSpPr>
            <a:spLocks/>
          </p:cNvSpPr>
          <p:nvPr userDrawn="1"/>
        </p:nvSpPr>
        <p:spPr bwMode="auto">
          <a:xfrm>
            <a:off x="6012645" y="6402918"/>
            <a:ext cx="1667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05E5184-8EA1-429A-82C9-5DD14DF3C5EA}" type="slidenum">
              <a:rPr lang="es-ES_tradnl" altLang="es-ES" sz="1100" smtClean="0">
                <a:solidFill>
                  <a:srgbClr val="008597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  <a:sym typeface="Arial" panose="020B0604020202020204" pitchFamily="34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_tradnl" altLang="es-ES" sz="1100">
              <a:solidFill>
                <a:srgbClr val="008597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9234" name="59 Grupo">
            <a:extLst>
              <a:ext uri="{FF2B5EF4-FFF2-40B4-BE49-F238E27FC236}">
                <a16:creationId xmlns="" xmlns:a16="http://schemas.microsoft.com/office/drawing/2014/main" id="{D787EA59-B1DD-4A60-90BC-54F7DC2DDA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47834" y="6570133"/>
            <a:ext cx="296333" cy="112184"/>
            <a:chOff x="971600" y="4149080"/>
            <a:chExt cx="1440160" cy="720080"/>
          </a:xfrm>
        </p:grpSpPr>
        <p:sp>
          <p:nvSpPr>
            <p:cNvPr id="19" name="24 Triángulo isósceles">
              <a:extLst>
                <a:ext uri="{FF2B5EF4-FFF2-40B4-BE49-F238E27FC236}">
                  <a16:creationId xmlns="" xmlns:a16="http://schemas.microsoft.com/office/drawing/2014/main" id="{8233BBE5-239A-444D-B131-034850922934}"/>
                </a:ext>
              </a:extLst>
            </p:cNvPr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  <p:sp>
          <p:nvSpPr>
            <p:cNvPr id="20" name="24 Triángulo isósceles">
              <a:extLst>
                <a:ext uri="{FF2B5EF4-FFF2-40B4-BE49-F238E27FC236}">
                  <a16:creationId xmlns="" xmlns:a16="http://schemas.microsoft.com/office/drawing/2014/main" id="{64E0F6DF-3042-4BCC-88E5-63B7346421CF}"/>
                </a:ext>
              </a:extLst>
            </p:cNvPr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797">
                <a:solidFill>
                  <a:srgbClr val="008597"/>
                </a:solidFill>
                <a:sym typeface="Gill Sans" charset="0"/>
              </a:endParaRPr>
            </a:p>
          </p:txBody>
        </p:sp>
      </p:grpSp>
      <p:pic>
        <p:nvPicPr>
          <p:cNvPr id="9235" name="pasted-image.pdf">
            <a:extLst>
              <a:ext uri="{FF2B5EF4-FFF2-40B4-BE49-F238E27FC236}">
                <a16:creationId xmlns="" xmlns:a16="http://schemas.microsoft.com/office/drawing/2014/main" id="{490DED82-FBA1-4BA1-9B05-FDB3905C7496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354" r="42632" b="-3711"/>
          <a:stretch>
            <a:fillRect/>
          </a:stretch>
        </p:blipFill>
        <p:spPr bwMode="auto">
          <a:xfrm>
            <a:off x="11275486" y="6466420"/>
            <a:ext cx="844549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057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6934" rtl="0" eaLnBrk="0" fontAlgn="base" hangingPunct="0">
        <a:spcBef>
          <a:spcPct val="0"/>
        </a:spcBef>
        <a:spcAft>
          <a:spcPct val="0"/>
        </a:spcAft>
        <a:defRPr sz="413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2pPr>
      <a:lvl3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3pPr>
      <a:lvl4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4pPr>
      <a:lvl5pPr algn="l" defTabSz="456934" rtl="0" eaLnBrk="0" fontAlgn="base" hangingPunct="0">
        <a:spcBef>
          <a:spcPct val="0"/>
        </a:spcBef>
        <a:spcAft>
          <a:spcPct val="0"/>
        </a:spcAft>
        <a:defRPr sz="4131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699" indent="-342699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999" kern="1200">
          <a:solidFill>
            <a:schemeClr val="tx1"/>
          </a:solidFill>
          <a:latin typeface="+mj-lt"/>
          <a:ea typeface="+mj-ea"/>
          <a:cs typeface="+mj-cs"/>
        </a:defRPr>
      </a:lvl1pPr>
      <a:lvl2pPr marL="742517" indent="-285585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732" kern="1200">
          <a:solidFill>
            <a:schemeClr val="tx1"/>
          </a:solidFill>
          <a:latin typeface="+mj-lt"/>
          <a:ea typeface="+mj-ea"/>
          <a:cs typeface="+mj-cs"/>
        </a:defRPr>
      </a:lvl2pPr>
      <a:lvl3pPr marL="1142333" indent="-228466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599" kern="1200">
          <a:solidFill>
            <a:schemeClr val="tx1"/>
          </a:solidFill>
          <a:latin typeface="+mj-lt"/>
          <a:ea typeface="+mj-ea"/>
          <a:cs typeface="+mj-cs"/>
        </a:defRPr>
      </a:lvl3pPr>
      <a:lvl4pPr marL="1599267" indent="-228466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332" kern="1200">
          <a:solidFill>
            <a:schemeClr val="tx1"/>
          </a:solidFill>
          <a:latin typeface="+mj-lt"/>
          <a:ea typeface="+mj-ea"/>
          <a:cs typeface="+mj-cs"/>
        </a:defRPr>
      </a:lvl4pPr>
      <a:lvl5pPr marL="2056201" indent="-228466" algn="l" defTabSz="456934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332" kern="1200">
          <a:solidFill>
            <a:schemeClr val="tx1"/>
          </a:solidFill>
          <a:latin typeface="+mj-lt"/>
          <a:ea typeface="+mj-ea"/>
          <a:cs typeface="+mj-cs"/>
        </a:defRPr>
      </a:lvl5pPr>
      <a:lvl6pPr marL="2504537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067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000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3934" indent="-228466" algn="l" defTabSz="456934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9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4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7" algn="l" defTabSz="4569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6311" y="672"/>
            <a:ext cx="12224625" cy="6858000"/>
          </a:xfrm>
          <a:prstGeom prst="rect">
            <a:avLst/>
          </a:prstGeom>
          <a:gradFill flip="none" rotWithShape="1">
            <a:gsLst>
              <a:gs pos="2000">
                <a:srgbClr val="7030A0">
                  <a:alpha val="26000"/>
                </a:srgbClr>
              </a:gs>
              <a:gs pos="53000">
                <a:schemeClr val="tx2">
                  <a:lumMod val="75000"/>
                  <a:lumOff val="25000"/>
                  <a:alpha val="38000"/>
                </a:schemeClr>
              </a:gs>
              <a:gs pos="100000">
                <a:schemeClr val="accent1">
                  <a:alpha val="3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446188" y="5702904"/>
            <a:ext cx="1508746" cy="361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736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333" dirty="0">
                <a:solidFill>
                  <a:srgbClr val="F2F2F2"/>
                </a:solidFill>
                <a:latin typeface="Century Gothic" panose="020B0502020202020204" pitchFamily="34" charset="0"/>
                <a:cs typeface="Arial" pitchFamily="34" charset="0"/>
              </a:rPr>
              <a:t>18 | </a:t>
            </a:r>
            <a:r>
              <a:rPr lang="pt-BR" sz="1333" dirty="0" err="1">
                <a:solidFill>
                  <a:srgbClr val="F2F2F2"/>
                </a:solidFill>
                <a:latin typeface="Century Gothic" panose="020B0502020202020204" pitchFamily="34" charset="0"/>
                <a:cs typeface="Arial" pitchFamily="34" charset="0"/>
              </a:rPr>
              <a:t>abr</a:t>
            </a:r>
            <a:r>
              <a:rPr lang="pt-BR" sz="1333" dirty="0">
                <a:solidFill>
                  <a:srgbClr val="F2F2F2"/>
                </a:solidFill>
                <a:latin typeface="Century Gothic" panose="020B0502020202020204" pitchFamily="34" charset="0"/>
                <a:cs typeface="Arial" pitchFamily="34" charset="0"/>
              </a:rPr>
              <a:t> | 2019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A24CE792-6FB3-4DF4-B5CA-11585D652E61}"/>
              </a:ext>
            </a:extLst>
          </p:cNvPr>
          <p:cNvSpPr txBox="1"/>
          <p:nvPr/>
        </p:nvSpPr>
        <p:spPr>
          <a:xfrm>
            <a:off x="-16310" y="2729348"/>
            <a:ext cx="1217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/>
              <a:t>Estimar a probabilidade de conversão de um lead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363737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" sz="2000" b="1" dirty="0">
                <a:solidFill>
                  <a:schemeClr val="bg1"/>
                </a:solidFill>
              </a:rPr>
              <a:t>Interpretações/</a:t>
            </a:r>
            <a:r>
              <a:rPr lang="pt" b="1" dirty="0">
                <a:solidFill>
                  <a:schemeClr val="bg1"/>
                </a:solidFill>
              </a:rPr>
              <a:t>Diagnóstico</a:t>
            </a:r>
          </a:p>
          <a:p>
            <a:endParaRPr lang="pt" b="1" dirty="0">
              <a:solidFill>
                <a:schemeClr val="bg1"/>
              </a:solidFill>
            </a:endParaRPr>
          </a:p>
          <a:p>
            <a:r>
              <a:rPr lang="pt" b="1" dirty="0" smtClean="0">
                <a:solidFill>
                  <a:schemeClr val="bg1"/>
                </a:solidFill>
              </a:rPr>
              <a:t>Os principais fatores que afetam a conversão são .......</a:t>
            </a:r>
            <a:endParaRPr lang="pt" b="1" dirty="0">
              <a:solidFill>
                <a:schemeClr val="bg1"/>
              </a:solidFill>
            </a:endParaRPr>
          </a:p>
          <a:p>
            <a:endParaRPr lang="pt" dirty="0">
              <a:solidFill>
                <a:schemeClr val="bg1"/>
              </a:solidFill>
            </a:endParaRPr>
          </a:p>
          <a:p>
            <a:r>
              <a:rPr lang="pt" dirty="0" smtClean="0">
                <a:solidFill>
                  <a:schemeClr val="bg1"/>
                </a:solidFill>
              </a:rPr>
              <a:t>EXEMPLO :    tempo </a:t>
            </a:r>
            <a:r>
              <a:rPr lang="pt" dirty="0">
                <a:solidFill>
                  <a:schemeClr val="bg1"/>
                </a:solidFill>
              </a:rPr>
              <a:t>que a conta está ativa (tenure) é o fator mais importante que contribui para o Churn. Parece que a fidelidade do cliente é muito importante e deve ser estimulada. Quando os clientes estão satisfeitos com o serviço, é provável que eles permaneçam por mais tempo e a probabilidade de eles se movimentarem é menor.</a:t>
            </a:r>
          </a:p>
          <a:p>
            <a:endParaRPr lang="pt" dirty="0">
              <a:solidFill>
                <a:schemeClr val="bg1"/>
              </a:solidFill>
            </a:endParaRPr>
          </a:p>
          <a:p>
            <a:r>
              <a:rPr lang="pt" dirty="0">
                <a:solidFill>
                  <a:schemeClr val="bg1"/>
                </a:solidFill>
              </a:rPr>
              <a:t>Além disso, há uma distribuição bimodal para </a:t>
            </a:r>
            <a:r>
              <a:rPr lang="pt" dirty="0" err="1">
                <a:solidFill>
                  <a:schemeClr val="bg1"/>
                </a:solidFill>
              </a:rPr>
              <a:t>churn</a:t>
            </a:r>
            <a:r>
              <a:rPr lang="pt" dirty="0">
                <a:solidFill>
                  <a:schemeClr val="bg1"/>
                </a:solidFill>
              </a:rPr>
              <a:t> baseada em cobranças mensais. Os dois modos estão ao redor US$ 30 a US$ 40 e US$ 70 a US$ 100. Isso pode refletir uma disparidade de renda entre os clientes. Os métodos de retenção devem refletir os níveis de renda dos clientes.</a:t>
            </a:r>
          </a:p>
          <a:p>
            <a:endParaRPr lang="pt" dirty="0">
              <a:solidFill>
                <a:schemeClr val="bg1"/>
              </a:solidFill>
            </a:endParaRPr>
          </a:p>
          <a:p>
            <a:r>
              <a:rPr lang="pt" dirty="0">
                <a:solidFill>
                  <a:schemeClr val="bg1"/>
                </a:solidFill>
              </a:rPr>
              <a:t>Os clientes que têm serviço de Internet parece ser um fator significativo para </a:t>
            </a:r>
            <a:r>
              <a:rPr lang="pt" dirty="0" err="1">
                <a:solidFill>
                  <a:schemeClr val="bg1"/>
                </a:solidFill>
              </a:rPr>
              <a:t>churn</a:t>
            </a:r>
            <a:r>
              <a:rPr lang="pt" dirty="0">
                <a:solidFill>
                  <a:schemeClr val="bg1"/>
                </a:solidFill>
              </a:rPr>
              <a:t>. Aqueles com serviço de fibra ótica tem uma </a:t>
            </a:r>
            <a:r>
              <a:rPr lang="en-US" dirty="0" err="1">
                <a:solidFill>
                  <a:schemeClr val="bg1"/>
                </a:solidFill>
              </a:rPr>
              <a:t>propensão</a:t>
            </a:r>
            <a:r>
              <a:rPr lang="pt" dirty="0">
                <a:solidFill>
                  <a:schemeClr val="bg1"/>
                </a:solidFill>
              </a:rPr>
              <a:t> a </a:t>
            </a:r>
            <a:r>
              <a:rPr lang="pt" dirty="0" err="1">
                <a:solidFill>
                  <a:schemeClr val="bg1"/>
                </a:solidFill>
              </a:rPr>
              <a:t>churn</a:t>
            </a:r>
            <a:r>
              <a:rPr lang="pt" dirty="0">
                <a:solidFill>
                  <a:schemeClr val="bg1"/>
                </a:solidFill>
              </a:rPr>
              <a:t> maior do que os clientes que tem o </a:t>
            </a:r>
            <a:r>
              <a:rPr lang="pt" dirty="0" err="1">
                <a:solidFill>
                  <a:schemeClr val="bg1"/>
                </a:solidFill>
              </a:rPr>
              <a:t>servico</a:t>
            </a:r>
            <a:r>
              <a:rPr lang="pt" dirty="0">
                <a:solidFill>
                  <a:schemeClr val="bg1"/>
                </a:solidFill>
              </a:rPr>
              <a:t> DSL, então o serviço pode precisar de melhorias nessa área. Além disso, clientes de fibra óptica devem estar cientes do que podem transferir para DSL.</a:t>
            </a: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Apresentação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58249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7624">
              <a:buFont typeface="Arial" panose="020B0604020202020204" pitchFamily="34" charset="0"/>
              <a:buChar char="•"/>
              <a:defRPr/>
            </a:pPr>
            <a:endParaRPr lang="pt-BR" sz="1200" i="1" kern="0" dirty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Próximos passos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DE778F-2A0D-BB44-88CD-C62804B3C2A6}"/>
              </a:ext>
            </a:extLst>
          </p:cNvPr>
          <p:cNvSpPr txBox="1"/>
          <p:nvPr/>
        </p:nvSpPr>
        <p:spPr>
          <a:xfrm>
            <a:off x="1910861" y="1796579"/>
            <a:ext cx="8370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400" dirty="0">
                <a:solidFill>
                  <a:schemeClr val="bg1"/>
                </a:solidFill>
              </a:rPr>
              <a:t>Para o futuro, </a:t>
            </a:r>
            <a:r>
              <a:rPr lang="pt" sz="2400" dirty="0" smtClean="0">
                <a:solidFill>
                  <a:schemeClr val="bg1"/>
                </a:solidFill>
              </a:rPr>
              <a:t>devemos co</a:t>
            </a:r>
            <a:r>
              <a:rPr lang="pt" sz="2400" dirty="0" smtClean="0">
                <a:solidFill>
                  <a:schemeClr val="bg1"/>
                </a:solidFill>
              </a:rPr>
              <a:t>letar </a:t>
            </a:r>
            <a:r>
              <a:rPr lang="pt" sz="2400" dirty="0">
                <a:solidFill>
                  <a:schemeClr val="bg1"/>
                </a:solidFill>
              </a:rPr>
              <a:t>mais dados demográficos relacionados </a:t>
            </a:r>
            <a:r>
              <a:rPr lang="pt" sz="2400" dirty="0" smtClean="0">
                <a:solidFill>
                  <a:schemeClr val="bg1"/>
                </a:solidFill>
              </a:rPr>
              <a:t>as conversões.</a:t>
            </a:r>
            <a:endParaRPr lang="pt" sz="2400" dirty="0">
              <a:solidFill>
                <a:schemeClr val="bg1"/>
              </a:solidFill>
            </a:endParaRPr>
          </a:p>
          <a:p>
            <a:pPr algn="just"/>
            <a:endParaRPr lang="pt" sz="2400" dirty="0">
              <a:solidFill>
                <a:schemeClr val="bg1"/>
              </a:solidFill>
            </a:endParaRPr>
          </a:p>
          <a:p>
            <a:pPr algn="just"/>
            <a:r>
              <a:rPr lang="pt" sz="2400" dirty="0">
                <a:solidFill>
                  <a:schemeClr val="bg1"/>
                </a:solidFill>
              </a:rPr>
              <a:t>Além disso, poderemos considerar outras features como: </a:t>
            </a:r>
            <a:r>
              <a:rPr lang="pt" sz="2400" dirty="0" smtClean="0">
                <a:solidFill>
                  <a:schemeClr val="bg1"/>
                </a:solidFill>
              </a:rPr>
              <a:t>exemplo, exemplo.</a:t>
            </a:r>
            <a:endParaRPr lang="pt" sz="2400" dirty="0">
              <a:solidFill>
                <a:schemeClr val="bg1"/>
              </a:solidFill>
            </a:endParaRPr>
          </a:p>
          <a:p>
            <a:pPr algn="just"/>
            <a:endParaRPr lang="pt" sz="2400" dirty="0">
              <a:solidFill>
                <a:schemeClr val="bg1"/>
              </a:solidFill>
            </a:endParaRPr>
          </a:p>
          <a:p>
            <a:pPr algn="just"/>
            <a:r>
              <a:rPr lang="pt" sz="2400" dirty="0" smtClean="0">
                <a:solidFill>
                  <a:schemeClr val="bg1"/>
                </a:solidFill>
              </a:rPr>
              <a:t>Podemos </a:t>
            </a:r>
            <a:r>
              <a:rPr lang="pt" sz="2400" dirty="0">
                <a:solidFill>
                  <a:schemeClr val="bg1"/>
                </a:solidFill>
              </a:rPr>
              <a:t>comparar os resultados modelo atual de </a:t>
            </a:r>
            <a:r>
              <a:rPr lang="pt" sz="2400" dirty="0" smtClean="0">
                <a:solidFill>
                  <a:schemeClr val="bg1"/>
                </a:solidFill>
              </a:rPr>
              <a:t>conversão em </a:t>
            </a:r>
            <a:r>
              <a:rPr lang="pt" sz="2400" dirty="0">
                <a:solidFill>
                  <a:schemeClr val="bg1"/>
                </a:solidFill>
              </a:rPr>
              <a:t>operação com os resultados do estudo.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9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74538" y="0"/>
            <a:ext cx="12208312" cy="6858000"/>
          </a:xfrm>
          <a:prstGeom prst="rect">
            <a:avLst/>
          </a:prstGeom>
          <a:gradFill flip="none" rotWithShape="1">
            <a:gsLst>
              <a:gs pos="2000">
                <a:srgbClr val="7030A0">
                  <a:alpha val="26000"/>
                </a:srgbClr>
              </a:gs>
              <a:gs pos="53000">
                <a:schemeClr val="tx2">
                  <a:lumMod val="75000"/>
                  <a:lumOff val="25000"/>
                  <a:alpha val="38000"/>
                </a:schemeClr>
              </a:gs>
              <a:gs pos="100000">
                <a:schemeClr val="accent1">
                  <a:alpha val="3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070557" y="-672"/>
            <a:ext cx="6721912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-183165" y="1284468"/>
            <a:ext cx="5588000" cy="358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Contexto e objetivos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Técnica analítica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Demonstração </a:t>
            </a:r>
            <a:r>
              <a:rPr lang="pt-BR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Jupyter</a:t>
            </a: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 Notebook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Apresentação dos resultados</a:t>
            </a:r>
          </a:p>
          <a:p>
            <a:pPr defTabSz="1218384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ato Light" pitchFamily="34" charset="0"/>
                <a:cs typeface="Arial" pitchFamily="34" charset="0"/>
              </a:rPr>
              <a:t>Próximos passos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365" y="1579073"/>
            <a:ext cx="288000" cy="24378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365" y="2336713"/>
            <a:ext cx="288000" cy="243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3560" y="399378"/>
            <a:ext cx="6706181" cy="11461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BF2D4F78-B868-4EB6-94E9-C7E6DB880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370" y="3057577"/>
            <a:ext cx="288000" cy="243780"/>
          </a:xfrm>
          <a:prstGeom prst="rect">
            <a:avLst/>
          </a:prstGeom>
        </p:spPr>
      </p:pic>
      <p:pic>
        <p:nvPicPr>
          <p:cNvPr id="15" name="Imagem 12">
            <a:extLst>
              <a:ext uri="{FF2B5EF4-FFF2-40B4-BE49-F238E27FC236}">
                <a16:creationId xmlns="" xmlns:a16="http://schemas.microsoft.com/office/drawing/2014/main" id="{5AF186B3-D3BF-434B-AFB6-5F498F6DD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431" y="3815217"/>
            <a:ext cx="288000" cy="243780"/>
          </a:xfrm>
          <a:prstGeom prst="rect">
            <a:avLst/>
          </a:prstGeom>
        </p:spPr>
      </p:pic>
      <p:pic>
        <p:nvPicPr>
          <p:cNvPr id="16" name="Imagem 12">
            <a:extLst>
              <a:ext uri="{FF2B5EF4-FFF2-40B4-BE49-F238E27FC236}">
                <a16:creationId xmlns="" xmlns:a16="http://schemas.microsoft.com/office/drawing/2014/main" id="{0E35FFF6-0734-554C-BAF8-E69F114C0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2431" y="4556749"/>
            <a:ext cx="288000" cy="2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Contexto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EDE8C01-9454-BD4D-8B42-72354525F2DE}"/>
              </a:ext>
            </a:extLst>
          </p:cNvPr>
          <p:cNvSpPr txBox="1"/>
          <p:nvPr/>
        </p:nvSpPr>
        <p:spPr>
          <a:xfrm>
            <a:off x="336961" y="1869976"/>
            <a:ext cx="110767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400" dirty="0" smtClean="0">
                <a:solidFill>
                  <a:schemeClr val="bg1"/>
                </a:solidFill>
              </a:rPr>
              <a:t>Um cliente gera um lead no sistema salesforce e o sistema de inteligência artificial avalia a probabilidade do cliente comprar o veículo.</a:t>
            </a:r>
          </a:p>
          <a:p>
            <a:pPr algn="just"/>
            <a:r>
              <a:rPr lang="pt" sz="2400" dirty="0" smtClean="0">
                <a:solidFill>
                  <a:schemeClr val="bg1"/>
                </a:solidFill>
              </a:rPr>
              <a:t>A inteligência artificial utilizará a base histórica do relacionamento deste cliente com a FCA para sua estimativa.</a:t>
            </a:r>
            <a:endParaRPr lang="pt" sz="2400" dirty="0">
              <a:solidFill>
                <a:schemeClr val="bg1"/>
              </a:solidFill>
            </a:endParaRPr>
          </a:p>
          <a:p>
            <a:pPr algn="just"/>
            <a:endParaRPr lang="pt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524358"/>
            <a:ext cx="12224625" cy="535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Objetivos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EDE8C01-9454-BD4D-8B42-72354525F2DE}"/>
              </a:ext>
            </a:extLst>
          </p:cNvPr>
          <p:cNvSpPr txBox="1"/>
          <p:nvPr/>
        </p:nvSpPr>
        <p:spPr>
          <a:xfrm>
            <a:off x="336961" y="1869976"/>
            <a:ext cx="1107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800" dirty="0" smtClean="0">
                <a:solidFill>
                  <a:schemeClr val="bg1"/>
                </a:solidFill>
              </a:rPr>
              <a:t>Desejo de entender</a:t>
            </a:r>
            <a:r>
              <a:rPr lang="pt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0" name="Imagem 12">
            <a:extLst>
              <a:ext uri="{FF2B5EF4-FFF2-40B4-BE49-F238E27FC236}">
                <a16:creationId xmlns="" xmlns:a16="http://schemas.microsoft.com/office/drawing/2014/main" id="{CBE71EE2-95D5-FC40-8593-53E63239F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1" y="3222278"/>
            <a:ext cx="288000" cy="243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8A3577-5365-754C-923A-1BCC810924D9}"/>
              </a:ext>
            </a:extLst>
          </p:cNvPr>
          <p:cNvSpPr txBox="1"/>
          <p:nvPr/>
        </p:nvSpPr>
        <p:spPr>
          <a:xfrm>
            <a:off x="1643061" y="4237951"/>
            <a:ext cx="988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Quais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principais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fatores</a:t>
            </a:r>
            <a:r>
              <a:rPr lang="en-US" sz="2400" dirty="0">
                <a:solidFill>
                  <a:schemeClr val="bg1"/>
                </a:solidFill>
              </a:rPr>
              <a:t> que </a:t>
            </a:r>
            <a:r>
              <a:rPr lang="en-US" sz="2400" dirty="0" err="1">
                <a:solidFill>
                  <a:schemeClr val="bg1"/>
                </a:solidFill>
              </a:rPr>
              <a:t>influenciam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 err="1" smtClean="0">
                <a:solidFill>
                  <a:schemeClr val="bg1"/>
                </a:solidFill>
              </a:rPr>
              <a:t>compra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Imagem 12">
            <a:extLst>
              <a:ext uri="{FF2B5EF4-FFF2-40B4-BE49-F238E27FC236}">
                <a16:creationId xmlns="" xmlns:a16="http://schemas.microsoft.com/office/drawing/2014/main" id="{CBD1716F-4BBC-6440-82DD-120A764A7A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1" y="4351254"/>
            <a:ext cx="288000" cy="243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C3A98F2-DAE2-3A4C-A4AD-28EB6685CE0A}"/>
              </a:ext>
            </a:extLst>
          </p:cNvPr>
          <p:cNvSpPr txBox="1"/>
          <p:nvPr/>
        </p:nvSpPr>
        <p:spPr>
          <a:xfrm>
            <a:off x="1643061" y="3042939"/>
            <a:ext cx="988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pt" dirty="0"/>
              <a:t>Como podemos identificar </a:t>
            </a:r>
            <a:r>
              <a:rPr lang="pt" dirty="0" smtClean="0"/>
              <a:t>o perfil dos </a:t>
            </a:r>
            <a:r>
              <a:rPr lang="pt" dirty="0"/>
              <a:t>clientes </a:t>
            </a:r>
            <a:r>
              <a:rPr lang="pt" dirty="0" smtClean="0"/>
              <a:t>com propensão à compra?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0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AD52BC-FFD0-D149-B2B8-F5BFE642F9C5}"/>
              </a:ext>
            </a:extLst>
          </p:cNvPr>
          <p:cNvSpPr txBox="1"/>
          <p:nvPr/>
        </p:nvSpPr>
        <p:spPr>
          <a:xfrm>
            <a:off x="336961" y="1491957"/>
            <a:ext cx="1107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dirty="0">
                <a:solidFill>
                  <a:schemeClr val="bg1"/>
                </a:solidFill>
              </a:rPr>
              <a:t>O conjunto de dados consiste de informações sobre </a:t>
            </a:r>
            <a:r>
              <a:rPr lang="pt" dirty="0" smtClean="0">
                <a:solidFill>
                  <a:schemeClr val="bg1"/>
                </a:solidFill>
              </a:rPr>
              <a:t>o lead como os dados pessoais, informações demográficas, taxas de conversão na região, histórico de compras, serviços </a:t>
            </a:r>
            <a:r>
              <a:rPr lang="pt" dirty="0">
                <a:solidFill>
                  <a:schemeClr val="bg1"/>
                </a:solidFill>
              </a:rPr>
              <a:t>contratados </a:t>
            </a:r>
            <a:r>
              <a:rPr lang="pt" dirty="0" smtClean="0">
                <a:solidFill>
                  <a:schemeClr val="bg1"/>
                </a:solidFill>
              </a:rPr>
              <a:t>pelo clientes</a:t>
            </a:r>
            <a:r>
              <a:rPr lang="pt" dirty="0">
                <a:solidFill>
                  <a:schemeClr val="bg1"/>
                </a:solidFill>
              </a:rPr>
              <a:t>, </a:t>
            </a:r>
            <a:r>
              <a:rPr lang="pt" dirty="0" smtClean="0">
                <a:solidFill>
                  <a:schemeClr val="bg1"/>
                </a:solidFill>
              </a:rPr>
              <a:t>consulta aos sites dos brands. </a:t>
            </a:r>
            <a:r>
              <a:rPr lang="pt" dirty="0">
                <a:solidFill>
                  <a:schemeClr val="bg1"/>
                </a:solidFill>
              </a:rPr>
              <a:t>O conjunto de dados que analisamos contém os seguintes campos: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25575"/>
              </p:ext>
            </p:extLst>
          </p:nvPr>
        </p:nvGraphicFramePr>
        <p:xfrm>
          <a:off x="2797295" y="2983622"/>
          <a:ext cx="6156101" cy="3429000"/>
        </p:xfrm>
        <a:graphic>
          <a:graphicData uri="http://schemas.openxmlformats.org/drawingml/2006/table">
            <a:tbl>
              <a:tblPr/>
              <a:tblGrid>
                <a:gridCol w="5099457"/>
                <a:gridCol w="10566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Valor do Carro atual x valor carro desejado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IMS e 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Quantidade de Leads nos últimos 60d em concessionárias diferentes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Tem histórico de serviços de pós-vendas na rede?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SIGI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Visitou o site da FCA quantas vezes nos últimos 60d 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BIGQuery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Tem histórico de reclamação referente à compras 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Siebel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É </a:t>
                      </a:r>
                      <a:r>
                        <a:rPr lang="en-US" sz="1100" b="0" i="0" u="none" strike="noStrike" dirty="0" err="1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funcionário</a:t>
                      </a:r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 FCA 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Ronda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Já contratou Mopar Vehicle Protection 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Possui crédito pré-aprovado no ITAU / Bradesco 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Possui cartão Fiat Itaucard?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Participa do Jeep Nation ou Fiat Club 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Qual pontuação do cartão fidelidade 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Gênero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Modalidade de Compra (VR/VD)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Cidade / UF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Sforce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Taxa de conversão conforme localidade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IMS</a:t>
                      </a:r>
                      <a:endParaRPr lang="en-US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Frequencia de troca de veículos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IMS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Possui Carro da Marca?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IMS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AD52BC-FFD0-D149-B2B8-F5BFE642F9C5}"/>
              </a:ext>
            </a:extLst>
          </p:cNvPr>
          <p:cNvSpPr txBox="1"/>
          <p:nvPr/>
        </p:nvSpPr>
        <p:spPr>
          <a:xfrm>
            <a:off x="565562" y="1652298"/>
            <a:ext cx="1107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dirty="0">
                <a:solidFill>
                  <a:schemeClr val="bg1"/>
                </a:solidFill>
              </a:rPr>
              <a:t>O conjunto de dados consiste de </a:t>
            </a:r>
            <a:r>
              <a:rPr lang="pt" b="1" dirty="0" smtClean="0">
                <a:solidFill>
                  <a:schemeClr val="bg1"/>
                </a:solidFill>
              </a:rPr>
              <a:t>50.000</a:t>
            </a:r>
            <a:r>
              <a:rPr lang="pt" dirty="0" smtClean="0">
                <a:solidFill>
                  <a:schemeClr val="bg1"/>
                </a:solidFill>
              </a:rPr>
              <a:t> </a:t>
            </a:r>
            <a:r>
              <a:rPr lang="pt" dirty="0">
                <a:solidFill>
                  <a:schemeClr val="bg1"/>
                </a:solidFill>
              </a:rPr>
              <a:t>registros e </a:t>
            </a:r>
            <a:r>
              <a:rPr lang="pt" b="1" dirty="0" smtClean="0">
                <a:solidFill>
                  <a:schemeClr val="bg1"/>
                </a:solidFill>
              </a:rPr>
              <a:t>18</a:t>
            </a:r>
            <a:r>
              <a:rPr lang="pt" dirty="0" smtClean="0">
                <a:solidFill>
                  <a:schemeClr val="bg1"/>
                </a:solidFill>
              </a:rPr>
              <a:t> features</a:t>
            </a:r>
          </a:p>
          <a:p>
            <a:pPr algn="ctr"/>
            <a:r>
              <a:rPr lang="pt" dirty="0" smtClean="0">
                <a:solidFill>
                  <a:schemeClr val="bg1"/>
                </a:solidFill>
              </a:rPr>
              <a:t>Predizer </a:t>
            </a:r>
            <a:r>
              <a:rPr lang="pt" dirty="0">
                <a:solidFill>
                  <a:schemeClr val="bg1"/>
                </a:solidFill>
              </a:rPr>
              <a:t>a variável de saída (</a:t>
            </a:r>
            <a:r>
              <a:rPr lang="pt" dirty="0" smtClean="0">
                <a:solidFill>
                  <a:schemeClr val="bg1"/>
                </a:solidFill>
              </a:rPr>
              <a:t>Conversão) </a:t>
            </a:r>
            <a:r>
              <a:rPr lang="pt" dirty="0">
                <a:solidFill>
                  <a:schemeClr val="bg1"/>
                </a:solidFill>
              </a:rPr>
              <a:t>como uma função (linear ou não linear) das variáveis de entrada </a:t>
            </a:r>
            <a:r>
              <a:rPr lang="pt" dirty="0" smtClean="0">
                <a:solidFill>
                  <a:schemeClr val="bg1"/>
                </a:solidFill>
              </a:rPr>
              <a:t>será tratado como um </a:t>
            </a:r>
            <a:r>
              <a:rPr lang="pt" dirty="0">
                <a:solidFill>
                  <a:schemeClr val="bg1"/>
                </a:solidFill>
              </a:rPr>
              <a:t>problema de classificação.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="" xmlns:a16="http://schemas.microsoft.com/office/drawing/2014/main" id="{4BDDDDEC-6693-5A45-A5A9-77E79FFA1AAF}"/>
              </a:ext>
            </a:extLst>
          </p:cNvPr>
          <p:cNvSpPr/>
          <p:nvPr/>
        </p:nvSpPr>
        <p:spPr>
          <a:xfrm rot="5400000">
            <a:off x="7031287" y="3728508"/>
            <a:ext cx="348677" cy="5129208"/>
          </a:xfrm>
          <a:prstGeom prst="rightBrace">
            <a:avLst>
              <a:gd name="adj1" fmla="val 24938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8385A37-5856-8241-83D2-A44D77C479BA}"/>
              </a:ext>
            </a:extLst>
          </p:cNvPr>
          <p:cNvSpPr txBox="1"/>
          <p:nvPr/>
        </p:nvSpPr>
        <p:spPr>
          <a:xfrm>
            <a:off x="6387278" y="6466313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 features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="" xmlns:a16="http://schemas.microsoft.com/office/drawing/2014/main" id="{E92C9141-0208-DD4E-BCE4-DD70200DC5B4}"/>
              </a:ext>
            </a:extLst>
          </p:cNvPr>
          <p:cNvSpPr/>
          <p:nvPr/>
        </p:nvSpPr>
        <p:spPr>
          <a:xfrm rot="10800000">
            <a:off x="1627798" y="3455168"/>
            <a:ext cx="498625" cy="2550193"/>
          </a:xfrm>
          <a:prstGeom prst="rightBrace">
            <a:avLst>
              <a:gd name="adj1" fmla="val 10611"/>
              <a:gd name="adj2" fmla="val 50671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E0145A5-1D77-2145-AAF2-AD282FEC332E}"/>
              </a:ext>
            </a:extLst>
          </p:cNvPr>
          <p:cNvSpPr txBox="1"/>
          <p:nvPr/>
        </p:nvSpPr>
        <p:spPr>
          <a:xfrm>
            <a:off x="-18011" y="4386307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50.000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registros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8E2382F-9837-7B40-B699-126B9778F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51"/>
          <a:stretch/>
        </p:blipFill>
        <p:spPr>
          <a:xfrm>
            <a:off x="2052823" y="2603144"/>
            <a:ext cx="7722237" cy="3566326"/>
          </a:xfrm>
          <a:prstGeom prst="rect">
            <a:avLst/>
          </a:prstGeom>
        </p:spPr>
      </p:pic>
      <p:sp>
        <p:nvSpPr>
          <p:cNvPr id="15" name="Rectangle 22">
            <a:extLst>
              <a:ext uri="{FF2B5EF4-FFF2-40B4-BE49-F238E27FC236}">
                <a16:creationId xmlns="" xmlns:a16="http://schemas.microsoft.com/office/drawing/2014/main" id="{B995FD6D-CCBB-804A-B8ED-86955703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</p:spTree>
    <p:extLst>
      <p:ext uri="{BB962C8B-B14F-4D97-AF65-F5344CB8AC3E}">
        <p14:creationId xmlns:p14="http://schemas.microsoft.com/office/powerpoint/2010/main" val="78668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=""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Técnica analítica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4DB1AEC-4ED5-FA4F-B286-7B65653DEC3B}"/>
              </a:ext>
            </a:extLst>
          </p:cNvPr>
          <p:cNvSpPr/>
          <p:nvPr/>
        </p:nvSpPr>
        <p:spPr>
          <a:xfrm>
            <a:off x="1631952" y="37107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F60C5A61-0A56-2143-9B4B-27300DB6C2E5}"/>
              </a:ext>
            </a:extLst>
          </p:cNvPr>
          <p:cNvGrpSpPr/>
          <p:nvPr/>
        </p:nvGrpSpPr>
        <p:grpSpPr>
          <a:xfrm>
            <a:off x="208372" y="2426018"/>
            <a:ext cx="5321641" cy="369332"/>
            <a:chOff x="208373" y="2426018"/>
            <a:chExt cx="4812816" cy="369332"/>
          </a:xfrm>
        </p:grpSpPr>
        <p:pic>
          <p:nvPicPr>
            <p:cNvPr id="33" name="Imagem 12">
              <a:extLst>
                <a:ext uri="{FF2B5EF4-FFF2-40B4-BE49-F238E27FC236}">
                  <a16:creationId xmlns="" xmlns:a16="http://schemas.microsoft.com/office/drawing/2014/main" id="{83CF683E-D838-D042-AEC6-F8F6B02F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73" y="2501750"/>
              <a:ext cx="288000" cy="2437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05A8A1F2-4D55-F742-B602-2DA57B80DFCC}"/>
                </a:ext>
              </a:extLst>
            </p:cNvPr>
            <p:cNvSpPr/>
            <p:nvPr/>
          </p:nvSpPr>
          <p:spPr>
            <a:xfrm>
              <a:off x="496373" y="2426018"/>
              <a:ext cx="45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Preparação</a:t>
              </a:r>
              <a:r>
                <a:rPr lang="en-US" dirty="0">
                  <a:solidFill>
                    <a:schemeClr val="bg1"/>
                  </a:solidFill>
                </a:rPr>
                <a:t> e </a:t>
              </a:r>
              <a:r>
                <a:rPr lang="en-US" dirty="0" err="1">
                  <a:solidFill>
                    <a:schemeClr val="bg1"/>
                  </a:solidFill>
                </a:rPr>
                <a:t>inspeção</a:t>
              </a:r>
              <a:r>
                <a:rPr lang="en-US" dirty="0">
                  <a:solidFill>
                    <a:schemeClr val="bg1"/>
                  </a:solidFill>
                </a:rPr>
                <a:t> dos dados</a:t>
              </a:r>
            </a:p>
          </p:txBody>
        </p:sp>
      </p:grpSp>
      <p:pic>
        <p:nvPicPr>
          <p:cNvPr id="34" name="Imagem 12">
            <a:extLst>
              <a:ext uri="{FF2B5EF4-FFF2-40B4-BE49-F238E27FC236}">
                <a16:creationId xmlns="" xmlns:a16="http://schemas.microsoft.com/office/drawing/2014/main" id="{57ADFE0A-D74D-F44A-BA01-E30F68A99D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6" y="3271600"/>
            <a:ext cx="288000" cy="2437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FE6F50C-E8BD-7A46-8B11-5B67289FD8E6}"/>
              </a:ext>
            </a:extLst>
          </p:cNvPr>
          <p:cNvSpPr/>
          <p:nvPr/>
        </p:nvSpPr>
        <p:spPr>
          <a:xfrm>
            <a:off x="508666" y="3195868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individual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relevante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 smtClean="0">
                <a:solidFill>
                  <a:schemeClr val="bg1"/>
                </a:solidFill>
              </a:rPr>
              <a:t>conversão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" name="Imagem 12">
            <a:extLst>
              <a:ext uri="{FF2B5EF4-FFF2-40B4-BE49-F238E27FC236}">
                <a16:creationId xmlns="" xmlns:a16="http://schemas.microsoft.com/office/drawing/2014/main" id="{1C6FCAB2-26B7-1F45-AD51-49B86224BC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3" y="4173059"/>
            <a:ext cx="288000" cy="243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E9B34AE-D63C-AB4D-81E8-D298915FCF67}"/>
              </a:ext>
            </a:extLst>
          </p:cNvPr>
          <p:cNvSpPr/>
          <p:nvPr/>
        </p:nvSpPr>
        <p:spPr>
          <a:xfrm>
            <a:off x="496373" y="4097327"/>
            <a:ext cx="3212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dos </a:t>
            </a:r>
            <a:r>
              <a:rPr lang="en-US" dirty="0" err="1" smtClean="0">
                <a:solidFill>
                  <a:schemeClr val="bg1"/>
                </a:solidFill>
              </a:rPr>
              <a:t>modelos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</a:t>
            </a:r>
          </a:p>
          <a:p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lassificação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6DE9BF2-0BD5-094D-85CF-77E8E0D5203D}"/>
              </a:ext>
            </a:extLst>
          </p:cNvPr>
          <p:cNvSpPr txBox="1"/>
          <p:nvPr/>
        </p:nvSpPr>
        <p:spPr>
          <a:xfrm>
            <a:off x="508665" y="5029200"/>
            <a:ext cx="3749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KNN (K–Nearest Neighbors)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Decision Tree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lphaUcParenR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342900" indent="-342900">
              <a:buAutoNum type="alphaUcParenR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" name="Imagem 12">
            <a:extLst>
              <a:ext uri="{FF2B5EF4-FFF2-40B4-BE49-F238E27FC236}">
                <a16:creationId xmlns="" xmlns:a16="http://schemas.microsoft.com/office/drawing/2014/main" id="{FA5887B5-B51D-904C-9E7F-5187369939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14" y="2500552"/>
            <a:ext cx="288000" cy="2437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B90210C6-8F99-6943-B686-708C29F35534}"/>
              </a:ext>
            </a:extLst>
          </p:cNvPr>
          <p:cNvSpPr/>
          <p:nvPr/>
        </p:nvSpPr>
        <p:spPr>
          <a:xfrm>
            <a:off x="5862893" y="2391500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Avaliação</a:t>
            </a:r>
            <a:r>
              <a:rPr lang="en-US" dirty="0">
                <a:solidFill>
                  <a:schemeClr val="bg1"/>
                </a:solidFill>
              </a:rPr>
              <a:t> dos 3 </a:t>
            </a:r>
            <a:r>
              <a:rPr lang="en-US" dirty="0" err="1">
                <a:solidFill>
                  <a:schemeClr val="bg1"/>
                </a:solidFill>
              </a:rPr>
              <a:t>modelos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as features de: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EB49EFCD-B2FF-4F44-B558-1085AE98F76E}"/>
              </a:ext>
            </a:extLst>
          </p:cNvPr>
          <p:cNvSpPr/>
          <p:nvPr/>
        </p:nvSpPr>
        <p:spPr>
          <a:xfrm>
            <a:off x="5879658" y="2847761"/>
            <a:ext cx="29225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Informações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demográficas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Históricos de reclamações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Histórico de Compras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Facilidades de Compras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Coerência de Intenção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Busca / Interesse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1D3237F-5D82-3E45-A804-1B0FDC9A5C5E}"/>
              </a:ext>
            </a:extLst>
          </p:cNvPr>
          <p:cNvSpPr txBox="1"/>
          <p:nvPr/>
        </p:nvSpPr>
        <p:spPr>
          <a:xfrm>
            <a:off x="336960" y="1647729"/>
            <a:ext cx="1107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" sz="2000" dirty="0">
                <a:solidFill>
                  <a:schemeClr val="bg1"/>
                </a:solidFill>
              </a:rPr>
              <a:t>Avaliamos três métodos de classificação para analisar </a:t>
            </a:r>
            <a:r>
              <a:rPr lang="pt" sz="2000" dirty="0" smtClean="0">
                <a:solidFill>
                  <a:schemeClr val="bg1"/>
                </a:solidFill>
              </a:rPr>
              <a:t>a conversão de leads e assim selecionar </a:t>
            </a:r>
            <a:r>
              <a:rPr lang="pt" sz="2000" dirty="0">
                <a:solidFill>
                  <a:schemeClr val="bg1"/>
                </a:solidFill>
              </a:rPr>
              <a:t>o melhor modelo. O experimento consistiu dos seguintes passos: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Imagem 12">
            <a:extLst>
              <a:ext uri="{FF2B5EF4-FFF2-40B4-BE49-F238E27FC236}">
                <a16:creationId xmlns="" xmlns:a16="http://schemas.microsoft.com/office/drawing/2014/main" id="{431067C2-82D3-284E-A536-EA85FB0BF4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0" y="5319323"/>
            <a:ext cx="288000" cy="243780"/>
          </a:xfrm>
          <a:prstGeom prst="rect">
            <a:avLst/>
          </a:prstGeom>
        </p:spPr>
      </p:pic>
      <p:sp>
        <p:nvSpPr>
          <p:cNvPr id="23" name="Rectangle 24">
            <a:extLst>
              <a:ext uri="{FF2B5EF4-FFF2-40B4-BE49-F238E27FC236}">
                <a16:creationId xmlns="" xmlns:a16="http://schemas.microsoft.com/office/drawing/2014/main" id="{DACAC3F9-E205-1149-8029-610FAFFB668C}"/>
              </a:ext>
            </a:extLst>
          </p:cNvPr>
          <p:cNvSpPr/>
          <p:nvPr/>
        </p:nvSpPr>
        <p:spPr>
          <a:xfrm>
            <a:off x="5891469" y="5210271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Analise das </a:t>
            </a:r>
            <a:r>
              <a:rPr lang="en-US" dirty="0" err="1">
                <a:solidFill>
                  <a:schemeClr val="bg1"/>
                </a:solidFill>
              </a:rPr>
              <a:t>métricas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coletadas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Imagem 12">
            <a:extLst>
              <a:ext uri="{FF2B5EF4-FFF2-40B4-BE49-F238E27FC236}">
                <a16:creationId xmlns="" xmlns:a16="http://schemas.microsoft.com/office/drawing/2014/main" id="{E55F6F41-E29A-5542-B9DD-73956078D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0" y="5971569"/>
            <a:ext cx="288000" cy="243780"/>
          </a:xfrm>
          <a:prstGeom prst="rect">
            <a:avLst/>
          </a:prstGeom>
        </p:spPr>
      </p:pic>
      <p:sp>
        <p:nvSpPr>
          <p:cNvPr id="25" name="Rectangle 26">
            <a:extLst>
              <a:ext uri="{FF2B5EF4-FFF2-40B4-BE49-F238E27FC236}">
                <a16:creationId xmlns="" xmlns:a16="http://schemas.microsoft.com/office/drawing/2014/main" id="{DD6C6998-7726-E94E-8A3B-9E2C7B37F92A}"/>
              </a:ext>
            </a:extLst>
          </p:cNvPr>
          <p:cNvSpPr/>
          <p:nvPr/>
        </p:nvSpPr>
        <p:spPr>
          <a:xfrm>
            <a:off x="5891469" y="5908793"/>
            <a:ext cx="58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Interpretação</a:t>
            </a:r>
            <a:r>
              <a:rPr lang="en-US" dirty="0">
                <a:solidFill>
                  <a:schemeClr val="bg1"/>
                </a:solidFill>
              </a:rPr>
              <a:t> dos </a:t>
            </a:r>
            <a:r>
              <a:rPr lang="en-US" dirty="0" err="1">
                <a:solidFill>
                  <a:schemeClr val="bg1"/>
                </a:solidFill>
              </a:rPr>
              <a:t>resultados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40" grpId="0"/>
      <p:bldP spid="42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2625" y="1498600"/>
            <a:ext cx="12224625" cy="5359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624">
              <a:defRPr/>
            </a:pPr>
            <a:endParaRPr lang="pt-BR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17AD3C-392A-8B4D-8BE1-A7C16005968F}"/>
              </a:ext>
            </a:extLst>
          </p:cNvPr>
          <p:cNvSpPr txBox="1"/>
          <p:nvPr/>
        </p:nvSpPr>
        <p:spPr>
          <a:xfrm>
            <a:off x="336961" y="1869976"/>
            <a:ext cx="110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="" xmlns:a16="http://schemas.microsoft.com/office/drawing/2014/main" id="{EC1089BD-EB9E-EA47-BEE9-F9035C0C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Demonstração </a:t>
            </a:r>
            <a:r>
              <a:rPr lang="pt-BR" sz="3733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Jupyter</a:t>
            </a: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AEDCBCA-EE09-2E4A-A9CB-B5D618AB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680" y="1926509"/>
            <a:ext cx="3656013" cy="42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96" y="1498600"/>
            <a:ext cx="12224625" cy="5359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 defTabSz="1217624">
              <a:buFont typeface="Arial" panose="020B0604020202020204" pitchFamily="34" charset="0"/>
              <a:buChar char="•"/>
              <a:defRPr/>
            </a:pPr>
            <a:endParaRPr lang="pt-BR" sz="1200" i="1" kern="0" dirty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2625" y="0"/>
            <a:ext cx="12224625" cy="1498600"/>
          </a:xfrm>
          <a:prstGeom prst="rect">
            <a:avLst/>
          </a:prstGeom>
          <a:gradFill flip="none" rotWithShape="1">
            <a:gsLst>
              <a:gs pos="88000">
                <a:srgbClr val="BE4645">
                  <a:alpha val="5000"/>
                </a:srgbClr>
              </a:gs>
              <a:gs pos="0">
                <a:srgbClr val="7030A0">
                  <a:alpha val="82000"/>
                </a:srgbClr>
              </a:gs>
              <a:gs pos="76000">
                <a:schemeClr val="tx2">
                  <a:lumMod val="75000"/>
                  <a:lumOff val="25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35" tIns="60867" rIns="121735" bIns="60867" rtlCol="0" anchor="ctr"/>
          <a:lstStyle/>
          <a:p>
            <a:pPr algn="ctr" defTabSz="1217366">
              <a:defRPr/>
            </a:pPr>
            <a:endParaRPr lang="pt-BR" sz="2400">
              <a:solidFill>
                <a:srgbClr val="F2F2F2"/>
              </a:solidFill>
              <a:latin typeface="Lato Medium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5896" y="427909"/>
            <a:ext cx="12176105" cy="7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2183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733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itchFamily="34" charset="0"/>
                <a:cs typeface="Arial" pitchFamily="34" charset="0"/>
              </a:rPr>
              <a:t>Apresentação dos resultados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D0C8A0F-5D5B-C345-BFF4-C250A81F09A1}"/>
              </a:ext>
            </a:extLst>
          </p:cNvPr>
          <p:cNvSpPr txBox="1"/>
          <p:nvPr/>
        </p:nvSpPr>
        <p:spPr>
          <a:xfrm>
            <a:off x="336960" y="1647729"/>
            <a:ext cx="11076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bg1"/>
                </a:solidFill>
              </a:defRPr>
            </a:lvl1pPr>
          </a:lstStyle>
          <a:p>
            <a:r>
              <a:rPr lang="pt" dirty="0"/>
              <a:t>No final do experimento, as técnicas </a:t>
            </a:r>
            <a:r>
              <a:rPr lang="pt" dirty="0" err="1"/>
              <a:t>Decision</a:t>
            </a:r>
            <a:r>
              <a:rPr lang="pt" dirty="0"/>
              <a:t> </a:t>
            </a:r>
            <a:r>
              <a:rPr lang="pt" dirty="0" err="1"/>
              <a:t>Tree</a:t>
            </a:r>
            <a:r>
              <a:rPr lang="pt" dirty="0"/>
              <a:t> e KNN apresentaram resultados muito próximos. Para explicar quais </a:t>
            </a:r>
            <a:r>
              <a:rPr lang="pt" dirty="0" err="1"/>
              <a:t>features</a:t>
            </a:r>
            <a:r>
              <a:rPr lang="pt" dirty="0"/>
              <a:t> que mais contribuíram para o </a:t>
            </a:r>
            <a:r>
              <a:rPr lang="pt" dirty="0" err="1"/>
              <a:t>churn</a:t>
            </a:r>
            <a:r>
              <a:rPr lang="pt" dirty="0"/>
              <a:t> adotarei a </a:t>
            </a:r>
            <a:r>
              <a:rPr lang="pt" dirty="0" err="1"/>
              <a:t>Decision</a:t>
            </a:r>
            <a:r>
              <a:rPr lang="pt" dirty="0"/>
              <a:t> </a:t>
            </a:r>
            <a:r>
              <a:rPr lang="pt" dirty="0" err="1"/>
              <a:t>Tree</a:t>
            </a:r>
            <a:r>
              <a:rPr lang="pt" dirty="0"/>
              <a:t>, dado que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no </a:t>
            </a:r>
            <a:r>
              <a:rPr lang="en-US" b="1" dirty="0" err="1"/>
              <a:t>scikit</a:t>
            </a:r>
            <a:r>
              <a:rPr lang="en-US" b="1" dirty="0"/>
              <a:t>-learn </a:t>
            </a:r>
            <a:r>
              <a:rPr lang="en-US" dirty="0" err="1"/>
              <a:t>disponibiliza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feature </a:t>
            </a:r>
            <a:r>
              <a:rPr lang="en-US" dirty="0" err="1"/>
              <a:t>importances</a:t>
            </a:r>
            <a:r>
              <a:rPr lang="en-US" dirty="0"/>
              <a:t> que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que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contribuem</a:t>
            </a:r>
            <a:r>
              <a:rPr lang="en-US" dirty="0"/>
              <a:t> para </a:t>
            </a:r>
            <a:r>
              <a:rPr lang="en-US" dirty="0" err="1" smtClean="0"/>
              <a:t>conversão</a:t>
            </a:r>
            <a:endParaRPr lang="pt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86E361-4037-DC48-9FE7-F325833B85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6"/>
          <a:stretch/>
        </p:blipFill>
        <p:spPr>
          <a:xfrm>
            <a:off x="4252517" y="3245476"/>
            <a:ext cx="7161214" cy="3463324"/>
          </a:xfrm>
          <a:prstGeom prst="rect">
            <a:avLst/>
          </a:prstGeom>
        </p:spPr>
      </p:pic>
      <p:pic>
        <p:nvPicPr>
          <p:cNvPr id="8" name="Imagem 12">
            <a:extLst>
              <a:ext uri="{FF2B5EF4-FFF2-40B4-BE49-F238E27FC236}">
                <a16:creationId xmlns="" xmlns:a16="http://schemas.microsoft.com/office/drawing/2014/main" id="{5C40EB46-7EAA-9E45-89D9-72D7DA2BA3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" y="3918066"/>
            <a:ext cx="288000" cy="243780"/>
          </a:xfrm>
          <a:prstGeom prst="rect">
            <a:avLst/>
          </a:prstGeom>
        </p:spPr>
      </p:pic>
      <p:pic>
        <p:nvPicPr>
          <p:cNvPr id="10" name="Imagem 12">
            <a:extLst>
              <a:ext uri="{FF2B5EF4-FFF2-40B4-BE49-F238E27FC236}">
                <a16:creationId xmlns="" xmlns:a16="http://schemas.microsoft.com/office/drawing/2014/main" id="{CD36BE20-3876-034C-92D1-1D1699BFF4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" y="4888909"/>
            <a:ext cx="288000" cy="243780"/>
          </a:xfrm>
          <a:prstGeom prst="rect">
            <a:avLst/>
          </a:prstGeom>
        </p:spPr>
      </p:pic>
      <p:pic>
        <p:nvPicPr>
          <p:cNvPr id="11" name="Imagem 12">
            <a:extLst>
              <a:ext uri="{FF2B5EF4-FFF2-40B4-BE49-F238E27FC236}">
                <a16:creationId xmlns="" xmlns:a16="http://schemas.microsoft.com/office/drawing/2014/main" id="{72138676-96D1-8343-8C2A-33929F1860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9" y="5859752"/>
            <a:ext cx="288000" cy="2437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F437EB-4E78-6E43-A482-B56679D06358}"/>
              </a:ext>
            </a:extLst>
          </p:cNvPr>
          <p:cNvSpPr/>
          <p:nvPr/>
        </p:nvSpPr>
        <p:spPr>
          <a:xfrm>
            <a:off x="826790" y="3855290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– Tenure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981B323-7F98-5A4B-B906-E9B0A1AEC125}"/>
              </a:ext>
            </a:extLst>
          </p:cNvPr>
          <p:cNvSpPr/>
          <p:nvPr/>
        </p:nvSpPr>
        <p:spPr>
          <a:xfrm>
            <a:off x="826790" y="4816198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– </a:t>
            </a:r>
            <a:r>
              <a:rPr lang="en-US" dirty="0" err="1">
                <a:solidFill>
                  <a:schemeClr val="bg1"/>
                </a:solidFill>
              </a:rPr>
              <a:t>MonthlyCharges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FD238CA-418E-B54B-A1CB-BF23C30CBC5E}"/>
              </a:ext>
            </a:extLst>
          </p:cNvPr>
          <p:cNvSpPr/>
          <p:nvPr/>
        </p:nvSpPr>
        <p:spPr>
          <a:xfrm>
            <a:off x="839829" y="5777106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– </a:t>
            </a:r>
            <a:r>
              <a:rPr lang="en-US" dirty="0" err="1">
                <a:solidFill>
                  <a:schemeClr val="bg1"/>
                </a:solidFill>
              </a:rPr>
              <a:t>InternetService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Fibra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0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636</Words>
  <Application>Microsoft Office PowerPoint</Application>
  <PresentationFormat>Widescreen</PresentationFormat>
  <Paragraphs>116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MS PGothic</vt:lpstr>
      <vt:lpstr>Arial</vt:lpstr>
      <vt:lpstr>Calibri</vt:lpstr>
      <vt:lpstr>Century Gothic</vt:lpstr>
      <vt:lpstr>Gill Sans</vt:lpstr>
      <vt:lpstr>Lato Light</vt:lpstr>
      <vt:lpstr>Lato Medium</vt:lpstr>
      <vt:lpstr>Wingdings 3</vt:lpstr>
      <vt:lpstr>ヒラギノ角ゴ ProN W3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Brochado Da Silva</dc:creator>
  <cp:lastModifiedBy>RIBEIRO Mauricio</cp:lastModifiedBy>
  <cp:revision>128</cp:revision>
  <dcterms:created xsi:type="dcterms:W3CDTF">2018-05-21T19:21:25Z</dcterms:created>
  <dcterms:modified xsi:type="dcterms:W3CDTF">2019-04-18T20:36:10Z</dcterms:modified>
</cp:coreProperties>
</file>