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16" r:id="rId2"/>
    <p:sldId id="2517" r:id="rId3"/>
    <p:sldId id="2519" r:id="rId4"/>
    <p:sldId id="2531" r:id="rId5"/>
    <p:sldId id="2528" r:id="rId6"/>
    <p:sldId id="2525" r:id="rId7"/>
    <p:sldId id="2529" r:id="rId8"/>
    <p:sldId id="2536" r:id="rId9"/>
    <p:sldId id="2532" r:id="rId10"/>
    <p:sldId id="2533" r:id="rId11"/>
    <p:sldId id="2534" r:id="rId12"/>
    <p:sldId id="2535" r:id="rId13"/>
    <p:sldId id="2537" r:id="rId14"/>
    <p:sldId id="2538" r:id="rId15"/>
    <p:sldId id="2540" r:id="rId16"/>
    <p:sldId id="253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75" autoAdjust="0"/>
    <p:restoredTop sz="94690"/>
  </p:normalViewPr>
  <p:slideViewPr>
    <p:cSldViewPr snapToGrid="0" snapToObjects="1">
      <p:cViewPr>
        <p:scale>
          <a:sx n="91" d="100"/>
          <a:sy n="91" d="100"/>
        </p:scale>
        <p:origin x="6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9FD11-0B5F-0C4A-980A-AA1AF0DC25D6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9B11E-DEDA-3F46-BE91-ED28497FC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9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2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D8866A-684B-4641-8583-D1C928AE3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32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688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2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D8866A-684B-4641-8583-D1C928AE3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32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192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2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D8866A-684B-4641-8583-D1C928AE3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32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711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2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D8866A-684B-4641-8583-D1C928AE3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32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997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2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D8866A-684B-4641-8583-D1C928AE3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32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453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2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D8866A-684B-4641-8583-D1C928AE3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32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35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2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D8866A-684B-4641-8583-D1C928AE3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32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476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2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D8866A-684B-4641-8583-D1C928AE3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32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99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2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D8866A-684B-4641-8583-D1C928AE3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32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758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2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D8866A-684B-4641-8583-D1C928AE3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32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610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2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D8866A-684B-4641-8583-D1C928AE3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32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676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2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D8866A-684B-4641-8583-D1C928AE3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32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940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2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D8866A-684B-4641-8583-D1C928AE3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32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21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2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D8866A-684B-4641-8583-D1C928AE3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32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49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9" cy="3329581"/>
          </a:xfrm>
        </p:spPr>
        <p:txBody>
          <a:bodyPr anchor="b"/>
          <a:lstStyle>
            <a:lvl1pPr>
              <a:defRPr sz="719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2"/>
            <a:ext cx="8825659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6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C647-DC8A-4640-9E53-6C0C1928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52FA7-D332-4094-ACAB-93C95ED91DFB}" type="datetimeFigureOut">
              <a:rPr lang="pt-BR"/>
              <a:pPr>
                <a:defRPr/>
              </a:pPr>
              <a:t>14/04/2019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33F6A-7CBB-4149-A31B-5347C3B6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94CEA-FB93-45FC-A8BC-7A5BCEEF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3005E-DDE9-4928-A683-0B23E591D85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8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800588"/>
            <a:ext cx="8825657" cy="566739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1"/>
            <a:ext cx="8825659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599"/>
            </a:lvl1pPr>
            <a:lvl2pPr marL="456934" indent="0">
              <a:buNone/>
              <a:defRPr sz="1599"/>
            </a:lvl2pPr>
            <a:lvl3pPr marL="913866" indent="0">
              <a:buNone/>
              <a:defRPr sz="1599"/>
            </a:lvl3pPr>
            <a:lvl4pPr marL="1370800" indent="0">
              <a:buNone/>
              <a:defRPr sz="1599"/>
            </a:lvl4pPr>
            <a:lvl5pPr marL="1827733" indent="0">
              <a:buNone/>
              <a:defRPr sz="1599"/>
            </a:lvl5pPr>
            <a:lvl6pPr marL="2284667" indent="0">
              <a:buNone/>
              <a:defRPr sz="1599"/>
            </a:lvl6pPr>
            <a:lvl7pPr marL="2741599" indent="0">
              <a:buNone/>
              <a:defRPr sz="1599"/>
            </a:lvl7pPr>
            <a:lvl8pPr marL="3198533" indent="0">
              <a:buNone/>
              <a:defRPr sz="1599"/>
            </a:lvl8pPr>
            <a:lvl9pPr marL="3655467" indent="0">
              <a:buNone/>
              <a:defRPr sz="1599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/>
          <a:lstStyle>
            <a:lvl1pPr marL="0" indent="0">
              <a:buNone/>
              <a:defRPr sz="1200"/>
            </a:lvl1pPr>
            <a:lvl2pPr marL="456934" indent="0">
              <a:buNone/>
              <a:defRPr sz="1200"/>
            </a:lvl2pPr>
            <a:lvl3pPr marL="913866" indent="0">
              <a:buNone/>
              <a:defRPr sz="1000"/>
            </a:lvl3pPr>
            <a:lvl4pPr marL="1370800" indent="0">
              <a:buNone/>
              <a:defRPr sz="900"/>
            </a:lvl4pPr>
            <a:lvl5pPr marL="1827733" indent="0">
              <a:buNone/>
              <a:defRPr sz="900"/>
            </a:lvl5pPr>
            <a:lvl6pPr marL="2284667" indent="0">
              <a:buNone/>
              <a:defRPr sz="900"/>
            </a:lvl6pPr>
            <a:lvl7pPr marL="2741599" indent="0">
              <a:buNone/>
              <a:defRPr sz="900"/>
            </a:lvl7pPr>
            <a:lvl8pPr marL="3198533" indent="0">
              <a:buNone/>
              <a:defRPr sz="900"/>
            </a:lvl8pPr>
            <a:lvl9pPr marL="3655467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F25DA-6E08-4911-A198-6729ACC5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A707B-F04E-46FE-BF85-76FB5756D97E}" type="datetimeFigureOut">
              <a:rPr lang="pt-BR"/>
              <a:pPr>
                <a:defRPr/>
              </a:pPr>
              <a:t>14/04/2019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8FBAC-CA87-40FD-98D0-BAE9BAD0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77B18-74A0-4750-8281-17C19FC2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5D26B-285E-476E-9986-F8E01DE028F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92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9" cy="1981200"/>
          </a:xfrm>
        </p:spPr>
        <p:txBody>
          <a:bodyPr/>
          <a:lstStyle>
            <a:lvl1pPr>
              <a:defRPr sz="479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8825659" cy="2362200"/>
          </a:xfrm>
        </p:spPr>
        <p:txBody>
          <a:bodyPr anchor="ctr"/>
          <a:lstStyle>
            <a:lvl1pPr marL="0" indent="0">
              <a:buNone/>
              <a:defRPr sz="1799"/>
            </a:lvl1pPr>
            <a:lvl2pPr marL="456934" indent="0">
              <a:buNone/>
              <a:defRPr sz="1200"/>
            </a:lvl2pPr>
            <a:lvl3pPr marL="913866" indent="0">
              <a:buNone/>
              <a:defRPr sz="1000"/>
            </a:lvl3pPr>
            <a:lvl4pPr marL="1370800" indent="0">
              <a:buNone/>
              <a:defRPr sz="900"/>
            </a:lvl4pPr>
            <a:lvl5pPr marL="1827733" indent="0">
              <a:buNone/>
              <a:defRPr sz="900"/>
            </a:lvl5pPr>
            <a:lvl6pPr marL="2284667" indent="0">
              <a:buNone/>
              <a:defRPr sz="900"/>
            </a:lvl6pPr>
            <a:lvl7pPr marL="2741599" indent="0">
              <a:buNone/>
              <a:defRPr sz="900"/>
            </a:lvl7pPr>
            <a:lvl8pPr marL="3198533" indent="0">
              <a:buNone/>
              <a:defRPr sz="900"/>
            </a:lvl8pPr>
            <a:lvl9pPr marL="3655467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1BCB8-6EC2-4F38-A244-A679161B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94E72-D762-41A0-B0FD-C26D0C778F83}" type="datetimeFigureOut">
              <a:rPr lang="pt-BR"/>
              <a:pPr>
                <a:defRPr/>
              </a:pPr>
              <a:t>14/04/2019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954CC-DA22-421C-8AF8-4D467C86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6846-0EBB-4D1B-882D-FE45E9A0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EDAE8-E589-41A9-8D3A-E1E13FF6242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403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>
            <a:extLst>
              <a:ext uri="{FF2B5EF4-FFF2-40B4-BE49-F238E27FC236}">
                <a16:creationId xmlns:a16="http://schemas.microsoft.com/office/drawing/2014/main" id="{B3A7A893-AA01-4A34-8C5A-828B63916403}"/>
              </a:ext>
            </a:extLst>
          </p:cNvPr>
          <p:cNvSpPr txBox="1"/>
          <p:nvPr/>
        </p:nvSpPr>
        <p:spPr>
          <a:xfrm>
            <a:off x="897469" y="971552"/>
            <a:ext cx="802217" cy="196868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12193" dirty="0">
                <a:sym typeface="Gill Sans" charset="0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1A6C080A-3C9D-4EF3-B0EF-C6BBEAF3463F}"/>
              </a:ext>
            </a:extLst>
          </p:cNvPr>
          <p:cNvSpPr txBox="1"/>
          <p:nvPr/>
        </p:nvSpPr>
        <p:spPr>
          <a:xfrm>
            <a:off x="9330269" y="2614084"/>
            <a:ext cx="802217" cy="196868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12193" dirty="0">
                <a:sym typeface="Gill Sans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3" y="1447802"/>
            <a:ext cx="7999315" cy="2323375"/>
          </a:xfrm>
        </p:spPr>
        <p:txBody>
          <a:bodyPr/>
          <a:lstStyle>
            <a:lvl1pPr>
              <a:defRPr sz="479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2" y="3771175"/>
            <a:ext cx="7279649" cy="342175"/>
          </a:xfrm>
        </p:spPr>
        <p:txBody>
          <a:bodyPr/>
          <a:lstStyle>
            <a:lvl1pPr marL="0" indent="0">
              <a:buNone/>
              <a:defRPr lang="en-US" sz="1399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6934" indent="0">
              <a:buNone/>
              <a:defRPr sz="1200"/>
            </a:lvl2pPr>
            <a:lvl3pPr marL="913866" indent="0">
              <a:buNone/>
              <a:defRPr sz="1000"/>
            </a:lvl3pPr>
            <a:lvl4pPr marL="1370800" indent="0">
              <a:buNone/>
              <a:defRPr sz="900"/>
            </a:lvl4pPr>
            <a:lvl5pPr marL="1827733" indent="0">
              <a:buNone/>
              <a:defRPr sz="900"/>
            </a:lvl5pPr>
            <a:lvl6pPr marL="2284667" indent="0">
              <a:buNone/>
              <a:defRPr sz="900"/>
            </a:lvl6pPr>
            <a:lvl7pPr marL="2741599" indent="0">
              <a:buNone/>
              <a:defRPr sz="900"/>
            </a:lvl7pPr>
            <a:lvl8pPr marL="3198533" indent="0">
              <a:buNone/>
              <a:defRPr sz="900"/>
            </a:lvl8pPr>
            <a:lvl9pPr marL="3655467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4350657"/>
            <a:ext cx="8825659" cy="1676400"/>
          </a:xfrm>
        </p:spPr>
        <p:txBody>
          <a:bodyPr anchor="ctr"/>
          <a:lstStyle>
            <a:lvl1pPr marL="0" indent="0">
              <a:buNone/>
              <a:defRPr sz="1799"/>
            </a:lvl1pPr>
            <a:lvl2pPr marL="456934" indent="0">
              <a:buNone/>
              <a:defRPr sz="1200"/>
            </a:lvl2pPr>
            <a:lvl3pPr marL="913866" indent="0">
              <a:buNone/>
              <a:defRPr sz="1000"/>
            </a:lvl3pPr>
            <a:lvl4pPr marL="1370800" indent="0">
              <a:buNone/>
              <a:defRPr sz="900"/>
            </a:lvl4pPr>
            <a:lvl5pPr marL="1827733" indent="0">
              <a:buNone/>
              <a:defRPr sz="900"/>
            </a:lvl5pPr>
            <a:lvl6pPr marL="2284667" indent="0">
              <a:buNone/>
              <a:defRPr sz="900"/>
            </a:lvl6pPr>
            <a:lvl7pPr marL="2741599" indent="0">
              <a:buNone/>
              <a:defRPr sz="900"/>
            </a:lvl7pPr>
            <a:lvl8pPr marL="3198533" indent="0">
              <a:buNone/>
              <a:defRPr sz="900"/>
            </a:lvl8pPr>
            <a:lvl9pPr marL="3655467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71F71F8-0E24-42AF-85DC-DF5A5349522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94F64-EFA5-4137-AC73-72093E4E5FDE}" type="datetimeFigureOut">
              <a:rPr lang="pt-BR"/>
              <a:pPr>
                <a:defRPr/>
              </a:pPr>
              <a:t>14/04/2019</a:t>
            </a:fld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0001649-C79E-4369-83AE-9E95E921BA0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6503DA0-8DA7-470C-9A9C-50B4E8E09D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750DE-29F5-4E35-91D2-D584E03036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209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3124203"/>
            <a:ext cx="8825660" cy="1653180"/>
          </a:xfrm>
        </p:spPr>
        <p:txBody>
          <a:bodyPr anchor="b"/>
          <a:lstStyle>
            <a:lvl1pPr algn="l">
              <a:defRPr sz="3997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/>
          <a:lstStyle>
            <a:lvl1pPr marL="0" indent="0" algn="l">
              <a:buNone/>
              <a:defRPr sz="19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6934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3866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80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73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466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1599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853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546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F42D4-4525-46E7-9CD7-0E059C30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70E4D-B87D-4D1D-850A-5DC2CA7CEB07}" type="datetimeFigureOut">
              <a:rPr lang="pt-BR"/>
              <a:pPr>
                <a:defRPr/>
              </a:pPr>
              <a:t>14/04/2019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EA336-1DEE-4AE9-B2DF-F8CF9F5F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1F86D-C16F-421E-9F0C-F86B2B32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3A754-6C3E-4FB4-BDF9-7DB0242F392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240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A7CBFC4E-48C6-4328-B1DD-53BCCBC67036}"/>
              </a:ext>
            </a:extLst>
          </p:cNvPr>
          <p:cNvCxnSpPr/>
          <p:nvPr/>
        </p:nvCxnSpPr>
        <p:spPr>
          <a:xfrm>
            <a:off x="372533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>
            <a:extLst>
              <a:ext uri="{FF2B5EF4-FFF2-40B4-BE49-F238E27FC236}">
                <a16:creationId xmlns:a16="http://schemas.microsoft.com/office/drawing/2014/main" id="{1D53E1D1-AF97-4192-A4F7-213AB5085BD4}"/>
              </a:ext>
            </a:extLst>
          </p:cNvPr>
          <p:cNvCxnSpPr/>
          <p:nvPr/>
        </p:nvCxnSpPr>
        <p:spPr>
          <a:xfrm>
            <a:off x="6961717" y="2133602"/>
            <a:ext cx="0" cy="396663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8" y="1981202"/>
            <a:ext cx="2946867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6934" indent="0">
              <a:buNone/>
              <a:defRPr sz="1999" b="1"/>
            </a:lvl2pPr>
            <a:lvl3pPr marL="913866" indent="0">
              <a:buNone/>
              <a:defRPr sz="1799" b="1"/>
            </a:lvl3pPr>
            <a:lvl4pPr marL="1370800" indent="0">
              <a:buNone/>
              <a:defRPr sz="1599" b="1"/>
            </a:lvl4pPr>
            <a:lvl5pPr marL="1827733" indent="0">
              <a:buNone/>
              <a:defRPr sz="1599" b="1"/>
            </a:lvl5pPr>
            <a:lvl6pPr marL="2284667" indent="0">
              <a:buNone/>
              <a:defRPr sz="1599" b="1"/>
            </a:lvl6pPr>
            <a:lvl7pPr marL="2741599" indent="0">
              <a:buNone/>
              <a:defRPr sz="1599" b="1"/>
            </a:lvl7pPr>
            <a:lvl8pPr marL="3198533" indent="0">
              <a:buNone/>
              <a:defRPr sz="1599" b="1"/>
            </a:lvl8pPr>
            <a:lvl9pPr marL="3655467" indent="0">
              <a:buNone/>
              <a:defRPr sz="1599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5" y="2667001"/>
            <a:ext cx="2927351" cy="3589339"/>
          </a:xfrm>
        </p:spPr>
        <p:txBody>
          <a:bodyPr/>
          <a:lstStyle>
            <a:lvl1pPr marL="0" indent="0">
              <a:buNone/>
              <a:defRPr sz="1399"/>
            </a:lvl1pPr>
            <a:lvl2pPr marL="456934" indent="0">
              <a:buNone/>
              <a:defRPr sz="1200"/>
            </a:lvl2pPr>
            <a:lvl3pPr marL="913866" indent="0">
              <a:buNone/>
              <a:defRPr sz="1000"/>
            </a:lvl3pPr>
            <a:lvl4pPr marL="1370800" indent="0">
              <a:buNone/>
              <a:defRPr sz="900"/>
            </a:lvl4pPr>
            <a:lvl5pPr marL="1827733" indent="0">
              <a:buNone/>
              <a:defRPr sz="900"/>
            </a:lvl5pPr>
            <a:lvl6pPr marL="2284667" indent="0">
              <a:buNone/>
              <a:defRPr sz="900"/>
            </a:lvl6pPr>
            <a:lvl7pPr marL="2741599" indent="0">
              <a:buNone/>
              <a:defRPr sz="900"/>
            </a:lvl7pPr>
            <a:lvl8pPr marL="3198533" indent="0">
              <a:buNone/>
              <a:defRPr sz="900"/>
            </a:lvl8pPr>
            <a:lvl9pPr marL="3655467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2" y="1981202"/>
            <a:ext cx="2936241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6934" indent="0">
              <a:buNone/>
              <a:defRPr sz="1999" b="1"/>
            </a:lvl2pPr>
            <a:lvl3pPr marL="913866" indent="0">
              <a:buNone/>
              <a:defRPr sz="1799" b="1"/>
            </a:lvl3pPr>
            <a:lvl4pPr marL="1370800" indent="0">
              <a:buNone/>
              <a:defRPr sz="1599" b="1"/>
            </a:lvl4pPr>
            <a:lvl5pPr marL="1827733" indent="0">
              <a:buNone/>
              <a:defRPr sz="1599" b="1"/>
            </a:lvl5pPr>
            <a:lvl6pPr marL="2284667" indent="0">
              <a:buNone/>
              <a:defRPr sz="1599" b="1"/>
            </a:lvl6pPr>
            <a:lvl7pPr marL="2741599" indent="0">
              <a:buNone/>
              <a:defRPr sz="1599" b="1"/>
            </a:lvl7pPr>
            <a:lvl8pPr marL="3198533" indent="0">
              <a:buNone/>
              <a:defRPr sz="1599" b="1"/>
            </a:lvl8pPr>
            <a:lvl9pPr marL="3655467" indent="0">
              <a:buNone/>
              <a:defRPr sz="1599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7" y="2667001"/>
            <a:ext cx="2946795" cy="3589339"/>
          </a:xfrm>
        </p:spPr>
        <p:txBody>
          <a:bodyPr/>
          <a:lstStyle>
            <a:lvl1pPr marL="0" indent="0">
              <a:buNone/>
              <a:defRPr sz="1399"/>
            </a:lvl1pPr>
            <a:lvl2pPr marL="456934" indent="0">
              <a:buNone/>
              <a:defRPr sz="1200"/>
            </a:lvl2pPr>
            <a:lvl3pPr marL="913866" indent="0">
              <a:buNone/>
              <a:defRPr sz="1000"/>
            </a:lvl3pPr>
            <a:lvl4pPr marL="1370800" indent="0">
              <a:buNone/>
              <a:defRPr sz="900"/>
            </a:lvl4pPr>
            <a:lvl5pPr marL="1827733" indent="0">
              <a:buNone/>
              <a:defRPr sz="900"/>
            </a:lvl5pPr>
            <a:lvl6pPr marL="2284667" indent="0">
              <a:buNone/>
              <a:defRPr sz="900"/>
            </a:lvl6pPr>
            <a:lvl7pPr marL="2741599" indent="0">
              <a:buNone/>
              <a:defRPr sz="900"/>
            </a:lvl7pPr>
            <a:lvl8pPr marL="3198533" indent="0">
              <a:buNone/>
              <a:defRPr sz="900"/>
            </a:lvl8pPr>
            <a:lvl9pPr marL="3655467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2" y="1981202"/>
            <a:ext cx="2932113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6934" indent="0">
              <a:buNone/>
              <a:defRPr sz="1999" b="1"/>
            </a:lvl2pPr>
            <a:lvl3pPr marL="913866" indent="0">
              <a:buNone/>
              <a:defRPr sz="1799" b="1"/>
            </a:lvl3pPr>
            <a:lvl4pPr marL="1370800" indent="0">
              <a:buNone/>
              <a:defRPr sz="1599" b="1"/>
            </a:lvl4pPr>
            <a:lvl5pPr marL="1827733" indent="0">
              <a:buNone/>
              <a:defRPr sz="1599" b="1"/>
            </a:lvl5pPr>
            <a:lvl6pPr marL="2284667" indent="0">
              <a:buNone/>
              <a:defRPr sz="1599" b="1"/>
            </a:lvl6pPr>
            <a:lvl7pPr marL="2741599" indent="0">
              <a:buNone/>
              <a:defRPr sz="1599" b="1"/>
            </a:lvl7pPr>
            <a:lvl8pPr marL="3198533" indent="0">
              <a:buNone/>
              <a:defRPr sz="1599" b="1"/>
            </a:lvl8pPr>
            <a:lvl9pPr marL="3655467" indent="0">
              <a:buNone/>
              <a:defRPr sz="1599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2" y="2667001"/>
            <a:ext cx="2932113" cy="3589339"/>
          </a:xfrm>
        </p:spPr>
        <p:txBody>
          <a:bodyPr/>
          <a:lstStyle>
            <a:lvl1pPr marL="0" indent="0">
              <a:buNone/>
              <a:defRPr sz="1399"/>
            </a:lvl1pPr>
            <a:lvl2pPr marL="456934" indent="0">
              <a:buNone/>
              <a:defRPr sz="1200"/>
            </a:lvl2pPr>
            <a:lvl3pPr marL="913866" indent="0">
              <a:buNone/>
              <a:defRPr sz="1000"/>
            </a:lvl3pPr>
            <a:lvl4pPr marL="1370800" indent="0">
              <a:buNone/>
              <a:defRPr sz="900"/>
            </a:lvl4pPr>
            <a:lvl5pPr marL="1827733" indent="0">
              <a:buNone/>
              <a:defRPr sz="900"/>
            </a:lvl5pPr>
            <a:lvl6pPr marL="2284667" indent="0">
              <a:buNone/>
              <a:defRPr sz="900"/>
            </a:lvl6pPr>
            <a:lvl7pPr marL="2741599" indent="0">
              <a:buNone/>
              <a:defRPr sz="900"/>
            </a:lvl7pPr>
            <a:lvl8pPr marL="3198533" indent="0">
              <a:buNone/>
              <a:defRPr sz="900"/>
            </a:lvl8pPr>
            <a:lvl9pPr marL="3655467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A006610-F570-49F1-AD46-417B5F65B94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DAE97-EF3C-49B5-9110-B7C28486B06B}" type="datetimeFigureOut">
              <a:rPr lang="pt-BR"/>
              <a:pPr>
                <a:defRPr/>
              </a:pPr>
              <a:t>14/04/2019</a:t>
            </a:fld>
            <a:endParaRPr lang="pt-B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D1CF3DF-0854-4050-9490-2B6FDA437E9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BBE42BF-FF6A-4910-B619-0BA076EA96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C8CC3-03AE-428A-9996-6C40A5D1778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35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8">
            <a:extLst>
              <a:ext uri="{FF2B5EF4-FFF2-40B4-BE49-F238E27FC236}">
                <a16:creationId xmlns:a16="http://schemas.microsoft.com/office/drawing/2014/main" id="{681F000F-4D87-43C9-9857-73175674CE8F}"/>
              </a:ext>
            </a:extLst>
          </p:cNvPr>
          <p:cNvCxnSpPr/>
          <p:nvPr/>
        </p:nvCxnSpPr>
        <p:spPr>
          <a:xfrm>
            <a:off x="372533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9">
            <a:extLst>
              <a:ext uri="{FF2B5EF4-FFF2-40B4-BE49-F238E27FC236}">
                <a16:creationId xmlns:a16="http://schemas.microsoft.com/office/drawing/2014/main" id="{79F4E4DB-ADD5-4DD0-8517-F77C0353649C}"/>
              </a:ext>
            </a:extLst>
          </p:cNvPr>
          <p:cNvCxnSpPr/>
          <p:nvPr/>
        </p:nvCxnSpPr>
        <p:spPr>
          <a:xfrm>
            <a:off x="6961717" y="2133602"/>
            <a:ext cx="0" cy="396663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51"/>
            <a:ext cx="2940051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6934" indent="0">
              <a:buNone/>
              <a:defRPr sz="1999" b="1"/>
            </a:lvl2pPr>
            <a:lvl3pPr marL="913866" indent="0">
              <a:buNone/>
              <a:defRPr sz="1799" b="1"/>
            </a:lvl3pPr>
            <a:lvl4pPr marL="1370800" indent="0">
              <a:buNone/>
              <a:defRPr sz="1599" b="1"/>
            </a:lvl4pPr>
            <a:lvl5pPr marL="1827733" indent="0">
              <a:buNone/>
              <a:defRPr sz="1599" b="1"/>
            </a:lvl5pPr>
            <a:lvl6pPr marL="2284667" indent="0">
              <a:buNone/>
              <a:defRPr sz="1599" b="1"/>
            </a:lvl6pPr>
            <a:lvl7pPr marL="2741599" indent="0">
              <a:buNone/>
              <a:defRPr sz="1599" b="1"/>
            </a:lvl7pPr>
            <a:lvl8pPr marL="3198533" indent="0">
              <a:buNone/>
              <a:defRPr sz="1599" b="1"/>
            </a:lvl8pPr>
            <a:lvl9pPr marL="3655467" indent="0">
              <a:buNone/>
              <a:defRPr sz="1599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599"/>
            </a:lvl1pPr>
            <a:lvl2pPr marL="456934" indent="0">
              <a:buNone/>
              <a:defRPr sz="1599"/>
            </a:lvl2pPr>
            <a:lvl3pPr marL="913866" indent="0">
              <a:buNone/>
              <a:defRPr sz="1599"/>
            </a:lvl3pPr>
            <a:lvl4pPr marL="1370800" indent="0">
              <a:buNone/>
              <a:defRPr sz="1599"/>
            </a:lvl4pPr>
            <a:lvl5pPr marL="1827733" indent="0">
              <a:buNone/>
              <a:defRPr sz="1599"/>
            </a:lvl5pPr>
            <a:lvl6pPr marL="2284667" indent="0">
              <a:buNone/>
              <a:defRPr sz="1599"/>
            </a:lvl6pPr>
            <a:lvl7pPr marL="2741599" indent="0">
              <a:buNone/>
              <a:defRPr sz="1599"/>
            </a:lvl7pPr>
            <a:lvl8pPr marL="3198533" indent="0">
              <a:buNone/>
              <a:defRPr sz="1599"/>
            </a:lvl8pPr>
            <a:lvl9pPr marL="3655467" indent="0">
              <a:buNone/>
              <a:defRPr sz="1599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2"/>
            <a:ext cx="2940051" cy="659189"/>
          </a:xfrm>
        </p:spPr>
        <p:txBody>
          <a:bodyPr/>
          <a:lstStyle>
            <a:lvl1pPr marL="0" indent="0">
              <a:buNone/>
              <a:defRPr sz="1399"/>
            </a:lvl1pPr>
            <a:lvl2pPr marL="456934" indent="0">
              <a:buNone/>
              <a:defRPr sz="1200"/>
            </a:lvl2pPr>
            <a:lvl3pPr marL="913866" indent="0">
              <a:buNone/>
              <a:defRPr sz="1000"/>
            </a:lvl3pPr>
            <a:lvl4pPr marL="1370800" indent="0">
              <a:buNone/>
              <a:defRPr sz="900"/>
            </a:lvl4pPr>
            <a:lvl5pPr marL="1827733" indent="0">
              <a:buNone/>
              <a:defRPr sz="900"/>
            </a:lvl5pPr>
            <a:lvl6pPr marL="2284667" indent="0">
              <a:buNone/>
              <a:defRPr sz="900"/>
            </a:lvl6pPr>
            <a:lvl7pPr marL="2741599" indent="0">
              <a:buNone/>
              <a:defRPr sz="900"/>
            </a:lvl7pPr>
            <a:lvl8pPr marL="3198533" indent="0">
              <a:buNone/>
              <a:defRPr sz="900"/>
            </a:lvl8pPr>
            <a:lvl9pPr marL="3655467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4250951"/>
            <a:ext cx="2930525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6934" indent="0">
              <a:buNone/>
              <a:defRPr sz="1999" b="1"/>
            </a:lvl2pPr>
            <a:lvl3pPr marL="913866" indent="0">
              <a:buNone/>
              <a:defRPr sz="1799" b="1"/>
            </a:lvl3pPr>
            <a:lvl4pPr marL="1370800" indent="0">
              <a:buNone/>
              <a:defRPr sz="1599" b="1"/>
            </a:lvl4pPr>
            <a:lvl5pPr marL="1827733" indent="0">
              <a:buNone/>
              <a:defRPr sz="1599" b="1"/>
            </a:lvl5pPr>
            <a:lvl6pPr marL="2284667" indent="0">
              <a:buNone/>
              <a:defRPr sz="1599" b="1"/>
            </a:lvl6pPr>
            <a:lvl7pPr marL="2741599" indent="0">
              <a:buNone/>
              <a:defRPr sz="1599" b="1"/>
            </a:lvl7pPr>
            <a:lvl8pPr marL="3198533" indent="0">
              <a:buNone/>
              <a:defRPr sz="1599" b="1"/>
            </a:lvl8pPr>
            <a:lvl9pPr marL="3655467" indent="0">
              <a:buNone/>
              <a:defRPr sz="1599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5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599"/>
            </a:lvl1pPr>
            <a:lvl2pPr marL="456934" indent="0">
              <a:buNone/>
              <a:defRPr sz="1599"/>
            </a:lvl2pPr>
            <a:lvl3pPr marL="913866" indent="0">
              <a:buNone/>
              <a:defRPr sz="1599"/>
            </a:lvl3pPr>
            <a:lvl4pPr marL="1370800" indent="0">
              <a:buNone/>
              <a:defRPr sz="1599"/>
            </a:lvl4pPr>
            <a:lvl5pPr marL="1827733" indent="0">
              <a:buNone/>
              <a:defRPr sz="1599"/>
            </a:lvl5pPr>
            <a:lvl6pPr marL="2284667" indent="0">
              <a:buNone/>
              <a:defRPr sz="1599"/>
            </a:lvl6pPr>
            <a:lvl7pPr marL="2741599" indent="0">
              <a:buNone/>
              <a:defRPr sz="1599"/>
            </a:lvl7pPr>
            <a:lvl8pPr marL="3198533" indent="0">
              <a:buNone/>
              <a:defRPr sz="1599"/>
            </a:lvl8pPr>
            <a:lvl9pPr marL="3655467" indent="0">
              <a:buNone/>
              <a:defRPr sz="1599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3" y="4827212"/>
            <a:ext cx="2934407" cy="659189"/>
          </a:xfrm>
        </p:spPr>
        <p:txBody>
          <a:bodyPr/>
          <a:lstStyle>
            <a:lvl1pPr marL="0" indent="0">
              <a:buNone/>
              <a:defRPr sz="1399"/>
            </a:lvl1pPr>
            <a:lvl2pPr marL="456934" indent="0">
              <a:buNone/>
              <a:defRPr sz="1200"/>
            </a:lvl2pPr>
            <a:lvl3pPr marL="913866" indent="0">
              <a:buNone/>
              <a:defRPr sz="1000"/>
            </a:lvl3pPr>
            <a:lvl4pPr marL="1370800" indent="0">
              <a:buNone/>
              <a:defRPr sz="900"/>
            </a:lvl4pPr>
            <a:lvl5pPr marL="1827733" indent="0">
              <a:buNone/>
              <a:defRPr sz="900"/>
            </a:lvl5pPr>
            <a:lvl6pPr marL="2284667" indent="0">
              <a:buNone/>
              <a:defRPr sz="900"/>
            </a:lvl6pPr>
            <a:lvl7pPr marL="2741599" indent="0">
              <a:buNone/>
              <a:defRPr sz="900"/>
            </a:lvl7pPr>
            <a:lvl8pPr marL="3198533" indent="0">
              <a:buNone/>
              <a:defRPr sz="900"/>
            </a:lvl8pPr>
            <a:lvl9pPr marL="3655467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2" y="4250951"/>
            <a:ext cx="2932113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6934" indent="0">
              <a:buNone/>
              <a:defRPr sz="1999" b="1"/>
            </a:lvl2pPr>
            <a:lvl3pPr marL="913866" indent="0">
              <a:buNone/>
              <a:defRPr sz="1799" b="1"/>
            </a:lvl3pPr>
            <a:lvl4pPr marL="1370800" indent="0">
              <a:buNone/>
              <a:defRPr sz="1599" b="1"/>
            </a:lvl4pPr>
            <a:lvl5pPr marL="1827733" indent="0">
              <a:buNone/>
              <a:defRPr sz="1599" b="1"/>
            </a:lvl5pPr>
            <a:lvl6pPr marL="2284667" indent="0">
              <a:buNone/>
              <a:defRPr sz="1599" b="1"/>
            </a:lvl6pPr>
            <a:lvl7pPr marL="2741599" indent="0">
              <a:buNone/>
              <a:defRPr sz="1599" b="1"/>
            </a:lvl7pPr>
            <a:lvl8pPr marL="3198533" indent="0">
              <a:buNone/>
              <a:defRPr sz="1599" b="1"/>
            </a:lvl8pPr>
            <a:lvl9pPr marL="3655467" indent="0">
              <a:buNone/>
              <a:defRPr sz="1599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702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599"/>
            </a:lvl1pPr>
            <a:lvl2pPr marL="456934" indent="0">
              <a:buNone/>
              <a:defRPr sz="1599"/>
            </a:lvl2pPr>
            <a:lvl3pPr marL="913866" indent="0">
              <a:buNone/>
              <a:defRPr sz="1599"/>
            </a:lvl3pPr>
            <a:lvl4pPr marL="1370800" indent="0">
              <a:buNone/>
              <a:defRPr sz="1599"/>
            </a:lvl4pPr>
            <a:lvl5pPr marL="1827733" indent="0">
              <a:buNone/>
              <a:defRPr sz="1599"/>
            </a:lvl5pPr>
            <a:lvl6pPr marL="2284667" indent="0">
              <a:buNone/>
              <a:defRPr sz="1599"/>
            </a:lvl6pPr>
            <a:lvl7pPr marL="2741599" indent="0">
              <a:buNone/>
              <a:defRPr sz="1599"/>
            </a:lvl7pPr>
            <a:lvl8pPr marL="3198533" indent="0">
              <a:buNone/>
              <a:defRPr sz="1599"/>
            </a:lvl8pPr>
            <a:lvl9pPr marL="3655467" indent="0">
              <a:buNone/>
              <a:defRPr sz="1599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6" y="4827208"/>
            <a:ext cx="2935997" cy="659189"/>
          </a:xfrm>
        </p:spPr>
        <p:txBody>
          <a:bodyPr/>
          <a:lstStyle>
            <a:lvl1pPr marL="0" indent="0">
              <a:buNone/>
              <a:defRPr sz="1399"/>
            </a:lvl1pPr>
            <a:lvl2pPr marL="456934" indent="0">
              <a:buNone/>
              <a:defRPr sz="1200"/>
            </a:lvl2pPr>
            <a:lvl3pPr marL="913866" indent="0">
              <a:buNone/>
              <a:defRPr sz="1000"/>
            </a:lvl3pPr>
            <a:lvl4pPr marL="1370800" indent="0">
              <a:buNone/>
              <a:defRPr sz="900"/>
            </a:lvl4pPr>
            <a:lvl5pPr marL="1827733" indent="0">
              <a:buNone/>
              <a:defRPr sz="900"/>
            </a:lvl5pPr>
            <a:lvl6pPr marL="2284667" indent="0">
              <a:buNone/>
              <a:defRPr sz="900"/>
            </a:lvl6pPr>
            <a:lvl7pPr marL="2741599" indent="0">
              <a:buNone/>
              <a:defRPr sz="900"/>
            </a:lvl7pPr>
            <a:lvl8pPr marL="3198533" indent="0">
              <a:buNone/>
              <a:defRPr sz="900"/>
            </a:lvl8pPr>
            <a:lvl9pPr marL="3655467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9E9CF77-93C3-4A38-8877-64BB25C5841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0DFA2-E802-49F5-80E5-B257EB6482D4}" type="datetimeFigureOut">
              <a:rPr lang="pt-BR"/>
              <a:pPr>
                <a:defRPr/>
              </a:pPr>
              <a:t>14/04/2019</a:t>
            </a:fld>
            <a:endParaRPr lang="pt-BR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F2A1C3C-1C3E-41CA-9C29-4ACF9F77B39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3724F7B-4E9E-476D-A61D-26D4FFEFE8B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4F907-714A-4BFE-A872-72DAF1FDF4B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35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9E305-9007-4083-89D0-C7F9B84A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0EAA1-174B-477D-8DFB-DE7EE228403F}" type="datetimeFigureOut">
              <a:rPr lang="pt-BR"/>
              <a:pPr>
                <a:defRPr/>
              </a:pPr>
              <a:t>14/04/2019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62A8F-5941-4382-9BAC-3CA10EE7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D62AF-AEB0-4302-B16D-E41F4E52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B3DA3-B581-4B95-9FD3-7AD83BDAD6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406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4" y="430215"/>
            <a:ext cx="1752601" cy="5826125"/>
          </a:xfrm>
        </p:spPr>
        <p:txBody>
          <a:bodyPr vert="eaVert" anchor="b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4" y="887415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9EEEE-67AC-4B28-A50E-BEBA10E5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85D57-FCB1-4280-B940-3932144C0729}" type="datetimeFigureOut">
              <a:rPr lang="pt-BR"/>
              <a:pPr>
                <a:defRPr/>
              </a:pPr>
              <a:t>14/04/2019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1DA23-6E20-46B0-A004-F4E3577E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E7FF6-1B8C-41F1-8122-A19F3A36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8E976-D253-43BE-90BD-F83F4576EFC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910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 AZUL PROYEC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59 Grupo">
            <a:extLst>
              <a:ext uri="{FF2B5EF4-FFF2-40B4-BE49-F238E27FC236}">
                <a16:creationId xmlns:a16="http://schemas.microsoft.com/office/drawing/2014/main" id="{6CE745AF-3F29-4B24-B142-7A1CA7DBA99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496552" y="910167"/>
            <a:ext cx="575733" cy="215900"/>
            <a:chOff x="971600" y="4149080"/>
            <a:chExt cx="1440160" cy="720080"/>
          </a:xfrm>
        </p:grpSpPr>
        <p:sp>
          <p:nvSpPr>
            <p:cNvPr id="3" name="24 Triángulo isósceles">
              <a:extLst>
                <a:ext uri="{FF2B5EF4-FFF2-40B4-BE49-F238E27FC236}">
                  <a16:creationId xmlns:a16="http://schemas.microsoft.com/office/drawing/2014/main" id="{65559CD4-0CC2-4E41-ACB9-0049306FD379}"/>
                </a:ext>
              </a:extLst>
            </p:cNvPr>
            <p:cNvSpPr/>
            <p:nvPr/>
          </p:nvSpPr>
          <p:spPr>
            <a:xfrm rot="10800000" flipV="1">
              <a:off x="97160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2797">
                <a:solidFill>
                  <a:srgbClr val="008597"/>
                </a:solidFill>
                <a:sym typeface="Gill Sans" charset="0"/>
              </a:endParaRPr>
            </a:p>
          </p:txBody>
        </p:sp>
        <p:sp>
          <p:nvSpPr>
            <p:cNvPr id="4" name="24 Triángulo isósceles">
              <a:extLst>
                <a:ext uri="{FF2B5EF4-FFF2-40B4-BE49-F238E27FC236}">
                  <a16:creationId xmlns:a16="http://schemas.microsoft.com/office/drawing/2014/main" id="{9E6E4B67-0FA5-40FE-8BF2-032412D191B5}"/>
                </a:ext>
              </a:extLst>
            </p:cNvPr>
            <p:cNvSpPr/>
            <p:nvPr/>
          </p:nvSpPr>
          <p:spPr>
            <a:xfrm rot="10800000">
              <a:off x="169168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2797">
                <a:solidFill>
                  <a:srgbClr val="008597"/>
                </a:solidFill>
                <a:sym typeface="Gill Sans" charset="0"/>
              </a:endParaRPr>
            </a:p>
          </p:txBody>
        </p:sp>
      </p:grpSp>
      <p:sp>
        <p:nvSpPr>
          <p:cNvPr id="5" name="Picture 4">
            <a:extLst>
              <a:ext uri="{FF2B5EF4-FFF2-40B4-BE49-F238E27FC236}">
                <a16:creationId xmlns:a16="http://schemas.microsoft.com/office/drawing/2014/main" id="{C214EC21-F4FA-4DD8-A6CD-5CC7B9B62FD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03302" y="751417"/>
            <a:ext cx="259715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>
              <a:defRPr/>
            </a:pPr>
            <a:endParaRPr lang="pt-BR" altLang="pt-BR" sz="3731">
              <a:cs typeface="+mn-cs"/>
            </a:endParaRPr>
          </a:p>
        </p:txBody>
      </p:sp>
      <p:sp>
        <p:nvSpPr>
          <p:cNvPr id="6" name="5 Rectángulo">
            <a:extLst>
              <a:ext uri="{FF2B5EF4-FFF2-40B4-BE49-F238E27FC236}">
                <a16:creationId xmlns:a16="http://schemas.microsoft.com/office/drawing/2014/main" id="{53AF6A99-CF19-4586-A55D-6EE4BD002112}"/>
              </a:ext>
            </a:extLst>
          </p:cNvPr>
          <p:cNvSpPr/>
          <p:nvPr userDrawn="1"/>
        </p:nvSpPr>
        <p:spPr>
          <a:xfrm>
            <a:off x="359834" y="332317"/>
            <a:ext cx="11476567" cy="6195483"/>
          </a:xfrm>
          <a:prstGeom prst="rect">
            <a:avLst/>
          </a:prstGeom>
          <a:noFill/>
          <a:ln w="444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2797">
              <a:solidFill>
                <a:srgbClr val="FFFFFF"/>
              </a:solidFill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41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421FB-4529-4989-BB7D-B27982EE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C6492-EFA1-4E33-BCD7-7C1A6CCE4DC9}" type="datetimeFigureOut">
              <a:rPr lang="pt-BR"/>
              <a:pPr>
                <a:defRPr/>
              </a:pPr>
              <a:t>14/04/2019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EDC48-0BCD-478B-B2A3-5EDB354A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836B5-5432-4BCD-A9FF-1EF9EF38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AC72E-6FAE-4C37-B2AA-3B97274A086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77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2861735"/>
            <a:ext cx="8825657" cy="1915647"/>
          </a:xfrm>
        </p:spPr>
        <p:txBody>
          <a:bodyPr anchor="b"/>
          <a:lstStyle>
            <a:lvl1pPr algn="l">
              <a:defRPr sz="3997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/>
          <a:lstStyle>
            <a:lvl1pPr marL="0" indent="0" algn="l">
              <a:buNone/>
              <a:defRPr sz="19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6934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3866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80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73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466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1599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853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546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B2BAE-18C0-4488-A364-DACA36DF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A285F-07AE-4B29-8427-6E0EE1504EF9}" type="datetimeFigureOut">
              <a:rPr lang="pt-BR"/>
              <a:pPr>
                <a:defRPr/>
              </a:pPr>
              <a:t>14/04/2019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21031-731F-4EA4-845C-A774A17B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3A1CA-F3F5-4250-B75C-94ED37B7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9406B-E19E-43E3-8CD7-FEFC335BD32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81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7"/>
            <a:ext cx="4396339" cy="4195763"/>
          </a:xfrm>
        </p:spPr>
        <p:txBody>
          <a:bodyPr/>
          <a:lstStyle>
            <a:lvl1pPr>
              <a:defRPr sz="1799"/>
            </a:lvl1pPr>
            <a:lvl2pPr>
              <a:defRPr sz="1599"/>
            </a:lvl2pPr>
            <a:lvl3pPr>
              <a:defRPr sz="1399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056092"/>
            <a:ext cx="4396341" cy="4200245"/>
          </a:xfrm>
        </p:spPr>
        <p:txBody>
          <a:bodyPr/>
          <a:lstStyle>
            <a:lvl1pPr>
              <a:defRPr sz="1799"/>
            </a:lvl1pPr>
            <a:lvl2pPr>
              <a:defRPr sz="1599"/>
            </a:lvl2pPr>
            <a:lvl3pPr>
              <a:defRPr sz="1399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F2E2A-3D2E-4339-9A47-EC1740E9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20604-1144-4FDA-9C2E-08A7EE1878F4}" type="datetimeFigureOut">
              <a:rPr lang="pt-BR"/>
              <a:pPr>
                <a:defRPr/>
              </a:pPr>
              <a:t>14/04/2019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F0C83-EAA4-4203-AC26-25167308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261EF-ADBA-4575-BCD8-6617E60A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3A4A4-99E1-46BA-A0FB-8EE6D8350AE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88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2"/>
            <a:ext cx="4396339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6934" indent="0">
              <a:buNone/>
              <a:defRPr sz="1999" b="1"/>
            </a:lvl2pPr>
            <a:lvl3pPr marL="913866" indent="0">
              <a:buNone/>
              <a:defRPr sz="1799" b="1"/>
            </a:lvl3pPr>
            <a:lvl4pPr marL="1370800" indent="0">
              <a:buNone/>
              <a:defRPr sz="1599" b="1"/>
            </a:lvl4pPr>
            <a:lvl5pPr marL="1827733" indent="0">
              <a:buNone/>
              <a:defRPr sz="1599" b="1"/>
            </a:lvl5pPr>
            <a:lvl6pPr marL="2284667" indent="0">
              <a:buNone/>
              <a:defRPr sz="1599" b="1"/>
            </a:lvl6pPr>
            <a:lvl7pPr marL="2741599" indent="0">
              <a:buNone/>
              <a:defRPr sz="1599" b="1"/>
            </a:lvl7pPr>
            <a:lvl8pPr marL="3198533" indent="0">
              <a:buNone/>
              <a:defRPr sz="1599" b="1"/>
            </a:lvl8pPr>
            <a:lvl9pPr marL="3655467" indent="0">
              <a:buNone/>
              <a:defRPr sz="1599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1"/>
            <a:ext cx="4396339" cy="3741739"/>
          </a:xfrm>
        </p:spPr>
        <p:txBody>
          <a:bodyPr/>
          <a:lstStyle>
            <a:lvl1pPr>
              <a:defRPr sz="1799"/>
            </a:lvl1pPr>
            <a:lvl2pPr>
              <a:defRPr sz="1599"/>
            </a:lvl2pPr>
            <a:lvl3pPr>
              <a:defRPr sz="1399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6" y="1905002"/>
            <a:ext cx="4396339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6934" indent="0">
              <a:buNone/>
              <a:defRPr sz="1999" b="1"/>
            </a:lvl2pPr>
            <a:lvl3pPr marL="913866" indent="0">
              <a:buNone/>
              <a:defRPr sz="1799" b="1"/>
            </a:lvl3pPr>
            <a:lvl4pPr marL="1370800" indent="0">
              <a:buNone/>
              <a:defRPr sz="1599" b="1"/>
            </a:lvl4pPr>
            <a:lvl5pPr marL="1827733" indent="0">
              <a:buNone/>
              <a:defRPr sz="1599" b="1"/>
            </a:lvl5pPr>
            <a:lvl6pPr marL="2284667" indent="0">
              <a:buNone/>
              <a:defRPr sz="1599" b="1"/>
            </a:lvl6pPr>
            <a:lvl7pPr marL="2741599" indent="0">
              <a:buNone/>
              <a:defRPr sz="1599" b="1"/>
            </a:lvl7pPr>
            <a:lvl8pPr marL="3198533" indent="0">
              <a:buNone/>
              <a:defRPr sz="1599" b="1"/>
            </a:lvl8pPr>
            <a:lvl9pPr marL="3655467" indent="0">
              <a:buNone/>
              <a:defRPr sz="1599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6" y="2514601"/>
            <a:ext cx="4396339" cy="3741739"/>
          </a:xfrm>
        </p:spPr>
        <p:txBody>
          <a:bodyPr/>
          <a:lstStyle>
            <a:lvl1pPr>
              <a:defRPr sz="1799"/>
            </a:lvl1pPr>
            <a:lvl2pPr>
              <a:defRPr sz="1599"/>
            </a:lvl2pPr>
            <a:lvl3pPr>
              <a:defRPr sz="1399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C55E0-5535-4977-9642-9243C9DA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54685-37C0-4F8F-99BA-9D89CCF512CD}" type="datetimeFigureOut">
              <a:rPr lang="pt-BR"/>
              <a:pPr>
                <a:defRPr/>
              </a:pPr>
              <a:t>14/04/2019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AB469-49D0-458B-894E-A417C666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DD0086-11F8-4946-A9CB-61686C3C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BE7A9-0854-4559-9CA3-CEAE0CE71D2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41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B4E098-8FAE-42FF-A008-54FADCD8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17E74-896D-4061-B132-F61B71504676}" type="datetimeFigureOut">
              <a:rPr lang="pt-BR"/>
              <a:pPr>
                <a:defRPr/>
              </a:pPr>
              <a:t>14/04/2019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5CF72-CA75-4D02-8405-7937E966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2A98F-FC97-4865-B0D8-D045D3F5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70039-C524-45F9-8597-998B189FAB4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09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152C8-7A77-455C-B8EF-B2742875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E4903-71F7-4E7E-8FD8-261D0C3E23A0}" type="datetimeFigureOut">
              <a:rPr lang="pt-BR"/>
              <a:pPr>
                <a:defRPr/>
              </a:pPr>
              <a:t>14/04/2019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AF32D-244A-4447-B394-D0E914C4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0487F-3107-4236-9B2D-3CB1B628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8C54-4799-4649-8E99-BDF07EBBC0E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5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/>
          <a:lstStyle>
            <a:lvl1pPr>
              <a:defRPr sz="1999"/>
            </a:lvl1pPr>
            <a:lvl2pPr>
              <a:defRPr sz="1799"/>
            </a:lvl2pPr>
            <a:lvl3pPr>
              <a:defRPr sz="1599"/>
            </a:lvl3pPr>
            <a:lvl4pPr>
              <a:defRPr sz="1399"/>
            </a:lvl4pPr>
            <a:lvl5pPr>
              <a:defRPr sz="1399"/>
            </a:lvl5pPr>
            <a:lvl6pPr>
              <a:defRPr sz="1399"/>
            </a:lvl6pPr>
            <a:lvl7pPr>
              <a:defRPr sz="1399"/>
            </a:lvl7pPr>
            <a:lvl8pPr>
              <a:defRPr sz="1399"/>
            </a:lvl8pPr>
            <a:lvl9pPr>
              <a:defRPr sz="1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3"/>
            <a:ext cx="3401063" cy="2895599"/>
          </a:xfrm>
        </p:spPr>
        <p:txBody>
          <a:bodyPr/>
          <a:lstStyle>
            <a:lvl1pPr marL="0" indent="0">
              <a:buNone/>
              <a:defRPr sz="1399"/>
            </a:lvl1pPr>
            <a:lvl2pPr marL="456934" indent="0">
              <a:buNone/>
              <a:defRPr sz="1200"/>
            </a:lvl2pPr>
            <a:lvl3pPr marL="913866" indent="0">
              <a:buNone/>
              <a:defRPr sz="1000"/>
            </a:lvl3pPr>
            <a:lvl4pPr marL="1370800" indent="0">
              <a:buNone/>
              <a:defRPr sz="900"/>
            </a:lvl4pPr>
            <a:lvl5pPr marL="1827733" indent="0">
              <a:buNone/>
              <a:defRPr sz="900"/>
            </a:lvl5pPr>
            <a:lvl6pPr marL="2284667" indent="0">
              <a:buNone/>
              <a:defRPr sz="900"/>
            </a:lvl6pPr>
            <a:lvl7pPr marL="2741599" indent="0">
              <a:buNone/>
              <a:defRPr sz="900"/>
            </a:lvl7pPr>
            <a:lvl8pPr marL="3198533" indent="0">
              <a:buNone/>
              <a:defRPr sz="900"/>
            </a:lvl8pPr>
            <a:lvl9pPr marL="3655467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F0A46-6A3D-4756-9D55-CB5A8154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4E3ED-2C14-45DA-9023-B92FF33BA3A0}" type="datetimeFigureOut">
              <a:rPr lang="pt-BR"/>
              <a:pPr>
                <a:defRPr/>
              </a:pPr>
              <a:t>14/04/2019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319FC-9D18-4A61-8258-17BC2ABF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50794-0BD6-4EB5-8B29-AFA524EF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B2FB6-C867-49BB-8952-F5232D37BD6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98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8" y="1854192"/>
            <a:ext cx="5092907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7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599"/>
            </a:lvl1pPr>
            <a:lvl2pPr marL="456934" indent="0">
              <a:buNone/>
              <a:defRPr sz="1599"/>
            </a:lvl2pPr>
            <a:lvl3pPr marL="913866" indent="0">
              <a:buNone/>
              <a:defRPr sz="1599"/>
            </a:lvl3pPr>
            <a:lvl4pPr marL="1370800" indent="0">
              <a:buNone/>
              <a:defRPr sz="1599"/>
            </a:lvl4pPr>
            <a:lvl5pPr marL="1827733" indent="0">
              <a:buNone/>
              <a:defRPr sz="1599"/>
            </a:lvl5pPr>
            <a:lvl6pPr marL="2284667" indent="0">
              <a:buNone/>
              <a:defRPr sz="1599"/>
            </a:lvl6pPr>
            <a:lvl7pPr marL="2741599" indent="0">
              <a:buNone/>
              <a:defRPr sz="1599"/>
            </a:lvl7pPr>
            <a:lvl8pPr marL="3198533" indent="0">
              <a:buNone/>
              <a:defRPr sz="1599"/>
            </a:lvl8pPr>
            <a:lvl9pPr marL="3655467" indent="0">
              <a:buNone/>
              <a:defRPr sz="1599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5084979" cy="1371600"/>
          </a:xfrm>
        </p:spPr>
        <p:txBody>
          <a:bodyPr/>
          <a:lstStyle>
            <a:lvl1pPr marL="0" indent="0">
              <a:buNone/>
              <a:defRPr sz="1399"/>
            </a:lvl1pPr>
            <a:lvl2pPr marL="456934" indent="0">
              <a:buNone/>
              <a:defRPr sz="1200"/>
            </a:lvl2pPr>
            <a:lvl3pPr marL="913866" indent="0">
              <a:buNone/>
              <a:defRPr sz="1000"/>
            </a:lvl3pPr>
            <a:lvl4pPr marL="1370800" indent="0">
              <a:buNone/>
              <a:defRPr sz="900"/>
            </a:lvl4pPr>
            <a:lvl5pPr marL="1827733" indent="0">
              <a:buNone/>
              <a:defRPr sz="900"/>
            </a:lvl5pPr>
            <a:lvl6pPr marL="2284667" indent="0">
              <a:buNone/>
              <a:defRPr sz="900"/>
            </a:lvl6pPr>
            <a:lvl7pPr marL="2741599" indent="0">
              <a:buNone/>
              <a:defRPr sz="900"/>
            </a:lvl7pPr>
            <a:lvl8pPr marL="3198533" indent="0">
              <a:buNone/>
              <a:defRPr sz="900"/>
            </a:lvl8pPr>
            <a:lvl9pPr marL="3655467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D17A8-9034-47BA-A33C-33E791C7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296C3-ED2F-4110-B730-5EDC4196C68D}" type="datetimeFigureOut">
              <a:rPr lang="pt-BR"/>
              <a:pPr>
                <a:defRPr/>
              </a:pPr>
              <a:t>14/04/2019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38759-81F8-4E60-B87E-7C688FC9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C75DF-8370-4EDB-A4E0-BF6837F3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468D5-B864-41C0-8584-189D49ECDCF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74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7">
            <a:extLst>
              <a:ext uri="{FF2B5EF4-FFF2-40B4-BE49-F238E27FC236}">
                <a16:creationId xmlns:a16="http://schemas.microsoft.com/office/drawing/2014/main" id="{1258BFFF-2B1F-4FD3-9FA5-E79242CA61BB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 bwMode="auto">
          <a:xfrm>
            <a:off x="2" y="2669117"/>
            <a:ext cx="4036484" cy="418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6">
            <a:extLst>
              <a:ext uri="{FF2B5EF4-FFF2-40B4-BE49-F238E27FC236}">
                <a16:creationId xmlns:a16="http://schemas.microsoft.com/office/drawing/2014/main" id="{B3B60B56-0BB4-4C80-B224-2676FB137F11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 bwMode="auto">
          <a:xfrm>
            <a:off x="2" y="2891369"/>
            <a:ext cx="1521884" cy="2366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6148E0AF-E52F-47ED-B60C-E1237A77EACE}"/>
              </a:ext>
            </a:extLst>
          </p:cNvPr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223" name="Picture 8">
            <a:extLst>
              <a:ext uri="{FF2B5EF4-FFF2-40B4-BE49-F238E27FC236}">
                <a16:creationId xmlns:a16="http://schemas.microsoft.com/office/drawing/2014/main" id="{55AD4702-B29C-42D3-8504-2DE367C899A0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 bwMode="auto">
          <a:xfrm>
            <a:off x="7998886" y="2"/>
            <a:ext cx="1604433" cy="114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9">
            <a:extLst>
              <a:ext uri="{FF2B5EF4-FFF2-40B4-BE49-F238E27FC236}">
                <a16:creationId xmlns:a16="http://schemas.microsoft.com/office/drawing/2014/main" id="{405448DE-1CE0-480F-B42A-F379942D326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 bwMode="auto">
          <a:xfrm>
            <a:off x="8606367" y="6096000"/>
            <a:ext cx="99271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EAF237B-CB5D-4322-9AE2-820CDD868252}"/>
              </a:ext>
            </a:extLst>
          </p:cNvPr>
          <p:cNvSpPr/>
          <p:nvPr/>
        </p:nvSpPr>
        <p:spPr>
          <a:xfrm>
            <a:off x="10437284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26" name="Title Placeholder 1">
            <a:extLst>
              <a:ext uri="{FF2B5EF4-FFF2-40B4-BE49-F238E27FC236}">
                <a16:creationId xmlns:a16="http://schemas.microsoft.com/office/drawing/2014/main" id="{130BDE75-7912-42F7-A1BA-82379FA7B6A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45584" y="452969"/>
            <a:ext cx="9404349" cy="140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9227" name="Text Placeholder 2">
            <a:extLst>
              <a:ext uri="{FF2B5EF4-FFF2-40B4-BE49-F238E27FC236}">
                <a16:creationId xmlns:a16="http://schemas.microsoft.com/office/drawing/2014/main" id="{C3BC3DEB-A04D-4D97-85B1-C6478C04EE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02786" y="2053169"/>
            <a:ext cx="8947149" cy="419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9B107-E779-42AE-A7EC-0C9A33428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155767" y="1790701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6EB66EA1-5CD2-4B13-A7E3-761A1C251EF2}" type="datetimeFigureOut">
              <a:rPr lang="en-US"/>
              <a:pPr>
                <a:defRPr/>
              </a:pPr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9A870-6574-4C8C-9C4F-AD1AD2577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8951384" y="3225801"/>
            <a:ext cx="3860800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097AF-8827-4277-8E4B-99533F11E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52617" y="296336"/>
            <a:ext cx="838200" cy="7662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4D988102-A92E-4139-8DB3-8E9590F94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6 Rectángulo">
            <a:extLst>
              <a:ext uri="{FF2B5EF4-FFF2-40B4-BE49-F238E27FC236}">
                <a16:creationId xmlns:a16="http://schemas.microsoft.com/office/drawing/2014/main" id="{2E30BF8B-B541-4C2F-A93A-51610759BC3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" y="0"/>
            <a:ext cx="71967" cy="6858000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altLang="es-ES" sz="2797" u="sng">
              <a:cs typeface="+mn-cs"/>
            </a:endParaRPr>
          </a:p>
        </p:txBody>
      </p:sp>
      <p:sp>
        <p:nvSpPr>
          <p:cNvPr id="15" name="7 Rectángulo">
            <a:extLst>
              <a:ext uri="{FF2B5EF4-FFF2-40B4-BE49-F238E27FC236}">
                <a16:creationId xmlns:a16="http://schemas.microsoft.com/office/drawing/2014/main" id="{9B1F6C0B-4910-4047-80B5-B62CC24471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" y="2"/>
            <a:ext cx="71967" cy="1267884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altLang="es-ES" sz="2797" u="sng"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23E8C59-2E1C-4069-9334-9DA18438E9C1}"/>
              </a:ext>
            </a:extLst>
          </p:cNvPr>
          <p:cNvSpPr>
            <a:spLocks/>
          </p:cNvSpPr>
          <p:nvPr userDrawn="1"/>
        </p:nvSpPr>
        <p:spPr bwMode="auto">
          <a:xfrm>
            <a:off x="6012645" y="6402918"/>
            <a:ext cx="16671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05E5184-8EA1-429A-82C9-5DD14DF3C5EA}" type="slidenum">
              <a:rPr lang="es-ES_tradnl" altLang="es-ES" sz="1100" smtClean="0">
                <a:solidFill>
                  <a:srgbClr val="008597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  <a:sym typeface="Arial" panose="020B0604020202020204" pitchFamily="34" charset="0"/>
              </a:rPr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ES_tradnl" altLang="es-ES" sz="1100">
              <a:solidFill>
                <a:srgbClr val="008597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grpSp>
        <p:nvGrpSpPr>
          <p:cNvPr id="9234" name="59 Grupo">
            <a:extLst>
              <a:ext uri="{FF2B5EF4-FFF2-40B4-BE49-F238E27FC236}">
                <a16:creationId xmlns:a16="http://schemas.microsoft.com/office/drawing/2014/main" id="{D787EA59-B1DD-4A60-90BC-54F7DC2DDA7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947834" y="6570133"/>
            <a:ext cx="296333" cy="112184"/>
            <a:chOff x="971600" y="4149080"/>
            <a:chExt cx="1440160" cy="720080"/>
          </a:xfrm>
        </p:grpSpPr>
        <p:sp>
          <p:nvSpPr>
            <p:cNvPr id="19" name="24 Triángulo isósceles">
              <a:extLst>
                <a:ext uri="{FF2B5EF4-FFF2-40B4-BE49-F238E27FC236}">
                  <a16:creationId xmlns:a16="http://schemas.microsoft.com/office/drawing/2014/main" id="{8233BBE5-239A-444D-B131-034850922934}"/>
                </a:ext>
              </a:extLst>
            </p:cNvPr>
            <p:cNvSpPr/>
            <p:nvPr userDrawn="1"/>
          </p:nvSpPr>
          <p:spPr>
            <a:xfrm rot="10800000" flipV="1">
              <a:off x="97160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2797">
                <a:solidFill>
                  <a:srgbClr val="008597"/>
                </a:solidFill>
                <a:sym typeface="Gill Sans" charset="0"/>
              </a:endParaRPr>
            </a:p>
          </p:txBody>
        </p:sp>
        <p:sp>
          <p:nvSpPr>
            <p:cNvPr id="20" name="24 Triángulo isósceles">
              <a:extLst>
                <a:ext uri="{FF2B5EF4-FFF2-40B4-BE49-F238E27FC236}">
                  <a16:creationId xmlns:a16="http://schemas.microsoft.com/office/drawing/2014/main" id="{64E0F6DF-3042-4BCC-88E5-63B7346421CF}"/>
                </a:ext>
              </a:extLst>
            </p:cNvPr>
            <p:cNvSpPr/>
            <p:nvPr/>
          </p:nvSpPr>
          <p:spPr>
            <a:xfrm rot="10800000">
              <a:off x="169168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2797">
                <a:solidFill>
                  <a:srgbClr val="008597"/>
                </a:solidFill>
                <a:sym typeface="Gill Sans" charset="0"/>
              </a:endParaRPr>
            </a:p>
          </p:txBody>
        </p:sp>
      </p:grpSp>
      <p:pic>
        <p:nvPicPr>
          <p:cNvPr id="9235" name="pasted-image.pdf">
            <a:extLst>
              <a:ext uri="{FF2B5EF4-FFF2-40B4-BE49-F238E27FC236}">
                <a16:creationId xmlns:a16="http://schemas.microsoft.com/office/drawing/2014/main" id="{490DED82-FBA1-4BA1-9B05-FDB3905C7496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5354" r="42632" b="-3711"/>
          <a:stretch>
            <a:fillRect/>
          </a:stretch>
        </p:blipFill>
        <p:spPr bwMode="auto">
          <a:xfrm>
            <a:off x="11275486" y="6466420"/>
            <a:ext cx="844549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057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6934" rtl="0" eaLnBrk="0" fontAlgn="base" hangingPunct="0">
        <a:spcBef>
          <a:spcPct val="0"/>
        </a:spcBef>
        <a:spcAft>
          <a:spcPct val="0"/>
        </a:spcAft>
        <a:defRPr sz="4131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456934" rtl="0" eaLnBrk="0" fontAlgn="base" hangingPunct="0">
        <a:spcBef>
          <a:spcPct val="0"/>
        </a:spcBef>
        <a:spcAft>
          <a:spcPct val="0"/>
        </a:spcAft>
        <a:defRPr sz="4131">
          <a:solidFill>
            <a:schemeClr val="tx2"/>
          </a:solidFill>
          <a:latin typeface="Century Gothic" panose="020B0502020202020204" pitchFamily="34" charset="0"/>
        </a:defRPr>
      </a:lvl2pPr>
      <a:lvl3pPr algn="l" defTabSz="456934" rtl="0" eaLnBrk="0" fontAlgn="base" hangingPunct="0">
        <a:spcBef>
          <a:spcPct val="0"/>
        </a:spcBef>
        <a:spcAft>
          <a:spcPct val="0"/>
        </a:spcAft>
        <a:defRPr sz="4131">
          <a:solidFill>
            <a:schemeClr val="tx2"/>
          </a:solidFill>
          <a:latin typeface="Century Gothic" panose="020B0502020202020204" pitchFamily="34" charset="0"/>
        </a:defRPr>
      </a:lvl3pPr>
      <a:lvl4pPr algn="l" defTabSz="456934" rtl="0" eaLnBrk="0" fontAlgn="base" hangingPunct="0">
        <a:spcBef>
          <a:spcPct val="0"/>
        </a:spcBef>
        <a:spcAft>
          <a:spcPct val="0"/>
        </a:spcAft>
        <a:defRPr sz="4131">
          <a:solidFill>
            <a:schemeClr val="tx2"/>
          </a:solidFill>
          <a:latin typeface="Century Gothic" panose="020B0502020202020204" pitchFamily="34" charset="0"/>
        </a:defRPr>
      </a:lvl4pPr>
      <a:lvl5pPr algn="l" defTabSz="456934" rtl="0" eaLnBrk="0" fontAlgn="base" hangingPunct="0">
        <a:spcBef>
          <a:spcPct val="0"/>
        </a:spcBef>
        <a:spcAft>
          <a:spcPct val="0"/>
        </a:spcAft>
        <a:defRPr sz="4131">
          <a:solidFill>
            <a:schemeClr val="tx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699" indent="-342699" algn="l" defTabSz="456934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999" kern="1200">
          <a:solidFill>
            <a:schemeClr val="tx1"/>
          </a:solidFill>
          <a:latin typeface="+mj-lt"/>
          <a:ea typeface="+mj-ea"/>
          <a:cs typeface="+mj-cs"/>
        </a:defRPr>
      </a:lvl1pPr>
      <a:lvl2pPr marL="742517" indent="-285585" algn="l" defTabSz="456934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732" kern="1200">
          <a:solidFill>
            <a:schemeClr val="tx1"/>
          </a:solidFill>
          <a:latin typeface="+mj-lt"/>
          <a:ea typeface="+mj-ea"/>
          <a:cs typeface="+mj-cs"/>
        </a:defRPr>
      </a:lvl2pPr>
      <a:lvl3pPr marL="1142333" indent="-228466" algn="l" defTabSz="456934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599" kern="1200">
          <a:solidFill>
            <a:schemeClr val="tx1"/>
          </a:solidFill>
          <a:latin typeface="+mj-lt"/>
          <a:ea typeface="+mj-ea"/>
          <a:cs typeface="+mj-cs"/>
        </a:defRPr>
      </a:lvl3pPr>
      <a:lvl4pPr marL="1599267" indent="-228466" algn="l" defTabSz="456934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332" kern="1200">
          <a:solidFill>
            <a:schemeClr val="tx1"/>
          </a:solidFill>
          <a:latin typeface="+mj-lt"/>
          <a:ea typeface="+mj-ea"/>
          <a:cs typeface="+mj-cs"/>
        </a:defRPr>
      </a:lvl4pPr>
      <a:lvl5pPr marL="2056201" indent="-228466" algn="l" defTabSz="456934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332" kern="1200">
          <a:solidFill>
            <a:schemeClr val="tx1"/>
          </a:solidFill>
          <a:latin typeface="+mj-lt"/>
          <a:ea typeface="+mj-ea"/>
          <a:cs typeface="+mj-cs"/>
        </a:defRPr>
      </a:lvl5pPr>
      <a:lvl6pPr marL="2504537" indent="-228466" algn="l" defTabSz="456934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99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067" indent="-228466" algn="l" defTabSz="456934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99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000" indent="-228466" algn="l" defTabSz="456934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99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3934" indent="-228466" algn="l" defTabSz="456934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99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69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34" algn="l" defTabSz="4569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66" algn="l" defTabSz="4569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800" algn="l" defTabSz="4569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733" algn="l" defTabSz="4569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667" algn="l" defTabSz="4569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599" algn="l" defTabSz="4569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533" algn="l" defTabSz="4569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467" algn="l" defTabSz="4569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16311" y="672"/>
            <a:ext cx="12224625" cy="6858000"/>
          </a:xfrm>
          <a:prstGeom prst="rect">
            <a:avLst/>
          </a:prstGeom>
          <a:gradFill flip="none" rotWithShape="1">
            <a:gsLst>
              <a:gs pos="2000">
                <a:srgbClr val="7030A0">
                  <a:alpha val="26000"/>
                </a:srgbClr>
              </a:gs>
              <a:gs pos="53000">
                <a:schemeClr val="tx2">
                  <a:lumMod val="75000"/>
                  <a:lumOff val="25000"/>
                  <a:alpha val="38000"/>
                </a:schemeClr>
              </a:gs>
              <a:gs pos="100000">
                <a:schemeClr val="accent1">
                  <a:alpha val="36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35" tIns="60867" rIns="121735" bIns="60867" rtlCol="0" anchor="ctr"/>
          <a:lstStyle/>
          <a:p>
            <a:pPr algn="ctr" defTabSz="1217366">
              <a:defRPr/>
            </a:pPr>
            <a:endParaRPr lang="pt-BR" sz="2400">
              <a:solidFill>
                <a:srgbClr val="F2F2F2"/>
              </a:solidFill>
              <a:latin typeface="Lato Medium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0446188" y="5702904"/>
            <a:ext cx="1508746" cy="883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7366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333" dirty="0">
                <a:solidFill>
                  <a:srgbClr val="F2F2F2"/>
                </a:solidFill>
                <a:latin typeface="Century Gothic" panose="020B0502020202020204" pitchFamily="34" charset="0"/>
                <a:cs typeface="Arial" pitchFamily="34" charset="0"/>
              </a:rPr>
              <a:t>18 | </a:t>
            </a:r>
            <a:r>
              <a:rPr lang="pt-BR" sz="1333" dirty="0" err="1">
                <a:solidFill>
                  <a:srgbClr val="F2F2F2"/>
                </a:solidFill>
                <a:latin typeface="Century Gothic" panose="020B0502020202020204" pitchFamily="34" charset="0"/>
                <a:cs typeface="Arial" pitchFamily="34" charset="0"/>
              </a:rPr>
              <a:t>abr</a:t>
            </a:r>
            <a:r>
              <a:rPr lang="pt-BR" sz="1333" dirty="0">
                <a:solidFill>
                  <a:srgbClr val="F2F2F2"/>
                </a:solidFill>
                <a:latin typeface="Century Gothic" panose="020B0502020202020204" pitchFamily="34" charset="0"/>
                <a:cs typeface="Arial" pitchFamily="34" charset="0"/>
              </a:rPr>
              <a:t> | 2019 </a:t>
            </a:r>
          </a:p>
          <a:p>
            <a:pPr algn="r" defTabSz="1217366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400" dirty="0">
                <a:solidFill>
                  <a:srgbClr val="F2F2F2"/>
                </a:solidFill>
                <a:latin typeface="Century Gothic" panose="020B0502020202020204" pitchFamily="34" charset="0"/>
                <a:cs typeface="Arial" pitchFamily="34" charset="0"/>
              </a:rPr>
              <a:t>IPT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4CE792-6FB3-4DF4-B5CA-11585D652E61}"/>
              </a:ext>
            </a:extLst>
          </p:cNvPr>
          <p:cNvSpPr txBox="1"/>
          <p:nvPr/>
        </p:nvSpPr>
        <p:spPr>
          <a:xfrm>
            <a:off x="-16310" y="2729348"/>
            <a:ext cx="121767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/>
              <a:t>Previsão de </a:t>
            </a:r>
            <a:r>
              <a:rPr lang="pt-BR" sz="6000" b="1" dirty="0" err="1"/>
              <a:t>Churn</a:t>
            </a:r>
            <a:r>
              <a:rPr lang="pt-BR" sz="6000" b="1" dirty="0"/>
              <a:t> através</a:t>
            </a:r>
          </a:p>
          <a:p>
            <a:pPr algn="ctr"/>
            <a:r>
              <a:rPr lang="pt-BR" sz="6000" b="1" dirty="0"/>
              <a:t>de métodos de classificação</a:t>
            </a:r>
          </a:p>
        </p:txBody>
      </p:sp>
    </p:spTree>
    <p:extLst>
      <p:ext uri="{BB962C8B-B14F-4D97-AF65-F5344CB8AC3E}">
        <p14:creationId xmlns:p14="http://schemas.microsoft.com/office/powerpoint/2010/main" val="3637374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32625" y="1498600"/>
            <a:ext cx="12224625" cy="53594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624">
              <a:defRPr/>
            </a:pPr>
            <a:endParaRPr lang="pt-BR" sz="24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32625" y="0"/>
            <a:ext cx="12224625" cy="1498600"/>
          </a:xfrm>
          <a:prstGeom prst="rect">
            <a:avLst/>
          </a:prstGeom>
          <a:gradFill flip="none" rotWithShape="1">
            <a:gsLst>
              <a:gs pos="88000">
                <a:srgbClr val="BE4645">
                  <a:alpha val="5000"/>
                </a:srgbClr>
              </a:gs>
              <a:gs pos="0">
                <a:srgbClr val="7030A0">
                  <a:alpha val="82000"/>
                </a:srgbClr>
              </a:gs>
              <a:gs pos="76000">
                <a:schemeClr val="tx2">
                  <a:lumMod val="75000"/>
                  <a:lumOff val="25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35" tIns="60867" rIns="121735" bIns="60867" rtlCol="0" anchor="ctr"/>
          <a:lstStyle/>
          <a:p>
            <a:pPr algn="ctr" defTabSz="1217366">
              <a:defRPr/>
            </a:pPr>
            <a:endParaRPr lang="pt-BR" sz="2400">
              <a:solidFill>
                <a:srgbClr val="F2F2F2"/>
              </a:solidFill>
              <a:latin typeface="Lato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7AD3C-392A-8B4D-8BE1-A7C16005968F}"/>
              </a:ext>
            </a:extLst>
          </p:cNvPr>
          <p:cNvSpPr txBox="1"/>
          <p:nvPr/>
        </p:nvSpPr>
        <p:spPr>
          <a:xfrm>
            <a:off x="336961" y="1869976"/>
            <a:ext cx="110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EC1089BD-EB9E-EA47-BEE9-F9035C0C0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6" y="427909"/>
            <a:ext cx="12176105" cy="77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21838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733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itchFamily="34" charset="0"/>
                <a:cs typeface="Arial" pitchFamily="34" charset="0"/>
              </a:rPr>
              <a:t>Técnica analítica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DB1AEC-4ED5-FA4F-B286-7B65653DEC3B}"/>
              </a:ext>
            </a:extLst>
          </p:cNvPr>
          <p:cNvSpPr/>
          <p:nvPr/>
        </p:nvSpPr>
        <p:spPr>
          <a:xfrm>
            <a:off x="1631952" y="371073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6747044-78CD-7541-8746-1B89A8F37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506" y="3401324"/>
            <a:ext cx="7747567" cy="3028767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F60C5A61-0A56-2143-9B4B-27300DB6C2E5}"/>
              </a:ext>
            </a:extLst>
          </p:cNvPr>
          <p:cNvGrpSpPr/>
          <p:nvPr/>
        </p:nvGrpSpPr>
        <p:grpSpPr>
          <a:xfrm>
            <a:off x="208372" y="2426018"/>
            <a:ext cx="5321641" cy="369332"/>
            <a:chOff x="208373" y="2426018"/>
            <a:chExt cx="4812816" cy="369332"/>
          </a:xfrm>
        </p:grpSpPr>
        <p:pic>
          <p:nvPicPr>
            <p:cNvPr id="33" name="Imagem 12">
              <a:extLst>
                <a:ext uri="{FF2B5EF4-FFF2-40B4-BE49-F238E27FC236}">
                  <a16:creationId xmlns:a16="http://schemas.microsoft.com/office/drawing/2014/main" id="{83CF683E-D838-D042-AEC6-F8F6B02F3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73" y="2501750"/>
              <a:ext cx="288000" cy="24378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A8A1F2-4D55-F742-B602-2DA57B80DFCC}"/>
                </a:ext>
              </a:extLst>
            </p:cNvPr>
            <p:cNvSpPr/>
            <p:nvPr/>
          </p:nvSpPr>
          <p:spPr>
            <a:xfrm>
              <a:off x="496373" y="2426018"/>
              <a:ext cx="45248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Preparação</a:t>
              </a:r>
              <a:r>
                <a:rPr lang="en-US" dirty="0">
                  <a:solidFill>
                    <a:schemeClr val="bg1"/>
                  </a:solidFill>
                </a:rPr>
                <a:t> e </a:t>
              </a:r>
              <a:r>
                <a:rPr lang="en-US" dirty="0" err="1">
                  <a:solidFill>
                    <a:schemeClr val="bg1"/>
                  </a:solidFill>
                </a:rPr>
                <a:t>inspeção</a:t>
              </a:r>
              <a:r>
                <a:rPr lang="en-US" dirty="0">
                  <a:solidFill>
                    <a:schemeClr val="bg1"/>
                  </a:solidFill>
                </a:rPr>
                <a:t> dos dados</a:t>
              </a:r>
            </a:p>
          </p:txBody>
        </p:sp>
      </p:grpSp>
      <p:pic>
        <p:nvPicPr>
          <p:cNvPr id="34" name="Imagem 12">
            <a:extLst>
              <a:ext uri="{FF2B5EF4-FFF2-40B4-BE49-F238E27FC236}">
                <a16:creationId xmlns:a16="http://schemas.microsoft.com/office/drawing/2014/main" id="{57ADFE0A-D74D-F44A-BA01-E30F68A99D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6" y="3271600"/>
            <a:ext cx="288000" cy="24378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FE6F50C-E8BD-7A46-8B11-5B67289FD8E6}"/>
              </a:ext>
            </a:extLst>
          </p:cNvPr>
          <p:cNvSpPr/>
          <p:nvPr/>
        </p:nvSpPr>
        <p:spPr>
          <a:xfrm>
            <a:off x="508666" y="3195868"/>
            <a:ext cx="4180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Analise individual de </a:t>
            </a:r>
            <a:r>
              <a:rPr lang="en-US" dirty="0" err="1">
                <a:solidFill>
                  <a:schemeClr val="bg1"/>
                </a:solidFill>
              </a:rPr>
              <a:t>cada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feature </a:t>
            </a:r>
            <a:r>
              <a:rPr lang="en-US" dirty="0" err="1">
                <a:solidFill>
                  <a:schemeClr val="bg1"/>
                </a:solidFill>
              </a:rPr>
              <a:t>como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relevante</a:t>
            </a:r>
            <a:r>
              <a:rPr lang="en-US" dirty="0">
                <a:solidFill>
                  <a:schemeClr val="bg1"/>
                </a:solidFill>
              </a:rPr>
              <a:t> para churn</a:t>
            </a:r>
          </a:p>
        </p:txBody>
      </p:sp>
      <p:pic>
        <p:nvPicPr>
          <p:cNvPr id="36" name="Imagem 12">
            <a:extLst>
              <a:ext uri="{FF2B5EF4-FFF2-40B4-BE49-F238E27FC236}">
                <a16:creationId xmlns:a16="http://schemas.microsoft.com/office/drawing/2014/main" id="{1C6FCAB2-26B7-1F45-AD51-49B86224BC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73" y="4173059"/>
            <a:ext cx="288000" cy="24378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E9B34AE-D63C-AB4D-81E8-D298915FCF67}"/>
              </a:ext>
            </a:extLst>
          </p:cNvPr>
          <p:cNvSpPr/>
          <p:nvPr/>
        </p:nvSpPr>
        <p:spPr>
          <a:xfrm>
            <a:off x="496373" y="4097327"/>
            <a:ext cx="34050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Avaliação</a:t>
            </a:r>
            <a:r>
              <a:rPr lang="en-US" dirty="0">
                <a:solidFill>
                  <a:schemeClr val="bg1"/>
                </a:solidFill>
              </a:rPr>
              <a:t> dos 3 </a:t>
            </a:r>
            <a:r>
              <a:rPr lang="en-US" dirty="0" err="1">
                <a:solidFill>
                  <a:schemeClr val="bg1"/>
                </a:solidFill>
              </a:rPr>
              <a:t>modelos</a:t>
            </a:r>
            <a:r>
              <a:rPr lang="en-US" dirty="0">
                <a:solidFill>
                  <a:schemeClr val="bg1"/>
                </a:solidFill>
              </a:rPr>
              <a:t> de</a:t>
            </a:r>
          </a:p>
          <a:p>
            <a:r>
              <a:rPr lang="en-US" dirty="0" err="1">
                <a:solidFill>
                  <a:schemeClr val="bg1"/>
                </a:solidFill>
              </a:rPr>
              <a:t>classificação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DE9BF2-0BD5-094D-85CF-77E8E0D5203D}"/>
              </a:ext>
            </a:extLst>
          </p:cNvPr>
          <p:cNvSpPr txBox="1"/>
          <p:nvPr/>
        </p:nvSpPr>
        <p:spPr>
          <a:xfrm>
            <a:off x="508665" y="5029200"/>
            <a:ext cx="37490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arenR"/>
            </a:pPr>
            <a:r>
              <a:rPr lang="en-US" dirty="0">
                <a:solidFill>
                  <a:schemeClr val="bg1"/>
                </a:solidFill>
              </a:rPr>
              <a:t>KNN (K–Nearest Neighbors)</a:t>
            </a:r>
          </a:p>
          <a:p>
            <a:pPr marL="342900" indent="-342900">
              <a:buAutoNum type="alphaUcParenR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lphaUcParenR"/>
            </a:pPr>
            <a:r>
              <a:rPr lang="en-US" dirty="0">
                <a:solidFill>
                  <a:schemeClr val="bg1"/>
                </a:solidFill>
              </a:rPr>
              <a:t>Decision Tree</a:t>
            </a:r>
          </a:p>
          <a:p>
            <a:pPr marL="342900" indent="-342900">
              <a:buAutoNum type="alphaUcParenR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lphaUcParenR"/>
            </a:pPr>
            <a:r>
              <a:rPr lang="en-US" dirty="0">
                <a:solidFill>
                  <a:schemeClr val="bg1"/>
                </a:solidFill>
              </a:rPr>
              <a:t>Random Forest</a:t>
            </a:r>
          </a:p>
          <a:p>
            <a:pPr marL="342900" indent="-342900">
              <a:buAutoNum type="alphaUcParenR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9" name="Imagem 12">
            <a:extLst>
              <a:ext uri="{FF2B5EF4-FFF2-40B4-BE49-F238E27FC236}">
                <a16:creationId xmlns:a16="http://schemas.microsoft.com/office/drawing/2014/main" id="{FA5887B5-B51D-904C-9E7F-5187369939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014" y="2500552"/>
            <a:ext cx="288000" cy="24378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90210C6-8F99-6943-B686-708C29F35534}"/>
              </a:ext>
            </a:extLst>
          </p:cNvPr>
          <p:cNvSpPr/>
          <p:nvPr/>
        </p:nvSpPr>
        <p:spPr>
          <a:xfrm>
            <a:off x="5862893" y="2391500"/>
            <a:ext cx="582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Avaliação</a:t>
            </a:r>
            <a:r>
              <a:rPr lang="en-US" dirty="0">
                <a:solidFill>
                  <a:schemeClr val="bg1"/>
                </a:solidFill>
              </a:rPr>
              <a:t> dos 3 </a:t>
            </a:r>
            <a:r>
              <a:rPr lang="en-US" dirty="0" err="1">
                <a:solidFill>
                  <a:schemeClr val="bg1"/>
                </a:solidFill>
              </a:rPr>
              <a:t>modelos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segundo</a:t>
            </a:r>
            <a:r>
              <a:rPr lang="en-US" dirty="0">
                <a:solidFill>
                  <a:schemeClr val="bg1"/>
                </a:solidFill>
              </a:rPr>
              <a:t> as features de: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B49EFCD-B2FF-4F44-B558-1085AE98F76E}"/>
              </a:ext>
            </a:extLst>
          </p:cNvPr>
          <p:cNvSpPr/>
          <p:nvPr/>
        </p:nvSpPr>
        <p:spPr>
          <a:xfrm>
            <a:off x="7297448" y="2888523"/>
            <a:ext cx="29225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Atributos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pagamentos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BF09CC09-CC60-3545-B1B4-BB8DAF6DF2A4}"/>
              </a:ext>
            </a:extLst>
          </p:cNvPr>
          <p:cNvSpPr/>
          <p:nvPr/>
        </p:nvSpPr>
        <p:spPr>
          <a:xfrm rot="16200000">
            <a:off x="8619541" y="1942804"/>
            <a:ext cx="248400" cy="2752570"/>
          </a:xfrm>
          <a:prstGeom prst="rightBrace">
            <a:avLst>
              <a:gd name="adj1" fmla="val 24938"/>
              <a:gd name="adj2" fmla="val 50671"/>
            </a:avLst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D3B414-0B47-2647-9B36-F47EB004A13C}"/>
              </a:ext>
            </a:extLst>
          </p:cNvPr>
          <p:cNvSpPr txBox="1"/>
          <p:nvPr/>
        </p:nvSpPr>
        <p:spPr>
          <a:xfrm>
            <a:off x="336960" y="1647729"/>
            <a:ext cx="11076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" sz="2000" dirty="0">
                <a:solidFill>
                  <a:schemeClr val="bg1"/>
                </a:solidFill>
              </a:rPr>
              <a:t>Avaliamos três métodos de classificação para analisar o cancelamento dos clientes e selecionamos o melhor modelo. O experimento consistiu dos seguintes passos: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967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32625" y="1498600"/>
            <a:ext cx="12224625" cy="53594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624">
              <a:defRPr/>
            </a:pPr>
            <a:endParaRPr lang="pt-BR" sz="24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32625" y="0"/>
            <a:ext cx="12224625" cy="1498600"/>
          </a:xfrm>
          <a:prstGeom prst="rect">
            <a:avLst/>
          </a:prstGeom>
          <a:gradFill flip="none" rotWithShape="1">
            <a:gsLst>
              <a:gs pos="88000">
                <a:srgbClr val="BE4645">
                  <a:alpha val="5000"/>
                </a:srgbClr>
              </a:gs>
              <a:gs pos="0">
                <a:srgbClr val="7030A0">
                  <a:alpha val="82000"/>
                </a:srgbClr>
              </a:gs>
              <a:gs pos="76000">
                <a:schemeClr val="tx2">
                  <a:lumMod val="75000"/>
                  <a:lumOff val="25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35" tIns="60867" rIns="121735" bIns="60867" rtlCol="0" anchor="ctr"/>
          <a:lstStyle/>
          <a:p>
            <a:pPr algn="ctr" defTabSz="1217366">
              <a:defRPr/>
            </a:pPr>
            <a:endParaRPr lang="pt-BR" sz="2400">
              <a:solidFill>
                <a:srgbClr val="F2F2F2"/>
              </a:solidFill>
              <a:latin typeface="Lato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7AD3C-392A-8B4D-8BE1-A7C16005968F}"/>
              </a:ext>
            </a:extLst>
          </p:cNvPr>
          <p:cNvSpPr txBox="1"/>
          <p:nvPr/>
        </p:nvSpPr>
        <p:spPr>
          <a:xfrm>
            <a:off x="336961" y="1869976"/>
            <a:ext cx="110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EC1089BD-EB9E-EA47-BEE9-F9035C0C0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6" y="427909"/>
            <a:ext cx="12176105" cy="77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21838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733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itchFamily="34" charset="0"/>
                <a:cs typeface="Arial" pitchFamily="34" charset="0"/>
              </a:rPr>
              <a:t>Técnica analítica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DB1AEC-4ED5-FA4F-B286-7B65653DEC3B}"/>
              </a:ext>
            </a:extLst>
          </p:cNvPr>
          <p:cNvSpPr/>
          <p:nvPr/>
        </p:nvSpPr>
        <p:spPr>
          <a:xfrm>
            <a:off x="1631952" y="371073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6747044-78CD-7541-8746-1B89A8F37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506" y="3401324"/>
            <a:ext cx="7747567" cy="3028767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F60C5A61-0A56-2143-9B4B-27300DB6C2E5}"/>
              </a:ext>
            </a:extLst>
          </p:cNvPr>
          <p:cNvGrpSpPr/>
          <p:nvPr/>
        </p:nvGrpSpPr>
        <p:grpSpPr>
          <a:xfrm>
            <a:off x="208372" y="2426018"/>
            <a:ext cx="5321641" cy="369332"/>
            <a:chOff x="208373" y="2426018"/>
            <a:chExt cx="4812816" cy="369332"/>
          </a:xfrm>
        </p:grpSpPr>
        <p:pic>
          <p:nvPicPr>
            <p:cNvPr id="33" name="Imagem 12">
              <a:extLst>
                <a:ext uri="{FF2B5EF4-FFF2-40B4-BE49-F238E27FC236}">
                  <a16:creationId xmlns:a16="http://schemas.microsoft.com/office/drawing/2014/main" id="{83CF683E-D838-D042-AEC6-F8F6B02F3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73" y="2501750"/>
              <a:ext cx="288000" cy="24378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A8A1F2-4D55-F742-B602-2DA57B80DFCC}"/>
                </a:ext>
              </a:extLst>
            </p:cNvPr>
            <p:cNvSpPr/>
            <p:nvPr/>
          </p:nvSpPr>
          <p:spPr>
            <a:xfrm>
              <a:off x="496373" y="2426018"/>
              <a:ext cx="45248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Preparação</a:t>
              </a:r>
              <a:r>
                <a:rPr lang="en-US" dirty="0">
                  <a:solidFill>
                    <a:schemeClr val="bg1"/>
                  </a:solidFill>
                </a:rPr>
                <a:t> e </a:t>
              </a:r>
              <a:r>
                <a:rPr lang="en-US" dirty="0" err="1">
                  <a:solidFill>
                    <a:schemeClr val="bg1"/>
                  </a:solidFill>
                </a:rPr>
                <a:t>inspeção</a:t>
              </a:r>
              <a:r>
                <a:rPr lang="en-US" dirty="0">
                  <a:solidFill>
                    <a:schemeClr val="bg1"/>
                  </a:solidFill>
                </a:rPr>
                <a:t> dos dados</a:t>
              </a:r>
            </a:p>
          </p:txBody>
        </p:sp>
      </p:grpSp>
      <p:pic>
        <p:nvPicPr>
          <p:cNvPr id="34" name="Imagem 12">
            <a:extLst>
              <a:ext uri="{FF2B5EF4-FFF2-40B4-BE49-F238E27FC236}">
                <a16:creationId xmlns:a16="http://schemas.microsoft.com/office/drawing/2014/main" id="{57ADFE0A-D74D-F44A-BA01-E30F68A99D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6" y="3271600"/>
            <a:ext cx="288000" cy="24378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FE6F50C-E8BD-7A46-8B11-5B67289FD8E6}"/>
              </a:ext>
            </a:extLst>
          </p:cNvPr>
          <p:cNvSpPr/>
          <p:nvPr/>
        </p:nvSpPr>
        <p:spPr>
          <a:xfrm>
            <a:off x="508666" y="3195868"/>
            <a:ext cx="4180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Analise individual de </a:t>
            </a:r>
            <a:r>
              <a:rPr lang="en-US" dirty="0" err="1">
                <a:solidFill>
                  <a:schemeClr val="bg1"/>
                </a:solidFill>
              </a:rPr>
              <a:t>cada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feature </a:t>
            </a:r>
            <a:r>
              <a:rPr lang="en-US" dirty="0" err="1">
                <a:solidFill>
                  <a:schemeClr val="bg1"/>
                </a:solidFill>
              </a:rPr>
              <a:t>como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relevante</a:t>
            </a:r>
            <a:r>
              <a:rPr lang="en-US" dirty="0">
                <a:solidFill>
                  <a:schemeClr val="bg1"/>
                </a:solidFill>
              </a:rPr>
              <a:t> para churn</a:t>
            </a:r>
          </a:p>
        </p:txBody>
      </p:sp>
      <p:pic>
        <p:nvPicPr>
          <p:cNvPr id="36" name="Imagem 12">
            <a:extLst>
              <a:ext uri="{FF2B5EF4-FFF2-40B4-BE49-F238E27FC236}">
                <a16:creationId xmlns:a16="http://schemas.microsoft.com/office/drawing/2014/main" id="{1C6FCAB2-26B7-1F45-AD51-49B86224BC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73" y="4173059"/>
            <a:ext cx="288000" cy="24378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E9B34AE-D63C-AB4D-81E8-D298915FCF67}"/>
              </a:ext>
            </a:extLst>
          </p:cNvPr>
          <p:cNvSpPr/>
          <p:nvPr/>
        </p:nvSpPr>
        <p:spPr>
          <a:xfrm>
            <a:off x="496373" y="4097327"/>
            <a:ext cx="34050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Avaliação</a:t>
            </a:r>
            <a:r>
              <a:rPr lang="en-US" dirty="0">
                <a:solidFill>
                  <a:schemeClr val="bg1"/>
                </a:solidFill>
              </a:rPr>
              <a:t> dos 3 </a:t>
            </a:r>
            <a:r>
              <a:rPr lang="en-US" dirty="0" err="1">
                <a:solidFill>
                  <a:schemeClr val="bg1"/>
                </a:solidFill>
              </a:rPr>
              <a:t>modelos</a:t>
            </a:r>
            <a:r>
              <a:rPr lang="en-US" dirty="0">
                <a:solidFill>
                  <a:schemeClr val="bg1"/>
                </a:solidFill>
              </a:rPr>
              <a:t> de</a:t>
            </a:r>
          </a:p>
          <a:p>
            <a:r>
              <a:rPr lang="en-US" dirty="0" err="1">
                <a:solidFill>
                  <a:schemeClr val="bg1"/>
                </a:solidFill>
              </a:rPr>
              <a:t>classificação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DE9BF2-0BD5-094D-85CF-77E8E0D5203D}"/>
              </a:ext>
            </a:extLst>
          </p:cNvPr>
          <p:cNvSpPr txBox="1"/>
          <p:nvPr/>
        </p:nvSpPr>
        <p:spPr>
          <a:xfrm>
            <a:off x="508665" y="5029200"/>
            <a:ext cx="37490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arenR"/>
            </a:pPr>
            <a:r>
              <a:rPr lang="en-US" dirty="0">
                <a:solidFill>
                  <a:schemeClr val="bg1"/>
                </a:solidFill>
              </a:rPr>
              <a:t>KNN (K–Nearest Neighbors)</a:t>
            </a:r>
          </a:p>
          <a:p>
            <a:pPr marL="342900" indent="-342900">
              <a:buAutoNum type="alphaUcParenR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lphaUcParenR"/>
            </a:pPr>
            <a:r>
              <a:rPr lang="en-US" dirty="0">
                <a:solidFill>
                  <a:schemeClr val="bg1"/>
                </a:solidFill>
              </a:rPr>
              <a:t>Decision Tree</a:t>
            </a:r>
          </a:p>
          <a:p>
            <a:pPr marL="342900" indent="-342900">
              <a:buAutoNum type="alphaUcParenR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lphaUcParenR"/>
            </a:pPr>
            <a:r>
              <a:rPr lang="en-US" dirty="0">
                <a:solidFill>
                  <a:schemeClr val="bg1"/>
                </a:solidFill>
              </a:rPr>
              <a:t>Random Forest</a:t>
            </a:r>
          </a:p>
          <a:p>
            <a:pPr marL="342900" indent="-342900">
              <a:buAutoNum type="alphaUcParenR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9" name="Imagem 12">
            <a:extLst>
              <a:ext uri="{FF2B5EF4-FFF2-40B4-BE49-F238E27FC236}">
                <a16:creationId xmlns:a16="http://schemas.microsoft.com/office/drawing/2014/main" id="{FA5887B5-B51D-904C-9E7F-5187369939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014" y="2500552"/>
            <a:ext cx="288000" cy="24378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90210C6-8F99-6943-B686-708C29F35534}"/>
              </a:ext>
            </a:extLst>
          </p:cNvPr>
          <p:cNvSpPr/>
          <p:nvPr/>
        </p:nvSpPr>
        <p:spPr>
          <a:xfrm>
            <a:off x="5862893" y="2391500"/>
            <a:ext cx="582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Avaliação</a:t>
            </a:r>
            <a:r>
              <a:rPr lang="en-US" dirty="0">
                <a:solidFill>
                  <a:schemeClr val="bg1"/>
                </a:solidFill>
              </a:rPr>
              <a:t> dos 3 </a:t>
            </a:r>
            <a:r>
              <a:rPr lang="en-US" dirty="0" err="1">
                <a:solidFill>
                  <a:schemeClr val="bg1"/>
                </a:solidFill>
              </a:rPr>
              <a:t>modelos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segundo</a:t>
            </a:r>
            <a:r>
              <a:rPr lang="en-US" dirty="0">
                <a:solidFill>
                  <a:schemeClr val="bg1"/>
                </a:solidFill>
              </a:rPr>
              <a:t> as features de: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447CF13C-F206-0A4D-B78C-C8308D694C17}"/>
              </a:ext>
            </a:extLst>
          </p:cNvPr>
          <p:cNvSpPr/>
          <p:nvPr/>
        </p:nvSpPr>
        <p:spPr>
          <a:xfrm rot="16200000">
            <a:off x="8362174" y="1126166"/>
            <a:ext cx="265207" cy="4370834"/>
          </a:xfrm>
          <a:prstGeom prst="rightBrace">
            <a:avLst>
              <a:gd name="adj1" fmla="val 24938"/>
              <a:gd name="adj2" fmla="val 50671"/>
            </a:avLst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B49EFCD-B2FF-4F44-B558-1085AE98F76E}"/>
              </a:ext>
            </a:extLst>
          </p:cNvPr>
          <p:cNvSpPr/>
          <p:nvPr/>
        </p:nvSpPr>
        <p:spPr>
          <a:xfrm>
            <a:off x="7068845" y="2838213"/>
            <a:ext cx="29225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Todos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atributos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4532FE-BBA9-9249-A67F-2C08F6B4D0BB}"/>
              </a:ext>
            </a:extLst>
          </p:cNvPr>
          <p:cNvSpPr txBox="1"/>
          <p:nvPr/>
        </p:nvSpPr>
        <p:spPr>
          <a:xfrm>
            <a:off x="336960" y="1647729"/>
            <a:ext cx="11076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" sz="2000" dirty="0">
                <a:solidFill>
                  <a:schemeClr val="bg1"/>
                </a:solidFill>
              </a:rPr>
              <a:t>Avaliamos três métodos de classificação para analisar o cancelamento dos clientes e selecionamos o melhor modelo. O experimento consistiu dos seguintes passos: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17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32625" y="1498600"/>
            <a:ext cx="12224625" cy="53594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624">
              <a:defRPr/>
            </a:pPr>
            <a:endParaRPr lang="pt-BR" sz="24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32625" y="0"/>
            <a:ext cx="12224625" cy="1498600"/>
          </a:xfrm>
          <a:prstGeom prst="rect">
            <a:avLst/>
          </a:prstGeom>
          <a:gradFill flip="none" rotWithShape="1">
            <a:gsLst>
              <a:gs pos="88000">
                <a:srgbClr val="BE4645">
                  <a:alpha val="5000"/>
                </a:srgbClr>
              </a:gs>
              <a:gs pos="0">
                <a:srgbClr val="7030A0">
                  <a:alpha val="82000"/>
                </a:srgbClr>
              </a:gs>
              <a:gs pos="76000">
                <a:schemeClr val="tx2">
                  <a:lumMod val="75000"/>
                  <a:lumOff val="25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35" tIns="60867" rIns="121735" bIns="60867" rtlCol="0" anchor="ctr"/>
          <a:lstStyle/>
          <a:p>
            <a:pPr algn="ctr" defTabSz="1217366">
              <a:defRPr/>
            </a:pPr>
            <a:endParaRPr lang="pt-BR" sz="2400">
              <a:solidFill>
                <a:srgbClr val="F2F2F2"/>
              </a:solidFill>
              <a:latin typeface="Lato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7AD3C-392A-8B4D-8BE1-A7C16005968F}"/>
              </a:ext>
            </a:extLst>
          </p:cNvPr>
          <p:cNvSpPr txBox="1"/>
          <p:nvPr/>
        </p:nvSpPr>
        <p:spPr>
          <a:xfrm>
            <a:off x="336961" y="1869976"/>
            <a:ext cx="110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EC1089BD-EB9E-EA47-BEE9-F9035C0C0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6" y="427909"/>
            <a:ext cx="12176105" cy="77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21838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733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itchFamily="34" charset="0"/>
                <a:cs typeface="Arial" pitchFamily="34" charset="0"/>
              </a:rPr>
              <a:t>Técnica analítica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DB1AEC-4ED5-FA4F-B286-7B65653DEC3B}"/>
              </a:ext>
            </a:extLst>
          </p:cNvPr>
          <p:cNvSpPr/>
          <p:nvPr/>
        </p:nvSpPr>
        <p:spPr>
          <a:xfrm>
            <a:off x="1631952" y="371073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60C5A61-0A56-2143-9B4B-27300DB6C2E5}"/>
              </a:ext>
            </a:extLst>
          </p:cNvPr>
          <p:cNvGrpSpPr/>
          <p:nvPr/>
        </p:nvGrpSpPr>
        <p:grpSpPr>
          <a:xfrm>
            <a:off x="208372" y="2426018"/>
            <a:ext cx="5321641" cy="369332"/>
            <a:chOff x="208373" y="2426018"/>
            <a:chExt cx="4812816" cy="369332"/>
          </a:xfrm>
        </p:grpSpPr>
        <p:pic>
          <p:nvPicPr>
            <p:cNvPr id="33" name="Imagem 12">
              <a:extLst>
                <a:ext uri="{FF2B5EF4-FFF2-40B4-BE49-F238E27FC236}">
                  <a16:creationId xmlns:a16="http://schemas.microsoft.com/office/drawing/2014/main" id="{83CF683E-D838-D042-AEC6-F8F6B02F3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73" y="2501750"/>
              <a:ext cx="288000" cy="24378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A8A1F2-4D55-F742-B602-2DA57B80DFCC}"/>
                </a:ext>
              </a:extLst>
            </p:cNvPr>
            <p:cNvSpPr/>
            <p:nvPr/>
          </p:nvSpPr>
          <p:spPr>
            <a:xfrm>
              <a:off x="496373" y="2426018"/>
              <a:ext cx="45248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Preparação</a:t>
              </a:r>
              <a:r>
                <a:rPr lang="en-US" dirty="0">
                  <a:solidFill>
                    <a:schemeClr val="bg1"/>
                  </a:solidFill>
                </a:rPr>
                <a:t> e </a:t>
              </a:r>
              <a:r>
                <a:rPr lang="en-US" dirty="0" err="1">
                  <a:solidFill>
                    <a:schemeClr val="bg1"/>
                  </a:solidFill>
                </a:rPr>
                <a:t>inspeção</a:t>
              </a:r>
              <a:r>
                <a:rPr lang="en-US" dirty="0">
                  <a:solidFill>
                    <a:schemeClr val="bg1"/>
                  </a:solidFill>
                </a:rPr>
                <a:t> dos dados</a:t>
              </a:r>
            </a:p>
          </p:txBody>
        </p:sp>
      </p:grpSp>
      <p:pic>
        <p:nvPicPr>
          <p:cNvPr id="34" name="Imagem 12">
            <a:extLst>
              <a:ext uri="{FF2B5EF4-FFF2-40B4-BE49-F238E27FC236}">
                <a16:creationId xmlns:a16="http://schemas.microsoft.com/office/drawing/2014/main" id="{57ADFE0A-D74D-F44A-BA01-E30F68A99D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6" y="3271600"/>
            <a:ext cx="288000" cy="24378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FE6F50C-E8BD-7A46-8B11-5B67289FD8E6}"/>
              </a:ext>
            </a:extLst>
          </p:cNvPr>
          <p:cNvSpPr/>
          <p:nvPr/>
        </p:nvSpPr>
        <p:spPr>
          <a:xfrm>
            <a:off x="508666" y="3195868"/>
            <a:ext cx="4180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Analise individual de </a:t>
            </a:r>
            <a:r>
              <a:rPr lang="en-US" dirty="0" err="1">
                <a:solidFill>
                  <a:schemeClr val="bg1"/>
                </a:solidFill>
              </a:rPr>
              <a:t>cada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feature </a:t>
            </a:r>
            <a:r>
              <a:rPr lang="en-US" dirty="0" err="1">
                <a:solidFill>
                  <a:schemeClr val="bg1"/>
                </a:solidFill>
              </a:rPr>
              <a:t>como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relevante</a:t>
            </a:r>
            <a:r>
              <a:rPr lang="en-US" dirty="0">
                <a:solidFill>
                  <a:schemeClr val="bg1"/>
                </a:solidFill>
              </a:rPr>
              <a:t> para churn</a:t>
            </a:r>
          </a:p>
        </p:txBody>
      </p:sp>
      <p:pic>
        <p:nvPicPr>
          <p:cNvPr id="36" name="Imagem 12">
            <a:extLst>
              <a:ext uri="{FF2B5EF4-FFF2-40B4-BE49-F238E27FC236}">
                <a16:creationId xmlns:a16="http://schemas.microsoft.com/office/drawing/2014/main" id="{1C6FCAB2-26B7-1F45-AD51-49B86224BC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73" y="4173059"/>
            <a:ext cx="288000" cy="24378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E9B34AE-D63C-AB4D-81E8-D298915FCF67}"/>
              </a:ext>
            </a:extLst>
          </p:cNvPr>
          <p:cNvSpPr/>
          <p:nvPr/>
        </p:nvSpPr>
        <p:spPr>
          <a:xfrm>
            <a:off x="496373" y="4097327"/>
            <a:ext cx="34050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Avaliação</a:t>
            </a:r>
            <a:r>
              <a:rPr lang="en-US" dirty="0">
                <a:solidFill>
                  <a:schemeClr val="bg1"/>
                </a:solidFill>
              </a:rPr>
              <a:t> dos 3 </a:t>
            </a:r>
            <a:r>
              <a:rPr lang="en-US" dirty="0" err="1">
                <a:solidFill>
                  <a:schemeClr val="bg1"/>
                </a:solidFill>
              </a:rPr>
              <a:t>modelos</a:t>
            </a:r>
            <a:r>
              <a:rPr lang="en-US" dirty="0">
                <a:solidFill>
                  <a:schemeClr val="bg1"/>
                </a:solidFill>
              </a:rPr>
              <a:t> de</a:t>
            </a:r>
          </a:p>
          <a:p>
            <a:r>
              <a:rPr lang="en-US" dirty="0" err="1">
                <a:solidFill>
                  <a:schemeClr val="bg1"/>
                </a:solidFill>
              </a:rPr>
              <a:t>classificação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DE9BF2-0BD5-094D-85CF-77E8E0D5203D}"/>
              </a:ext>
            </a:extLst>
          </p:cNvPr>
          <p:cNvSpPr txBox="1"/>
          <p:nvPr/>
        </p:nvSpPr>
        <p:spPr>
          <a:xfrm>
            <a:off x="508665" y="5029200"/>
            <a:ext cx="37490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arenR"/>
            </a:pPr>
            <a:r>
              <a:rPr lang="en-US" dirty="0">
                <a:solidFill>
                  <a:schemeClr val="bg1"/>
                </a:solidFill>
              </a:rPr>
              <a:t>KNN (K–Nearest Neighbors)</a:t>
            </a:r>
          </a:p>
          <a:p>
            <a:pPr marL="342900" indent="-342900">
              <a:buAutoNum type="alphaUcParenR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lphaUcParenR"/>
            </a:pPr>
            <a:r>
              <a:rPr lang="en-US" dirty="0">
                <a:solidFill>
                  <a:schemeClr val="bg1"/>
                </a:solidFill>
              </a:rPr>
              <a:t>Decision Tree</a:t>
            </a:r>
          </a:p>
          <a:p>
            <a:pPr marL="342900" indent="-342900">
              <a:buAutoNum type="alphaUcParenR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lphaUcParenR"/>
            </a:pPr>
            <a:r>
              <a:rPr lang="en-US" dirty="0">
                <a:solidFill>
                  <a:schemeClr val="bg1"/>
                </a:solidFill>
              </a:rPr>
              <a:t>Random Forest</a:t>
            </a:r>
          </a:p>
          <a:p>
            <a:pPr marL="342900" indent="-342900">
              <a:buAutoNum type="alphaUcParenR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9" name="Imagem 12">
            <a:extLst>
              <a:ext uri="{FF2B5EF4-FFF2-40B4-BE49-F238E27FC236}">
                <a16:creationId xmlns:a16="http://schemas.microsoft.com/office/drawing/2014/main" id="{FA5887B5-B51D-904C-9E7F-5187369939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014" y="2500552"/>
            <a:ext cx="288000" cy="24378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90210C6-8F99-6943-B686-708C29F35534}"/>
              </a:ext>
            </a:extLst>
          </p:cNvPr>
          <p:cNvSpPr/>
          <p:nvPr/>
        </p:nvSpPr>
        <p:spPr>
          <a:xfrm>
            <a:off x="5862893" y="2391500"/>
            <a:ext cx="582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Avaliação</a:t>
            </a:r>
            <a:r>
              <a:rPr lang="en-US" dirty="0">
                <a:solidFill>
                  <a:schemeClr val="bg1"/>
                </a:solidFill>
              </a:rPr>
              <a:t> dos 3 </a:t>
            </a:r>
            <a:r>
              <a:rPr lang="en-US" dirty="0" err="1">
                <a:solidFill>
                  <a:schemeClr val="bg1"/>
                </a:solidFill>
              </a:rPr>
              <a:t>modelos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segundo</a:t>
            </a:r>
            <a:r>
              <a:rPr lang="en-US" dirty="0">
                <a:solidFill>
                  <a:schemeClr val="bg1"/>
                </a:solidFill>
              </a:rPr>
              <a:t> as features de: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F91FE8-F44A-5244-89A4-36FAAE51853C}"/>
              </a:ext>
            </a:extLst>
          </p:cNvPr>
          <p:cNvSpPr txBox="1"/>
          <p:nvPr/>
        </p:nvSpPr>
        <p:spPr>
          <a:xfrm>
            <a:off x="6127347" y="2913024"/>
            <a:ext cx="3749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arenR"/>
            </a:pPr>
            <a:r>
              <a:rPr lang="en-US" dirty="0" err="1">
                <a:solidFill>
                  <a:schemeClr val="bg1"/>
                </a:solidFill>
              </a:rPr>
              <a:t>Informações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demográficas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lphaUcParenR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lphaUcParenR"/>
            </a:pPr>
            <a:r>
              <a:rPr lang="en-US" dirty="0" err="1">
                <a:solidFill>
                  <a:schemeClr val="bg1"/>
                </a:solidFill>
              </a:rPr>
              <a:t>Informações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contas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lphaUcParenR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lphaUcParenR"/>
            </a:pPr>
            <a:r>
              <a:rPr lang="en-US" dirty="0" err="1">
                <a:solidFill>
                  <a:schemeClr val="bg1"/>
                </a:solidFill>
              </a:rPr>
              <a:t>Serviços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contratados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lphaUcParenR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lphaUcParenR"/>
            </a:pPr>
            <a:r>
              <a:rPr lang="en-US" dirty="0" err="1">
                <a:solidFill>
                  <a:schemeClr val="bg1"/>
                </a:solidFill>
              </a:rPr>
              <a:t>Todos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atributos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lphaUcParenR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4" name="Imagem 12">
            <a:extLst>
              <a:ext uri="{FF2B5EF4-FFF2-40B4-BE49-F238E27FC236}">
                <a16:creationId xmlns:a16="http://schemas.microsoft.com/office/drawing/2014/main" id="{431067C2-82D3-284E-A536-EA85FB0BF4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90" y="5319323"/>
            <a:ext cx="288000" cy="24378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ACAC3F9-E205-1149-8029-610FAFFB668C}"/>
              </a:ext>
            </a:extLst>
          </p:cNvPr>
          <p:cNvSpPr/>
          <p:nvPr/>
        </p:nvSpPr>
        <p:spPr>
          <a:xfrm>
            <a:off x="5891469" y="5210271"/>
            <a:ext cx="582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Analise das </a:t>
            </a:r>
            <a:r>
              <a:rPr lang="en-US" dirty="0" err="1">
                <a:solidFill>
                  <a:schemeClr val="bg1"/>
                </a:solidFill>
              </a:rPr>
              <a:t>métricas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coletadas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Imagem 12">
            <a:extLst>
              <a:ext uri="{FF2B5EF4-FFF2-40B4-BE49-F238E27FC236}">
                <a16:creationId xmlns:a16="http://schemas.microsoft.com/office/drawing/2014/main" id="{E55F6F41-E29A-5542-B9DD-73956078D0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90" y="5971569"/>
            <a:ext cx="288000" cy="24378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D6C6998-7726-E94E-8A3B-9E2C7B37F92A}"/>
              </a:ext>
            </a:extLst>
          </p:cNvPr>
          <p:cNvSpPr/>
          <p:nvPr/>
        </p:nvSpPr>
        <p:spPr>
          <a:xfrm>
            <a:off x="5891469" y="5908793"/>
            <a:ext cx="582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Interpretação</a:t>
            </a:r>
            <a:r>
              <a:rPr lang="en-US" dirty="0">
                <a:solidFill>
                  <a:schemeClr val="bg1"/>
                </a:solidFill>
              </a:rPr>
              <a:t> dos </a:t>
            </a:r>
            <a:r>
              <a:rPr lang="en-US" dirty="0" err="1">
                <a:solidFill>
                  <a:schemeClr val="bg1"/>
                </a:solidFill>
              </a:rPr>
              <a:t>resultados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90EC4E-12CB-7344-AE5E-83DC110CDF3F}"/>
              </a:ext>
            </a:extLst>
          </p:cNvPr>
          <p:cNvSpPr txBox="1"/>
          <p:nvPr/>
        </p:nvSpPr>
        <p:spPr>
          <a:xfrm>
            <a:off x="336960" y="1647729"/>
            <a:ext cx="11076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" sz="2000" dirty="0">
                <a:solidFill>
                  <a:schemeClr val="bg1"/>
                </a:solidFill>
              </a:rPr>
              <a:t>Avaliamos três métodos de classificação para analisar o cancelamento dos clientes e selecionamos o melhor modelo. O experimento consistiu dos seguintes passos: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32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32625" y="1498600"/>
            <a:ext cx="12224625" cy="53594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624">
              <a:defRPr/>
            </a:pPr>
            <a:endParaRPr lang="pt-BR" sz="24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32625" y="0"/>
            <a:ext cx="12224625" cy="1498600"/>
          </a:xfrm>
          <a:prstGeom prst="rect">
            <a:avLst/>
          </a:prstGeom>
          <a:gradFill flip="none" rotWithShape="1">
            <a:gsLst>
              <a:gs pos="88000">
                <a:srgbClr val="BE4645">
                  <a:alpha val="5000"/>
                </a:srgbClr>
              </a:gs>
              <a:gs pos="0">
                <a:srgbClr val="7030A0">
                  <a:alpha val="82000"/>
                </a:srgbClr>
              </a:gs>
              <a:gs pos="76000">
                <a:schemeClr val="tx2">
                  <a:lumMod val="75000"/>
                  <a:lumOff val="25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35" tIns="60867" rIns="121735" bIns="60867" rtlCol="0" anchor="ctr"/>
          <a:lstStyle/>
          <a:p>
            <a:pPr algn="ctr" defTabSz="1217366">
              <a:defRPr/>
            </a:pPr>
            <a:endParaRPr lang="pt-BR" sz="2400">
              <a:solidFill>
                <a:srgbClr val="F2F2F2"/>
              </a:solidFill>
              <a:latin typeface="Lato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7AD3C-392A-8B4D-8BE1-A7C16005968F}"/>
              </a:ext>
            </a:extLst>
          </p:cNvPr>
          <p:cNvSpPr txBox="1"/>
          <p:nvPr/>
        </p:nvSpPr>
        <p:spPr>
          <a:xfrm>
            <a:off x="336961" y="1869976"/>
            <a:ext cx="110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EC1089BD-EB9E-EA47-BEE9-F9035C0C0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6" y="427909"/>
            <a:ext cx="12176105" cy="77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21838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733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itchFamily="34" charset="0"/>
                <a:cs typeface="Arial" pitchFamily="34" charset="0"/>
              </a:rPr>
              <a:t>Demonstração </a:t>
            </a:r>
            <a:r>
              <a:rPr lang="pt-BR" sz="3733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itchFamily="34" charset="0"/>
                <a:cs typeface="Arial" pitchFamily="34" charset="0"/>
              </a:rPr>
              <a:t>Jupyter</a:t>
            </a:r>
            <a:r>
              <a:rPr lang="pt-BR" sz="3733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itchFamily="34" charset="0"/>
                <a:cs typeface="Arial" pitchFamily="34" charset="0"/>
              </a:rPr>
              <a:t> Notebook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DCBCA-EE09-2E4A-A9CB-B5D618ABE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680" y="1926509"/>
            <a:ext cx="3656013" cy="424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89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896" y="1498600"/>
            <a:ext cx="12224625" cy="53594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594" indent="-228594" defTabSz="1217624">
              <a:buFont typeface="Arial" panose="020B0604020202020204" pitchFamily="34" charset="0"/>
              <a:buChar char="•"/>
              <a:defRPr/>
            </a:pPr>
            <a:endParaRPr lang="pt-BR" sz="1200" i="1" kern="0" dirty="0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32625" y="0"/>
            <a:ext cx="12224625" cy="1498600"/>
          </a:xfrm>
          <a:prstGeom prst="rect">
            <a:avLst/>
          </a:prstGeom>
          <a:gradFill flip="none" rotWithShape="1">
            <a:gsLst>
              <a:gs pos="88000">
                <a:srgbClr val="BE4645">
                  <a:alpha val="5000"/>
                </a:srgbClr>
              </a:gs>
              <a:gs pos="0">
                <a:srgbClr val="7030A0">
                  <a:alpha val="82000"/>
                </a:srgbClr>
              </a:gs>
              <a:gs pos="76000">
                <a:schemeClr val="tx2">
                  <a:lumMod val="75000"/>
                  <a:lumOff val="25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35" tIns="60867" rIns="121735" bIns="60867" rtlCol="0" anchor="ctr"/>
          <a:lstStyle/>
          <a:p>
            <a:pPr algn="ctr" defTabSz="1217366">
              <a:defRPr/>
            </a:pPr>
            <a:endParaRPr lang="pt-BR" sz="2400">
              <a:solidFill>
                <a:srgbClr val="F2F2F2"/>
              </a:solidFill>
              <a:latin typeface="Lato Medium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15896" y="427909"/>
            <a:ext cx="12176105" cy="77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21838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733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itchFamily="34" charset="0"/>
                <a:cs typeface="Arial" pitchFamily="34" charset="0"/>
              </a:rPr>
              <a:t>Apresentação dos resultados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C8A0F-5D5B-C345-BFF4-C250A81F09A1}"/>
              </a:ext>
            </a:extLst>
          </p:cNvPr>
          <p:cNvSpPr txBox="1"/>
          <p:nvPr/>
        </p:nvSpPr>
        <p:spPr>
          <a:xfrm>
            <a:off x="336960" y="1647729"/>
            <a:ext cx="110767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000">
                <a:solidFill>
                  <a:schemeClr val="bg1"/>
                </a:solidFill>
              </a:defRPr>
            </a:lvl1pPr>
          </a:lstStyle>
          <a:p>
            <a:r>
              <a:rPr lang="pt" dirty="0"/>
              <a:t>No final do experimento, as técnicas </a:t>
            </a:r>
            <a:r>
              <a:rPr lang="pt" dirty="0" err="1"/>
              <a:t>Decision</a:t>
            </a:r>
            <a:r>
              <a:rPr lang="pt" dirty="0"/>
              <a:t> </a:t>
            </a:r>
            <a:r>
              <a:rPr lang="pt" dirty="0" err="1"/>
              <a:t>Tree</a:t>
            </a:r>
            <a:r>
              <a:rPr lang="pt" dirty="0"/>
              <a:t> e KNN apresentaram resultados muito próximos. Para explicar quais </a:t>
            </a:r>
            <a:r>
              <a:rPr lang="pt" dirty="0" err="1"/>
              <a:t>features</a:t>
            </a:r>
            <a:r>
              <a:rPr lang="pt" dirty="0"/>
              <a:t> que mais contribuíram para o </a:t>
            </a:r>
            <a:r>
              <a:rPr lang="pt" dirty="0" err="1"/>
              <a:t>churn</a:t>
            </a:r>
            <a:r>
              <a:rPr lang="pt" dirty="0"/>
              <a:t> adotarei a </a:t>
            </a:r>
            <a:r>
              <a:rPr lang="pt" dirty="0" err="1"/>
              <a:t>Decision</a:t>
            </a:r>
            <a:r>
              <a:rPr lang="pt" dirty="0"/>
              <a:t> </a:t>
            </a:r>
            <a:r>
              <a:rPr lang="pt" dirty="0" err="1"/>
              <a:t>Tree</a:t>
            </a:r>
            <a:r>
              <a:rPr lang="pt" dirty="0"/>
              <a:t>, dado que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implementação</a:t>
            </a:r>
            <a:r>
              <a:rPr lang="en-US" dirty="0"/>
              <a:t> no </a:t>
            </a:r>
            <a:r>
              <a:rPr lang="en-US" b="1" dirty="0" err="1"/>
              <a:t>scikit</a:t>
            </a:r>
            <a:r>
              <a:rPr lang="en-US" b="1" dirty="0"/>
              <a:t>-learn </a:t>
            </a:r>
            <a:r>
              <a:rPr lang="en-US" dirty="0" err="1"/>
              <a:t>disponibiliza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chamada</a:t>
            </a:r>
            <a:r>
              <a:rPr lang="en-US" dirty="0"/>
              <a:t> feature </a:t>
            </a:r>
            <a:r>
              <a:rPr lang="en-US" dirty="0" err="1"/>
              <a:t>importances</a:t>
            </a:r>
            <a:r>
              <a:rPr lang="en-US" dirty="0"/>
              <a:t> que </a:t>
            </a:r>
            <a:r>
              <a:rPr lang="en-US" dirty="0" err="1"/>
              <a:t>retorna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que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contribuem</a:t>
            </a:r>
            <a:r>
              <a:rPr lang="en-US" dirty="0"/>
              <a:t> para o churn.</a:t>
            </a:r>
            <a:endParaRPr lang="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86E361-4037-DC48-9FE7-F325833B8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517" y="3070225"/>
            <a:ext cx="7161214" cy="3638575"/>
          </a:xfrm>
          <a:prstGeom prst="rect">
            <a:avLst/>
          </a:prstGeom>
        </p:spPr>
      </p:pic>
      <p:pic>
        <p:nvPicPr>
          <p:cNvPr id="8" name="Imagem 12">
            <a:extLst>
              <a:ext uri="{FF2B5EF4-FFF2-40B4-BE49-F238E27FC236}">
                <a16:creationId xmlns:a16="http://schemas.microsoft.com/office/drawing/2014/main" id="{5C40EB46-7EAA-9E45-89D9-72D7DA2BA3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69" y="3918066"/>
            <a:ext cx="288000" cy="243780"/>
          </a:xfrm>
          <a:prstGeom prst="rect">
            <a:avLst/>
          </a:prstGeom>
        </p:spPr>
      </p:pic>
      <p:pic>
        <p:nvPicPr>
          <p:cNvPr id="10" name="Imagem 12">
            <a:extLst>
              <a:ext uri="{FF2B5EF4-FFF2-40B4-BE49-F238E27FC236}">
                <a16:creationId xmlns:a16="http://schemas.microsoft.com/office/drawing/2014/main" id="{CD36BE20-3876-034C-92D1-1D1699BFF4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69" y="4888909"/>
            <a:ext cx="288000" cy="243780"/>
          </a:xfrm>
          <a:prstGeom prst="rect">
            <a:avLst/>
          </a:prstGeom>
        </p:spPr>
      </p:pic>
      <p:pic>
        <p:nvPicPr>
          <p:cNvPr id="11" name="Imagem 12">
            <a:extLst>
              <a:ext uri="{FF2B5EF4-FFF2-40B4-BE49-F238E27FC236}">
                <a16:creationId xmlns:a16="http://schemas.microsoft.com/office/drawing/2014/main" id="{72138676-96D1-8343-8C2A-33929F1860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69" y="5859752"/>
            <a:ext cx="288000" cy="2437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1F437EB-4E78-6E43-A482-B56679D06358}"/>
              </a:ext>
            </a:extLst>
          </p:cNvPr>
          <p:cNvSpPr/>
          <p:nvPr/>
        </p:nvSpPr>
        <p:spPr>
          <a:xfrm>
            <a:off x="826790" y="3855290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 – Tenure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1B323-7F98-5A4B-B906-E9B0A1AEC125}"/>
              </a:ext>
            </a:extLst>
          </p:cNvPr>
          <p:cNvSpPr/>
          <p:nvPr/>
        </p:nvSpPr>
        <p:spPr>
          <a:xfrm>
            <a:off x="826790" y="4816198"/>
            <a:ext cx="2400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 – </a:t>
            </a:r>
            <a:r>
              <a:rPr lang="en-US" dirty="0" err="1">
                <a:solidFill>
                  <a:schemeClr val="bg1"/>
                </a:solidFill>
              </a:rPr>
              <a:t>MonthlyCharges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D238CA-418E-B54B-A1CB-BF23C30CBC5E}"/>
              </a:ext>
            </a:extLst>
          </p:cNvPr>
          <p:cNvSpPr/>
          <p:nvPr/>
        </p:nvSpPr>
        <p:spPr>
          <a:xfrm>
            <a:off x="839829" y="5777106"/>
            <a:ext cx="3004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 – </a:t>
            </a:r>
            <a:r>
              <a:rPr lang="en-US" dirty="0" err="1">
                <a:solidFill>
                  <a:schemeClr val="bg1"/>
                </a:solidFill>
              </a:rPr>
              <a:t>InternetService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Fibra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908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32625" y="1498600"/>
            <a:ext cx="12224625" cy="53594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" sz="2000" b="1" dirty="0">
                <a:solidFill>
                  <a:schemeClr val="bg1"/>
                </a:solidFill>
              </a:rPr>
              <a:t>Interpretações/</a:t>
            </a:r>
            <a:r>
              <a:rPr lang="pt" b="1" dirty="0">
                <a:solidFill>
                  <a:schemeClr val="bg1"/>
                </a:solidFill>
              </a:rPr>
              <a:t>Diagnóstico</a:t>
            </a:r>
          </a:p>
          <a:p>
            <a:endParaRPr lang="pt" b="1" dirty="0">
              <a:solidFill>
                <a:schemeClr val="bg1"/>
              </a:solidFill>
            </a:endParaRPr>
          </a:p>
          <a:p>
            <a:r>
              <a:rPr lang="pt" b="1" dirty="0">
                <a:solidFill>
                  <a:schemeClr val="bg1"/>
                </a:solidFill>
              </a:rPr>
              <a:t>Parece que o tempo que a conta está ativa, o valor mensal e o serviço de internet fibra ótica são os principais fatores que afetam o </a:t>
            </a:r>
            <a:r>
              <a:rPr lang="pt" b="1" dirty="0" err="1">
                <a:solidFill>
                  <a:schemeClr val="bg1"/>
                </a:solidFill>
              </a:rPr>
              <a:t>Churn</a:t>
            </a:r>
            <a:r>
              <a:rPr lang="pt" b="1" dirty="0">
                <a:solidFill>
                  <a:schemeClr val="bg1"/>
                </a:solidFill>
              </a:rPr>
              <a:t>.</a:t>
            </a:r>
          </a:p>
          <a:p>
            <a:endParaRPr lang="pt" dirty="0">
              <a:solidFill>
                <a:schemeClr val="bg1"/>
              </a:solidFill>
            </a:endParaRPr>
          </a:p>
          <a:p>
            <a:r>
              <a:rPr lang="pt" dirty="0">
                <a:solidFill>
                  <a:schemeClr val="bg1"/>
                </a:solidFill>
              </a:rPr>
              <a:t>Parece que o tempo que a conta está ativa (</a:t>
            </a:r>
            <a:r>
              <a:rPr lang="pt" dirty="0" err="1">
                <a:solidFill>
                  <a:schemeClr val="bg1"/>
                </a:solidFill>
              </a:rPr>
              <a:t>tenure</a:t>
            </a:r>
            <a:r>
              <a:rPr lang="pt" dirty="0">
                <a:solidFill>
                  <a:schemeClr val="bg1"/>
                </a:solidFill>
              </a:rPr>
              <a:t>) é o fator mais importante que contribui para o </a:t>
            </a:r>
            <a:r>
              <a:rPr lang="pt" dirty="0" err="1">
                <a:solidFill>
                  <a:schemeClr val="bg1"/>
                </a:solidFill>
              </a:rPr>
              <a:t>Churn</a:t>
            </a:r>
            <a:r>
              <a:rPr lang="pt" dirty="0">
                <a:solidFill>
                  <a:schemeClr val="bg1"/>
                </a:solidFill>
              </a:rPr>
              <a:t>. Parece que a fidelidade do cliente é muito importante e deve ser estimulada. Quando os clientes estão satisfeitos com o serviço, é provável que eles permaneçam por mais tempo e a probabilidade de eles se movimentarem é menor.</a:t>
            </a:r>
          </a:p>
          <a:p>
            <a:endParaRPr lang="pt" dirty="0">
              <a:solidFill>
                <a:schemeClr val="bg1"/>
              </a:solidFill>
            </a:endParaRPr>
          </a:p>
          <a:p>
            <a:r>
              <a:rPr lang="pt" dirty="0">
                <a:solidFill>
                  <a:schemeClr val="bg1"/>
                </a:solidFill>
              </a:rPr>
              <a:t>Além disso, há uma distribuição bimodal para </a:t>
            </a:r>
            <a:r>
              <a:rPr lang="pt" dirty="0" err="1">
                <a:solidFill>
                  <a:schemeClr val="bg1"/>
                </a:solidFill>
              </a:rPr>
              <a:t>churn</a:t>
            </a:r>
            <a:r>
              <a:rPr lang="pt" dirty="0">
                <a:solidFill>
                  <a:schemeClr val="bg1"/>
                </a:solidFill>
              </a:rPr>
              <a:t> baseada em cobranças mensais. Os dois modos estão ao redor US$ 30 a US$ 40 e US$ 70 a US$ 100. Isso pode refletir uma disparidade de renda entre os clientes. Os métodos de retenção devem refletir os níveis de renda dos clientes.</a:t>
            </a:r>
          </a:p>
          <a:p>
            <a:endParaRPr lang="pt" dirty="0">
              <a:solidFill>
                <a:schemeClr val="bg1"/>
              </a:solidFill>
            </a:endParaRPr>
          </a:p>
          <a:p>
            <a:r>
              <a:rPr lang="pt" dirty="0">
                <a:solidFill>
                  <a:schemeClr val="bg1"/>
                </a:solidFill>
              </a:rPr>
              <a:t>Os clientes que têm serviço de Internet parece ser um fator significativo para </a:t>
            </a:r>
            <a:r>
              <a:rPr lang="pt" dirty="0" err="1">
                <a:solidFill>
                  <a:schemeClr val="bg1"/>
                </a:solidFill>
              </a:rPr>
              <a:t>churn</a:t>
            </a:r>
            <a:r>
              <a:rPr lang="pt" dirty="0">
                <a:solidFill>
                  <a:schemeClr val="bg1"/>
                </a:solidFill>
              </a:rPr>
              <a:t>. Aqueles com serviço de fibra ótica tem uma </a:t>
            </a:r>
            <a:r>
              <a:rPr lang="en-US" dirty="0" err="1">
                <a:solidFill>
                  <a:schemeClr val="bg1"/>
                </a:solidFill>
              </a:rPr>
              <a:t>propensão</a:t>
            </a:r>
            <a:r>
              <a:rPr lang="pt" dirty="0">
                <a:solidFill>
                  <a:schemeClr val="bg1"/>
                </a:solidFill>
              </a:rPr>
              <a:t> a </a:t>
            </a:r>
            <a:r>
              <a:rPr lang="pt" dirty="0" err="1">
                <a:solidFill>
                  <a:schemeClr val="bg1"/>
                </a:solidFill>
              </a:rPr>
              <a:t>churn</a:t>
            </a:r>
            <a:r>
              <a:rPr lang="pt" dirty="0">
                <a:solidFill>
                  <a:schemeClr val="bg1"/>
                </a:solidFill>
              </a:rPr>
              <a:t> maior do que os clientes que tem o </a:t>
            </a:r>
            <a:r>
              <a:rPr lang="pt" dirty="0" err="1">
                <a:solidFill>
                  <a:schemeClr val="bg1"/>
                </a:solidFill>
              </a:rPr>
              <a:t>servico</a:t>
            </a:r>
            <a:r>
              <a:rPr lang="pt" dirty="0">
                <a:solidFill>
                  <a:schemeClr val="bg1"/>
                </a:solidFill>
              </a:rPr>
              <a:t> DSL, então o serviço pode precisar de melhorias nessa área. Além disso, clientes de fibra óptica devem estar cientes do que podem transferir para DSL.</a:t>
            </a:r>
          </a:p>
        </p:txBody>
      </p:sp>
      <p:sp>
        <p:nvSpPr>
          <p:cNvPr id="5" name="Retângulo 4"/>
          <p:cNvSpPr/>
          <p:nvPr/>
        </p:nvSpPr>
        <p:spPr>
          <a:xfrm>
            <a:off x="-32625" y="0"/>
            <a:ext cx="12224625" cy="1498600"/>
          </a:xfrm>
          <a:prstGeom prst="rect">
            <a:avLst/>
          </a:prstGeom>
          <a:gradFill flip="none" rotWithShape="1">
            <a:gsLst>
              <a:gs pos="88000">
                <a:srgbClr val="BE4645">
                  <a:alpha val="5000"/>
                </a:srgbClr>
              </a:gs>
              <a:gs pos="0">
                <a:srgbClr val="7030A0">
                  <a:alpha val="82000"/>
                </a:srgbClr>
              </a:gs>
              <a:gs pos="76000">
                <a:schemeClr val="tx2">
                  <a:lumMod val="75000"/>
                  <a:lumOff val="25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35" tIns="60867" rIns="121735" bIns="60867" rtlCol="0" anchor="ctr"/>
          <a:lstStyle/>
          <a:p>
            <a:pPr algn="ctr" defTabSz="1217366">
              <a:defRPr/>
            </a:pPr>
            <a:endParaRPr lang="pt-BR" sz="2400">
              <a:solidFill>
                <a:srgbClr val="F2F2F2"/>
              </a:solidFill>
              <a:latin typeface="Lato Medium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15896" y="427909"/>
            <a:ext cx="12176105" cy="77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21838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733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itchFamily="34" charset="0"/>
                <a:cs typeface="Arial" pitchFamily="34" charset="0"/>
              </a:rPr>
              <a:t>Apresentação dos resultados</a:t>
            </a:r>
          </a:p>
        </p:txBody>
      </p:sp>
    </p:spTree>
    <p:extLst>
      <p:ext uri="{BB962C8B-B14F-4D97-AF65-F5344CB8AC3E}">
        <p14:creationId xmlns:p14="http://schemas.microsoft.com/office/powerpoint/2010/main" val="3582494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32625" y="1498600"/>
            <a:ext cx="12224625" cy="53594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594" indent="-228594" defTabSz="1217624">
              <a:buFont typeface="Arial" panose="020B0604020202020204" pitchFamily="34" charset="0"/>
              <a:buChar char="•"/>
              <a:defRPr/>
            </a:pPr>
            <a:endParaRPr lang="pt-BR" sz="1200" i="1" kern="0" dirty="0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32625" y="0"/>
            <a:ext cx="12224625" cy="1498600"/>
          </a:xfrm>
          <a:prstGeom prst="rect">
            <a:avLst/>
          </a:prstGeom>
          <a:gradFill flip="none" rotWithShape="1">
            <a:gsLst>
              <a:gs pos="88000">
                <a:srgbClr val="BE4645">
                  <a:alpha val="5000"/>
                </a:srgbClr>
              </a:gs>
              <a:gs pos="0">
                <a:srgbClr val="7030A0">
                  <a:alpha val="82000"/>
                </a:srgbClr>
              </a:gs>
              <a:gs pos="76000">
                <a:schemeClr val="tx2">
                  <a:lumMod val="75000"/>
                  <a:lumOff val="25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35" tIns="60867" rIns="121735" bIns="60867" rtlCol="0" anchor="ctr"/>
          <a:lstStyle/>
          <a:p>
            <a:pPr algn="ctr" defTabSz="1217366">
              <a:defRPr/>
            </a:pPr>
            <a:endParaRPr lang="pt-BR" sz="2400">
              <a:solidFill>
                <a:srgbClr val="F2F2F2"/>
              </a:solidFill>
              <a:latin typeface="Lato Medium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15896" y="427909"/>
            <a:ext cx="12176105" cy="77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21838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733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itchFamily="34" charset="0"/>
                <a:cs typeface="Arial" pitchFamily="34" charset="0"/>
              </a:rPr>
              <a:t>Próximos passos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E778F-2A0D-BB44-88CD-C62804B3C2A6}"/>
              </a:ext>
            </a:extLst>
          </p:cNvPr>
          <p:cNvSpPr txBox="1"/>
          <p:nvPr/>
        </p:nvSpPr>
        <p:spPr>
          <a:xfrm>
            <a:off x="1910861" y="1796579"/>
            <a:ext cx="83702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" sz="2400" dirty="0">
                <a:solidFill>
                  <a:schemeClr val="bg1"/>
                </a:solidFill>
              </a:rPr>
              <a:t>Para o futuro, pode ser útil coletarmos mais dados demográficos relacionados a renda, estilo de vida e localização. </a:t>
            </a:r>
          </a:p>
          <a:p>
            <a:pPr algn="just"/>
            <a:endParaRPr lang="pt" sz="2400" dirty="0">
              <a:solidFill>
                <a:schemeClr val="bg1"/>
              </a:solidFill>
            </a:endParaRPr>
          </a:p>
          <a:p>
            <a:pPr algn="just"/>
            <a:r>
              <a:rPr lang="pt" sz="2400" dirty="0">
                <a:solidFill>
                  <a:schemeClr val="bg1"/>
                </a:solidFill>
              </a:rPr>
              <a:t>Além disso, poderemos considerar outras </a:t>
            </a:r>
            <a:r>
              <a:rPr lang="pt" sz="2400" dirty="0" err="1">
                <a:solidFill>
                  <a:schemeClr val="bg1"/>
                </a:solidFill>
              </a:rPr>
              <a:t>features</a:t>
            </a:r>
            <a:r>
              <a:rPr lang="pt" sz="2400" dirty="0">
                <a:solidFill>
                  <a:schemeClr val="bg1"/>
                </a:solidFill>
              </a:rPr>
              <a:t> como: consumo de dados e voz, o número de chamadas para o atendimento ao cliente e o número de visitas nas lojas da </a:t>
            </a:r>
            <a:r>
              <a:rPr lang="pt" sz="2400" dirty="0" err="1">
                <a:solidFill>
                  <a:schemeClr val="bg1"/>
                </a:solidFill>
              </a:rPr>
              <a:t>Telco</a:t>
            </a:r>
            <a:r>
              <a:rPr lang="pt" sz="2400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pt" sz="2400" dirty="0">
              <a:solidFill>
                <a:schemeClr val="bg1"/>
              </a:solidFill>
            </a:endParaRPr>
          </a:p>
          <a:p>
            <a:pPr algn="just"/>
            <a:r>
              <a:rPr lang="pt" sz="2400" dirty="0">
                <a:solidFill>
                  <a:schemeClr val="bg1"/>
                </a:solidFill>
              </a:rPr>
              <a:t>Poderíamos comparar os resultados modelo atual de </a:t>
            </a:r>
            <a:r>
              <a:rPr lang="pt" sz="2400" dirty="0" err="1">
                <a:solidFill>
                  <a:schemeClr val="bg1"/>
                </a:solidFill>
              </a:rPr>
              <a:t>churn</a:t>
            </a:r>
            <a:r>
              <a:rPr lang="pt" sz="2400" dirty="0">
                <a:solidFill>
                  <a:schemeClr val="bg1"/>
                </a:solidFill>
              </a:rPr>
              <a:t> da </a:t>
            </a:r>
            <a:r>
              <a:rPr lang="pt" sz="2400" dirty="0" err="1">
                <a:solidFill>
                  <a:schemeClr val="bg1"/>
                </a:solidFill>
              </a:rPr>
              <a:t>Telco</a:t>
            </a:r>
            <a:r>
              <a:rPr lang="pt" sz="2400" dirty="0">
                <a:solidFill>
                  <a:schemeClr val="bg1"/>
                </a:solidFill>
              </a:rPr>
              <a:t> em operação com os resultados do estudo.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093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74538" y="0"/>
            <a:ext cx="12208312" cy="6858000"/>
          </a:xfrm>
          <a:prstGeom prst="rect">
            <a:avLst/>
          </a:prstGeom>
          <a:gradFill flip="none" rotWithShape="1">
            <a:gsLst>
              <a:gs pos="2000">
                <a:srgbClr val="7030A0">
                  <a:alpha val="26000"/>
                </a:srgbClr>
              </a:gs>
              <a:gs pos="53000">
                <a:schemeClr val="tx2">
                  <a:lumMod val="75000"/>
                  <a:lumOff val="25000"/>
                  <a:alpha val="38000"/>
                </a:schemeClr>
              </a:gs>
              <a:gs pos="100000">
                <a:schemeClr val="accent1">
                  <a:alpha val="36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35" tIns="60867" rIns="121735" bIns="60867" rtlCol="0" anchor="ctr"/>
          <a:lstStyle/>
          <a:p>
            <a:pPr algn="ctr" defTabSz="1217366">
              <a:defRPr/>
            </a:pPr>
            <a:endParaRPr lang="pt-BR" sz="2400">
              <a:solidFill>
                <a:srgbClr val="F2F2F2"/>
              </a:solidFill>
              <a:latin typeface="Lato Medium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070557" y="-672"/>
            <a:ext cx="6721912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624">
              <a:defRPr/>
            </a:pPr>
            <a:endParaRPr lang="pt-BR" sz="24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1117600" y="1271589"/>
            <a:ext cx="5588000" cy="358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218384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Lato Light" pitchFamily="34" charset="0"/>
                <a:cs typeface="Arial" pitchFamily="34" charset="0"/>
              </a:rPr>
              <a:t>Contexto e objetivos</a:t>
            </a:r>
          </a:p>
          <a:p>
            <a:pPr defTabSz="1218384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Lato Light" pitchFamily="34" charset="0"/>
                <a:cs typeface="Arial" pitchFamily="34" charset="0"/>
              </a:rPr>
              <a:t>Técnica analítica</a:t>
            </a:r>
          </a:p>
          <a:p>
            <a:pPr defTabSz="1218384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Lato Light" pitchFamily="34" charset="0"/>
                <a:cs typeface="Arial" pitchFamily="34" charset="0"/>
              </a:rPr>
              <a:t>Demonstração </a:t>
            </a:r>
            <a:r>
              <a:rPr lang="pt-BR" sz="2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Lato Light" pitchFamily="34" charset="0"/>
                <a:cs typeface="Arial" pitchFamily="34" charset="0"/>
              </a:rPr>
              <a:t>Jupyter</a:t>
            </a:r>
            <a:r>
              <a:rPr lang="pt-B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Lato Light" pitchFamily="34" charset="0"/>
                <a:cs typeface="Arial" pitchFamily="34" charset="0"/>
              </a:rPr>
              <a:t> Notebook</a:t>
            </a:r>
          </a:p>
          <a:p>
            <a:pPr defTabSz="1218384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Lato Light" pitchFamily="34" charset="0"/>
                <a:cs typeface="Arial" pitchFamily="34" charset="0"/>
              </a:rPr>
              <a:t>Apresentação dos resultados</a:t>
            </a:r>
          </a:p>
          <a:p>
            <a:pPr defTabSz="1218384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Lato Light" pitchFamily="34" charset="0"/>
                <a:cs typeface="Arial" pitchFamily="34" charset="0"/>
              </a:rPr>
              <a:t>Próximos passos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00" y="1566194"/>
            <a:ext cx="288000" cy="24378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00" y="2323834"/>
            <a:ext cx="288000" cy="24378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73560" y="399378"/>
            <a:ext cx="6706181" cy="114614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F2D4F78-B868-4EB6-94E9-C7E6DB8808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95" y="3044698"/>
            <a:ext cx="288000" cy="243780"/>
          </a:xfrm>
          <a:prstGeom prst="rect">
            <a:avLst/>
          </a:prstGeom>
        </p:spPr>
      </p:pic>
      <p:pic>
        <p:nvPicPr>
          <p:cNvPr id="15" name="Imagem 12">
            <a:extLst>
              <a:ext uri="{FF2B5EF4-FFF2-40B4-BE49-F238E27FC236}">
                <a16:creationId xmlns:a16="http://schemas.microsoft.com/office/drawing/2014/main" id="{5AF186B3-D3BF-434B-AFB6-5F498F6DDF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34" y="3802338"/>
            <a:ext cx="288000" cy="243780"/>
          </a:xfrm>
          <a:prstGeom prst="rect">
            <a:avLst/>
          </a:prstGeom>
        </p:spPr>
      </p:pic>
      <p:pic>
        <p:nvPicPr>
          <p:cNvPr id="16" name="Imagem 12">
            <a:extLst>
              <a:ext uri="{FF2B5EF4-FFF2-40B4-BE49-F238E27FC236}">
                <a16:creationId xmlns:a16="http://schemas.microsoft.com/office/drawing/2014/main" id="{0E35FFF6-0734-554C-BAF8-E69F114C02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34" y="4543870"/>
            <a:ext cx="288000" cy="24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1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32625" y="1498600"/>
            <a:ext cx="12224625" cy="535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1217624">
              <a:defRPr/>
            </a:pPr>
            <a:endParaRPr lang="pt-BR" sz="24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32625" y="0"/>
            <a:ext cx="12224625" cy="1498600"/>
          </a:xfrm>
          <a:prstGeom prst="rect">
            <a:avLst/>
          </a:prstGeom>
          <a:gradFill flip="none" rotWithShape="1">
            <a:gsLst>
              <a:gs pos="88000">
                <a:srgbClr val="BE4645">
                  <a:alpha val="5000"/>
                </a:srgbClr>
              </a:gs>
              <a:gs pos="0">
                <a:srgbClr val="7030A0">
                  <a:alpha val="82000"/>
                </a:srgbClr>
              </a:gs>
              <a:gs pos="76000">
                <a:schemeClr val="tx2">
                  <a:lumMod val="75000"/>
                  <a:lumOff val="25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35" tIns="60867" rIns="121735" bIns="60867" rtlCol="0" anchor="ctr"/>
          <a:lstStyle/>
          <a:p>
            <a:pPr algn="ctr" defTabSz="1217366">
              <a:defRPr/>
            </a:pPr>
            <a:endParaRPr lang="pt-BR" sz="2400">
              <a:solidFill>
                <a:srgbClr val="F2F2F2"/>
              </a:solidFill>
              <a:latin typeface="Lato Medium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15896" y="427909"/>
            <a:ext cx="12176105" cy="77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21838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733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itchFamily="34" charset="0"/>
                <a:cs typeface="Arial" pitchFamily="34" charset="0"/>
              </a:rPr>
              <a:t>Contexto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E8C01-9454-BD4D-8B42-72354525F2DE}"/>
              </a:ext>
            </a:extLst>
          </p:cNvPr>
          <p:cNvSpPr txBox="1"/>
          <p:nvPr/>
        </p:nvSpPr>
        <p:spPr>
          <a:xfrm>
            <a:off x="336961" y="1869976"/>
            <a:ext cx="110767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" sz="2400" dirty="0">
                <a:solidFill>
                  <a:schemeClr val="bg1"/>
                </a:solidFill>
              </a:rPr>
              <a:t>Uma grande empresa de telecomunicações está preocupada com o número de clientes que estão deixando seus serviços de </a:t>
            </a:r>
            <a:r>
              <a:rPr lang="pt" sz="2400" b="1" dirty="0">
                <a:solidFill>
                  <a:schemeClr val="bg1"/>
                </a:solidFill>
              </a:rPr>
              <a:t>linha fixa</a:t>
            </a:r>
            <a:r>
              <a:rPr lang="pt" sz="2400" dirty="0">
                <a:solidFill>
                  <a:schemeClr val="bg1"/>
                </a:solidFill>
              </a:rPr>
              <a:t>. A empresa deseja entender quem está saindo e por quê.</a:t>
            </a:r>
          </a:p>
          <a:p>
            <a:pPr algn="just"/>
            <a:endParaRPr lang="pt" dirty="0">
              <a:solidFill>
                <a:schemeClr val="bg1"/>
              </a:solidFill>
            </a:endParaRPr>
          </a:p>
          <a:p>
            <a:pPr algn="just" defTabSz="1217624">
              <a:defRPr/>
            </a:pPr>
            <a:r>
              <a:rPr lang="pt" dirty="0">
                <a:solidFill>
                  <a:schemeClr val="bg1"/>
                </a:solidFill>
              </a:rPr>
              <a:t>O conjunto de dados inclui informações sobre:</a:t>
            </a:r>
          </a:p>
          <a:p>
            <a:pPr algn="just" defTabSz="1217624">
              <a:defRPr/>
            </a:pPr>
            <a:endParaRPr lang="pt" dirty="0">
              <a:solidFill>
                <a:schemeClr val="bg1"/>
              </a:solidFill>
            </a:endParaRPr>
          </a:p>
          <a:p>
            <a:pPr algn="just" defTabSz="1217624">
              <a:defRPr/>
            </a:pPr>
            <a:r>
              <a:rPr lang="pt" dirty="0">
                <a:solidFill>
                  <a:schemeClr val="bg1"/>
                </a:solidFill>
              </a:rPr>
              <a:t>• Clientes que saíram no último mês </a:t>
            </a:r>
          </a:p>
          <a:p>
            <a:pPr algn="just" defTabSz="1217624">
              <a:defRPr/>
            </a:pPr>
            <a:r>
              <a:rPr lang="pt" dirty="0">
                <a:solidFill>
                  <a:schemeClr val="bg1"/>
                </a:solidFill>
              </a:rPr>
              <a:t>• Serviços que cada cliente contratou - telefone, várias linhas, internet, segurança on-line, backup on-line, proteção de dispositivos, suporte técnico e streaming de TV e filmes</a:t>
            </a:r>
          </a:p>
          <a:p>
            <a:pPr algn="just" defTabSz="1217624">
              <a:defRPr/>
            </a:pPr>
            <a:r>
              <a:rPr lang="pt" dirty="0">
                <a:solidFill>
                  <a:schemeClr val="bg1"/>
                </a:solidFill>
              </a:rPr>
              <a:t>• Informações da conta do cliente - por quanto tempo ele é cliente, contrato, forma de pagamento, faturamento sem papel, cobranças mensais e cobranças totais </a:t>
            </a:r>
          </a:p>
          <a:p>
            <a:pPr algn="just" defTabSz="1217624">
              <a:defRPr/>
            </a:pPr>
            <a:r>
              <a:rPr lang="pt" dirty="0">
                <a:solidFill>
                  <a:schemeClr val="bg1"/>
                </a:solidFill>
              </a:rPr>
              <a:t>• Informações demográficas: sexo, faixa etária e se eles têm parceiros e dependentes.</a:t>
            </a:r>
          </a:p>
          <a:p>
            <a:pPr algn="just" defTabSz="1217624">
              <a:defRPr/>
            </a:pPr>
            <a:endParaRPr lang="pt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94FE1F-5DFC-5741-AA0F-E4C335094360}"/>
              </a:ext>
            </a:extLst>
          </p:cNvPr>
          <p:cNvSpPr/>
          <p:nvPr/>
        </p:nvSpPr>
        <p:spPr>
          <a:xfrm>
            <a:off x="311711" y="3220839"/>
            <a:ext cx="11535952" cy="228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0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32625" y="1498600"/>
            <a:ext cx="12224625" cy="535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1217624">
              <a:defRPr/>
            </a:pPr>
            <a:endParaRPr lang="pt-BR" sz="24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32625" y="0"/>
            <a:ext cx="12224625" cy="1498600"/>
          </a:xfrm>
          <a:prstGeom prst="rect">
            <a:avLst/>
          </a:prstGeom>
          <a:gradFill flip="none" rotWithShape="1">
            <a:gsLst>
              <a:gs pos="88000">
                <a:srgbClr val="BE4645">
                  <a:alpha val="5000"/>
                </a:srgbClr>
              </a:gs>
              <a:gs pos="0">
                <a:srgbClr val="7030A0">
                  <a:alpha val="82000"/>
                </a:srgbClr>
              </a:gs>
              <a:gs pos="76000">
                <a:schemeClr val="tx2">
                  <a:lumMod val="75000"/>
                  <a:lumOff val="25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35" tIns="60867" rIns="121735" bIns="60867" rtlCol="0" anchor="ctr"/>
          <a:lstStyle/>
          <a:p>
            <a:pPr algn="ctr" defTabSz="1217366">
              <a:defRPr/>
            </a:pPr>
            <a:endParaRPr lang="pt-BR" sz="2400">
              <a:solidFill>
                <a:srgbClr val="F2F2F2"/>
              </a:solidFill>
              <a:latin typeface="Lato Medium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15896" y="427909"/>
            <a:ext cx="12176105" cy="77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21838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733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itchFamily="34" charset="0"/>
                <a:cs typeface="Arial" pitchFamily="34" charset="0"/>
              </a:rPr>
              <a:t>Objetivos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E8C01-9454-BD4D-8B42-72354525F2DE}"/>
              </a:ext>
            </a:extLst>
          </p:cNvPr>
          <p:cNvSpPr txBox="1"/>
          <p:nvPr/>
        </p:nvSpPr>
        <p:spPr>
          <a:xfrm>
            <a:off x="336961" y="1869976"/>
            <a:ext cx="1107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" sz="2800" dirty="0">
                <a:solidFill>
                  <a:schemeClr val="bg1"/>
                </a:solidFill>
              </a:rPr>
              <a:t>A empresa deseja entender:</a:t>
            </a:r>
          </a:p>
        </p:txBody>
      </p:sp>
      <p:pic>
        <p:nvPicPr>
          <p:cNvPr id="10" name="Imagem 12">
            <a:extLst>
              <a:ext uri="{FF2B5EF4-FFF2-40B4-BE49-F238E27FC236}">
                <a16:creationId xmlns:a16="http://schemas.microsoft.com/office/drawing/2014/main" id="{CBE71EE2-95D5-FC40-8593-53E63239FE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81" y="3222278"/>
            <a:ext cx="288000" cy="2437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8A3577-5365-754C-923A-1BCC810924D9}"/>
              </a:ext>
            </a:extLst>
          </p:cNvPr>
          <p:cNvSpPr txBox="1"/>
          <p:nvPr/>
        </p:nvSpPr>
        <p:spPr>
          <a:xfrm>
            <a:off x="1643061" y="4057645"/>
            <a:ext cx="9886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Quais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são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principais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fatores</a:t>
            </a:r>
            <a:r>
              <a:rPr lang="en-US" sz="2400" dirty="0">
                <a:solidFill>
                  <a:schemeClr val="bg1"/>
                </a:solidFill>
              </a:rPr>
              <a:t> que </a:t>
            </a:r>
            <a:r>
              <a:rPr lang="en-US" sz="2400" dirty="0" err="1">
                <a:solidFill>
                  <a:schemeClr val="bg1"/>
                </a:solidFill>
              </a:rPr>
              <a:t>influenciam</a:t>
            </a:r>
            <a:r>
              <a:rPr lang="en-US" sz="2400" dirty="0">
                <a:solidFill>
                  <a:schemeClr val="bg1"/>
                </a:solidFill>
              </a:rPr>
              <a:t> o </a:t>
            </a:r>
            <a:r>
              <a:rPr lang="en-US" sz="2400" dirty="0" err="1">
                <a:solidFill>
                  <a:schemeClr val="bg1"/>
                </a:solidFill>
              </a:rPr>
              <a:t>pedido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cancelamento</a:t>
            </a:r>
            <a:r>
              <a:rPr lang="en-US" sz="2400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11" name="Imagem 12">
            <a:extLst>
              <a:ext uri="{FF2B5EF4-FFF2-40B4-BE49-F238E27FC236}">
                <a16:creationId xmlns:a16="http://schemas.microsoft.com/office/drawing/2014/main" id="{CBD1716F-4BBC-6440-82DD-120A764A7A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81" y="4351254"/>
            <a:ext cx="288000" cy="2437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3A98F2-DAE2-3A4C-A4AD-28EB6685CE0A}"/>
              </a:ext>
            </a:extLst>
          </p:cNvPr>
          <p:cNvSpPr txBox="1"/>
          <p:nvPr/>
        </p:nvSpPr>
        <p:spPr>
          <a:xfrm>
            <a:off x="1643061" y="3042939"/>
            <a:ext cx="9886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pt" dirty="0"/>
              <a:t>Como podemos identificar os clientes com maior </a:t>
            </a:r>
            <a:r>
              <a:rPr lang="en-US" dirty="0" err="1"/>
              <a:t>propensão</a:t>
            </a:r>
            <a:r>
              <a:rPr lang="en-US" dirty="0"/>
              <a:t> a Churn?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50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32625" y="1498600"/>
            <a:ext cx="12224625" cy="53594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624">
              <a:defRPr/>
            </a:pPr>
            <a:endParaRPr lang="pt-BR" sz="24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32625" y="0"/>
            <a:ext cx="12224625" cy="1498600"/>
          </a:xfrm>
          <a:prstGeom prst="rect">
            <a:avLst/>
          </a:prstGeom>
          <a:gradFill flip="none" rotWithShape="1">
            <a:gsLst>
              <a:gs pos="88000">
                <a:srgbClr val="BE4645">
                  <a:alpha val="5000"/>
                </a:srgbClr>
              </a:gs>
              <a:gs pos="0">
                <a:srgbClr val="7030A0">
                  <a:alpha val="82000"/>
                </a:srgbClr>
              </a:gs>
              <a:gs pos="76000">
                <a:schemeClr val="tx2">
                  <a:lumMod val="75000"/>
                  <a:lumOff val="25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35" tIns="60867" rIns="121735" bIns="60867" rtlCol="0" anchor="ctr"/>
          <a:lstStyle/>
          <a:p>
            <a:pPr algn="ctr" defTabSz="1217366">
              <a:defRPr/>
            </a:pPr>
            <a:endParaRPr lang="pt-BR" sz="2400">
              <a:solidFill>
                <a:srgbClr val="F2F2F2"/>
              </a:solidFill>
              <a:latin typeface="Lato Medium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15896" y="427909"/>
            <a:ext cx="12176105" cy="77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21838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733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itchFamily="34" charset="0"/>
                <a:cs typeface="Arial" pitchFamily="34" charset="0"/>
              </a:rPr>
              <a:t>Técnica analítica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7AD3C-392A-8B4D-8BE1-A7C16005968F}"/>
              </a:ext>
            </a:extLst>
          </p:cNvPr>
          <p:cNvSpPr txBox="1"/>
          <p:nvPr/>
        </p:nvSpPr>
        <p:spPr>
          <a:xfrm>
            <a:off x="336961" y="1869976"/>
            <a:ext cx="110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D52BC-FFD0-D149-B2B8-F5BFE642F9C5}"/>
              </a:ext>
            </a:extLst>
          </p:cNvPr>
          <p:cNvSpPr txBox="1"/>
          <p:nvPr/>
        </p:nvSpPr>
        <p:spPr>
          <a:xfrm>
            <a:off x="336961" y="1736658"/>
            <a:ext cx="11076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" dirty="0">
                <a:solidFill>
                  <a:schemeClr val="bg1"/>
                </a:solidFill>
              </a:rPr>
              <a:t>O conjunto de dados consiste de informações sobre os serviços contratados de clientes, informações demográficas e  informações da conta. O conjunto de dados que analisamos contém os seguintes campos: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755626-6124-4D4A-A846-2DE719E8F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426152"/>
              </p:ext>
            </p:extLst>
          </p:nvPr>
        </p:nvGraphicFramePr>
        <p:xfrm>
          <a:off x="336960" y="2928787"/>
          <a:ext cx="11393078" cy="3501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6539">
                  <a:extLst>
                    <a:ext uri="{9D8B030D-6E8A-4147-A177-3AD203B41FA5}">
                      <a16:colId xmlns:a16="http://schemas.microsoft.com/office/drawing/2014/main" val="2774445420"/>
                    </a:ext>
                  </a:extLst>
                </a:gridCol>
                <a:gridCol w="5696539">
                  <a:extLst>
                    <a:ext uri="{9D8B030D-6E8A-4147-A177-3AD203B41FA5}">
                      <a16:colId xmlns:a16="http://schemas.microsoft.com/office/drawing/2014/main" val="11807058"/>
                    </a:ext>
                  </a:extLst>
                </a:gridCol>
              </a:tblGrid>
              <a:tr h="350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08107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B3C47EF-A999-EA4F-84E0-400A162D3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2699221"/>
            <a:ext cx="6248400" cy="3873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2E8C12-5898-5643-9253-35DB4A7CF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511" y="3031053"/>
            <a:ext cx="5829300" cy="2768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3AB27A-BD89-7846-B167-959DB88F5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2311" y="2795437"/>
            <a:ext cx="5778500" cy="26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8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32625" y="1498600"/>
            <a:ext cx="12224625" cy="53594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624">
              <a:defRPr/>
            </a:pPr>
            <a:endParaRPr lang="pt-BR" sz="24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32625" y="0"/>
            <a:ext cx="12224625" cy="1498600"/>
          </a:xfrm>
          <a:prstGeom prst="rect">
            <a:avLst/>
          </a:prstGeom>
          <a:gradFill flip="none" rotWithShape="1">
            <a:gsLst>
              <a:gs pos="88000">
                <a:srgbClr val="BE4645">
                  <a:alpha val="5000"/>
                </a:srgbClr>
              </a:gs>
              <a:gs pos="0">
                <a:srgbClr val="7030A0">
                  <a:alpha val="82000"/>
                </a:srgbClr>
              </a:gs>
              <a:gs pos="76000">
                <a:schemeClr val="tx2">
                  <a:lumMod val="75000"/>
                  <a:lumOff val="25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35" tIns="60867" rIns="121735" bIns="60867" rtlCol="0" anchor="ctr"/>
          <a:lstStyle/>
          <a:p>
            <a:pPr algn="ctr" defTabSz="1217366">
              <a:defRPr/>
            </a:pPr>
            <a:endParaRPr lang="pt-BR" sz="2400">
              <a:solidFill>
                <a:srgbClr val="F2F2F2"/>
              </a:solidFill>
              <a:latin typeface="Lato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7AD3C-392A-8B4D-8BE1-A7C16005968F}"/>
              </a:ext>
            </a:extLst>
          </p:cNvPr>
          <p:cNvSpPr txBox="1"/>
          <p:nvPr/>
        </p:nvSpPr>
        <p:spPr>
          <a:xfrm>
            <a:off x="336961" y="1869976"/>
            <a:ext cx="110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D52BC-FFD0-D149-B2B8-F5BFE642F9C5}"/>
              </a:ext>
            </a:extLst>
          </p:cNvPr>
          <p:cNvSpPr txBox="1"/>
          <p:nvPr/>
        </p:nvSpPr>
        <p:spPr>
          <a:xfrm>
            <a:off x="336961" y="1736658"/>
            <a:ext cx="110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" dirty="0">
                <a:solidFill>
                  <a:schemeClr val="bg1"/>
                </a:solidFill>
              </a:rPr>
              <a:t>O conjunto de dados consiste de </a:t>
            </a:r>
            <a:r>
              <a:rPr lang="pt" b="1" dirty="0">
                <a:solidFill>
                  <a:schemeClr val="bg1"/>
                </a:solidFill>
              </a:rPr>
              <a:t>7.043</a:t>
            </a:r>
            <a:r>
              <a:rPr lang="pt" dirty="0">
                <a:solidFill>
                  <a:schemeClr val="bg1"/>
                </a:solidFill>
              </a:rPr>
              <a:t> registros e </a:t>
            </a:r>
            <a:r>
              <a:rPr lang="pt" b="1" dirty="0">
                <a:solidFill>
                  <a:schemeClr val="bg1"/>
                </a:solidFill>
              </a:rPr>
              <a:t>20</a:t>
            </a:r>
            <a:r>
              <a:rPr lang="pt" dirty="0">
                <a:solidFill>
                  <a:schemeClr val="bg1"/>
                </a:solidFill>
              </a:rPr>
              <a:t> </a:t>
            </a:r>
            <a:r>
              <a:rPr lang="pt" dirty="0" err="1">
                <a:solidFill>
                  <a:schemeClr val="bg1"/>
                </a:solidFill>
              </a:rPr>
              <a:t>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4BDDDDEC-6693-5A45-A5A9-77E79FFA1AAF}"/>
              </a:ext>
            </a:extLst>
          </p:cNvPr>
          <p:cNvSpPr/>
          <p:nvPr/>
        </p:nvSpPr>
        <p:spPr>
          <a:xfrm rot="5400000">
            <a:off x="6747957" y="3625476"/>
            <a:ext cx="348677" cy="5129208"/>
          </a:xfrm>
          <a:prstGeom prst="rightBrace">
            <a:avLst>
              <a:gd name="adj1" fmla="val 24938"/>
              <a:gd name="adj2" fmla="val 50671"/>
            </a:avLst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85A37-5856-8241-83D2-A44D77C479BA}"/>
              </a:ext>
            </a:extLst>
          </p:cNvPr>
          <p:cNvSpPr txBox="1"/>
          <p:nvPr/>
        </p:nvSpPr>
        <p:spPr>
          <a:xfrm>
            <a:off x="6103948" y="6363281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 features 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92C9141-0208-DD4E-BCE4-DD70200DC5B4}"/>
              </a:ext>
            </a:extLst>
          </p:cNvPr>
          <p:cNvSpPr/>
          <p:nvPr/>
        </p:nvSpPr>
        <p:spPr>
          <a:xfrm rot="10800000">
            <a:off x="1344468" y="3352136"/>
            <a:ext cx="498625" cy="2550193"/>
          </a:xfrm>
          <a:prstGeom prst="rightBrace">
            <a:avLst>
              <a:gd name="adj1" fmla="val 10611"/>
              <a:gd name="adj2" fmla="val 50671"/>
            </a:avLst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0145A5-1D77-2145-AAF2-AD282FEC332E}"/>
              </a:ext>
            </a:extLst>
          </p:cNvPr>
          <p:cNvSpPr txBox="1"/>
          <p:nvPr/>
        </p:nvSpPr>
        <p:spPr>
          <a:xfrm>
            <a:off x="-301341" y="4283275"/>
            <a:ext cx="191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7.043 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registros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E2382F-9837-7B40-B699-126B9778F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493" y="2500112"/>
            <a:ext cx="9122639" cy="3566326"/>
          </a:xfrm>
          <a:prstGeom prst="rect">
            <a:avLst/>
          </a:prstGeom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B995FD6D-CCBB-804A-B8ED-869557036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6" y="427909"/>
            <a:ext cx="12176105" cy="77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21838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733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itchFamily="34" charset="0"/>
                <a:cs typeface="Arial" pitchFamily="34" charset="0"/>
              </a:rPr>
              <a:t>Técnica analítica</a:t>
            </a:r>
          </a:p>
        </p:txBody>
      </p:sp>
    </p:spTree>
    <p:extLst>
      <p:ext uri="{BB962C8B-B14F-4D97-AF65-F5344CB8AC3E}">
        <p14:creationId xmlns:p14="http://schemas.microsoft.com/office/powerpoint/2010/main" val="78668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32625" y="1498600"/>
            <a:ext cx="12224625" cy="53594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624">
              <a:defRPr/>
            </a:pPr>
            <a:endParaRPr lang="pt-BR" sz="24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32625" y="0"/>
            <a:ext cx="12224625" cy="1498600"/>
          </a:xfrm>
          <a:prstGeom prst="rect">
            <a:avLst/>
          </a:prstGeom>
          <a:gradFill flip="none" rotWithShape="1">
            <a:gsLst>
              <a:gs pos="88000">
                <a:srgbClr val="BE4645">
                  <a:alpha val="5000"/>
                </a:srgbClr>
              </a:gs>
              <a:gs pos="0">
                <a:srgbClr val="7030A0">
                  <a:alpha val="82000"/>
                </a:srgbClr>
              </a:gs>
              <a:gs pos="76000">
                <a:schemeClr val="tx2">
                  <a:lumMod val="75000"/>
                  <a:lumOff val="25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35" tIns="60867" rIns="121735" bIns="60867" rtlCol="0" anchor="ctr"/>
          <a:lstStyle/>
          <a:p>
            <a:pPr algn="ctr" defTabSz="1217366">
              <a:defRPr/>
            </a:pPr>
            <a:endParaRPr lang="pt-BR" sz="2400">
              <a:solidFill>
                <a:srgbClr val="F2F2F2"/>
              </a:solidFill>
              <a:latin typeface="Lato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7AD3C-392A-8B4D-8BE1-A7C16005968F}"/>
              </a:ext>
            </a:extLst>
          </p:cNvPr>
          <p:cNvSpPr txBox="1"/>
          <p:nvPr/>
        </p:nvSpPr>
        <p:spPr>
          <a:xfrm>
            <a:off x="336961" y="1869976"/>
            <a:ext cx="110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DB4809-B8AC-E241-A278-51A378D169AF}"/>
              </a:ext>
            </a:extLst>
          </p:cNvPr>
          <p:cNvSpPr txBox="1"/>
          <p:nvPr/>
        </p:nvSpPr>
        <p:spPr>
          <a:xfrm>
            <a:off x="336960" y="1715753"/>
            <a:ext cx="11076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" sz="2000" b="1" dirty="0">
                <a:solidFill>
                  <a:schemeClr val="bg1"/>
                </a:solidFill>
              </a:rPr>
              <a:t>Objetivo</a:t>
            </a:r>
            <a:r>
              <a:rPr lang="pt" sz="2000" dirty="0">
                <a:solidFill>
                  <a:schemeClr val="bg1"/>
                </a:solidFill>
              </a:rPr>
              <a:t>: Como queremos predizer a variável de saída (</a:t>
            </a:r>
            <a:r>
              <a:rPr lang="pt" sz="2000" dirty="0" err="1">
                <a:solidFill>
                  <a:schemeClr val="bg1"/>
                </a:solidFill>
              </a:rPr>
              <a:t>Churn</a:t>
            </a:r>
            <a:r>
              <a:rPr lang="pt" sz="2000" dirty="0">
                <a:solidFill>
                  <a:schemeClr val="bg1"/>
                </a:solidFill>
              </a:rPr>
              <a:t>) como uma função (linear ou não linear) das variáveis de entrada portanto temos um problema de classificação.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534EBC29-4365-B540-B2F3-4110E71A7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6" y="427909"/>
            <a:ext cx="12176105" cy="77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21838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733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itchFamily="34" charset="0"/>
                <a:cs typeface="Arial" pitchFamily="34" charset="0"/>
              </a:rPr>
              <a:t>Técnica analítica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4695214B-C7C9-CC42-AE06-0CE635FC5CDE}"/>
              </a:ext>
            </a:extLst>
          </p:cNvPr>
          <p:cNvSpPr/>
          <p:nvPr/>
        </p:nvSpPr>
        <p:spPr>
          <a:xfrm rot="5400000">
            <a:off x="6747957" y="3750863"/>
            <a:ext cx="348677" cy="5129208"/>
          </a:xfrm>
          <a:prstGeom prst="rightBrace">
            <a:avLst>
              <a:gd name="adj1" fmla="val 24938"/>
              <a:gd name="adj2" fmla="val 50671"/>
            </a:avLst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F326CA-16BA-1F46-B810-EDA12A687AA4}"/>
              </a:ext>
            </a:extLst>
          </p:cNvPr>
          <p:cNvSpPr txBox="1"/>
          <p:nvPr/>
        </p:nvSpPr>
        <p:spPr>
          <a:xfrm>
            <a:off x="6103948" y="6488668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 features 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8AA91AA8-EA88-AC45-AAD6-AE9AAA235B82}"/>
              </a:ext>
            </a:extLst>
          </p:cNvPr>
          <p:cNvSpPr/>
          <p:nvPr/>
        </p:nvSpPr>
        <p:spPr>
          <a:xfrm rot="10800000">
            <a:off x="1344468" y="3477523"/>
            <a:ext cx="498625" cy="2550193"/>
          </a:xfrm>
          <a:prstGeom prst="rightBrace">
            <a:avLst>
              <a:gd name="adj1" fmla="val 10611"/>
              <a:gd name="adj2" fmla="val 50671"/>
            </a:avLst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8921A-F09C-3045-A326-7C73E052A62C}"/>
              </a:ext>
            </a:extLst>
          </p:cNvPr>
          <p:cNvSpPr txBox="1"/>
          <p:nvPr/>
        </p:nvSpPr>
        <p:spPr>
          <a:xfrm>
            <a:off x="-301341" y="4408662"/>
            <a:ext cx="191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7.043 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registros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79DF621-D4AC-BE4F-A514-9DC316035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493" y="2625499"/>
            <a:ext cx="9122639" cy="356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1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32625" y="1498600"/>
            <a:ext cx="12224625" cy="53594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624">
              <a:defRPr/>
            </a:pPr>
            <a:endParaRPr lang="pt-BR" sz="24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32625" y="0"/>
            <a:ext cx="12224625" cy="1498600"/>
          </a:xfrm>
          <a:prstGeom prst="rect">
            <a:avLst/>
          </a:prstGeom>
          <a:gradFill flip="none" rotWithShape="1">
            <a:gsLst>
              <a:gs pos="88000">
                <a:srgbClr val="BE4645">
                  <a:alpha val="5000"/>
                </a:srgbClr>
              </a:gs>
              <a:gs pos="0">
                <a:srgbClr val="7030A0">
                  <a:alpha val="82000"/>
                </a:srgbClr>
              </a:gs>
              <a:gs pos="76000">
                <a:schemeClr val="tx2">
                  <a:lumMod val="75000"/>
                  <a:lumOff val="25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35" tIns="60867" rIns="121735" bIns="60867" rtlCol="0" anchor="ctr"/>
          <a:lstStyle/>
          <a:p>
            <a:pPr algn="ctr" defTabSz="1217366">
              <a:defRPr/>
            </a:pPr>
            <a:endParaRPr lang="pt-BR" sz="2400">
              <a:solidFill>
                <a:srgbClr val="F2F2F2"/>
              </a:solidFill>
              <a:latin typeface="Lato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7AD3C-392A-8B4D-8BE1-A7C16005968F}"/>
              </a:ext>
            </a:extLst>
          </p:cNvPr>
          <p:cNvSpPr txBox="1"/>
          <p:nvPr/>
        </p:nvSpPr>
        <p:spPr>
          <a:xfrm>
            <a:off x="336961" y="1869976"/>
            <a:ext cx="110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EC1089BD-EB9E-EA47-BEE9-F9035C0C0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6" y="427909"/>
            <a:ext cx="12176105" cy="77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21838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733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itchFamily="34" charset="0"/>
                <a:cs typeface="Arial" pitchFamily="34" charset="0"/>
              </a:rPr>
              <a:t>Técnica analítica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DB1AEC-4ED5-FA4F-B286-7B65653DEC3B}"/>
              </a:ext>
            </a:extLst>
          </p:cNvPr>
          <p:cNvSpPr/>
          <p:nvPr/>
        </p:nvSpPr>
        <p:spPr>
          <a:xfrm>
            <a:off x="1631952" y="371073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6747044-78CD-7541-8746-1B89A8F37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506" y="3401324"/>
            <a:ext cx="7747567" cy="3028767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F60C5A61-0A56-2143-9B4B-27300DB6C2E5}"/>
              </a:ext>
            </a:extLst>
          </p:cNvPr>
          <p:cNvGrpSpPr/>
          <p:nvPr/>
        </p:nvGrpSpPr>
        <p:grpSpPr>
          <a:xfrm>
            <a:off x="208372" y="2426018"/>
            <a:ext cx="5321641" cy="369332"/>
            <a:chOff x="208373" y="2426018"/>
            <a:chExt cx="4812816" cy="369332"/>
          </a:xfrm>
        </p:grpSpPr>
        <p:pic>
          <p:nvPicPr>
            <p:cNvPr id="33" name="Imagem 12">
              <a:extLst>
                <a:ext uri="{FF2B5EF4-FFF2-40B4-BE49-F238E27FC236}">
                  <a16:creationId xmlns:a16="http://schemas.microsoft.com/office/drawing/2014/main" id="{83CF683E-D838-D042-AEC6-F8F6B02F3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73" y="2501750"/>
              <a:ext cx="288000" cy="24378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A8A1F2-4D55-F742-B602-2DA57B80DFCC}"/>
                </a:ext>
              </a:extLst>
            </p:cNvPr>
            <p:cNvSpPr/>
            <p:nvPr/>
          </p:nvSpPr>
          <p:spPr>
            <a:xfrm>
              <a:off x="496373" y="2426018"/>
              <a:ext cx="45248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Preparação</a:t>
              </a:r>
              <a:r>
                <a:rPr lang="en-US" dirty="0">
                  <a:solidFill>
                    <a:schemeClr val="bg1"/>
                  </a:solidFill>
                </a:rPr>
                <a:t> e </a:t>
              </a:r>
              <a:r>
                <a:rPr lang="en-US" dirty="0" err="1">
                  <a:solidFill>
                    <a:schemeClr val="bg1"/>
                  </a:solidFill>
                </a:rPr>
                <a:t>inspeção</a:t>
              </a:r>
              <a:r>
                <a:rPr lang="en-US" dirty="0">
                  <a:solidFill>
                    <a:schemeClr val="bg1"/>
                  </a:solidFill>
                </a:rPr>
                <a:t> dos dados</a:t>
              </a:r>
            </a:p>
          </p:txBody>
        </p:sp>
      </p:grpSp>
      <p:pic>
        <p:nvPicPr>
          <p:cNvPr id="34" name="Imagem 12">
            <a:extLst>
              <a:ext uri="{FF2B5EF4-FFF2-40B4-BE49-F238E27FC236}">
                <a16:creationId xmlns:a16="http://schemas.microsoft.com/office/drawing/2014/main" id="{57ADFE0A-D74D-F44A-BA01-E30F68A99D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6" y="3271600"/>
            <a:ext cx="288000" cy="24378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FE6F50C-E8BD-7A46-8B11-5B67289FD8E6}"/>
              </a:ext>
            </a:extLst>
          </p:cNvPr>
          <p:cNvSpPr/>
          <p:nvPr/>
        </p:nvSpPr>
        <p:spPr>
          <a:xfrm>
            <a:off x="508666" y="3195868"/>
            <a:ext cx="4180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Analise individual de </a:t>
            </a:r>
            <a:r>
              <a:rPr lang="en-US" dirty="0" err="1">
                <a:solidFill>
                  <a:schemeClr val="bg1"/>
                </a:solidFill>
              </a:rPr>
              <a:t>cada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feature </a:t>
            </a:r>
            <a:r>
              <a:rPr lang="en-US" dirty="0" err="1">
                <a:solidFill>
                  <a:schemeClr val="bg1"/>
                </a:solidFill>
              </a:rPr>
              <a:t>como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relevante</a:t>
            </a:r>
            <a:r>
              <a:rPr lang="en-US" dirty="0">
                <a:solidFill>
                  <a:schemeClr val="bg1"/>
                </a:solidFill>
              </a:rPr>
              <a:t> para churn</a:t>
            </a:r>
          </a:p>
        </p:txBody>
      </p:sp>
      <p:pic>
        <p:nvPicPr>
          <p:cNvPr id="36" name="Imagem 12">
            <a:extLst>
              <a:ext uri="{FF2B5EF4-FFF2-40B4-BE49-F238E27FC236}">
                <a16:creationId xmlns:a16="http://schemas.microsoft.com/office/drawing/2014/main" id="{1C6FCAB2-26B7-1F45-AD51-49B86224BC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73" y="4173059"/>
            <a:ext cx="288000" cy="24378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E9B34AE-D63C-AB4D-81E8-D298915FCF67}"/>
              </a:ext>
            </a:extLst>
          </p:cNvPr>
          <p:cNvSpPr/>
          <p:nvPr/>
        </p:nvSpPr>
        <p:spPr>
          <a:xfrm>
            <a:off x="496373" y="4097327"/>
            <a:ext cx="34050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Avaliação</a:t>
            </a:r>
            <a:r>
              <a:rPr lang="en-US" dirty="0">
                <a:solidFill>
                  <a:schemeClr val="bg1"/>
                </a:solidFill>
              </a:rPr>
              <a:t> dos 3 </a:t>
            </a:r>
            <a:r>
              <a:rPr lang="en-US" dirty="0" err="1">
                <a:solidFill>
                  <a:schemeClr val="bg1"/>
                </a:solidFill>
              </a:rPr>
              <a:t>modelos</a:t>
            </a:r>
            <a:r>
              <a:rPr lang="en-US" dirty="0">
                <a:solidFill>
                  <a:schemeClr val="bg1"/>
                </a:solidFill>
              </a:rPr>
              <a:t> de</a:t>
            </a:r>
          </a:p>
          <a:p>
            <a:r>
              <a:rPr lang="en-US" dirty="0" err="1">
                <a:solidFill>
                  <a:schemeClr val="bg1"/>
                </a:solidFill>
              </a:rPr>
              <a:t>classificação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DE9BF2-0BD5-094D-85CF-77E8E0D5203D}"/>
              </a:ext>
            </a:extLst>
          </p:cNvPr>
          <p:cNvSpPr txBox="1"/>
          <p:nvPr/>
        </p:nvSpPr>
        <p:spPr>
          <a:xfrm>
            <a:off x="508665" y="5029200"/>
            <a:ext cx="37490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arenR"/>
            </a:pPr>
            <a:r>
              <a:rPr lang="en-US" dirty="0">
                <a:solidFill>
                  <a:schemeClr val="bg1"/>
                </a:solidFill>
              </a:rPr>
              <a:t>KNN (K–Nearest Neighbors)</a:t>
            </a:r>
          </a:p>
          <a:p>
            <a:pPr marL="342900" indent="-342900">
              <a:buAutoNum type="alphaUcParenR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lphaUcParenR"/>
            </a:pPr>
            <a:r>
              <a:rPr lang="en-US" dirty="0">
                <a:solidFill>
                  <a:schemeClr val="bg1"/>
                </a:solidFill>
              </a:rPr>
              <a:t>Decision Tree</a:t>
            </a:r>
          </a:p>
          <a:p>
            <a:pPr marL="342900" indent="-342900">
              <a:buAutoNum type="alphaUcParenR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lphaUcParenR"/>
            </a:pPr>
            <a:r>
              <a:rPr lang="en-US" dirty="0">
                <a:solidFill>
                  <a:schemeClr val="bg1"/>
                </a:solidFill>
              </a:rPr>
              <a:t>Random Forest</a:t>
            </a:r>
          </a:p>
          <a:p>
            <a:pPr marL="342900" indent="-342900">
              <a:buAutoNum type="alphaUcParenR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9" name="Imagem 12">
            <a:extLst>
              <a:ext uri="{FF2B5EF4-FFF2-40B4-BE49-F238E27FC236}">
                <a16:creationId xmlns:a16="http://schemas.microsoft.com/office/drawing/2014/main" id="{FA5887B5-B51D-904C-9E7F-5187369939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014" y="2500552"/>
            <a:ext cx="288000" cy="24378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90210C6-8F99-6943-B686-708C29F35534}"/>
              </a:ext>
            </a:extLst>
          </p:cNvPr>
          <p:cNvSpPr/>
          <p:nvPr/>
        </p:nvSpPr>
        <p:spPr>
          <a:xfrm>
            <a:off x="5862893" y="2391500"/>
            <a:ext cx="582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Avaliação</a:t>
            </a:r>
            <a:r>
              <a:rPr lang="en-US" dirty="0">
                <a:solidFill>
                  <a:schemeClr val="bg1"/>
                </a:solidFill>
              </a:rPr>
              <a:t> dos 3 </a:t>
            </a:r>
            <a:r>
              <a:rPr lang="en-US" dirty="0" err="1">
                <a:solidFill>
                  <a:schemeClr val="bg1"/>
                </a:solidFill>
              </a:rPr>
              <a:t>modelos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segundo</a:t>
            </a:r>
            <a:r>
              <a:rPr lang="en-US" dirty="0">
                <a:solidFill>
                  <a:schemeClr val="bg1"/>
                </a:solidFill>
              </a:rPr>
              <a:t> as features de: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447CF13C-F206-0A4D-B78C-C8308D694C17}"/>
              </a:ext>
            </a:extLst>
          </p:cNvPr>
          <p:cNvSpPr/>
          <p:nvPr/>
        </p:nvSpPr>
        <p:spPr>
          <a:xfrm rot="16200000">
            <a:off x="7193207" y="2333011"/>
            <a:ext cx="243404" cy="1962874"/>
          </a:xfrm>
          <a:prstGeom prst="rightBrace">
            <a:avLst>
              <a:gd name="adj1" fmla="val 24938"/>
              <a:gd name="adj2" fmla="val 50671"/>
            </a:avLst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B49EFCD-B2FF-4F44-B558-1085AE98F76E}"/>
              </a:ext>
            </a:extLst>
          </p:cNvPr>
          <p:cNvSpPr/>
          <p:nvPr/>
        </p:nvSpPr>
        <p:spPr>
          <a:xfrm>
            <a:off x="5879658" y="2847761"/>
            <a:ext cx="29225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Informações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demográficas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D3237F-5D82-3E45-A804-1B0FDC9A5C5E}"/>
              </a:ext>
            </a:extLst>
          </p:cNvPr>
          <p:cNvSpPr txBox="1"/>
          <p:nvPr/>
        </p:nvSpPr>
        <p:spPr>
          <a:xfrm>
            <a:off x="336960" y="1647729"/>
            <a:ext cx="11076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" sz="2000" dirty="0">
                <a:solidFill>
                  <a:schemeClr val="bg1"/>
                </a:solidFill>
              </a:rPr>
              <a:t>Avaliamos três métodos de classificação para analisar o cancelamento dos clientes e selecionamos o melhor modelo. O experimento consistiu dos seguintes passos: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4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8" grpId="0"/>
      <p:bldP spid="40" grpId="0"/>
      <p:bldP spid="41" grpId="0" animBg="1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32625" y="1498600"/>
            <a:ext cx="12224625" cy="53594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624">
              <a:defRPr/>
            </a:pPr>
            <a:endParaRPr lang="pt-BR" sz="24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32625" y="0"/>
            <a:ext cx="12224625" cy="1498600"/>
          </a:xfrm>
          <a:prstGeom prst="rect">
            <a:avLst/>
          </a:prstGeom>
          <a:gradFill flip="none" rotWithShape="1">
            <a:gsLst>
              <a:gs pos="88000">
                <a:srgbClr val="BE4645">
                  <a:alpha val="5000"/>
                </a:srgbClr>
              </a:gs>
              <a:gs pos="0">
                <a:srgbClr val="7030A0">
                  <a:alpha val="82000"/>
                </a:srgbClr>
              </a:gs>
              <a:gs pos="76000">
                <a:schemeClr val="tx2">
                  <a:lumMod val="75000"/>
                  <a:lumOff val="25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35" tIns="60867" rIns="121735" bIns="60867" rtlCol="0" anchor="ctr"/>
          <a:lstStyle/>
          <a:p>
            <a:pPr algn="ctr" defTabSz="1217366">
              <a:defRPr/>
            </a:pPr>
            <a:endParaRPr lang="pt-BR" sz="2400">
              <a:solidFill>
                <a:srgbClr val="F2F2F2"/>
              </a:solidFill>
              <a:latin typeface="Lato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7AD3C-392A-8B4D-8BE1-A7C16005968F}"/>
              </a:ext>
            </a:extLst>
          </p:cNvPr>
          <p:cNvSpPr txBox="1"/>
          <p:nvPr/>
        </p:nvSpPr>
        <p:spPr>
          <a:xfrm>
            <a:off x="336961" y="1869976"/>
            <a:ext cx="110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EC1089BD-EB9E-EA47-BEE9-F9035C0C0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6" y="427909"/>
            <a:ext cx="12176105" cy="77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21838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733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itchFamily="34" charset="0"/>
                <a:cs typeface="Arial" pitchFamily="34" charset="0"/>
              </a:rPr>
              <a:t>Técnica analítica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DB1AEC-4ED5-FA4F-B286-7B65653DEC3B}"/>
              </a:ext>
            </a:extLst>
          </p:cNvPr>
          <p:cNvSpPr/>
          <p:nvPr/>
        </p:nvSpPr>
        <p:spPr>
          <a:xfrm>
            <a:off x="1631952" y="371073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6747044-78CD-7541-8746-1B89A8F37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506" y="3401324"/>
            <a:ext cx="7747567" cy="3028767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F60C5A61-0A56-2143-9B4B-27300DB6C2E5}"/>
              </a:ext>
            </a:extLst>
          </p:cNvPr>
          <p:cNvGrpSpPr/>
          <p:nvPr/>
        </p:nvGrpSpPr>
        <p:grpSpPr>
          <a:xfrm>
            <a:off x="208372" y="2426018"/>
            <a:ext cx="5321641" cy="369332"/>
            <a:chOff x="208373" y="2426018"/>
            <a:chExt cx="4812816" cy="369332"/>
          </a:xfrm>
        </p:grpSpPr>
        <p:pic>
          <p:nvPicPr>
            <p:cNvPr id="33" name="Imagem 12">
              <a:extLst>
                <a:ext uri="{FF2B5EF4-FFF2-40B4-BE49-F238E27FC236}">
                  <a16:creationId xmlns:a16="http://schemas.microsoft.com/office/drawing/2014/main" id="{83CF683E-D838-D042-AEC6-F8F6B02F3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73" y="2501750"/>
              <a:ext cx="288000" cy="24378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A8A1F2-4D55-F742-B602-2DA57B80DFCC}"/>
                </a:ext>
              </a:extLst>
            </p:cNvPr>
            <p:cNvSpPr/>
            <p:nvPr/>
          </p:nvSpPr>
          <p:spPr>
            <a:xfrm>
              <a:off x="496373" y="2426018"/>
              <a:ext cx="45248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Preparação</a:t>
              </a:r>
              <a:r>
                <a:rPr lang="en-US" dirty="0">
                  <a:solidFill>
                    <a:schemeClr val="bg1"/>
                  </a:solidFill>
                </a:rPr>
                <a:t> e </a:t>
              </a:r>
              <a:r>
                <a:rPr lang="en-US" dirty="0" err="1">
                  <a:solidFill>
                    <a:schemeClr val="bg1"/>
                  </a:solidFill>
                </a:rPr>
                <a:t>inspeção</a:t>
              </a:r>
              <a:r>
                <a:rPr lang="en-US" dirty="0">
                  <a:solidFill>
                    <a:schemeClr val="bg1"/>
                  </a:solidFill>
                </a:rPr>
                <a:t> dos dados</a:t>
              </a:r>
            </a:p>
          </p:txBody>
        </p:sp>
      </p:grpSp>
      <p:pic>
        <p:nvPicPr>
          <p:cNvPr id="34" name="Imagem 12">
            <a:extLst>
              <a:ext uri="{FF2B5EF4-FFF2-40B4-BE49-F238E27FC236}">
                <a16:creationId xmlns:a16="http://schemas.microsoft.com/office/drawing/2014/main" id="{57ADFE0A-D74D-F44A-BA01-E30F68A99D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6" y="3271600"/>
            <a:ext cx="288000" cy="24378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FE6F50C-E8BD-7A46-8B11-5B67289FD8E6}"/>
              </a:ext>
            </a:extLst>
          </p:cNvPr>
          <p:cNvSpPr/>
          <p:nvPr/>
        </p:nvSpPr>
        <p:spPr>
          <a:xfrm>
            <a:off x="508666" y="3195868"/>
            <a:ext cx="4180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Analise individual de </a:t>
            </a:r>
            <a:r>
              <a:rPr lang="en-US" dirty="0" err="1">
                <a:solidFill>
                  <a:schemeClr val="bg1"/>
                </a:solidFill>
              </a:rPr>
              <a:t>cada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feature </a:t>
            </a:r>
            <a:r>
              <a:rPr lang="en-US" dirty="0" err="1">
                <a:solidFill>
                  <a:schemeClr val="bg1"/>
                </a:solidFill>
              </a:rPr>
              <a:t>como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relevante</a:t>
            </a:r>
            <a:r>
              <a:rPr lang="en-US" dirty="0">
                <a:solidFill>
                  <a:schemeClr val="bg1"/>
                </a:solidFill>
              </a:rPr>
              <a:t> para churn</a:t>
            </a:r>
          </a:p>
        </p:txBody>
      </p:sp>
      <p:pic>
        <p:nvPicPr>
          <p:cNvPr id="36" name="Imagem 12">
            <a:extLst>
              <a:ext uri="{FF2B5EF4-FFF2-40B4-BE49-F238E27FC236}">
                <a16:creationId xmlns:a16="http://schemas.microsoft.com/office/drawing/2014/main" id="{1C6FCAB2-26B7-1F45-AD51-49B86224BC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73" y="4173059"/>
            <a:ext cx="288000" cy="24378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E9B34AE-D63C-AB4D-81E8-D298915FCF67}"/>
              </a:ext>
            </a:extLst>
          </p:cNvPr>
          <p:cNvSpPr/>
          <p:nvPr/>
        </p:nvSpPr>
        <p:spPr>
          <a:xfrm>
            <a:off x="496373" y="4097327"/>
            <a:ext cx="34050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Avaliação</a:t>
            </a:r>
            <a:r>
              <a:rPr lang="en-US" dirty="0">
                <a:solidFill>
                  <a:schemeClr val="bg1"/>
                </a:solidFill>
              </a:rPr>
              <a:t> dos 3 </a:t>
            </a:r>
            <a:r>
              <a:rPr lang="en-US" dirty="0" err="1">
                <a:solidFill>
                  <a:schemeClr val="bg1"/>
                </a:solidFill>
              </a:rPr>
              <a:t>modelos</a:t>
            </a:r>
            <a:r>
              <a:rPr lang="en-US" dirty="0">
                <a:solidFill>
                  <a:schemeClr val="bg1"/>
                </a:solidFill>
              </a:rPr>
              <a:t> de</a:t>
            </a:r>
          </a:p>
          <a:p>
            <a:r>
              <a:rPr lang="en-US" dirty="0" err="1">
                <a:solidFill>
                  <a:schemeClr val="bg1"/>
                </a:solidFill>
              </a:rPr>
              <a:t>classificação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DE9BF2-0BD5-094D-85CF-77E8E0D5203D}"/>
              </a:ext>
            </a:extLst>
          </p:cNvPr>
          <p:cNvSpPr txBox="1"/>
          <p:nvPr/>
        </p:nvSpPr>
        <p:spPr>
          <a:xfrm>
            <a:off x="508665" y="5029200"/>
            <a:ext cx="37490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arenR"/>
            </a:pPr>
            <a:r>
              <a:rPr lang="en-US" dirty="0">
                <a:solidFill>
                  <a:schemeClr val="bg1"/>
                </a:solidFill>
              </a:rPr>
              <a:t>KNN (K–Nearest Neighbors)</a:t>
            </a:r>
          </a:p>
          <a:p>
            <a:pPr marL="342900" indent="-342900">
              <a:buAutoNum type="alphaUcParenR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lphaUcParenR"/>
            </a:pPr>
            <a:r>
              <a:rPr lang="en-US" dirty="0">
                <a:solidFill>
                  <a:schemeClr val="bg1"/>
                </a:solidFill>
              </a:rPr>
              <a:t>Decision Tree</a:t>
            </a:r>
          </a:p>
          <a:p>
            <a:pPr marL="342900" indent="-342900">
              <a:buAutoNum type="alphaUcParenR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lphaUcParenR"/>
            </a:pPr>
            <a:r>
              <a:rPr lang="en-US" dirty="0">
                <a:solidFill>
                  <a:schemeClr val="bg1"/>
                </a:solidFill>
              </a:rPr>
              <a:t>Random Forest</a:t>
            </a:r>
          </a:p>
          <a:p>
            <a:pPr marL="342900" indent="-342900">
              <a:buAutoNum type="alphaUcParenR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9" name="Imagem 12">
            <a:extLst>
              <a:ext uri="{FF2B5EF4-FFF2-40B4-BE49-F238E27FC236}">
                <a16:creationId xmlns:a16="http://schemas.microsoft.com/office/drawing/2014/main" id="{FA5887B5-B51D-904C-9E7F-5187369939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014" y="2500552"/>
            <a:ext cx="288000" cy="24378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90210C6-8F99-6943-B686-708C29F35534}"/>
              </a:ext>
            </a:extLst>
          </p:cNvPr>
          <p:cNvSpPr/>
          <p:nvPr/>
        </p:nvSpPr>
        <p:spPr>
          <a:xfrm>
            <a:off x="5862893" y="2391500"/>
            <a:ext cx="582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Avaliação</a:t>
            </a:r>
            <a:r>
              <a:rPr lang="en-US" dirty="0">
                <a:solidFill>
                  <a:schemeClr val="bg1"/>
                </a:solidFill>
              </a:rPr>
              <a:t> dos 3 </a:t>
            </a:r>
            <a:r>
              <a:rPr lang="en-US" dirty="0" err="1">
                <a:solidFill>
                  <a:schemeClr val="bg1"/>
                </a:solidFill>
              </a:rPr>
              <a:t>modelos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segundo</a:t>
            </a:r>
            <a:r>
              <a:rPr lang="en-US" dirty="0">
                <a:solidFill>
                  <a:schemeClr val="bg1"/>
                </a:solidFill>
              </a:rPr>
              <a:t> as features de: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447CF13C-F206-0A4D-B78C-C8308D694C17}"/>
              </a:ext>
            </a:extLst>
          </p:cNvPr>
          <p:cNvSpPr/>
          <p:nvPr/>
        </p:nvSpPr>
        <p:spPr>
          <a:xfrm rot="16200000">
            <a:off x="8227192" y="2333534"/>
            <a:ext cx="243404" cy="1962874"/>
          </a:xfrm>
          <a:prstGeom prst="rightBrace">
            <a:avLst>
              <a:gd name="adj1" fmla="val 24938"/>
              <a:gd name="adj2" fmla="val 50671"/>
            </a:avLst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B49EFCD-B2FF-4F44-B558-1085AE98F76E}"/>
              </a:ext>
            </a:extLst>
          </p:cNvPr>
          <p:cNvSpPr/>
          <p:nvPr/>
        </p:nvSpPr>
        <p:spPr>
          <a:xfrm>
            <a:off x="6887596" y="2889534"/>
            <a:ext cx="29225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Serviços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contratados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2B74B4-0DF6-A94F-AF9B-E9525ED2DEEB}"/>
              </a:ext>
            </a:extLst>
          </p:cNvPr>
          <p:cNvSpPr txBox="1"/>
          <p:nvPr/>
        </p:nvSpPr>
        <p:spPr>
          <a:xfrm>
            <a:off x="336960" y="1647729"/>
            <a:ext cx="11076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" sz="2000" dirty="0">
                <a:solidFill>
                  <a:schemeClr val="bg1"/>
                </a:solidFill>
              </a:rPr>
              <a:t>Avaliamos três métodos de classificação para analisar o cancelamento dos clientes e selecionamos o melhor modelo. O experimento consistiu dos seguintes passos: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384617"/>
      </p:ext>
    </p:extLst>
  </p:cSld>
  <p:clrMapOvr>
    <a:masterClrMapping/>
  </p:clrMapOvr>
</p:sld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943</Words>
  <Application>Microsoft Macintosh PowerPoint</Application>
  <PresentationFormat>Widescreen</PresentationFormat>
  <Paragraphs>162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Lato Light</vt:lpstr>
      <vt:lpstr>Lato Medium</vt:lpstr>
      <vt:lpstr>Wingdings 3</vt:lpstr>
      <vt:lpstr>Íon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Brochado Da Silva</dc:creator>
  <cp:lastModifiedBy>Leonardo Bruno Pereira de Araujo</cp:lastModifiedBy>
  <cp:revision>121</cp:revision>
  <dcterms:created xsi:type="dcterms:W3CDTF">2018-05-21T19:21:25Z</dcterms:created>
  <dcterms:modified xsi:type="dcterms:W3CDTF">2019-04-14T21:45:34Z</dcterms:modified>
</cp:coreProperties>
</file>