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  <p:sldMasterId id="2147483707" r:id="rId2"/>
  </p:sldMasterIdLst>
  <p:notesMasterIdLst>
    <p:notesMasterId r:id="rId11"/>
  </p:notesMasterIdLst>
  <p:sldIdLst>
    <p:sldId id="268" r:id="rId3"/>
    <p:sldId id="261" r:id="rId4"/>
    <p:sldId id="270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e Vecchi" initials="MDV" lastIdx="1" clrIdx="0">
    <p:extLst>
      <p:ext uri="{19B8F6BF-5375-455C-9EA6-DF929625EA0E}">
        <p15:presenceInfo xmlns:p15="http://schemas.microsoft.com/office/powerpoint/2012/main" userId="S::mauro.devecchi@terry.it::0c7bd474-5585-4f00-8841-0e9f017be6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84" autoAdjust="0"/>
  </p:normalViewPr>
  <p:slideViewPr>
    <p:cSldViewPr snapToGrid="0">
      <p:cViewPr varScale="1">
        <p:scale>
          <a:sx n="122" d="100"/>
          <a:sy n="122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4383-E514-4AF5-B7BE-477E75194BC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E551-2ED8-4C22-A49A-43386013061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92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72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98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90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E551-2ED8-4C22-A49A-433860130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5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0D914D-B099-4142-A885-11F27671514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39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15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6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FB440DB-379D-427C-8E5F-4A1A969B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" y="0"/>
            <a:ext cx="1218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SIM800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2" y="457200"/>
            <a:ext cx="6749142" cy="60851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AT+CCLK?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Get date/time from SIM800 clock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AT+CCLK= "</a:t>
            </a: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yy</a:t>
            </a: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/MM/dd,hh:mm:sS</a:t>
            </a:r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±</a:t>
            </a:r>
            <a:r>
              <a:rPr lang="en-US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zz</a:t>
            </a:r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Set SIM800 clock (ZZ is time zone multiplied by 4)</a:t>
            </a:r>
          </a:p>
          <a:p>
            <a:pPr marL="474300" lvl="1" indent="0">
              <a:spcBef>
                <a:spcPts val="600"/>
              </a:spcBef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SIM800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GPRS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2" y="181304"/>
            <a:ext cx="6672127" cy="63610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AT+SAPBR=3,1,"Contype","GPRS”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GPRS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request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«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declaration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»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AT+SAPBR=3,1,"APN","wap.tim.it”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it-IT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APN of the service provider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AT+SAPBR=1,1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it-IT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start GPRS data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communication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AT+SAPBR=2,1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it-IT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verify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GPRS communication 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AT+SAPBR=0,1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it-IT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close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GPRS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communication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Sync SIM800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clock via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SNTP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066" y="756746"/>
            <a:ext cx="6672127" cy="58253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AT+CCLK= </a:t>
            </a:r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</a:t>
            </a: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01/01/01,01:01:01</a:t>
            </a:r>
            <a:r>
              <a:rPr lang="en-US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±08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Set SIM800 clock with a known date and Italy TZ (+2)</a:t>
            </a:r>
          </a:p>
          <a:p>
            <a:pPr marL="360000">
              <a:spcBef>
                <a:spcPts val="1800"/>
              </a:spcBef>
            </a:pPr>
            <a:r>
              <a:rPr lang="da-DK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(While </a:t>
            </a: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GPRS </a:t>
            </a:r>
            <a:r>
              <a:rPr lang="da-DK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is ON)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AT+CNTPCID=1</a:t>
            </a:r>
            <a:br>
              <a:rPr lang="en-US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activate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«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bearer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1»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AT+CNTP="time.inrim.it",8</a:t>
            </a:r>
            <a:b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NTP server and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timezone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AT+CNTP</a:t>
            </a:r>
            <a:br>
              <a:rPr lang="it-IT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clock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syncronization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AT+CCLK?</a:t>
            </a:r>
            <a:br>
              <a:rPr lang="it-IT" sz="2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returning "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01/01/01.." syncronization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went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2000" b="1" dirty="0" err="1">
                <a:solidFill>
                  <a:schemeClr val="bg1">
                    <a:lumMod val="50000"/>
                  </a:schemeClr>
                </a:solidFill>
              </a:rPr>
              <a:t>wrong</a:t>
            </a:r>
            <a:endParaRPr lang="da-DK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Warnings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automatic</a:t>
            </a: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adjust</a:t>
            </a: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daylight </a:t>
            </a: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saving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You need to manage in your sketch the need  the adjust the clock 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Synchronization</a:t>
            </a: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may</a:t>
            </a:r>
            <a:r>
              <a:rPr lang="it-IT" sz="2000" b="1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000" b="1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fail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There is a non-zero possibility that SNTP sync fails: clock may be unchanged or set to 0. </a:t>
            </a:r>
          </a:p>
          <a:p>
            <a:pPr marL="474300" lvl="1" indent="0">
              <a:spcBef>
                <a:spcPts val="600"/>
              </a:spcBef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3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0C0E529-7BF4-40DD-A804-DC182DFB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16" y="2250830"/>
            <a:ext cx="3417046" cy="1865565"/>
          </a:xfrm>
        </p:spPr>
        <p:txBody>
          <a:bodyPr/>
          <a:lstStyle/>
          <a:p>
            <a:r>
              <a:rPr lang="it-IT" sz="4400">
                <a:solidFill>
                  <a:schemeClr val="bg1"/>
                </a:solidFill>
              </a:rPr>
              <a:t>SIM card</a:t>
            </a:r>
            <a:br>
              <a:rPr lang="it-IT" sz="4400">
                <a:solidFill>
                  <a:schemeClr val="bg1"/>
                </a:solidFill>
              </a:rPr>
            </a:br>
            <a:r>
              <a:rPr lang="it-IT" sz="4400">
                <a:solidFill>
                  <a:schemeClr val="bg1"/>
                </a:solidFill>
              </a:rPr>
              <a:t>phonebook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43EF0BB8-B12C-4AAA-A0B1-44C021D6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066" y="359508"/>
            <a:ext cx="6778142" cy="62225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AT+CPBW=</a:t>
            </a:r>
            <a:r>
              <a:rPr lang="it-IT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&lt;index&gt;,&lt;ph_num&gt;,,&lt;name&gt;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Stores &lt;ph_num&gt; and &lt;name&gt; in the &lt;index&gt; phonebook position.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-	using the first free location if &lt;index&gt; not 				indicated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-	if only &lt;index&gt; in command, it delete content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da-DK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AT+cpBr=&lt;</a:t>
            </a:r>
            <a:r>
              <a:rPr lang="da-DK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index&gt;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Returns data in &lt;index&gt; pos. in phonebook.</a:t>
            </a:r>
          </a:p>
          <a:p>
            <a:pPr marL="360000">
              <a:spcBef>
                <a:spcPts val="1800"/>
              </a:spcBef>
            </a:pPr>
            <a:r>
              <a:rPr lang="da-DK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AT+cpBF=&lt;</a:t>
            </a:r>
            <a:r>
              <a:rPr lang="da-DK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text&gt;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Find recordings having &lt;text&gt; in number or name</a:t>
            </a:r>
          </a:p>
        </p:txBody>
      </p:sp>
    </p:spTree>
    <p:extLst>
      <p:ext uri="{BB962C8B-B14F-4D97-AF65-F5344CB8AC3E}">
        <p14:creationId xmlns:p14="http://schemas.microsoft.com/office/powerpoint/2010/main" val="28704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8B61637-5538-48D2-A6CC-64B6AD28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26" y="2353258"/>
            <a:ext cx="4163496" cy="2151484"/>
          </a:xfrm>
        </p:spPr>
        <p:txBody>
          <a:bodyPr/>
          <a:lstStyle/>
          <a:p>
            <a:r>
              <a:rPr lang="it-IT" sz="4000">
                <a:solidFill>
                  <a:schemeClr val="bg1"/>
                </a:solidFill>
              </a:rPr>
              <a:t>Automatic</a:t>
            </a:r>
            <a:br>
              <a:rPr lang="it-IT" sz="4000">
                <a:solidFill>
                  <a:schemeClr val="bg1"/>
                </a:solidFill>
              </a:rPr>
            </a:br>
            <a:r>
              <a:rPr lang="it-IT" sz="4000">
                <a:solidFill>
                  <a:schemeClr val="bg1"/>
                </a:solidFill>
              </a:rPr>
              <a:t>caller</a:t>
            </a:r>
            <a:br>
              <a:rPr lang="it-IT" sz="4000">
                <a:solidFill>
                  <a:schemeClr val="bg1"/>
                </a:solidFill>
              </a:rPr>
            </a:br>
            <a:r>
              <a:rPr lang="it-IT" sz="4000">
                <a:solidFill>
                  <a:schemeClr val="bg1"/>
                </a:solidFill>
              </a:rPr>
              <a:t>recognition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76EAA2BF-2B51-4D76-8C8F-4488F0A7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962" y="1391817"/>
            <a:ext cx="6003417" cy="4572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if AT+CLIP…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Setting AT+CLIP=1, SIM800 notifies caller info on phone call or SMS income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… notification reports even the name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“+CLIP” (incoming call notification) e “+CMTI” (incoming SMS notification) report both caller phone number and related name stored in phonebook. 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Name is blank id caller is not in phonebook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F973906-25C9-406C-BB3E-E389649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711" y="570994"/>
            <a:ext cx="9673769" cy="728480"/>
          </a:xfrm>
        </p:spPr>
        <p:txBody>
          <a:bodyPr/>
          <a:lstStyle/>
          <a:p>
            <a:r>
              <a:rPr lang="it-IT" sz="3200"/>
              <a:t>Syncing SIM800 clock to NTP server</a:t>
            </a:r>
            <a:endParaRPr lang="en-US" sz="32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F94E39E-A2A6-4753-AC99-E63CAE2E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896" y="2603500"/>
            <a:ext cx="3961808" cy="3416301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// set clock to a known date</a:t>
            </a:r>
          </a:p>
          <a:p>
            <a:pPr marL="0" indent="0">
              <a:buNone/>
            </a:pPr>
            <a:r>
              <a:rPr lang="en-US" b="1"/>
              <a:t>AT+CCLK="01/01/01,01:01:01</a:t>
            </a:r>
            <a:r>
              <a:rPr lang="en-US" b="1">
                <a:highlight>
                  <a:srgbClr val="FFFF00"/>
                </a:highlight>
              </a:rPr>
              <a:t>+08</a:t>
            </a:r>
            <a:r>
              <a:rPr lang="en-US" b="1"/>
              <a:t>”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//starting GPRS</a:t>
            </a:r>
          </a:p>
          <a:p>
            <a:pPr marL="0" indent="0">
              <a:buNone/>
            </a:pPr>
            <a:r>
              <a:rPr lang="en-US" b="1"/>
              <a:t>AT+SAPBR=3,1,"Contype","GPRS"</a:t>
            </a:r>
          </a:p>
          <a:p>
            <a:pPr marL="0" indent="0">
              <a:buNone/>
            </a:pPr>
            <a:r>
              <a:rPr lang="en-US" b="1"/>
              <a:t>AT+SAPBR=3,1,"APN","</a:t>
            </a:r>
            <a:r>
              <a:rPr lang="en-US" b="1">
                <a:highlight>
                  <a:srgbClr val="FFFF00"/>
                </a:highlight>
              </a:rPr>
              <a:t>wap.tim.it</a:t>
            </a:r>
            <a:r>
              <a:rPr lang="en-US" b="1"/>
              <a:t>"</a:t>
            </a:r>
          </a:p>
          <a:p>
            <a:pPr marL="0" indent="0">
              <a:buNone/>
            </a:pPr>
            <a:r>
              <a:rPr lang="en-US" b="1"/>
              <a:t>AT+SAPBR=1,1</a:t>
            </a:r>
          </a:p>
          <a:p>
            <a:pPr marL="0" indent="0">
              <a:buNone/>
            </a:pPr>
            <a:r>
              <a:rPr lang="en-US" b="1"/>
              <a:t>AT+SAPBR=2,1</a:t>
            </a:r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E5EDC2D5-B365-47BB-9B0C-2413F2736D31}"/>
              </a:ext>
            </a:extLst>
          </p:cNvPr>
          <p:cNvSpPr txBox="1">
            <a:spLocks/>
          </p:cNvSpPr>
          <p:nvPr/>
        </p:nvSpPr>
        <p:spPr>
          <a:xfrm>
            <a:off x="4805266" y="2603501"/>
            <a:ext cx="319107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>
                <a:solidFill>
                  <a:schemeClr val="accent1"/>
                </a:solidFill>
              </a:rPr>
              <a:t>// syncing clock to NTP</a:t>
            </a:r>
          </a:p>
          <a:p>
            <a:pPr marL="0" indent="0">
              <a:buNone/>
            </a:pPr>
            <a:r>
              <a:rPr lang="en-US" b="1"/>
              <a:t>AT+CNTPCID=1</a:t>
            </a:r>
          </a:p>
          <a:p>
            <a:pPr marL="0" indent="0">
              <a:buNone/>
            </a:pPr>
            <a:r>
              <a:rPr lang="en-US" b="1"/>
              <a:t>AT+CNTP="</a:t>
            </a:r>
            <a:r>
              <a:rPr lang="en-US" b="1">
                <a:highlight>
                  <a:srgbClr val="FFFF00"/>
                </a:highlight>
              </a:rPr>
              <a:t>time.inrim.it</a:t>
            </a:r>
            <a:r>
              <a:rPr lang="en-US" b="1"/>
              <a:t>",</a:t>
            </a:r>
            <a:r>
              <a:rPr lang="en-US" b="1">
                <a:highlight>
                  <a:srgbClr val="FFFF00"/>
                </a:highlight>
              </a:rPr>
              <a:t>8</a:t>
            </a:r>
          </a:p>
          <a:p>
            <a:pPr marL="0" indent="0">
              <a:buNone/>
            </a:pPr>
            <a:r>
              <a:rPr lang="en-US" b="1"/>
              <a:t>AT+CNTP</a:t>
            </a:r>
          </a:p>
          <a:p>
            <a:pPr marL="0" indent="0">
              <a:buNone/>
            </a:pPr>
            <a:r>
              <a:rPr lang="en-US" b="1"/>
              <a:t>AT+SAPBR=0,1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// verify</a:t>
            </a:r>
          </a:p>
          <a:p>
            <a:pPr marL="0" indent="0">
              <a:buNone/>
            </a:pPr>
            <a:r>
              <a:rPr lang="en-US" b="1"/>
              <a:t>AT+CCLK?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7" name="Titolo 4">
            <a:extLst>
              <a:ext uri="{FF2B5EF4-FFF2-40B4-BE49-F238E27FC236}">
                <a16:creationId xmlns:a16="http://schemas.microsoft.com/office/drawing/2014/main" id="{7E7D6647-F1F4-49AC-B7EA-AA6D6E08258C}"/>
              </a:ext>
            </a:extLst>
          </p:cNvPr>
          <p:cNvSpPr txBox="1">
            <a:spLocks/>
          </p:cNvSpPr>
          <p:nvPr/>
        </p:nvSpPr>
        <p:spPr bwMode="gray">
          <a:xfrm>
            <a:off x="2149710" y="1164392"/>
            <a:ext cx="9673769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/>
              <a:t>Managing phonebook on SIM card</a:t>
            </a:r>
            <a:endParaRPr lang="en-US" sz="3200" dirty="0"/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1770292B-9047-4B1B-A21D-C5077A4DFA1E}"/>
              </a:ext>
            </a:extLst>
          </p:cNvPr>
          <p:cNvSpPr txBox="1">
            <a:spLocks/>
          </p:cNvSpPr>
          <p:nvPr/>
        </p:nvSpPr>
        <p:spPr>
          <a:xfrm>
            <a:off x="8221897" y="2603499"/>
            <a:ext cx="3525343" cy="387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>
                <a:solidFill>
                  <a:schemeClr val="accent1"/>
                </a:solidFill>
              </a:rPr>
              <a:t>// storing in phonebook</a:t>
            </a:r>
          </a:p>
          <a:p>
            <a:pPr marL="0" indent="0">
              <a:buNone/>
            </a:pPr>
            <a:r>
              <a:rPr lang="it-IT" b="1"/>
              <a:t>AT+CPBW=,11223344,,Nome</a:t>
            </a:r>
          </a:p>
          <a:p>
            <a:pPr marL="0" indent="0">
              <a:buNone/>
            </a:pPr>
            <a:endParaRPr lang="en-US" b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// listing phonebook content</a:t>
            </a:r>
          </a:p>
          <a:p>
            <a:pPr marL="0" indent="0">
              <a:buNone/>
            </a:pPr>
            <a:r>
              <a:rPr lang="en-US" b="1"/>
              <a:t>AT+CPBF</a:t>
            </a:r>
          </a:p>
          <a:p>
            <a:pPr marL="0" indent="0">
              <a:buNone/>
            </a:pPr>
            <a:endParaRPr lang="en-US" b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// caller control</a:t>
            </a:r>
          </a:p>
          <a:p>
            <a:pPr marL="0" indent="0">
              <a:buNone/>
            </a:pPr>
            <a:r>
              <a:rPr lang="en-US" b="1"/>
              <a:t>Incoming “+CLIP” e “+CMTI” report number and name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036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" id="{993ED246-7591-4FA2-A396-F345A00A844E}" vid="{FE87AA98-7738-4F07-8B58-CC8C6E7C8FEF}"/>
    </a:ext>
  </a:extLst>
</a:theme>
</file>

<file path=ppt/theme/theme2.xml><?xml version="1.0" encoding="utf-8"?>
<a:theme xmlns:a="http://schemas.openxmlformats.org/drawingml/2006/main" name="Riunioni ion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</Template>
  <TotalTime>791</TotalTime>
  <Words>539</Words>
  <Application>Microsoft Office PowerPoint</Application>
  <PresentationFormat>Widescreen</PresentationFormat>
  <Paragraphs>72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AC</vt:lpstr>
      <vt:lpstr>Riunioni ione</vt:lpstr>
      <vt:lpstr>Presentazione standard di PowerPoint</vt:lpstr>
      <vt:lpstr>SIM800 clock</vt:lpstr>
      <vt:lpstr>SIM800 GPRS</vt:lpstr>
      <vt:lpstr>Sync SIM800 clock via SNTP</vt:lpstr>
      <vt:lpstr>Warnings</vt:lpstr>
      <vt:lpstr>SIM card phonebook</vt:lpstr>
      <vt:lpstr>Automatic caller recognition</vt:lpstr>
      <vt:lpstr>Syncing SIM800 clock to NTP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gate opener</dc:title>
  <dc:creator>Mauro De Vecchi</dc:creator>
  <cp:lastModifiedBy>Mauro De Vecchi</cp:lastModifiedBy>
  <cp:revision>39</cp:revision>
  <dcterms:created xsi:type="dcterms:W3CDTF">2020-07-19T08:35:47Z</dcterms:created>
  <dcterms:modified xsi:type="dcterms:W3CDTF">2020-11-09T11:30:50Z</dcterms:modified>
</cp:coreProperties>
</file>