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  <p:sldMasterId id="2147483707" r:id="rId2"/>
  </p:sldMasterIdLst>
  <p:notesMasterIdLst>
    <p:notesMasterId r:id="rId12"/>
  </p:notesMasterIdLst>
  <p:sldIdLst>
    <p:sldId id="268" r:id="rId3"/>
    <p:sldId id="261" r:id="rId4"/>
    <p:sldId id="270" r:id="rId5"/>
    <p:sldId id="276" r:id="rId6"/>
    <p:sldId id="277" r:id="rId7"/>
    <p:sldId id="279" r:id="rId8"/>
    <p:sldId id="278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De Vecchi" initials="MDV" lastIdx="1" clrIdx="0">
    <p:extLst>
      <p:ext uri="{19B8F6BF-5375-455C-9EA6-DF929625EA0E}">
        <p15:presenceInfo xmlns:p15="http://schemas.microsoft.com/office/powerpoint/2012/main" userId="S::mauro.devecchi@terry.it::0c7bd474-5585-4f00-8841-0e9f017be6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784" autoAdjust="0"/>
  </p:normalViewPr>
  <p:slideViewPr>
    <p:cSldViewPr snapToGrid="0">
      <p:cViewPr varScale="1">
        <p:scale>
          <a:sx n="122" d="100"/>
          <a:sy n="122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E4383-E514-4AF5-B7BE-477E75194BC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E551-2ED8-4C22-A49A-43386013061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E551-2ED8-4C22-A49A-433860130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92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72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93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75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25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0E551-2ED8-4C22-A49A-433860130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56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E551-2ED8-4C22-A49A-4338601306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0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3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93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5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DBE609-F3F2-45E6-BD6A-E03A8C86C1AE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0D914D-B099-4142-A885-11F27671514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039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0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0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7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2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2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151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3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3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9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6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5A20E10-DF38-4FB9-A9BF-58C9A31B2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8"/>
            <a:ext cx="12348308" cy="68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12" y="1224643"/>
            <a:ext cx="4459320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Arduino +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SIM800L =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Apricancello GSM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832" y="457200"/>
            <a:ext cx="6749142" cy="60851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Estendiamo le SPECIFICHE definite</a:t>
            </a:r>
            <a:endParaRPr lang="it-IT" sz="20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endParaRPr lang="it-IT" sz="2000" b="1" cap="all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3 modi di funzionamento</a:t>
            </a:r>
          </a:p>
          <a:p>
            <a:pPr marL="760050" lvl="1">
              <a:spcBef>
                <a:spcPts val="1800"/>
              </a:spcBef>
            </a:pPr>
            <a:r>
              <a:rPr lang="it-IT" sz="18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base</a:t>
            </a:r>
            <a:endParaRPr lang="it-IT" sz="1800" b="1" cap="al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Configurazione senza usare SMS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Per chi ha esigenze “semplici”</a:t>
            </a:r>
          </a:p>
          <a:p>
            <a:pPr marL="760050" lvl="1">
              <a:spcBef>
                <a:spcPts val="1800"/>
              </a:spcBef>
            </a:pPr>
            <a:r>
              <a:rPr lang="it-IT" sz="18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AVANZATO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Per chi vuole “estendere” l’uso dell’apricancello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ad altre persone “controllate”. Usa SMS.</a:t>
            </a:r>
          </a:p>
          <a:p>
            <a:pPr marL="760050" lvl="1">
              <a:spcBef>
                <a:spcPts val="1800"/>
              </a:spcBef>
            </a:pPr>
            <a:r>
              <a:rPr lang="it-IT" sz="18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PRO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Per chi ha aggiornamenti molto frequenti dei 	numeri autorizzati (B&amp;B, case vacanza)</a:t>
            </a:r>
          </a:p>
          <a:p>
            <a:pPr marL="474300" lvl="1" indent="0">
              <a:spcBef>
                <a:spcPts val="600"/>
              </a:spcBef>
              <a:buNone/>
            </a:pPr>
            <a:r>
              <a:rPr lang="en-US" sz="1800" b="1">
                <a:solidFill>
                  <a:schemeClr val="bg1">
                    <a:lumMod val="50000"/>
                  </a:schemeClr>
                </a:solidFill>
              </a:rPr>
              <a:t>	Uso SMS e calendario.</a:t>
            </a:r>
          </a:p>
          <a:p>
            <a:pPr marL="474300" lvl="1" indent="0">
              <a:spcBef>
                <a:spcPts val="600"/>
              </a:spcBef>
              <a:buNone/>
            </a:pPr>
            <a:endParaRPr lang="en-US" sz="18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</a:rPr>
              <a:t>MODO</a:t>
            </a:r>
            <a:br>
              <a:rPr lang="en-US" sz="4400" b="1">
                <a:solidFill>
                  <a:schemeClr val="accent1"/>
                </a:solidFill>
              </a:rPr>
            </a:br>
            <a:r>
              <a:rPr lang="en-US" sz="4400" b="1">
                <a:solidFill>
                  <a:schemeClr val="accent1"/>
                </a:solidFill>
              </a:rPr>
              <a:t>“BASE”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027" y="490415"/>
            <a:ext cx="6516830" cy="58771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Configurazione senza comandi, senza SMS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Riferimento: configurazione WPS di WiFi domestico</a:t>
            </a:r>
          </a:p>
          <a:p>
            <a:pPr marL="17100" indent="0">
              <a:spcBef>
                <a:spcPts val="6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USO</a:t>
            </a:r>
          </a:p>
          <a:p>
            <a:pPr marL="360000">
              <a:spcBef>
                <a:spcPts val="180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Premere un pulsante sul modulo apricancello</a:t>
            </a:r>
          </a:p>
          <a:p>
            <a:pPr marL="360000">
              <a:spcBef>
                <a:spcPts val="180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Il modulo si mette in modalita’ registrazione per 5 minuti</a:t>
            </a:r>
          </a:p>
          <a:p>
            <a:pPr marL="360000">
              <a:spcBef>
                <a:spcPts val="180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I numeri chiamanti vengono registrati come numeri autorizzati ad aprire il cancello</a:t>
            </a:r>
          </a:p>
          <a:p>
            <a:pPr marL="360000">
              <a:spcBef>
                <a:spcPts val="180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Il modulo cancella i numeri memorizzati precedentemente</a:t>
            </a:r>
          </a:p>
        </p:txBody>
      </p:sp>
    </p:spTree>
    <p:extLst>
      <p:ext uri="{BB962C8B-B14F-4D97-AF65-F5344CB8AC3E}">
        <p14:creationId xmlns:p14="http://schemas.microsoft.com/office/powerpoint/2010/main" val="37919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</a:rPr>
              <a:t>MODO</a:t>
            </a:r>
            <a:br>
              <a:rPr lang="en-US" sz="4400" b="1">
                <a:solidFill>
                  <a:schemeClr val="accent1"/>
                </a:solidFill>
              </a:rPr>
            </a:br>
            <a:r>
              <a:rPr lang="en-US" sz="4400" b="1">
                <a:solidFill>
                  <a:schemeClr val="accent1"/>
                </a:solidFill>
              </a:rPr>
              <a:t>“ESTESO”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833" y="490415"/>
            <a:ext cx="5688398" cy="58771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Posso aggiungere altri numeri (via SMS) senza bisogno di cancellare quelli gia’ memorizzati</a:t>
            </a: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Occorre distinguere utenti «MASTER» che possono autorizzare altri numeri da utenti «USER» che possono solo aprire il cancello</a:t>
            </a: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Si inizia creando almeno 1 utente Master con il pulsante di reset (modo Base)</a:t>
            </a:r>
          </a:p>
          <a:p>
            <a:pPr marL="17100" indent="0">
              <a:spcBef>
                <a:spcPts val="18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Comandi SMS:</a:t>
            </a: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&lt;numero&gt; -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 crea utente user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&lt;numero&gt; -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 crea utente master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&lt;numero&gt; -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 cancella un utente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USER/MASTER-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 elenca gli utenti</a:t>
            </a:r>
          </a:p>
        </p:txBody>
      </p:sp>
    </p:spTree>
    <p:extLst>
      <p:ext uri="{BB962C8B-B14F-4D97-AF65-F5344CB8AC3E}">
        <p14:creationId xmlns:p14="http://schemas.microsoft.com/office/powerpoint/2010/main" val="12490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</a:rPr>
              <a:t>MODO</a:t>
            </a:r>
            <a:br>
              <a:rPr lang="en-US" sz="4400" b="1">
                <a:solidFill>
                  <a:schemeClr val="accent1"/>
                </a:solidFill>
              </a:rPr>
            </a:br>
            <a:r>
              <a:rPr lang="en-US" sz="4400" b="1">
                <a:solidFill>
                  <a:schemeClr val="accent1"/>
                </a:solidFill>
              </a:rPr>
              <a:t>“PRO”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833" y="484554"/>
            <a:ext cx="5883782" cy="58771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Posso aggiungere altri numeri con una «data di cancellazione». Superata la data il numero viene rimosso dalla rubrica.</a:t>
            </a: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Occorre prevedere i comandi di configurazione parametri GPRS e NTP.</a:t>
            </a:r>
          </a:p>
          <a:p>
            <a:pPr marL="17100" indent="0">
              <a:spcBef>
                <a:spcPts val="18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Comandi aggiuntivi:</a:t>
            </a: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&lt;numero&gt; AA/MM/GG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APN &lt;nome server&gt;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NTP &lt;nome server&gt;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TIMEZONE snn</a:t>
            </a:r>
            <a:b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 - 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lista parametri configurati</a:t>
            </a:r>
          </a:p>
        </p:txBody>
      </p:sp>
    </p:spTree>
    <p:extLst>
      <p:ext uri="{BB962C8B-B14F-4D97-AF65-F5344CB8AC3E}">
        <p14:creationId xmlns:p14="http://schemas.microsoft.com/office/powerpoint/2010/main" val="20531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400" b="1">
                <a:solidFill>
                  <a:schemeClr val="accent1"/>
                </a:solidFill>
              </a:rPr>
              <a:t>LED:</a:t>
            </a:r>
            <a:br>
              <a:rPr lang="it-IT" sz="4400" b="1">
                <a:solidFill>
                  <a:schemeClr val="accent1"/>
                </a:solidFill>
              </a:rPr>
            </a:br>
            <a:r>
              <a:rPr lang="it-IT" sz="4400" b="1">
                <a:solidFill>
                  <a:schemeClr val="accent1"/>
                </a:solidFill>
              </a:rPr>
              <a:t>verifica attività in RT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93690FCB-14CE-4020-9645-41E4774E0F8F}"/>
              </a:ext>
            </a:extLst>
          </p:cNvPr>
          <p:cNvSpPr txBox="1">
            <a:spLocks/>
          </p:cNvSpPr>
          <p:nvPr/>
        </p:nvSpPr>
        <p:spPr>
          <a:xfrm>
            <a:off x="4917078" y="386443"/>
            <a:ext cx="6749142" cy="6085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Led Power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accensione (controllare anche linea 4V)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Led Stato linea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mostra il livello del segnale GSM o errore di rete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Led chiamata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mostra arrivo chiamata, arrivo SMS, invio SMS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Led Cancello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mostra invio comando apertura cancello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Pulsante reset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per avviare configurazione iniziale numeri</a:t>
            </a:r>
          </a:p>
          <a:p>
            <a:pPr marL="360000">
              <a:spcBef>
                <a:spcPts val="1800"/>
              </a:spcBef>
            </a:pPr>
            <a:r>
              <a:rPr lang="it-IT" sz="2000" b="1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led reset</a:t>
            </a:r>
          </a:p>
          <a:p>
            <a:pPr marL="17100" indent="0">
              <a:spcBef>
                <a:spcPts val="6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	mostra stato procedura di reset</a:t>
            </a:r>
          </a:p>
        </p:txBody>
      </p:sp>
    </p:spTree>
    <p:extLst>
      <p:ext uri="{BB962C8B-B14F-4D97-AF65-F5344CB8AC3E}">
        <p14:creationId xmlns:p14="http://schemas.microsoft.com/office/powerpoint/2010/main" val="3066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9384-27BB-4C12-940F-6883CB6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295400"/>
            <a:ext cx="3799113" cy="440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400" b="1">
                <a:solidFill>
                  <a:schemeClr val="accent1"/>
                </a:solidFill>
              </a:rPr>
              <a:t>M</a:t>
            </a:r>
            <a:r>
              <a:rPr lang="en-US" sz="4400" b="1">
                <a:solidFill>
                  <a:schemeClr val="accent1"/>
                </a:solidFill>
              </a:rPr>
              <a:t>onitor</a:t>
            </a:r>
            <a:br>
              <a:rPr lang="en-US" sz="4400" b="1">
                <a:solidFill>
                  <a:schemeClr val="accent1"/>
                </a:solidFill>
              </a:rPr>
            </a:br>
            <a:r>
              <a:rPr lang="en-US" sz="4400" b="1">
                <a:solidFill>
                  <a:schemeClr val="accent1"/>
                </a:solidFill>
              </a:rPr>
              <a:t>attività</a:t>
            </a:r>
            <a:br>
              <a:rPr lang="en-US" sz="4400" b="1">
                <a:solidFill>
                  <a:schemeClr val="accent1"/>
                </a:solidFill>
              </a:rPr>
            </a:br>
            <a:r>
              <a:rPr lang="en-US" sz="4400" b="1">
                <a:solidFill>
                  <a:schemeClr val="accent1"/>
                </a:solidFill>
              </a:rPr>
              <a:t>Arduino</a:t>
            </a:r>
            <a:br>
              <a:rPr lang="en-US" sz="4400" b="1">
                <a:solidFill>
                  <a:schemeClr val="accent1"/>
                </a:solidFill>
              </a:rPr>
            </a:br>
            <a:r>
              <a:rPr lang="en-US" sz="4400" b="1">
                <a:solidFill>
                  <a:schemeClr val="accent1"/>
                </a:solidFill>
              </a:rPr>
              <a:t>da remoto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B0C2A-97DA-4486-ADB4-C1AE4E0B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325" y="908538"/>
            <a:ext cx="5883782" cy="50409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Ad ogni comando SMS il modulo risponde con un SMS</a:t>
            </a:r>
          </a:p>
          <a:p>
            <a:pPr marL="17100" indent="0">
              <a:spcBef>
                <a:spcPts val="18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Rilevare i tempi Arduino per elaborazione delle singole funzioni</a:t>
            </a:r>
          </a:p>
          <a:p>
            <a:pPr marL="360000">
              <a:spcBef>
                <a:spcPts val="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Tempo medio</a:t>
            </a:r>
          </a:p>
          <a:p>
            <a:pPr marL="360000">
              <a:spcBef>
                <a:spcPts val="0"/>
              </a:spcBef>
              <a:buFontTx/>
              <a:buChar char="-"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Tempo massimo</a:t>
            </a:r>
          </a:p>
          <a:p>
            <a:pPr marL="17100" indent="0">
              <a:spcBef>
                <a:spcPts val="1800"/>
              </a:spcBef>
              <a:buNone/>
            </a:pPr>
            <a:endParaRPr lang="it-IT" sz="2000" b="1">
              <a:solidFill>
                <a:schemeClr val="bg1">
                  <a:lumMod val="50000"/>
                </a:schemeClr>
              </a:solidFill>
            </a:endParaRPr>
          </a:p>
          <a:p>
            <a:pPr marL="17100" indent="0">
              <a:spcBef>
                <a:spcPts val="180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</a:rPr>
              <a:t>Comando aggiuntivo: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it-IT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it-IT" sz="2000" b="1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– restituisce report dei tempi rilevati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6233C-64E5-49D1-96B4-037E46208A3D}"/>
              </a:ext>
            </a:extLst>
          </p:cNvPr>
          <p:cNvCxnSpPr>
            <a:cxnSpLocks/>
          </p:cNvCxnSpPr>
          <p:nvPr/>
        </p:nvCxnSpPr>
        <p:spPr>
          <a:xfrm flipH="1">
            <a:off x="5397124" y="2383693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944D034-28AA-4EB8-945A-B698F204B19B}"/>
              </a:ext>
            </a:extLst>
          </p:cNvPr>
          <p:cNvSpPr txBox="1">
            <a:spLocks/>
          </p:cNvSpPr>
          <p:nvPr/>
        </p:nvSpPr>
        <p:spPr>
          <a:xfrm>
            <a:off x="411349" y="2209424"/>
            <a:ext cx="5106582" cy="4412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/>
              <a:t>SMS (</a:t>
            </a:r>
            <a:r>
              <a:rPr lang="en-US" sz="1800" b="1" cap="none"/>
              <a:t>disponibili solo ai master</a:t>
            </a:r>
            <a:r>
              <a:rPr lang="en-US" sz="1800" b="1"/>
              <a:t>)</a:t>
            </a:r>
            <a:endParaRPr lang="en-US" sz="1800" b="1" dirty="0"/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it-IT" dirty="0"/>
          </a:p>
          <a:p>
            <a:pPr lvl="1">
              <a:spcBef>
                <a:spcPts val="0"/>
              </a:spcBef>
            </a:pPr>
            <a:r>
              <a:rPr lang="it-IT" sz="1400" b="1">
                <a:solidFill>
                  <a:schemeClr val="accent1"/>
                </a:solidFill>
              </a:rPr>
              <a:t>a-</a:t>
            </a:r>
            <a:r>
              <a:rPr lang="it-IT" b="1" dirty="0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USER &lt;n_telefono&gt;  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a-</a:t>
            </a:r>
            <a:r>
              <a:rPr lang="it-IT" b="1" dirty="0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USER &lt;n_telefono&gt; AA/MM/GG 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it-IT" sz="1400" b="1">
                <a:solidFill>
                  <a:schemeClr val="accent1"/>
                </a:solidFill>
              </a:rPr>
              <a:t>a-</a:t>
            </a:r>
            <a:r>
              <a:rPr lang="it-IT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MASTER &lt;n_telefono&gt;  </a:t>
            </a:r>
          </a:p>
          <a:p>
            <a:pPr lvl="1">
              <a:spcBef>
                <a:spcPts val="0"/>
              </a:spcBef>
            </a:pPr>
            <a:r>
              <a:rPr lang="it-IT" sz="1400" b="1">
                <a:solidFill>
                  <a:schemeClr val="accent1"/>
                </a:solidFill>
              </a:rPr>
              <a:t>a-</a:t>
            </a:r>
            <a:r>
              <a:rPr lang="it-IT" b="1" dirty="0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DEL &lt;n_telefono&gt;  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b-</a:t>
            </a:r>
            <a:r>
              <a:rPr lang="it-IT" b="1" dirty="0"/>
              <a:t>	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USERS  </a:t>
            </a: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b-</a:t>
            </a:r>
            <a:r>
              <a:rPr lang="it-IT" b="1" dirty="0"/>
              <a:t>	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MASTERS  </a:t>
            </a: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c-</a:t>
            </a:r>
            <a:r>
              <a:rPr lang="it-IT" b="1" dirty="0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APN &lt;nome_server_APN&gt;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c-</a:t>
            </a:r>
            <a:r>
              <a:rPr lang="it-IT" b="1" dirty="0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NTP &lt;nome_server_NTP&gt;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c-</a:t>
            </a:r>
            <a:r>
              <a:rPr lang="it-IT" b="1" dirty="0"/>
              <a:t>	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TIMEZONE 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0"/>
              </a:spcBef>
            </a:pPr>
            <a:r>
              <a:rPr lang="it-IT" sz="1400" b="1" dirty="0">
                <a:solidFill>
                  <a:schemeClr val="accent1"/>
                </a:solidFill>
              </a:rPr>
              <a:t>d</a:t>
            </a:r>
            <a:r>
              <a:rPr lang="it-IT" sz="1400" b="1">
                <a:solidFill>
                  <a:schemeClr val="accent1"/>
                </a:solidFill>
              </a:rPr>
              <a:t>-</a:t>
            </a:r>
            <a:r>
              <a:rPr lang="it-IT" b="1" dirty="0"/>
              <a:t>	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</a:p>
          <a:p>
            <a:pPr lvl="1">
              <a:spcBef>
                <a:spcPts val="0"/>
              </a:spcBef>
            </a:pPr>
            <a:r>
              <a:rPr lang="it-IT" sz="1400" b="1">
                <a:solidFill>
                  <a:schemeClr val="accent1"/>
                </a:solidFill>
              </a:rPr>
              <a:t>e-</a:t>
            </a:r>
            <a:r>
              <a:rPr lang="it-IT"/>
              <a:t>	</a:t>
            </a:r>
            <a:r>
              <a:rPr lang="it-IT" b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588D930-350A-4EFC-9E44-9F9710F98DA9}"/>
              </a:ext>
            </a:extLst>
          </p:cNvPr>
          <p:cNvSpPr txBox="1">
            <a:spLocks/>
          </p:cNvSpPr>
          <p:nvPr/>
        </p:nvSpPr>
        <p:spPr>
          <a:xfrm>
            <a:off x="5956928" y="2984207"/>
            <a:ext cx="5823723" cy="88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CHIAMATa Telefonica </a:t>
            </a:r>
            <a:r>
              <a:rPr lang="en-US" b="1" cap="none"/>
              <a:t>(disponibile a master e user)</a:t>
            </a:r>
            <a:endParaRPr lang="en-US" b="1" cap="non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b="1"/>
              <a:t>Apertura del cancello</a:t>
            </a:r>
            <a:endParaRPr lang="it-IT" b="1" dirty="0"/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8E442CB-3FAA-4B9B-A953-0602BD458CF9}"/>
              </a:ext>
            </a:extLst>
          </p:cNvPr>
          <p:cNvSpPr txBox="1">
            <a:spLocks/>
          </p:cNvSpPr>
          <p:nvPr/>
        </p:nvSpPr>
        <p:spPr>
          <a:xfrm>
            <a:off x="5956928" y="4352408"/>
            <a:ext cx="5823723" cy="88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Pulsante RESET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b="1"/>
              <a:t>Ripristino rubrica e registrazione iniziale dei master</a:t>
            </a:r>
            <a:endParaRPr lang="it-IT" b="1" dirty="0"/>
          </a:p>
        </p:txBody>
      </p:sp>
      <p:sp>
        <p:nvSpPr>
          <p:cNvPr id="9" name="Titolo 4">
            <a:extLst>
              <a:ext uri="{FF2B5EF4-FFF2-40B4-BE49-F238E27FC236}">
                <a16:creationId xmlns:a16="http://schemas.microsoft.com/office/drawing/2014/main" id="{D0D03957-A489-4F7C-B01C-0D66786D580B}"/>
              </a:ext>
            </a:extLst>
          </p:cNvPr>
          <p:cNvSpPr txBox="1">
            <a:spLocks/>
          </p:cNvSpPr>
          <p:nvPr/>
        </p:nvSpPr>
        <p:spPr bwMode="gray">
          <a:xfrm>
            <a:off x="955662" y="79782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/>
              <a:t>Riepilogo comandi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monitor, remoto&#10;&#10;Descrizione generata automaticamente">
            <a:extLst>
              <a:ext uri="{FF2B5EF4-FFF2-40B4-BE49-F238E27FC236}">
                <a16:creationId xmlns:a16="http://schemas.microsoft.com/office/drawing/2014/main" id="{B3C3007E-2F42-4ABA-BA8A-5623A4CC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81" y="2502713"/>
            <a:ext cx="2972477" cy="349329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D1E4A8E-7D25-4696-A4A1-7DE8D384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2215775" cy="706964"/>
          </a:xfrm>
        </p:spPr>
        <p:txBody>
          <a:bodyPr/>
          <a:lstStyle/>
          <a:p>
            <a:r>
              <a:rPr lang="it-IT" dirty="0"/>
              <a:t>Display</a:t>
            </a:r>
            <a:endParaRPr lang="en-US" dirty="0"/>
          </a:p>
        </p:txBody>
      </p:sp>
      <p:sp>
        <p:nvSpPr>
          <p:cNvPr id="5" name="Callout: linea piegata con barra in risalto 4">
            <a:extLst>
              <a:ext uri="{FF2B5EF4-FFF2-40B4-BE49-F238E27FC236}">
                <a16:creationId xmlns:a16="http://schemas.microsoft.com/office/drawing/2014/main" id="{4A6193C8-77CE-4977-88F9-3BAF0C6345CC}"/>
              </a:ext>
            </a:extLst>
          </p:cNvPr>
          <p:cNvSpPr/>
          <p:nvPr/>
        </p:nvSpPr>
        <p:spPr>
          <a:xfrm flipH="1">
            <a:off x="2453263" y="2595528"/>
            <a:ext cx="1242847" cy="202851"/>
          </a:xfrm>
          <a:prstGeom prst="accentCallout2">
            <a:avLst>
              <a:gd name="adj1" fmla="val 40314"/>
              <a:gd name="adj2" fmla="val -3893"/>
              <a:gd name="adj3" fmla="val 38618"/>
              <a:gd name="adj4" fmla="val -38476"/>
              <a:gd name="adj5" fmla="val 358721"/>
              <a:gd name="adj6" fmla="val -13842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b="1">
                <a:solidFill>
                  <a:schemeClr val="tx1"/>
                </a:solidFill>
              </a:rPr>
              <a:t>V</a:t>
            </a:r>
            <a:r>
              <a:rPr lang="it-IT" sz="1200">
                <a:solidFill>
                  <a:schemeClr val="tx1"/>
                </a:solidFill>
              </a:rPr>
              <a:t>: se acceso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Callout: linea piegata con barra in risalto 7">
            <a:extLst>
              <a:ext uri="{FF2B5EF4-FFF2-40B4-BE49-F238E27FC236}">
                <a16:creationId xmlns:a16="http://schemas.microsoft.com/office/drawing/2014/main" id="{D5BD63C7-08C3-49EB-8D45-C2D22758802C}"/>
              </a:ext>
            </a:extLst>
          </p:cNvPr>
          <p:cNvSpPr/>
          <p:nvPr/>
        </p:nvSpPr>
        <p:spPr>
          <a:xfrm flipH="1">
            <a:off x="390628" y="3134609"/>
            <a:ext cx="3114568" cy="1373826"/>
          </a:xfrm>
          <a:prstGeom prst="accentCallout2">
            <a:avLst>
              <a:gd name="adj1" fmla="val 20055"/>
              <a:gd name="adj2" fmla="val -1410"/>
              <a:gd name="adj3" fmla="val 20458"/>
              <a:gd name="adj4" fmla="val -11663"/>
              <a:gd name="adj5" fmla="val 43198"/>
              <a:gd name="adj6" fmla="val -6017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b="1">
                <a:solidFill>
                  <a:schemeClr val="tx1"/>
                </a:solidFill>
              </a:rPr>
              <a:t>V</a:t>
            </a:r>
            <a:r>
              <a:rPr lang="it-IT" sz="1200">
                <a:solidFill>
                  <a:schemeClr val="tx1"/>
                </a:solidFill>
              </a:rPr>
              <a:t>: massimo livello segnale GSM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V/G</a:t>
            </a:r>
            <a:r>
              <a:rPr lang="it-IT" sz="1200">
                <a:solidFill>
                  <a:schemeClr val="tx1"/>
                </a:solidFill>
              </a:rPr>
              <a:t>: buon livello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G</a:t>
            </a:r>
            <a:r>
              <a:rPr lang="it-IT" sz="1200">
                <a:solidFill>
                  <a:schemeClr val="tx1"/>
                </a:solidFill>
              </a:rPr>
              <a:t>: livello medio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G/R</a:t>
            </a:r>
            <a:r>
              <a:rPr lang="it-IT" sz="1200">
                <a:solidFill>
                  <a:schemeClr val="tx1"/>
                </a:solidFill>
              </a:rPr>
              <a:t>: basso segnale GSM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 dirty="0">
                <a:solidFill>
                  <a:schemeClr val="tx1"/>
                </a:solidFill>
              </a:rPr>
              <a:t>R</a:t>
            </a:r>
            <a:r>
              <a:rPr lang="it-IT" sz="1200">
                <a:solidFill>
                  <a:schemeClr val="tx1"/>
                </a:solidFill>
              </a:rPr>
              <a:t>: no GSM/non connesso alla rete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l. R</a:t>
            </a:r>
            <a:r>
              <a:rPr lang="it-IT" sz="1200">
                <a:solidFill>
                  <a:schemeClr val="tx1"/>
                </a:solidFill>
              </a:rPr>
              <a:t>: guasto SIM card o modulo SIM800L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allout: linea piegata con barra in risalto 8">
            <a:extLst>
              <a:ext uri="{FF2B5EF4-FFF2-40B4-BE49-F238E27FC236}">
                <a16:creationId xmlns:a16="http://schemas.microsoft.com/office/drawing/2014/main" id="{2B96D56C-4247-42B2-8DA3-2EBEB45E948F}"/>
              </a:ext>
            </a:extLst>
          </p:cNvPr>
          <p:cNvSpPr/>
          <p:nvPr/>
        </p:nvSpPr>
        <p:spPr>
          <a:xfrm flipH="1">
            <a:off x="390627" y="4645974"/>
            <a:ext cx="3114567" cy="1171502"/>
          </a:xfrm>
          <a:prstGeom prst="accentCallout2">
            <a:avLst>
              <a:gd name="adj1" fmla="val 13021"/>
              <a:gd name="adj2" fmla="val 1791"/>
              <a:gd name="adj3" fmla="val 12446"/>
              <a:gd name="adj4" fmla="val -22033"/>
              <a:gd name="adj5" fmla="val -39219"/>
              <a:gd name="adj6" fmla="val -6054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b="1" dirty="0">
                <a:solidFill>
                  <a:schemeClr val="tx1"/>
                </a:solidFill>
              </a:rPr>
              <a:t>B</a:t>
            </a:r>
            <a:r>
              <a:rPr lang="it-IT" sz="1200">
                <a:solidFill>
                  <a:schemeClr val="tx1"/>
                </a:solidFill>
              </a:rPr>
              <a:t>: ricezione chiamata telefonica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 dirty="0">
                <a:solidFill>
                  <a:schemeClr val="tx1"/>
                </a:solidFill>
              </a:rPr>
              <a:t>W</a:t>
            </a:r>
            <a:r>
              <a:rPr lang="it-IT" sz="1200" b="1">
                <a:solidFill>
                  <a:schemeClr val="tx1"/>
                </a:solidFill>
              </a:rPr>
              <a:t>: </a:t>
            </a:r>
            <a:r>
              <a:rPr lang="it-IT" sz="1200">
                <a:solidFill>
                  <a:schemeClr val="tx1"/>
                </a:solidFill>
              </a:rPr>
              <a:t>ricezione SMS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 dirty="0">
                <a:solidFill>
                  <a:schemeClr val="tx1"/>
                </a:solidFill>
              </a:rPr>
              <a:t>M</a:t>
            </a:r>
            <a:r>
              <a:rPr lang="it-IT" sz="1200">
                <a:solidFill>
                  <a:schemeClr val="tx1"/>
                </a:solidFill>
              </a:rPr>
              <a:t>: invio di un SMS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l. R</a:t>
            </a:r>
            <a:r>
              <a:rPr lang="it-IT" sz="1200" dirty="0">
                <a:solidFill>
                  <a:schemeClr val="tx1"/>
                </a:solidFill>
              </a:rPr>
              <a:t>: APN/TIMEZONE/</a:t>
            </a:r>
            <a:r>
              <a:rPr lang="it-IT" sz="1200">
                <a:solidFill>
                  <a:schemeClr val="tx1"/>
                </a:solidFill>
              </a:rPr>
              <a:t>NTP non impostati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   lento</a:t>
            </a:r>
            <a:r>
              <a:rPr lang="it-IT" sz="1200">
                <a:solidFill>
                  <a:schemeClr val="tx1"/>
                </a:solidFill>
              </a:rPr>
              <a:t>: RTC non usato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   veloce</a:t>
            </a:r>
            <a:r>
              <a:rPr lang="it-IT" sz="1200">
                <a:solidFill>
                  <a:schemeClr val="tx1"/>
                </a:solidFill>
              </a:rPr>
              <a:t>: serve RTC ma non disponibile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B1B8968-4C67-49C1-9832-6248FCDAAA61}"/>
              </a:ext>
            </a:extLst>
          </p:cNvPr>
          <p:cNvSpPr txBox="1">
            <a:spLocks/>
          </p:cNvSpPr>
          <p:nvPr/>
        </p:nvSpPr>
        <p:spPr bwMode="gray">
          <a:xfrm>
            <a:off x="10353811" y="5265153"/>
            <a:ext cx="1119174" cy="1200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900" b="1" dirty="0">
                <a:solidFill>
                  <a:schemeClr val="accent1"/>
                </a:solidFill>
              </a:rPr>
              <a:t>legenda</a:t>
            </a:r>
          </a:p>
          <a:p>
            <a:r>
              <a:rPr lang="it-IT" sz="900" b="1">
                <a:solidFill>
                  <a:schemeClr val="tx1"/>
                </a:solidFill>
              </a:rPr>
              <a:t>V</a:t>
            </a:r>
            <a:r>
              <a:rPr lang="it-IT" sz="900">
                <a:solidFill>
                  <a:schemeClr val="tx1"/>
                </a:solidFill>
              </a:rPr>
              <a:t> = verde</a:t>
            </a:r>
            <a:endParaRPr lang="it-IT" sz="900" dirty="0">
              <a:solidFill>
                <a:schemeClr val="tx1"/>
              </a:solidFill>
            </a:endParaRPr>
          </a:p>
          <a:p>
            <a:r>
              <a:rPr lang="it-IT" sz="900" b="1">
                <a:solidFill>
                  <a:schemeClr val="tx1"/>
                </a:solidFill>
              </a:rPr>
              <a:t>G </a:t>
            </a:r>
            <a:r>
              <a:rPr lang="it-IT" sz="900">
                <a:solidFill>
                  <a:schemeClr val="tx1"/>
                </a:solidFill>
              </a:rPr>
              <a:t>= giallo</a:t>
            </a:r>
            <a:endParaRPr lang="it-IT" sz="900" dirty="0">
              <a:solidFill>
                <a:schemeClr val="tx1"/>
              </a:solidFill>
            </a:endParaRPr>
          </a:p>
          <a:p>
            <a:r>
              <a:rPr lang="en-US" sz="900" b="1" dirty="0">
                <a:solidFill>
                  <a:schemeClr val="tx1"/>
                </a:solidFill>
              </a:rPr>
              <a:t>R </a:t>
            </a:r>
            <a:r>
              <a:rPr lang="en-US" sz="900">
                <a:solidFill>
                  <a:schemeClr val="tx1"/>
                </a:solidFill>
              </a:rPr>
              <a:t>= rosso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b="1" dirty="0">
                <a:solidFill>
                  <a:schemeClr val="tx1"/>
                </a:solidFill>
              </a:rPr>
              <a:t>B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>
                <a:solidFill>
                  <a:schemeClr val="tx1"/>
                </a:solidFill>
              </a:rPr>
              <a:t>= blu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b="1" dirty="0">
                <a:solidFill>
                  <a:schemeClr val="tx1"/>
                </a:solidFill>
              </a:rPr>
              <a:t>M </a:t>
            </a:r>
            <a:r>
              <a:rPr lang="en-US" sz="900" dirty="0">
                <a:solidFill>
                  <a:schemeClr val="tx1"/>
                </a:solidFill>
              </a:rPr>
              <a:t>= magenta</a:t>
            </a:r>
          </a:p>
          <a:p>
            <a:r>
              <a:rPr lang="en-US" sz="900" b="1">
                <a:solidFill>
                  <a:schemeClr val="tx1"/>
                </a:solidFill>
              </a:rPr>
              <a:t>W</a:t>
            </a:r>
            <a:r>
              <a:rPr lang="en-US" sz="900">
                <a:solidFill>
                  <a:schemeClr val="tx1"/>
                </a:solidFill>
              </a:rPr>
              <a:t> = bianco</a:t>
            </a:r>
          </a:p>
          <a:p>
            <a:r>
              <a:rPr lang="en-US" sz="900" b="1">
                <a:solidFill>
                  <a:schemeClr val="tx1"/>
                </a:solidFill>
              </a:rPr>
              <a:t>I. </a:t>
            </a:r>
            <a:r>
              <a:rPr lang="en-US" sz="900">
                <a:solidFill>
                  <a:schemeClr val="tx1"/>
                </a:solidFill>
              </a:rPr>
              <a:t>= intermittente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Callout: linea piegata con barra in risalto 10">
            <a:extLst>
              <a:ext uri="{FF2B5EF4-FFF2-40B4-BE49-F238E27FC236}">
                <a16:creationId xmlns:a16="http://schemas.microsoft.com/office/drawing/2014/main" id="{E775638A-42B1-43A4-8710-650AC2E14A07}"/>
              </a:ext>
            </a:extLst>
          </p:cNvPr>
          <p:cNvSpPr/>
          <p:nvPr/>
        </p:nvSpPr>
        <p:spPr>
          <a:xfrm flipH="1">
            <a:off x="2205423" y="6021871"/>
            <a:ext cx="1625598" cy="334159"/>
          </a:xfrm>
          <a:prstGeom prst="accentCallout2">
            <a:avLst>
              <a:gd name="adj1" fmla="val 19556"/>
              <a:gd name="adj2" fmla="val 1929"/>
              <a:gd name="adj3" fmla="val 22327"/>
              <a:gd name="adj4" fmla="val -12725"/>
              <a:gd name="adj5" fmla="val -453606"/>
              <a:gd name="adj6" fmla="val -9896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b="1" dirty="0">
                <a:solidFill>
                  <a:schemeClr val="tx1"/>
                </a:solidFill>
              </a:rPr>
              <a:t>W</a:t>
            </a:r>
            <a:r>
              <a:rPr lang="it-IT" sz="1200">
                <a:solidFill>
                  <a:schemeClr val="tx1"/>
                </a:solidFill>
              </a:rPr>
              <a:t>: quando apre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Callout: linea piegata con barra in risalto 11">
            <a:extLst>
              <a:ext uri="{FF2B5EF4-FFF2-40B4-BE49-F238E27FC236}">
                <a16:creationId xmlns:a16="http://schemas.microsoft.com/office/drawing/2014/main" id="{36989A25-2F6C-4D57-9239-8A495F19CFBF}"/>
              </a:ext>
            </a:extLst>
          </p:cNvPr>
          <p:cNvSpPr/>
          <p:nvPr/>
        </p:nvSpPr>
        <p:spPr>
          <a:xfrm>
            <a:off x="7573120" y="2405370"/>
            <a:ext cx="4747631" cy="912030"/>
          </a:xfrm>
          <a:prstGeom prst="accentCallout2">
            <a:avLst>
              <a:gd name="adj1" fmla="val 75077"/>
              <a:gd name="adj2" fmla="val 280"/>
              <a:gd name="adj3" fmla="val 75350"/>
              <a:gd name="adj4" fmla="val -5044"/>
              <a:gd name="adj5" fmla="val 250603"/>
              <a:gd name="adj6" fmla="val -3947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1200" b="1" dirty="0">
                <a:solidFill>
                  <a:schemeClr val="tx1"/>
                </a:solidFill>
              </a:rPr>
              <a:t>W</a:t>
            </a:r>
            <a:r>
              <a:rPr lang="it-IT" sz="1200">
                <a:solidFill>
                  <a:schemeClr val="tx1"/>
                </a:solidFill>
              </a:rPr>
              <a:t>: quando il tasto è premuto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l. W veloce</a:t>
            </a:r>
            <a:r>
              <a:rPr lang="it-IT" sz="1200">
                <a:solidFill>
                  <a:schemeClr val="tx1"/>
                </a:solidFill>
              </a:rPr>
              <a:t>: iniziato reset, cancellazione rubrica</a:t>
            </a:r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b="1">
                <a:solidFill>
                  <a:schemeClr val="tx1"/>
                </a:solidFill>
              </a:rPr>
              <a:t>l. W lento:</a:t>
            </a:r>
            <a:r>
              <a:rPr lang="it-IT" sz="1200">
                <a:solidFill>
                  <a:schemeClr val="tx1"/>
                </a:solidFill>
              </a:rPr>
              <a:t> attesa chiamate telefoniche per registrarne il 	       numero (per 5 minuti)</a:t>
            </a:r>
            <a:endParaRPr lang="it-IT" sz="1200" b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Callout: linea piegata con barra in risalto 12">
            <a:extLst>
              <a:ext uri="{FF2B5EF4-FFF2-40B4-BE49-F238E27FC236}">
                <a16:creationId xmlns:a16="http://schemas.microsoft.com/office/drawing/2014/main" id="{2162346B-73E1-4BC4-91E4-43231CC26B19}"/>
              </a:ext>
            </a:extLst>
          </p:cNvPr>
          <p:cNvSpPr/>
          <p:nvPr/>
        </p:nvSpPr>
        <p:spPr>
          <a:xfrm>
            <a:off x="8342936" y="3548759"/>
            <a:ext cx="3043516" cy="742517"/>
          </a:xfrm>
          <a:prstGeom prst="accentCallout2">
            <a:avLst>
              <a:gd name="adj1" fmla="val 79955"/>
              <a:gd name="adj2" fmla="val -390"/>
              <a:gd name="adj3" fmla="val 78715"/>
              <a:gd name="adj4" fmla="val -27723"/>
              <a:gd name="adj5" fmla="val 200279"/>
              <a:gd name="adj6" fmla="val -858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b="1">
                <a:solidFill>
                  <a:schemeClr val="tx1"/>
                </a:solidFill>
              </a:rPr>
              <a:t>Pulsante Reset</a:t>
            </a:r>
            <a:r>
              <a:rPr lang="it-IT" sz="1200">
                <a:solidFill>
                  <a:schemeClr val="tx1"/>
                </a:solidFill>
              </a:rPr>
              <a:t>: premendolo per 5 sec avvia il ripristino della rubrica e la successiva registrazione di nuovi master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3B2ED6-F4C1-4463-BB0E-87F15A3600C6}"/>
              </a:ext>
            </a:extLst>
          </p:cNvPr>
          <p:cNvSpPr txBox="1"/>
          <p:nvPr/>
        </p:nvSpPr>
        <p:spPr>
          <a:xfrm>
            <a:off x="7519769" y="4645974"/>
            <a:ext cx="2355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solidFill>
                  <a:schemeClr val="accent1"/>
                </a:solidFill>
              </a:rPr>
              <a:t>All’avvio</a:t>
            </a:r>
            <a:endParaRPr lang="it-IT" sz="1200" b="1" dirty="0">
              <a:solidFill>
                <a:schemeClr val="accent1"/>
              </a:solidFill>
            </a:endParaRPr>
          </a:p>
          <a:p>
            <a:r>
              <a:rPr lang="it-IT" sz="1200"/>
              <a:t>accende tutti i led. Il successivo lampeggio di specifici led segnala problema rilevato su specifico componente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078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  <p:bldP spid="13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" id="{993ED246-7591-4FA2-A396-F345A00A844E}" vid="{FE87AA98-7738-4F07-8B58-CC8C6E7C8FEF}"/>
    </a:ext>
  </a:extLst>
</a:theme>
</file>

<file path=ppt/theme/theme2.xml><?xml version="1.0" encoding="utf-8"?>
<a:theme xmlns:a="http://schemas.openxmlformats.org/drawingml/2006/main" name="Riunioni ion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</Template>
  <TotalTime>1527</TotalTime>
  <Words>713</Words>
  <Application>Microsoft Office PowerPoint</Application>
  <PresentationFormat>Widescreen</PresentationFormat>
  <Paragraphs>112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 3</vt:lpstr>
      <vt:lpstr>AC</vt:lpstr>
      <vt:lpstr>Riunioni ione</vt:lpstr>
      <vt:lpstr>Presentazione standard di PowerPoint</vt:lpstr>
      <vt:lpstr>Arduino + SIM800L = Apricancello GSM</vt:lpstr>
      <vt:lpstr>MODO “BASE”</vt:lpstr>
      <vt:lpstr>MODO “ESTESO”</vt:lpstr>
      <vt:lpstr>MODO “PRO”</vt:lpstr>
      <vt:lpstr>LED: verifica attività in RT</vt:lpstr>
      <vt:lpstr>Monitor attività Arduino da remoto</vt:lpstr>
      <vt:lpstr>Presentazione standard di PowerPoint</vt:lpstr>
      <vt:lpstr>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 gate opener</dc:title>
  <dc:creator>Mauro De Vecchi</dc:creator>
  <cp:lastModifiedBy>Mauro De Vecchi</cp:lastModifiedBy>
  <cp:revision>83</cp:revision>
  <dcterms:created xsi:type="dcterms:W3CDTF">2020-07-19T08:35:47Z</dcterms:created>
  <dcterms:modified xsi:type="dcterms:W3CDTF">2020-11-11T12:42:46Z</dcterms:modified>
</cp:coreProperties>
</file>