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91" r:id="rId34"/>
    <p:sldId id="292" r:id="rId35"/>
    <p:sldId id="293" r:id="rId36"/>
    <p:sldId id="294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6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1CE0-DE36-5740-8DD1-27488BDF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B9890-3254-274F-B612-5E509A47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8B3D-060E-8A40-B806-395C0245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AA01-B20D-014D-85E7-06E26E94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5BA4-03D3-B946-913A-2CE819EA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9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4027-CE66-4245-BDF3-66B45CA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B01E9-AEF5-F94F-9964-8FCC9697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E0E0-3088-1A45-9D11-516B5718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CD8F-BDF7-234D-910B-7A9C55E0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BD8D-180F-584C-A05C-95BF5C21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DE71B-E14D-8340-9049-8E141D54F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B285B-0395-3F45-A565-E148CF199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4934F-3DFC-FC4A-833F-73AFD6A4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216D-09A5-9F46-8BF2-89143AC5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C537-3E6F-1149-90C7-33D6B698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53BE-0C91-BF40-98B4-374E0BF9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AD37-99B2-CA4C-A0D9-D64A4845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D56F-2868-2546-B513-846ED553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0ECF-2BFE-C94E-872F-84B7B11A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DB72-FFA9-1F43-ADD0-75747045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2129-C5E6-434F-8DAD-56D85D86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E4165-AEEF-8041-BE74-02784D96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3710-95A8-B24B-83D3-58EC3955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0958-E863-DD4C-BD8D-212E0DB3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349C-82A6-8942-B9C3-BC852B60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94AA-C6A4-A946-8F6B-7A7385D5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4F0F-8447-C742-8EDA-5A80F82E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09E5E-5E84-D648-9E18-7D8D2411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0B6B-8604-F849-AEF7-89C609EB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0DC90-33A8-8246-A293-06CC0F72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AD82-8EFD-7B40-AC11-A5F4FAF5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224E-25DF-6E4F-8338-A0754760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3D3F-2D32-F44F-B2F3-9EDC7D1B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163D5-B655-4744-9E0E-D9C9FB323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A05B4-32B4-0C4F-9477-42A3D015C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C8750-1BB5-3D45-9853-5340DA7F4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8173E-3D63-3544-BAC8-F846A10C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CE560-DD8D-D14E-819F-F494A99B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F5C1B-149F-CB42-91CF-28E6C55F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3E5C-5B08-1946-B6D8-DD7AA77A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86A90-BCED-DE4B-8B4D-5F9C8402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88124-571E-F24B-8B9E-777B301A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DE87-B121-8D4A-91AA-73E2C7D7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4484E-6977-4549-817D-C86406FE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E739C-B470-3F4D-9641-17589E31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4535-53F2-BB48-B5BA-E9629FE5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F90D-36B9-E349-A943-63B0E2C1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BE4F-7917-2741-99AE-E05D4C47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D16BC-BD01-5946-ACE5-A584C7600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E4A6-55CB-4242-A8DB-03D99474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0A119-5CF2-F341-B592-B22512C9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3498-83D2-3B4A-B36A-F1A0F634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6FE-85A5-134D-97A5-A4259516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638D4-6727-CC4C-BA0C-6F4F80F04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93C43-E3A1-CF4F-9E88-193D733C8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F4BA4-75AA-0947-AD17-91826351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8D309-EDB3-3546-8475-1919EE60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6DE4B-2AF3-7644-B9EC-933B40D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6148C-9E35-7847-828F-09F63D28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7F08-3545-0544-9B88-E16DB15E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A311-8503-694A-8E19-3F654EE64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F7BA-4DC0-5E42-A299-961710E71FA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82CB-FAF9-CF4E-A836-933FE000D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72B9-6598-8A4E-8159-423874EB1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52D4-FB48-5148-AB29-89950F81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udib528/BigFivePsy/blob/master/Big_5_Analysis.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13EFD-9492-B545-B0E4-8FEB73E1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Big Five Psychometric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9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52A4-FBE9-4940-B892-DC2B881C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F40E-BC6E-3746-A145-72AC837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Cronbach’s alpha and average interitem correlation were both used to measure reliability of the scales, using the alpha() function.  Each scale was determined to </a:t>
            </a:r>
            <a:r>
              <a:rPr lang="en-US"/>
              <a:t>be reliable.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5E713-BDEB-B444-8564-6C0E408C6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48842"/>
              </p:ext>
            </p:extLst>
          </p:nvPr>
        </p:nvGraphicFramePr>
        <p:xfrm>
          <a:off x="1684528" y="3124538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373312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839140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3280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Cronbach’s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Interitem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38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Extroversion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98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Neuroticism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8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Agreeableness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Conscientiousness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28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1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28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" y="1316879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Extroversion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F3E16-35B2-6A49-943D-8531C219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98" y="5541121"/>
            <a:ext cx="3819071" cy="96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AB6D833-470E-F044-9CD5-D21F83A5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935" y="4170920"/>
            <a:ext cx="2834640" cy="2354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DBC5A-5F26-F24F-BA39-A48358C75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281" y="1777779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8BFC1-E12D-574B-8E17-F69ED3B41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821" y="1777779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82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4" y="1253331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Neuroticism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3693C6-3509-CB4B-A804-9AC29FC5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5521169"/>
            <a:ext cx="4164445" cy="1123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5B71D6-1855-214E-A329-B3BAA6CF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452" y="4350480"/>
            <a:ext cx="2761488" cy="229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2D5D7-53A1-3C43-B72F-A65B6493C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992" y="1891586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1E47E-9B2F-4243-8C54-2E327428B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739" y="1891586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25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96254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Agreeableness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Wilcoxon 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9A53FA-35E1-324B-AFD5-5F147554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201" y="4314174"/>
            <a:ext cx="276267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C609B-761A-AE4F-9E14-9087F6A92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11246"/>
            <a:ext cx="4407444" cy="116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61611E49-C348-0546-B66C-E9985E2DF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778" y="188266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BF3F6-F571-9C4F-90FE-A0F9A2D93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537" y="188266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530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" y="1276779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Conscientiousness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9EA32-CB4A-0A43-A1D7-C87BBA18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4" y="5486239"/>
            <a:ext cx="4179587" cy="1053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FF9458-2297-184C-9F13-0FD753F2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385" y="4338667"/>
            <a:ext cx="276267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3EA33-90FC-DA47-89CD-FE821CF18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47" y="1867105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71DCBD-4AD5-F344-BFA2-9F90CC049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721" y="1867105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9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-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21" y="1253331"/>
            <a:ext cx="10515600" cy="4351338"/>
          </a:xfrm>
        </p:spPr>
        <p:txBody>
          <a:bodyPr/>
          <a:lstStyle/>
          <a:p>
            <a:r>
              <a:rPr lang="en-US" dirty="0"/>
              <a:t>Mean Differences in </a:t>
            </a:r>
            <a:r>
              <a:rPr lang="en-US" b="1" dirty="0"/>
              <a:t>Openness</a:t>
            </a:r>
            <a:r>
              <a:rPr lang="en-US" dirty="0"/>
              <a:t> trait for Males and Females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52090A-39E4-5B43-B31F-5617386C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8" y="4274418"/>
            <a:ext cx="276267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6B6B6-0FFB-7F4A-B42D-88A658F27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7" y="5494282"/>
            <a:ext cx="4515300" cy="1251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84770-F67B-8846-8328-379A704D4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340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CEEB2-E4AB-974E-ADBC-5E4C13921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749" y="186340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05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(Extroversion)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A3AFED8-EC97-6248-A5AA-AA0A55188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08" y="1241161"/>
            <a:ext cx="6360583" cy="5145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233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Extroversion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A1BEB-3B23-7940-8880-0F7444DE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7" y="5501102"/>
            <a:ext cx="6197600" cy="107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5781923" y="1149764"/>
            <a:ext cx="597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Pairwise t-test to find mean differences between groups</a:t>
            </a:r>
          </a:p>
          <a:p>
            <a:pPr lvl="1"/>
            <a:r>
              <a:rPr lang="en-US" dirty="0"/>
              <a:t>No assumption of equal variances</a:t>
            </a:r>
          </a:p>
          <a:p>
            <a:pPr lvl="1"/>
            <a:r>
              <a:rPr lang="en-US" dirty="0"/>
              <a:t>P-value adjustment method: BH</a:t>
            </a:r>
          </a:p>
          <a:p>
            <a:r>
              <a:rPr lang="en-US" dirty="0"/>
              <a:t>Significant mean differences</a:t>
            </a:r>
          </a:p>
          <a:p>
            <a:pPr lvl="1"/>
            <a:r>
              <a:rPr lang="en-US" dirty="0"/>
              <a:t>Southeast Asian and Caucasian (European); p-value: 1.6e-10</a:t>
            </a:r>
          </a:p>
          <a:p>
            <a:pPr lvl="1"/>
            <a:r>
              <a:rPr lang="en-US" dirty="0"/>
              <a:t>Southeast Asian and Caucasian (Indian); p-value; p-value: 4.0e-6</a:t>
            </a:r>
          </a:p>
          <a:p>
            <a:pPr lvl="1"/>
            <a:r>
              <a:rPr lang="en-US" dirty="0"/>
              <a:t>Caucasian (European) and Other; p-value: .04</a:t>
            </a:r>
          </a:p>
          <a:p>
            <a:pPr lvl="1"/>
            <a:r>
              <a:rPr lang="en-US" dirty="0"/>
              <a:t>Caucasian (Middle East) and Southeast Asian; p-value: 1.4e-5</a:t>
            </a:r>
          </a:p>
          <a:p>
            <a:pPr lvl="1"/>
            <a:r>
              <a:rPr lang="en-US" dirty="0"/>
              <a:t>Southeast Asian and Caucasian (North African); p-value: .0479</a:t>
            </a:r>
          </a:p>
          <a:p>
            <a:pPr lvl="1"/>
            <a:r>
              <a:rPr lang="en-US" dirty="0"/>
              <a:t>Southeast Asian and Other; p-value: 1.9e-13</a:t>
            </a:r>
          </a:p>
          <a:p>
            <a:pPr lvl="1"/>
            <a:r>
              <a:rPr lang="en-US" dirty="0"/>
              <a:t>Southeast Asian and West African; p-value: .004</a:t>
            </a:r>
          </a:p>
        </p:txBody>
      </p:sp>
    </p:spTree>
    <p:extLst>
      <p:ext uri="{BB962C8B-B14F-4D97-AF65-F5344CB8AC3E}">
        <p14:creationId xmlns:p14="http://schemas.microsoft.com/office/powerpoint/2010/main" val="367378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(Neuroticism)</a:t>
            </a:r>
          </a:p>
        </p:txBody>
      </p:sp>
      <p:pic>
        <p:nvPicPr>
          <p:cNvPr id="9" name="Content Placeholder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4A8D978-2AF0-7942-81E3-476F55FD9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315" y="1516511"/>
            <a:ext cx="5556618" cy="4495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954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Neuroticism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6445747" y="1130686"/>
            <a:ext cx="5970105" cy="548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0" dirty="0"/>
              <a:t>Pairwise t-test to find mean differences between groups</a:t>
            </a:r>
          </a:p>
          <a:p>
            <a:pPr lvl="1"/>
            <a:r>
              <a:rPr lang="en-US" sz="950" dirty="0"/>
              <a:t>No assumption of equal variances</a:t>
            </a:r>
          </a:p>
          <a:p>
            <a:pPr lvl="1"/>
            <a:r>
              <a:rPr lang="en-US" sz="950" dirty="0"/>
              <a:t>P-value adjustment method: BH</a:t>
            </a:r>
          </a:p>
          <a:p>
            <a:r>
              <a:rPr lang="en-US" sz="950" dirty="0"/>
              <a:t>Significant mean differences</a:t>
            </a:r>
          </a:p>
          <a:p>
            <a:pPr lvl="1"/>
            <a:r>
              <a:rPr lang="en-US" sz="950" dirty="0"/>
              <a:t>Mixed and Caucasian (Indian); p-value: .0006</a:t>
            </a:r>
          </a:p>
          <a:p>
            <a:pPr lvl="1"/>
            <a:r>
              <a:rPr lang="en-US" sz="950" dirty="0"/>
              <a:t>Caucasian (European) and Caucasian (Indian); p-value: 9.5e-9</a:t>
            </a:r>
          </a:p>
          <a:p>
            <a:pPr lvl="1"/>
            <a:r>
              <a:rPr lang="en-US" sz="950" dirty="0"/>
              <a:t>Caucasian (European) and Caucasian (Middle East); p-value: .02</a:t>
            </a:r>
          </a:p>
          <a:p>
            <a:pPr lvl="1"/>
            <a:r>
              <a:rPr lang="en-US" sz="950" dirty="0"/>
              <a:t>Mixed and Southeast Asian; p-value: .0015</a:t>
            </a:r>
          </a:p>
          <a:p>
            <a:pPr lvl="1"/>
            <a:r>
              <a:rPr lang="en-US" sz="950" dirty="0"/>
              <a:t>West African and Mixed; p-value: .4e-5</a:t>
            </a:r>
          </a:p>
          <a:p>
            <a:pPr lvl="1"/>
            <a:r>
              <a:rPr lang="en-US" sz="950" dirty="0"/>
              <a:t>West African and Caucasian (European); p-value: 4.3e-5</a:t>
            </a:r>
          </a:p>
          <a:p>
            <a:pPr lvl="1"/>
            <a:r>
              <a:rPr lang="en-US" sz="950" dirty="0"/>
              <a:t>Caucasian (North African/Other) and Caucasian (Indian); p-value: .019</a:t>
            </a:r>
          </a:p>
          <a:p>
            <a:pPr lvl="1"/>
            <a:r>
              <a:rPr lang="en-US" sz="950" dirty="0"/>
              <a:t>Native American and Caucasian (Indian); p-value: .0015</a:t>
            </a:r>
          </a:p>
          <a:p>
            <a:pPr lvl="1"/>
            <a:r>
              <a:rPr lang="en-US" sz="950" dirty="0"/>
              <a:t>Native American and Caucasian (Middle East); p-value: .012</a:t>
            </a:r>
          </a:p>
          <a:p>
            <a:pPr lvl="1"/>
            <a:r>
              <a:rPr lang="en-US" sz="950" dirty="0"/>
              <a:t>Pacific Islander and Caucasian (Indian); p-value: .013</a:t>
            </a:r>
          </a:p>
          <a:p>
            <a:pPr lvl="1"/>
            <a:r>
              <a:rPr lang="en-US" sz="950" dirty="0"/>
              <a:t>Pacific Islander and Caucasian (Middle East); p-value: .04</a:t>
            </a:r>
          </a:p>
          <a:p>
            <a:pPr lvl="1"/>
            <a:r>
              <a:rPr lang="en-US" sz="950" dirty="0"/>
              <a:t>West African and Caucasian (Indian); p-value: 2.6e-9</a:t>
            </a:r>
          </a:p>
          <a:p>
            <a:pPr lvl="1"/>
            <a:r>
              <a:rPr lang="en-US" sz="950" dirty="0"/>
              <a:t>West African and Caucasian (Middle East); p-value: 9.6e-7</a:t>
            </a:r>
          </a:p>
          <a:p>
            <a:pPr lvl="1"/>
            <a:r>
              <a:rPr lang="en-US" sz="950" dirty="0"/>
              <a:t>Caucasian (Indian) and Other; p-value: .0001</a:t>
            </a:r>
          </a:p>
          <a:p>
            <a:pPr lvl="1"/>
            <a:r>
              <a:rPr lang="en-US" sz="950" dirty="0"/>
              <a:t>Caucasian (North African/Other) and Southeast Asian; p-value: .03</a:t>
            </a:r>
          </a:p>
          <a:p>
            <a:pPr lvl="1"/>
            <a:r>
              <a:rPr lang="en-US" sz="950" dirty="0"/>
              <a:t>Caucasian (North African/Other) and West African; p-value: .00151</a:t>
            </a:r>
          </a:p>
          <a:p>
            <a:pPr lvl="1"/>
            <a:r>
              <a:rPr lang="en-US" sz="950" dirty="0"/>
              <a:t>Northeast Asian and Native American; p-value: .024</a:t>
            </a:r>
          </a:p>
          <a:p>
            <a:pPr lvl="1"/>
            <a:r>
              <a:rPr lang="en-US" sz="950" dirty="0"/>
              <a:t>Northeast Asian and Pacific Islander; p-value: .04</a:t>
            </a:r>
          </a:p>
          <a:p>
            <a:pPr lvl="1"/>
            <a:r>
              <a:rPr lang="en-US" sz="950" dirty="0"/>
              <a:t>Southeast Asian and Native American; p-value: .003</a:t>
            </a:r>
          </a:p>
          <a:p>
            <a:pPr lvl="1"/>
            <a:r>
              <a:rPr lang="en-US" sz="950" dirty="0"/>
              <a:t>Southeast Asian and Pacific Islander; p-value: .019</a:t>
            </a:r>
          </a:p>
          <a:p>
            <a:pPr lvl="1"/>
            <a:r>
              <a:rPr lang="en-US" sz="950" dirty="0"/>
              <a:t>Northeast Asian and West African; p-value: 1.9e-5</a:t>
            </a:r>
          </a:p>
          <a:p>
            <a:pPr lvl="1"/>
            <a:r>
              <a:rPr lang="en-US" sz="950" dirty="0"/>
              <a:t>Southeast Asian and West African; p-value: 3.6e-9</a:t>
            </a:r>
          </a:p>
          <a:p>
            <a:pPr lvl="1"/>
            <a:r>
              <a:rPr lang="en-US" sz="950" dirty="0"/>
              <a:t>Southeast Asian and Other; p-value: .0003</a:t>
            </a:r>
          </a:p>
          <a:p>
            <a:pPr lvl="1"/>
            <a:r>
              <a:rPr lang="en-US" sz="950" dirty="0"/>
              <a:t>West African and Other; p-value: 1.9e-5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9E50F-3826-9D41-AF1A-F3A590F9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2" y="5501102"/>
            <a:ext cx="6235700" cy="1003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86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E429-A8D6-8F46-8B59-C0C919F6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2D30-FEE1-264A-93D7-3AAAA41A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Data: 3</a:t>
            </a:r>
          </a:p>
          <a:p>
            <a:r>
              <a:rPr lang="en-US" dirty="0"/>
              <a:t>Data Cleaning: 4</a:t>
            </a:r>
          </a:p>
          <a:p>
            <a:r>
              <a:rPr lang="en-US" dirty="0"/>
              <a:t>General Descriptive Statistics: 5</a:t>
            </a:r>
          </a:p>
          <a:p>
            <a:r>
              <a:rPr lang="en-US" dirty="0"/>
              <a:t>Validity Analysis: 6 - 9</a:t>
            </a:r>
          </a:p>
          <a:p>
            <a:r>
              <a:rPr lang="en-US" dirty="0"/>
              <a:t>Reliability Analysis: 10</a:t>
            </a:r>
          </a:p>
          <a:p>
            <a:r>
              <a:rPr lang="en-US" dirty="0"/>
              <a:t>Mean Differences: 11 - 30</a:t>
            </a:r>
          </a:p>
          <a:p>
            <a:r>
              <a:rPr lang="en-US" dirty="0"/>
              <a:t>Regression Analysis: 31 – 35</a:t>
            </a:r>
          </a:p>
          <a:p>
            <a:r>
              <a:rPr lang="en-US" dirty="0"/>
              <a:t>Code: 36</a:t>
            </a:r>
          </a:p>
          <a:p>
            <a:r>
              <a:rPr lang="en-US" dirty="0"/>
              <a:t>Backup: 37</a:t>
            </a:r>
          </a:p>
        </p:txBody>
      </p:sp>
    </p:spTree>
    <p:extLst>
      <p:ext uri="{BB962C8B-B14F-4D97-AF65-F5344CB8AC3E}">
        <p14:creationId xmlns:p14="http://schemas.microsoft.com/office/powerpoint/2010/main" val="116736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(Agreeableness)</a:t>
            </a:r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3DCD7FF9-1E45-044A-8239-76C9F827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750" y="1436010"/>
            <a:ext cx="5996516" cy="4851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29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Agreeableness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 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6271684" y="1149764"/>
            <a:ext cx="5970105" cy="548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Pairwise t-test to find mean differences between groups</a:t>
            </a:r>
          </a:p>
          <a:p>
            <a:pPr lvl="1"/>
            <a:r>
              <a:rPr lang="en-US" sz="1800" dirty="0"/>
              <a:t>No assumption of equal variances</a:t>
            </a:r>
          </a:p>
          <a:p>
            <a:pPr lvl="1"/>
            <a:r>
              <a:rPr lang="en-US" sz="1800" dirty="0"/>
              <a:t>P-value adjustment method: BH</a:t>
            </a:r>
          </a:p>
          <a:p>
            <a:r>
              <a:rPr lang="en-US" sz="1800" dirty="0"/>
              <a:t>Significant mean differences</a:t>
            </a:r>
          </a:p>
          <a:p>
            <a:pPr lvl="1"/>
            <a:r>
              <a:rPr lang="en-US" sz="1800" dirty="0"/>
              <a:t>Northeast Asian and Caucasian (European); p-value: .0223</a:t>
            </a:r>
          </a:p>
          <a:p>
            <a:pPr lvl="1"/>
            <a:r>
              <a:rPr lang="en-US" sz="1800" dirty="0"/>
              <a:t>Northeast Asian and Caucasian (Indian); p-value: .0331</a:t>
            </a:r>
          </a:p>
          <a:p>
            <a:pPr lvl="1"/>
            <a:r>
              <a:rPr lang="en-US" sz="1800" dirty="0"/>
              <a:t>Caucasian (European) and Southeast Asian; p-value: 7e-9</a:t>
            </a:r>
          </a:p>
          <a:p>
            <a:pPr lvl="1"/>
            <a:r>
              <a:rPr lang="en-US" sz="1800" dirty="0"/>
              <a:t>Caucasian (Indian) and Southeast Asian; p-value: 6.9e-5</a:t>
            </a:r>
          </a:p>
          <a:p>
            <a:pPr lvl="1"/>
            <a:r>
              <a:rPr lang="en-US" sz="1800" dirty="0"/>
              <a:t>West African and Mixed; p-value: .0076</a:t>
            </a:r>
          </a:p>
          <a:p>
            <a:pPr lvl="1"/>
            <a:r>
              <a:rPr lang="en-US" sz="1800" dirty="0"/>
              <a:t>Mixed and Other; p-value: .002</a:t>
            </a:r>
          </a:p>
          <a:p>
            <a:pPr lvl="1"/>
            <a:r>
              <a:rPr lang="en-US" sz="1800" dirty="0"/>
              <a:t>Northeast Asian and West African; p-value: .0015</a:t>
            </a:r>
          </a:p>
          <a:p>
            <a:pPr lvl="1"/>
            <a:r>
              <a:rPr lang="en-US" sz="1800" dirty="0"/>
              <a:t>Northeast Asian and Other; p-value: .0036</a:t>
            </a:r>
          </a:p>
          <a:p>
            <a:pPr lvl="1"/>
            <a:r>
              <a:rPr lang="en-US" sz="1800" dirty="0"/>
              <a:t>Southeast Asian and West African; p-value: .6.9e-5</a:t>
            </a:r>
          </a:p>
          <a:p>
            <a:pPr lvl="1"/>
            <a:r>
              <a:rPr lang="en-US" sz="1800" dirty="0"/>
              <a:t>Southeast Asian and Other; p-value: 3.1e-11</a:t>
            </a:r>
          </a:p>
          <a:p>
            <a:pPr lvl="1"/>
            <a:endParaRPr lang="en-US" sz="9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3DDF1-FF8A-7D47-A41C-81273E5D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4" y="5575219"/>
            <a:ext cx="6172200" cy="96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800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(Conscientiousness)</a:t>
            </a:r>
          </a:p>
        </p:txBody>
      </p:sp>
      <p:pic>
        <p:nvPicPr>
          <p:cNvPr id="6" name="Content Placeholder 5" descr="A screenshot of text&#10;&#10;Description automatically generated">
            <a:extLst>
              <a:ext uri="{FF2B5EF4-FFF2-40B4-BE49-F238E27FC236}">
                <a16:creationId xmlns:a16="http://schemas.microsoft.com/office/drawing/2014/main" id="{FBB34492-21D2-634A-8C56-F691EC52D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7008" y="1436010"/>
            <a:ext cx="6020592" cy="4870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801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Conscientiousness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 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6445747" y="1130686"/>
            <a:ext cx="5970105" cy="5484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Pairwise t-test to find mean differences between groups</a:t>
            </a:r>
          </a:p>
          <a:p>
            <a:pPr lvl="1"/>
            <a:r>
              <a:rPr lang="en-US" sz="1200" dirty="0"/>
              <a:t>No assumption of equal variances</a:t>
            </a:r>
          </a:p>
          <a:p>
            <a:pPr lvl="1"/>
            <a:r>
              <a:rPr lang="en-US" sz="1200" dirty="0"/>
              <a:t>P-value adjustment method: BH</a:t>
            </a:r>
          </a:p>
          <a:p>
            <a:r>
              <a:rPr lang="en-US" sz="1200" dirty="0"/>
              <a:t>Significant mean differences</a:t>
            </a:r>
          </a:p>
          <a:p>
            <a:pPr lvl="1"/>
            <a:r>
              <a:rPr lang="en-US" sz="1200" dirty="0"/>
              <a:t>Mixed and Native American; p-value: .02</a:t>
            </a:r>
          </a:p>
          <a:p>
            <a:pPr lvl="1"/>
            <a:r>
              <a:rPr lang="en-US" sz="1200" dirty="0"/>
              <a:t>Mixed and West African; p-value: .02</a:t>
            </a:r>
          </a:p>
          <a:p>
            <a:pPr lvl="1"/>
            <a:r>
              <a:rPr lang="en-US" sz="1200" dirty="0"/>
              <a:t>Mixed and Other; p-value: 2.7e-6</a:t>
            </a:r>
          </a:p>
          <a:p>
            <a:pPr lvl="1"/>
            <a:r>
              <a:rPr lang="en-US" sz="1200" dirty="0"/>
              <a:t>Caucasian (European) and Native American; p-value: .036</a:t>
            </a:r>
          </a:p>
          <a:p>
            <a:pPr lvl="1"/>
            <a:r>
              <a:rPr lang="en-US" sz="1200" dirty="0"/>
              <a:t>Caucasian (Indian) and Native American; p-value:    .036</a:t>
            </a:r>
          </a:p>
          <a:p>
            <a:pPr lvl="1"/>
            <a:r>
              <a:rPr lang="en-US" sz="1200" dirty="0"/>
              <a:t>Caucasian (European) and Other; p-value: 9.3e-9</a:t>
            </a:r>
          </a:p>
          <a:p>
            <a:pPr lvl="1"/>
            <a:r>
              <a:rPr lang="en-US" sz="1200" dirty="0"/>
              <a:t>Caucasian (Indian) and West African; p-value: .036</a:t>
            </a:r>
          </a:p>
          <a:p>
            <a:pPr lvl="1"/>
            <a:r>
              <a:rPr lang="en-US" sz="1200" dirty="0"/>
              <a:t>West African and Caucasian (European); p-value:    .036</a:t>
            </a:r>
          </a:p>
          <a:p>
            <a:pPr lvl="1"/>
            <a:r>
              <a:rPr lang="en-US" sz="1200" dirty="0"/>
              <a:t>Other and Mixed; p-value: 2.7e-6</a:t>
            </a:r>
          </a:p>
          <a:p>
            <a:pPr lvl="1"/>
            <a:r>
              <a:rPr lang="en-US" sz="1200" dirty="0"/>
              <a:t>Other and Caucasian (European); p-value: 9.3e-9</a:t>
            </a:r>
          </a:p>
          <a:p>
            <a:pPr lvl="1"/>
            <a:r>
              <a:rPr lang="en-US" sz="1200" dirty="0"/>
              <a:t>Other and Caucasian (Indian); p-value: 7.3e-5</a:t>
            </a:r>
          </a:p>
          <a:p>
            <a:pPr lvl="1"/>
            <a:r>
              <a:rPr lang="en-US" sz="1200" dirty="0"/>
              <a:t>Native American and Indigenous Australian; p-value: .036</a:t>
            </a:r>
          </a:p>
          <a:p>
            <a:pPr lvl="1"/>
            <a:r>
              <a:rPr lang="en-US" sz="1200" dirty="0"/>
              <a:t>West African and Indigenous Australian; p-value: .036</a:t>
            </a:r>
          </a:p>
          <a:p>
            <a:pPr lvl="1"/>
            <a:r>
              <a:rPr lang="en-US" sz="1200" dirty="0"/>
              <a:t>Other and Indigenous Australian; p-value: .043</a:t>
            </a:r>
          </a:p>
          <a:p>
            <a:pPr lvl="1"/>
            <a:r>
              <a:rPr lang="en-US" sz="1200" dirty="0"/>
              <a:t>Northeast Asian and Native American; p-value: .035</a:t>
            </a:r>
          </a:p>
          <a:p>
            <a:pPr lvl="1"/>
            <a:r>
              <a:rPr lang="en-US" sz="1200" dirty="0"/>
              <a:t>West African and Northeast Asian; p-value: .035</a:t>
            </a:r>
          </a:p>
          <a:p>
            <a:pPr lvl="1"/>
            <a:r>
              <a:rPr lang="en-US" sz="1200" dirty="0"/>
              <a:t>Northeast Asian and Other; p-value: .02</a:t>
            </a:r>
          </a:p>
          <a:p>
            <a:pPr lvl="1"/>
            <a:r>
              <a:rPr lang="en-US" sz="1200" dirty="0"/>
              <a:t>Southeast Asian and West African; p-value: .112</a:t>
            </a:r>
          </a:p>
          <a:p>
            <a:pPr lvl="1"/>
            <a:r>
              <a:rPr lang="en-US" sz="1200" dirty="0"/>
              <a:t>Southeast Asian and Other; p-value: .018</a:t>
            </a:r>
          </a:p>
          <a:p>
            <a:pPr lvl="1"/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B7938-BD61-6E46-BCE1-EF18E99A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7" y="5594241"/>
            <a:ext cx="6235700" cy="92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751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– Race (Openness)</a:t>
            </a:r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F7C7A088-F757-D642-882C-47BFDDB4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507" y="1661917"/>
            <a:ext cx="5623026" cy="4548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907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6C83-4D2E-8349-A1B9-4AFC3205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47"/>
            <a:ext cx="10515600" cy="1325563"/>
          </a:xfrm>
        </p:spPr>
        <p:txBody>
          <a:bodyPr/>
          <a:lstStyle/>
          <a:p>
            <a:r>
              <a:rPr lang="en-US" dirty="0"/>
              <a:t>Mean Differences -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200C-A028-A242-AD5D-CFE81376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47" y="1149764"/>
            <a:ext cx="541152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Openness</a:t>
            </a:r>
            <a:r>
              <a:rPr lang="en-US" dirty="0"/>
              <a:t> trait for all Races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 (see backup slides for normality plot of residuals)</a:t>
            </a:r>
          </a:p>
          <a:p>
            <a:r>
              <a:rPr lang="en-US" dirty="0"/>
              <a:t>ANOVA Test with no assumption of equal variances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all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any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</a:t>
            </a:r>
          </a:p>
          <a:p>
            <a:pPr lvl="1"/>
            <a:r>
              <a:rPr lang="en-US" dirty="0"/>
              <a:t>True difference in at least one pair of means ≠ 0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503BC5-4A00-4E49-B249-C9ABB0E1B4AD}"/>
              </a:ext>
            </a:extLst>
          </p:cNvPr>
          <p:cNvSpPr txBox="1">
            <a:spLocks/>
          </p:cNvSpPr>
          <p:nvPr/>
        </p:nvSpPr>
        <p:spPr>
          <a:xfrm>
            <a:off x="6479803" y="1046397"/>
            <a:ext cx="5970105" cy="5701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Pairwise t-test to find mean differences between groups</a:t>
            </a:r>
          </a:p>
          <a:p>
            <a:pPr lvl="1"/>
            <a:r>
              <a:rPr lang="en-US" sz="800" dirty="0"/>
              <a:t>No assumption of equal variances</a:t>
            </a:r>
          </a:p>
          <a:p>
            <a:pPr lvl="1"/>
            <a:r>
              <a:rPr lang="en-US" sz="800" dirty="0"/>
              <a:t>P-value adjustment method: BH</a:t>
            </a:r>
          </a:p>
          <a:p>
            <a:r>
              <a:rPr lang="en-US" sz="800" dirty="0"/>
              <a:t>Significant mean differences</a:t>
            </a:r>
          </a:p>
          <a:p>
            <a:pPr lvl="1"/>
            <a:r>
              <a:rPr lang="en-US" sz="800" dirty="0"/>
              <a:t>Mixed and Caucasian (European); p-value: .0003</a:t>
            </a:r>
          </a:p>
          <a:p>
            <a:pPr lvl="1"/>
            <a:r>
              <a:rPr lang="en-US" sz="800" dirty="0"/>
              <a:t>Mixed and Caucasian (Indian); p-value: &lt; 2e-16</a:t>
            </a:r>
          </a:p>
          <a:p>
            <a:pPr lvl="1"/>
            <a:r>
              <a:rPr lang="en-US" sz="800" dirty="0"/>
              <a:t>Caucasian (North African/Other) and Mixed; p-value: .0136</a:t>
            </a:r>
          </a:p>
          <a:p>
            <a:pPr lvl="1"/>
            <a:r>
              <a:rPr lang="en-US" sz="800" dirty="0"/>
              <a:t>Mixed and Native American; p-value: 2.8e-6</a:t>
            </a:r>
          </a:p>
          <a:p>
            <a:pPr lvl="1"/>
            <a:r>
              <a:rPr lang="en-US" sz="800" dirty="0"/>
              <a:t>Southeast Asian and Mixed; p-value: &lt; 2e-16</a:t>
            </a:r>
          </a:p>
          <a:p>
            <a:pPr lvl="1"/>
            <a:r>
              <a:rPr lang="en-US" sz="800" dirty="0"/>
              <a:t>Mixed and Other; p-value: &lt; 2e-16</a:t>
            </a:r>
          </a:p>
          <a:p>
            <a:pPr lvl="1"/>
            <a:r>
              <a:rPr lang="en-US" sz="800" dirty="0"/>
              <a:t>Caucasian (European) and Caucasian (Indian); p-value: &lt; 2e-16</a:t>
            </a:r>
          </a:p>
          <a:p>
            <a:pPr lvl="1"/>
            <a:r>
              <a:rPr lang="en-US" sz="800" dirty="0"/>
              <a:t>Caucasian (European) and Caucasian (Middle East); p-value: 1.4e-14</a:t>
            </a:r>
          </a:p>
          <a:p>
            <a:pPr lvl="1"/>
            <a:r>
              <a:rPr lang="en-US" sz="800" dirty="0"/>
              <a:t>Caucasian (European) and Caucasian (North African/Other); p-value: 9.3e-7</a:t>
            </a:r>
          </a:p>
          <a:p>
            <a:pPr lvl="1"/>
            <a:r>
              <a:rPr lang="en-US" sz="800" dirty="0"/>
              <a:t>Caucasian (European) and Native American; p-value: 5.2e-10</a:t>
            </a:r>
          </a:p>
          <a:p>
            <a:pPr lvl="1"/>
            <a:r>
              <a:rPr lang="en-US" sz="800" dirty="0"/>
              <a:t>Caucasian (European) and Northeast Asian; p-value: 1.1e-8</a:t>
            </a:r>
          </a:p>
          <a:p>
            <a:pPr lvl="1"/>
            <a:r>
              <a:rPr lang="en-US" sz="800" dirty="0"/>
              <a:t>Caucasian (European) and Pacific Islander; p-value: .015</a:t>
            </a:r>
          </a:p>
          <a:p>
            <a:pPr lvl="1"/>
            <a:r>
              <a:rPr lang="en-US" sz="800" dirty="0"/>
              <a:t>Caucasian (European) and Southeast Asian; p-value: &lt; 2e-16</a:t>
            </a:r>
          </a:p>
          <a:p>
            <a:pPr lvl="1"/>
            <a:r>
              <a:rPr lang="en-US" sz="800" dirty="0"/>
              <a:t>Caucasian (European) and West African; p-value: .027</a:t>
            </a:r>
          </a:p>
          <a:p>
            <a:pPr lvl="1"/>
            <a:r>
              <a:rPr lang="en-US" sz="800" dirty="0"/>
              <a:t>Caucasian (European) and Other; p-value: &lt; 2e-16</a:t>
            </a:r>
          </a:p>
          <a:p>
            <a:pPr lvl="1"/>
            <a:r>
              <a:rPr lang="en-US" sz="800" dirty="0"/>
              <a:t>Caucasian (Middle East) and Caucasian (Indian); p-value: .016</a:t>
            </a:r>
          </a:p>
          <a:p>
            <a:pPr lvl="1"/>
            <a:r>
              <a:rPr lang="en-US" sz="800" dirty="0"/>
              <a:t>Caucasian (North African/Other) and Caucasian (Indian); p-value: .00014</a:t>
            </a:r>
          </a:p>
          <a:p>
            <a:pPr lvl="1"/>
            <a:r>
              <a:rPr lang="en-US" sz="800" dirty="0"/>
              <a:t>West African and Caucasian (Indian); p-value: 7.4e-6</a:t>
            </a:r>
          </a:p>
          <a:p>
            <a:pPr lvl="1"/>
            <a:r>
              <a:rPr lang="en-US" sz="800" dirty="0"/>
              <a:t>Caucasian (Middle East) and Southeast Asian; p-value: .005</a:t>
            </a:r>
          </a:p>
          <a:p>
            <a:pPr lvl="1"/>
            <a:r>
              <a:rPr lang="en-US" sz="800" dirty="0"/>
              <a:t>Caucasian (Middle East) and West African; p-value: .029</a:t>
            </a:r>
          </a:p>
          <a:p>
            <a:pPr lvl="1"/>
            <a:r>
              <a:rPr lang="en-US" sz="800" dirty="0"/>
              <a:t>Caucasian (Middle East) and Other; p-value: .026</a:t>
            </a:r>
          </a:p>
          <a:p>
            <a:pPr lvl="1"/>
            <a:r>
              <a:rPr lang="en-US" sz="800" dirty="0"/>
              <a:t>Caucasian (North African/Other) and Native American; p-value: .016</a:t>
            </a:r>
          </a:p>
          <a:p>
            <a:pPr lvl="1"/>
            <a:r>
              <a:rPr lang="en-US" sz="800" dirty="0"/>
              <a:t>Caucasian (North African/Other) and Southeast Asian; p-value: 2.8e-5</a:t>
            </a:r>
          </a:p>
          <a:p>
            <a:pPr lvl="1"/>
            <a:r>
              <a:rPr lang="en-US" sz="800" dirty="0"/>
              <a:t>Caucasian (North African/Other) and Other; p-value: .00021</a:t>
            </a:r>
          </a:p>
          <a:p>
            <a:pPr lvl="1"/>
            <a:r>
              <a:rPr lang="en-US" sz="800" dirty="0"/>
              <a:t>Native American and West African; p-value: .00128</a:t>
            </a:r>
          </a:p>
          <a:p>
            <a:pPr lvl="1"/>
            <a:r>
              <a:rPr lang="en-US" sz="800" dirty="0"/>
              <a:t>Northeast Asian and West African; p-value: .00815</a:t>
            </a:r>
          </a:p>
          <a:p>
            <a:pPr lvl="1"/>
            <a:r>
              <a:rPr lang="en-US" sz="800" dirty="0"/>
              <a:t>Southeast Asian and West African; p-value: 2.1e-6</a:t>
            </a:r>
          </a:p>
          <a:p>
            <a:pPr lvl="1"/>
            <a:r>
              <a:rPr lang="en-US" sz="800" dirty="0"/>
              <a:t>West African and Other; p-value: 1.1e-5</a:t>
            </a:r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pPr lvl="1"/>
            <a:endParaRPr lang="en-US" sz="9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A28FAD-BD24-A24E-99E9-86F0E4F4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8" y="5501102"/>
            <a:ext cx="60325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704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26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Extroversion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605D27-9855-A24B-94F1-6CC94CAF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19" y="4392781"/>
            <a:ext cx="2837054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888EE1-2FEF-2E4E-9A19-AD871D8A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6" y="5435139"/>
            <a:ext cx="4554475" cy="1164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F9C1DD1-2028-4643-8E3F-7EE4769D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980" y="199568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DB470-088E-0041-9FB8-2D715D3CA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419" y="199568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82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Neuroticism</a:t>
            </a:r>
            <a:r>
              <a:rPr lang="en-US" dirty="0"/>
              <a:t>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46683-EEA0-B045-AD62-C5396BF9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8" y="5448699"/>
            <a:ext cx="4760546" cy="1194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CDBBE2-C6B4-5546-9D78-85A32907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185" y="445709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243A8-9766-3E47-A3F5-0F946D3FB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36" y="196005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8A15CD-DCE3-A34C-9BC5-6526B1D9E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711" y="196005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702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9625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Agreeableness</a:t>
            </a:r>
            <a:r>
              <a:rPr lang="en-US" dirty="0"/>
              <a:t>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41F995-8D82-C140-96D8-D88AA241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69" y="4419100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5B29-14BF-1B42-834C-A1C711B9C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72" y="5532437"/>
            <a:ext cx="4691813" cy="1204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1946E-AF27-8448-92DA-9BE8F752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69" y="2057400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picture containing photo&#10;&#10;Description automatically generated">
            <a:extLst>
              <a:ext uri="{FF2B5EF4-FFF2-40B4-BE49-F238E27FC236}">
                <a16:creationId xmlns:a16="http://schemas.microsoft.com/office/drawing/2014/main" id="{36765654-442B-8848-816E-8C7799319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495" y="2057400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866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9625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Conscientiousness</a:t>
            </a:r>
            <a:r>
              <a:rPr lang="en-US" dirty="0"/>
              <a:t>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AE0B3-ADEA-B248-8AB6-A14DD182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10591"/>
            <a:ext cx="4122476" cy="1058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B9A715-6FB1-D44E-A81E-6064638F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710" y="437357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FF06F-9BDF-4946-802F-31AB9732E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6024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F7DF5-B22C-974F-AA70-9D788C326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2236" y="1936024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3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BA13-C437-9C4F-A12C-F7D20D8D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989D-28D2-9E4A-B565-0C5DE755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was collected through an interactive online Big Five Personality test.</a:t>
            </a:r>
          </a:p>
          <a:p>
            <a:r>
              <a:rPr lang="en-US" dirty="0"/>
              <a:t>Over 19,000 respondents.</a:t>
            </a:r>
          </a:p>
          <a:p>
            <a:r>
              <a:rPr lang="en-US" dirty="0"/>
              <a:t>Questions measured Extroversion, Neuroticism, Agreeableness, Conscientiousness, and Openness.</a:t>
            </a:r>
          </a:p>
          <a:p>
            <a:r>
              <a:rPr lang="en-US" dirty="0"/>
              <a:t>Questions were measured on a Likert Scale (0: Missed, 1: Disagree, 3: Neutral, 5: Agree).</a:t>
            </a:r>
          </a:p>
          <a:p>
            <a:r>
              <a:rPr lang="en-US" dirty="0"/>
              <a:t>Demographics recorded were race, gender, age, if English was their natural language, dominant hand, country, and source.</a:t>
            </a:r>
          </a:p>
          <a:p>
            <a:r>
              <a:rPr lang="en-US" dirty="0"/>
              <a:t>All data was imported, cleaned, modeled, and visualized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23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AB42-D177-5640-8AF4-5FD1C6F0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– English as a first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844-6551-4141-ACFB-AC5E5349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9625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Mean Differences in </a:t>
            </a:r>
            <a:r>
              <a:rPr lang="en-US" b="1" dirty="0"/>
              <a:t>Openness</a:t>
            </a:r>
            <a:r>
              <a:rPr lang="en-US" dirty="0"/>
              <a:t> trait for respondents who report English as a first language and those who do not</a:t>
            </a:r>
          </a:p>
          <a:p>
            <a:r>
              <a:rPr lang="en-US" dirty="0"/>
              <a:t>Significance value = .05 </a:t>
            </a:r>
          </a:p>
          <a:p>
            <a:r>
              <a:rPr lang="en-US" dirty="0"/>
              <a:t>Samples are independent</a:t>
            </a:r>
          </a:p>
          <a:p>
            <a:r>
              <a:rPr lang="en-US" dirty="0"/>
              <a:t>Samples are normally distributed</a:t>
            </a:r>
          </a:p>
          <a:p>
            <a:r>
              <a:rPr lang="en-US" dirty="0"/>
              <a:t>Unpaired two-sample t-test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True difference in means = 0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True difference in means ≠ 0</a:t>
            </a:r>
          </a:p>
          <a:p>
            <a:r>
              <a:rPr lang="en-US" dirty="0"/>
              <a:t>Conclusion: </a:t>
            </a:r>
            <a:r>
              <a:rPr lang="en-US" b="1" dirty="0"/>
              <a:t>Reject H</a:t>
            </a:r>
            <a:r>
              <a:rPr lang="en-US" b="1" baseline="-25000" dirty="0"/>
              <a:t>0 </a:t>
            </a:r>
          </a:p>
          <a:p>
            <a:pPr lvl="1"/>
            <a:r>
              <a:rPr lang="en-US" dirty="0"/>
              <a:t>The true difference in means ≠ 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01331F-31BE-EE43-909F-11906F16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925" y="4483577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0A48EC-BEC7-FF40-A47F-97005E9C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85" y="5588821"/>
            <a:ext cx="4721525" cy="118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0AE0F-317C-E54B-BD82-B4476B156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515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2E555-BB91-FF46-B16A-D8E1C6869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451" y="2115153"/>
            <a:ext cx="2837053" cy="229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276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Extroversion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318092" y="5343787"/>
            <a:ext cx="7013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Extroversion = .55 + .0016(Age) + .009(Missed) + .02(Female) - .102(Other)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increase in age is significantly correlated to the extroversion trait, but the model only explains 1.5% of the variation of the extroversion trait. Compared to males, females are significantly more extroverted and non-binary respondents are significantly less extroverted.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F7145-7923-0F4D-9B93-17204735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555750"/>
            <a:ext cx="5829300" cy="374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16F277D-D334-DA43-905B-4BB455339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44" y="1555749"/>
            <a:ext cx="4507356" cy="375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120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Neuroticism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167090" y="5292546"/>
            <a:ext cx="731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Neuroticism = .65 - .0023(Age) - .035(Missed) + .058(Female) - .092(Other)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decrease in age is significantly correlated to the neuroticism trait, but the model only explains 5.2% of the variation of the extroversion trait. Compared to males, females are significantly more neurotic and non-binary respondents are significantly more neurotic.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34167-5E2E-B146-81D2-68AB7514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6" y="1396724"/>
            <a:ext cx="5803900" cy="374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C15A69B-F29D-8147-AC02-D9308C14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444" y="1427040"/>
            <a:ext cx="4464582" cy="371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13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1292" cy="1325563"/>
          </a:xfrm>
        </p:spPr>
        <p:txBody>
          <a:bodyPr/>
          <a:lstStyle/>
          <a:p>
            <a:r>
              <a:rPr lang="en-US" dirty="0"/>
              <a:t>Regression – Agreeableness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167090" y="5292546"/>
            <a:ext cx="7315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Agreeableness = .068 + .002(Age) + .039(Missed) + .064(Female) - .018(Other)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increase in age is significantly correlated to the agreeableness trait, but the model only explains 7.3% of the variation of the agreeableness trait. Compared to males, females are significantly more agreeable.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F8DB5-E8B6-904F-A89F-49E54FAA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413819"/>
            <a:ext cx="58420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2DEE6C8-DCA2-4A4B-9E31-618C2FED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12" y="1413819"/>
            <a:ext cx="4485746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05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r>
              <a:rPr lang="en-US" dirty="0"/>
              <a:t>Regression – Conscientiousness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167090" y="5292546"/>
            <a:ext cx="7315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Conscientiousness = .59 + .0027(Age) + .004(Missed) + .01(Female) - .028(Other)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increase in age is significantly correlated to the conscientiousness trait, but the model only explains 4.7% of the variation of the conscientiousness trait. Compared to males, females are significantly more conscientious.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6AB6D-AA76-F847-A226-23A15EBD6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2" y="1471282"/>
            <a:ext cx="58039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F8B5BBA-4930-ED4E-8A4A-0E125AEF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1480236"/>
            <a:ext cx="4481775" cy="3730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455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5509-55E6-3444-B82F-B4CA42C4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– Openness by Age and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9B6FF-1C80-C345-83E2-7A8EC0842090}"/>
              </a:ext>
            </a:extLst>
          </p:cNvPr>
          <p:cNvSpPr txBox="1"/>
          <p:nvPr/>
        </p:nvSpPr>
        <p:spPr>
          <a:xfrm>
            <a:off x="167090" y="5292546"/>
            <a:ext cx="7315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Openness = .77 + .0009(Age) - .027(Missed) - .025(Female) + .035(Other)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increase in age is significantly correlated to the openness trait, but the model only explains 1.7% of the variation of the openness trait. Compared to males, females are significantly less open and non-binary respondents are significantly more open.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EEE29-429A-FC4A-A838-627F1C14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433278"/>
            <a:ext cx="5803900" cy="372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A7B9EE5-60AC-514A-BD20-F69A3169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470" y="1433278"/>
            <a:ext cx="4470488" cy="372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2326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C59D-6681-714B-9AFA-DB36B51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0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E7B6-D196-3E48-BFE9-AE91FA7A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Differences by Race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EDA50D-E23B-084E-86D4-E9B251AA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88" y="1301826"/>
            <a:ext cx="2938503" cy="2377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3E3BB81-A6E3-1440-BABB-30445FDD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67" y="1301602"/>
            <a:ext cx="2938780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879756-0635-FE4C-AA74-FE572EB3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733" y="1301602"/>
            <a:ext cx="2938780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E2DF8-218F-1F46-AC79-A15439FF4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357" y="4053177"/>
            <a:ext cx="2938780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DE11BC9-2DDA-1D40-A259-4A0052A78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53177"/>
            <a:ext cx="2938780" cy="237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46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802C-4731-F649-8663-28D6E4E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9397-9E8B-5346-A1E0-12497EE9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78" y="1356498"/>
            <a:ext cx="6834809" cy="45672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Subscales that were reversed scored were adjusted.</a:t>
            </a:r>
          </a:p>
          <a:p>
            <a:r>
              <a:rPr lang="en-US" dirty="0"/>
              <a:t>Column names and values were renamed for readability.</a:t>
            </a:r>
          </a:p>
          <a:p>
            <a:r>
              <a:rPr lang="en-US" dirty="0"/>
              <a:t>Categorical variables were converted to factors.</a:t>
            </a:r>
          </a:p>
          <a:p>
            <a:r>
              <a:rPr lang="en-US" dirty="0"/>
              <a:t>Some respondents put year of birth as their age response. This was adjusted for by subtracting their year of birth from 2012 (the year they took this test).</a:t>
            </a:r>
          </a:p>
          <a:p>
            <a:r>
              <a:rPr lang="en-US" dirty="0"/>
              <a:t>Scale composite scores were generated as an average of their subscale responses.</a:t>
            </a:r>
          </a:p>
          <a:p>
            <a:r>
              <a:rPr lang="en-US" dirty="0"/>
              <a:t>Some responses reported ages of less than 0 and greater than 110. These cases were removed.</a:t>
            </a:r>
          </a:p>
          <a:p>
            <a:r>
              <a:rPr lang="en-US" dirty="0"/>
              <a:t>Composite scores were placed after the demographics and before the subscale scores.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B209D-371D-CF4C-B71E-EB44BA7D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009" y="1276698"/>
            <a:ext cx="4070847" cy="2084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B5F73F-70C2-7F4A-9D7E-A918FB072677}"/>
              </a:ext>
            </a:extLst>
          </p:cNvPr>
          <p:cNvCxnSpPr/>
          <p:nvPr/>
        </p:nvCxnSpPr>
        <p:spPr>
          <a:xfrm>
            <a:off x="9692640" y="3530379"/>
            <a:ext cx="0" cy="652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1EDB139-BC3F-1444-8F1C-37E84181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616" y="4303837"/>
            <a:ext cx="4486048" cy="1754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47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798D-276D-B846-8575-EBA6B69D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Descriptive Statistics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741336-3266-1B4A-A23B-08051B3C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052" y="1690688"/>
            <a:ext cx="537636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C5B0E29-6F6F-474B-9536-FFDA6A663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21" y="1690688"/>
            <a:ext cx="537636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57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96A0-42F8-204E-B5FE-351FEBE4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5641-8F57-A74F-AEF0-BCC1DE2F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 Analysis was used to validate scales.</a:t>
            </a:r>
          </a:p>
          <a:p>
            <a:r>
              <a:rPr lang="en-US" dirty="0"/>
              <a:t>A cutoff value of .3 for the loadings was used to improve factor visibility.</a:t>
            </a:r>
          </a:p>
          <a:p>
            <a:r>
              <a:rPr lang="en-US" dirty="0"/>
              <a:t>Scales were validated.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41DA2E49-502D-D445-9418-1C9B4E85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55" y="2999232"/>
            <a:ext cx="4560945" cy="369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613C6B-C908-F742-95AF-4CCCDCA8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8" y="4424190"/>
            <a:ext cx="6094730" cy="841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51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DB42-A2AD-A94E-890C-75B0A0C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AC4D-6164-A942-8888-BCA72D29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Convergent and discriminant validity were also used to validate the scales through the </a:t>
            </a:r>
            <a:r>
              <a:rPr lang="en-US" dirty="0" err="1"/>
              <a:t>mtmm</a:t>
            </a:r>
            <a:r>
              <a:rPr lang="en-US" dirty="0"/>
              <a:t>() function.</a:t>
            </a:r>
          </a:p>
          <a:p>
            <a:pPr lvl="1"/>
            <a:r>
              <a:rPr lang="en-US" dirty="0"/>
              <a:t>We want subscale scores to be correlated with other subscale scores within that scale, and not correlated with subscale scores not in that scale.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1: Extroversion</a:t>
            </a:r>
          </a:p>
          <a:p>
            <a:pPr lvl="1"/>
            <a:r>
              <a:rPr lang="en-US" dirty="0"/>
              <a:t>2: Neuroticism</a:t>
            </a:r>
          </a:p>
          <a:p>
            <a:pPr lvl="1"/>
            <a:r>
              <a:rPr lang="en-US" dirty="0"/>
              <a:t>3: Agreeableness</a:t>
            </a:r>
          </a:p>
          <a:p>
            <a:pPr lvl="1"/>
            <a:r>
              <a:rPr lang="en-US" dirty="0"/>
              <a:t>4: Conscientiousness</a:t>
            </a:r>
          </a:p>
          <a:p>
            <a:pPr lvl="1"/>
            <a:r>
              <a:rPr lang="en-US" dirty="0"/>
              <a:t>5: Openness</a:t>
            </a:r>
          </a:p>
        </p:txBody>
      </p:sp>
    </p:spTree>
    <p:extLst>
      <p:ext uri="{BB962C8B-B14F-4D97-AF65-F5344CB8AC3E}">
        <p14:creationId xmlns:p14="http://schemas.microsoft.com/office/powerpoint/2010/main" val="261221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880D-19AE-6443-8B8E-A5B332DF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/>
          <a:lstStyle/>
          <a:p>
            <a:r>
              <a:rPr lang="en-US" dirty="0"/>
              <a:t>Validity Analysis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8CB148-5281-6A42-91F4-5F3EFE349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35" y="1316324"/>
            <a:ext cx="3192685" cy="265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6F157B-31A6-874E-88CE-0742E3BA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497" y="1316324"/>
            <a:ext cx="3192686" cy="265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5CA7E8-2C20-664D-8B6A-3BACC699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779" y="1316325"/>
            <a:ext cx="3192685" cy="265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03585D-11E9-D643-80C0-8E485D1B0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144" y="4075431"/>
            <a:ext cx="3192685" cy="2658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AA17DA-E131-9344-96DA-788464040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894" y="4075431"/>
            <a:ext cx="3192686" cy="265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53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F316-361D-D246-AD7A-D78300C0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ADE8-6C0C-EF4A-A1D7-F9817E64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Overall, each subscale was correlated with its respective scale (convergently valid) and was not correlated to scales that didn’t measure the same trait (discriminately valid).  </a:t>
            </a:r>
          </a:p>
          <a:p>
            <a:r>
              <a:rPr lang="en-US" dirty="0"/>
              <a:t>We can see that there is a slight relation between extroversion and agreeableness, but this is to be expected given the nature of each trait.</a:t>
            </a:r>
          </a:p>
        </p:txBody>
      </p:sp>
    </p:spTree>
    <p:extLst>
      <p:ext uri="{BB962C8B-B14F-4D97-AF65-F5344CB8AC3E}">
        <p14:creationId xmlns:p14="http://schemas.microsoft.com/office/powerpoint/2010/main" val="252319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2929</Words>
  <Application>Microsoft Macintosh PowerPoint</Application>
  <PresentationFormat>Widescreen</PresentationFormat>
  <Paragraphs>345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Big Five Psychometric Analysis</vt:lpstr>
      <vt:lpstr>Table of Contents</vt:lpstr>
      <vt:lpstr>The Data</vt:lpstr>
      <vt:lpstr>Data Cleaning</vt:lpstr>
      <vt:lpstr>General Descriptive Statistics</vt:lpstr>
      <vt:lpstr>Validity Analysis</vt:lpstr>
      <vt:lpstr>Validity Analysis</vt:lpstr>
      <vt:lpstr>Validity Analysis</vt:lpstr>
      <vt:lpstr>Validity Analysis</vt:lpstr>
      <vt:lpstr>Reliability Analysis</vt:lpstr>
      <vt:lpstr>Mean Differences - Gender</vt:lpstr>
      <vt:lpstr>Mean Differences - Gender</vt:lpstr>
      <vt:lpstr>Mean Differences - Gender</vt:lpstr>
      <vt:lpstr>Mean Differences - Gender</vt:lpstr>
      <vt:lpstr>Mean Differences - Gender</vt:lpstr>
      <vt:lpstr>Mean Differences – Race (Extroversion)</vt:lpstr>
      <vt:lpstr>Mean Differences - Race</vt:lpstr>
      <vt:lpstr>Mean Differences – Race (Neuroticism)</vt:lpstr>
      <vt:lpstr>Mean Differences - Race</vt:lpstr>
      <vt:lpstr>Mean Differences – Race (Agreeableness)</vt:lpstr>
      <vt:lpstr>Mean Differences - Race</vt:lpstr>
      <vt:lpstr>Mean Differences – Race (Conscientiousness)</vt:lpstr>
      <vt:lpstr>Mean Differences - Race</vt:lpstr>
      <vt:lpstr>Mean Differences – Race (Openness)</vt:lpstr>
      <vt:lpstr>Mean Differences - Race</vt:lpstr>
      <vt:lpstr>Mean Differences – English as a first Language</vt:lpstr>
      <vt:lpstr>Mean Differences – English as a first Language</vt:lpstr>
      <vt:lpstr>Mean Differences – English as a first Language</vt:lpstr>
      <vt:lpstr>Mean Differences – English as a first Language</vt:lpstr>
      <vt:lpstr>Mean Differences – English as a first Language</vt:lpstr>
      <vt:lpstr>Regression – Extroversion by Age and Gender</vt:lpstr>
      <vt:lpstr>Regression – Neuroticism by Age and Gender</vt:lpstr>
      <vt:lpstr>Regression – Agreeableness by Age and Gender</vt:lpstr>
      <vt:lpstr>Regression – Conscientiousness by Age and Gender</vt:lpstr>
      <vt:lpstr>Regression – Openness by Age and Gender</vt:lpstr>
      <vt:lpstr>Code</vt:lpstr>
      <vt:lpstr>Mean Differences by Race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Five Dataset Analysis</dc:title>
  <dc:creator>Strahlman, Mitchell T</dc:creator>
  <cp:lastModifiedBy>Strahlman, Mitchell T</cp:lastModifiedBy>
  <cp:revision>74</cp:revision>
  <dcterms:created xsi:type="dcterms:W3CDTF">2020-04-20T14:48:02Z</dcterms:created>
  <dcterms:modified xsi:type="dcterms:W3CDTF">2020-08-26T14:37:14Z</dcterms:modified>
</cp:coreProperties>
</file>