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hlman, Mitchell T" initials="SMT" lastIdx="2" clrIdx="0">
    <p:extLst>
      <p:ext uri="{19B8F6BF-5375-455C-9EA6-DF929625EA0E}">
        <p15:presenceInfo xmlns:p15="http://schemas.microsoft.com/office/powerpoint/2012/main" userId="S::mts3763@mavs.uta.edu::9706c10c-c91b-40ac-a90b-012e58328f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9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dib528/Logistic_Regression/blob/master/Logistic_Regression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B7-AEF9-B649-95E3-A385D482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A585-779E-384A-850B-D5E1A76C8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 Strahlman</a:t>
            </a:r>
          </a:p>
          <a:p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42671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04BF-E289-BA46-A1A7-7E01006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9A4B-7569-6F41-AEDB-E33B5461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7441"/>
            <a:ext cx="6739428" cy="4957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odds associated with someone between the ages of 25 &amp; 29 is 1.5871 when compared to the reference group (&lt; 25)</a:t>
            </a:r>
          </a:p>
          <a:p>
            <a:r>
              <a:rPr lang="en-US" dirty="0"/>
              <a:t>The odds associated with someone between the ages of 30 &amp; 39 is 2.6026 when compared to the reference group (&lt; 25)</a:t>
            </a:r>
          </a:p>
          <a:p>
            <a:r>
              <a:rPr lang="en-US" dirty="0"/>
              <a:t>The odds associated with someone between the ages of 40 &amp; 49 is 3.5502 when compared to the reference group (&lt; 25)</a:t>
            </a:r>
          </a:p>
          <a:p>
            <a:r>
              <a:rPr lang="en-US" dirty="0"/>
              <a:t>The odds associated with some education is 1.5323 when compared to the reference group (no education)</a:t>
            </a:r>
          </a:p>
          <a:p>
            <a:r>
              <a:rPr lang="en-US" dirty="0"/>
              <a:t>The odds associated with not wanting more children is 2.2412 when compared to the reference group (wants more children)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0D3A0-5AC5-F548-A151-21A22144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9" y="2052027"/>
            <a:ext cx="4502264" cy="368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7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2960-BF8C-FD45-A3E7-7AD3CFE7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F2FA-0231-8A41-9F2E-79BDE19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937-F540-5D44-9CDF-D3B0859F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Examination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Logistic Regression Model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3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5FF7-CA40-A84E-89E1-346C6C1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DB93-2E6C-B041-BDCA-27708A20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 distribution of 1607 currently married and fecund women interviewed in a Fiji Fertility Study 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Age (&lt; 25, 25 - 29, 30 - 39, 40 - 49)</a:t>
            </a:r>
          </a:p>
          <a:p>
            <a:pPr lvl="1"/>
            <a:r>
              <a:rPr lang="en-US" dirty="0"/>
              <a:t>Education Level (no education, some education)</a:t>
            </a:r>
          </a:p>
          <a:p>
            <a:pPr lvl="1"/>
            <a:r>
              <a:rPr lang="en-US" dirty="0"/>
              <a:t>Desire for more Children (wants more, does not want more)</a:t>
            </a:r>
          </a:p>
          <a:p>
            <a:pPr lvl="1"/>
            <a:r>
              <a:rPr lang="en-US" dirty="0"/>
              <a:t>Current Use of Contraception (uses, does not use)</a:t>
            </a:r>
          </a:p>
          <a:p>
            <a:r>
              <a:rPr lang="en-US" dirty="0"/>
              <a:t>All data was imported, cleaned, modeled, and visualized in RStudio</a:t>
            </a:r>
          </a:p>
        </p:txBody>
      </p:sp>
    </p:spTree>
    <p:extLst>
      <p:ext uri="{BB962C8B-B14F-4D97-AF65-F5344CB8AC3E}">
        <p14:creationId xmlns:p14="http://schemas.microsoft.com/office/powerpoint/2010/main" val="40989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E0E6-01AD-4345-8495-120ABB37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08955-F25D-0B45-98CB-3755F7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480" y="1447373"/>
            <a:ext cx="5054600" cy="199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60CA2-6395-2C45-A34D-E1A77C2C59F2}"/>
              </a:ext>
            </a:extLst>
          </p:cNvPr>
          <p:cNvCxnSpPr/>
          <p:nvPr/>
        </p:nvCxnSpPr>
        <p:spPr>
          <a:xfrm>
            <a:off x="9437077" y="3657600"/>
            <a:ext cx="0" cy="574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3EB20B-F20B-9442-90DF-4909F2A3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30" y="4448358"/>
            <a:ext cx="306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8E396A-7314-D54D-9E3C-9EF932D3E13D}"/>
              </a:ext>
            </a:extLst>
          </p:cNvPr>
          <p:cNvSpPr txBox="1">
            <a:spLocks/>
          </p:cNvSpPr>
          <p:nvPr/>
        </p:nvSpPr>
        <p:spPr>
          <a:xfrm>
            <a:off x="230921" y="1847074"/>
            <a:ext cx="645123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n column was expanded and integrated into the other columns, so that each row represented a single survey respondent</a:t>
            </a:r>
          </a:p>
          <a:p>
            <a:r>
              <a:rPr lang="en-US" dirty="0"/>
              <a:t>Each variable (all categorical) was converted to a factor  </a:t>
            </a:r>
          </a:p>
          <a:p>
            <a:r>
              <a:rPr lang="en-US" dirty="0"/>
              <a:t>Column titles and factor levels were renamed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421657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76C2-E157-594B-AD97-4261083E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B209-0A8D-0D48-829C-AC8F66CC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5" y="1331259"/>
            <a:ext cx="8946541" cy="4195481"/>
          </a:xfrm>
        </p:spPr>
        <p:txBody>
          <a:bodyPr/>
          <a:lstStyle/>
          <a:p>
            <a:r>
              <a:rPr lang="en-US" dirty="0"/>
              <a:t>Descriptive tables were created to detect whether there was representation within each demographic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A20F8-081F-AA40-9FFA-5992C9F6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99531"/>
              </p:ext>
            </p:extLst>
          </p:nvPr>
        </p:nvGraphicFramePr>
        <p:xfrm>
          <a:off x="212357" y="2196773"/>
          <a:ext cx="5370692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20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745545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2702005114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1217043067"/>
                    </a:ext>
                  </a:extLst>
                </a:gridCol>
              </a:tblGrid>
              <a:tr h="37188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Age Group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 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25 - 29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30 - 39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40 - 49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6DF17-F6D8-6141-AA91-4A17D24E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6077"/>
              </p:ext>
            </p:extLst>
          </p:nvPr>
        </p:nvGraphicFramePr>
        <p:xfrm>
          <a:off x="5931876" y="2196773"/>
          <a:ext cx="5545016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47AB5-40EC-FF41-8042-480FA470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70849"/>
              </p:ext>
            </p:extLst>
          </p:nvPr>
        </p:nvGraphicFramePr>
        <p:xfrm>
          <a:off x="3159368" y="4493416"/>
          <a:ext cx="5545016" cy="217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Wants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Does not Want 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3CC0-4A2D-814B-8E25-9DB2F4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98FF8-55B1-654A-99D4-0AB150F7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85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87885-725B-D741-BA2C-E989DF0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71A65-C63E-3D4D-B158-CEE5D425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59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3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19D-DFE3-6D40-8B7E-BB0BD8D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1E08-16D4-6E4A-AD07-F5E5356E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 subsets were created in order to create a post-test confusion matrix</a:t>
            </a:r>
          </a:p>
          <a:p>
            <a:pPr lvl="1"/>
            <a:r>
              <a:rPr lang="en-US" dirty="0"/>
              <a:t>75% of data = training</a:t>
            </a:r>
          </a:p>
          <a:p>
            <a:pPr lvl="1"/>
            <a:r>
              <a:rPr lang="en-US" dirty="0"/>
              <a:t>25% of data = test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968D7-39C2-8A43-AA91-B18AD720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886688"/>
            <a:ext cx="6849512" cy="96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245-8229-F049-AAEC-25719408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37AC330C-16B7-AF40-9E79-1A06B827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969" y="1459523"/>
            <a:ext cx="4079631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917A9C1-E8E0-3346-B8EE-90C5B58E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" y="1459523"/>
            <a:ext cx="6045900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94F20-B45B-EC41-A249-7E747327938C}"/>
              </a:ext>
            </a:extLst>
          </p:cNvPr>
          <p:cNvSpPr txBox="1"/>
          <p:nvPr/>
        </p:nvSpPr>
        <p:spPr>
          <a:xfrm>
            <a:off x="0" y="5706149"/>
            <a:ext cx="12192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Contraceptive Use = -2.06 + .46(25 – 29 AG) + .96(20-39 AG) + 1.23(40 – 49 AG) + .43(Some Education) + .81(No more Children)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All reported independent variables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3568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685-F9F5-FE4F-9947-A7816FCB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&amp; Confusion Matrix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779EE-527F-0449-8D05-E8DAFF9444A0}"/>
              </a:ext>
            </a:extLst>
          </p:cNvPr>
          <p:cNvSpPr txBox="1">
            <a:spLocks/>
          </p:cNvSpPr>
          <p:nvPr/>
        </p:nvSpPr>
        <p:spPr>
          <a:xfrm>
            <a:off x="539750" y="4008080"/>
            <a:ext cx="7537079" cy="2947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Threshold: .356</a:t>
            </a:r>
          </a:p>
          <a:p>
            <a:pPr lvl="1"/>
            <a:r>
              <a:rPr lang="en-US" sz="5400" dirty="0"/>
              <a:t>Determined through the Youden method (maximizing the sum of the sensitivities and specificities) by using the </a:t>
            </a:r>
            <a:r>
              <a:rPr lang="en-US" sz="5400" dirty="0" err="1"/>
              <a:t>coords</a:t>
            </a:r>
            <a:r>
              <a:rPr lang="en-US" sz="5400" dirty="0"/>
              <a:t>() function</a:t>
            </a:r>
          </a:p>
          <a:p>
            <a:r>
              <a:rPr lang="en-US" sz="5600" dirty="0"/>
              <a:t>AUC: .6733</a:t>
            </a:r>
          </a:p>
          <a:p>
            <a:r>
              <a:rPr lang="en-US" sz="5600" dirty="0"/>
              <a:t>PPV: .54</a:t>
            </a:r>
          </a:p>
          <a:p>
            <a:r>
              <a:rPr lang="en-US" sz="5600" dirty="0"/>
              <a:t>NPV: .76</a:t>
            </a:r>
          </a:p>
          <a:p>
            <a:r>
              <a:rPr lang="en-US" sz="5600" dirty="0"/>
              <a:t>Specificity: .75</a:t>
            </a:r>
          </a:p>
          <a:p>
            <a:r>
              <a:rPr lang="en-US" sz="5600" dirty="0"/>
              <a:t>Sensitivity: .54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9C42D-4D3F-1040-8A1C-F6CCB6D9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3299"/>
              </p:ext>
            </p:extLst>
          </p:nvPr>
        </p:nvGraphicFramePr>
        <p:xfrm>
          <a:off x="539750" y="2403231"/>
          <a:ext cx="7431330" cy="16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177">
                  <a:extLst>
                    <a:ext uri="{9D8B030D-6E8A-4147-A177-3AD203B41FA5}">
                      <a16:colId xmlns:a16="http://schemas.microsoft.com/office/drawing/2014/main" val="238927545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2679003701"/>
                    </a:ext>
                  </a:extLst>
                </a:gridCol>
                <a:gridCol w="2477110">
                  <a:extLst>
                    <a:ext uri="{9D8B030D-6E8A-4147-A177-3AD203B41FA5}">
                      <a16:colId xmlns:a16="http://schemas.microsoft.com/office/drawing/2014/main" val="3653834194"/>
                    </a:ext>
                  </a:extLst>
                </a:gridCol>
              </a:tblGrid>
              <a:tr h="42345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62500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2499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42462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638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5F1758-612F-5A40-99EB-2767ADFB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35" y="1366539"/>
            <a:ext cx="33401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1DA40-1441-184A-A531-97F9D39F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6088"/>
            <a:ext cx="7431330" cy="76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02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3086</TotalTime>
  <Words>488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Logistic Regression</vt:lpstr>
      <vt:lpstr>Outline</vt:lpstr>
      <vt:lpstr>Data</vt:lpstr>
      <vt:lpstr>Data Cleaning</vt:lpstr>
      <vt:lpstr>Data Examination</vt:lpstr>
      <vt:lpstr>Descriptive Statistics</vt:lpstr>
      <vt:lpstr>Data Preparation</vt:lpstr>
      <vt:lpstr>Logistic Regression Model</vt:lpstr>
      <vt:lpstr>ROC Curve &amp; Confusion Matrix </vt:lpstr>
      <vt:lpstr>Insights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Strahlman, Mitchell T</dc:creator>
  <cp:lastModifiedBy>Strahlman, Mitchell T</cp:lastModifiedBy>
  <cp:revision>27</cp:revision>
  <dcterms:created xsi:type="dcterms:W3CDTF">2020-06-18T19:23:50Z</dcterms:created>
  <dcterms:modified xsi:type="dcterms:W3CDTF">2020-08-26T14:37:59Z</dcterms:modified>
</cp:coreProperties>
</file>