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0" r:id="rId2"/>
    <p:sldId id="275" r:id="rId3"/>
    <p:sldId id="276" r:id="rId4"/>
    <p:sldId id="286" r:id="rId5"/>
    <p:sldId id="281" r:id="rId6"/>
    <p:sldId id="268" r:id="rId7"/>
    <p:sldId id="256" r:id="rId8"/>
    <p:sldId id="264" r:id="rId9"/>
    <p:sldId id="282" r:id="rId10"/>
    <p:sldId id="277" r:id="rId11"/>
    <p:sldId id="289" r:id="rId12"/>
    <p:sldId id="322" r:id="rId13"/>
    <p:sldId id="323" r:id="rId14"/>
    <p:sldId id="299" r:id="rId15"/>
    <p:sldId id="290" r:id="rId16"/>
    <p:sldId id="324" r:id="rId17"/>
    <p:sldId id="291" r:id="rId18"/>
    <p:sldId id="303" r:id="rId19"/>
    <p:sldId id="325" r:id="rId20"/>
    <p:sldId id="266" r:id="rId21"/>
    <p:sldId id="297" r:id="rId22"/>
    <p:sldId id="294" r:id="rId23"/>
    <p:sldId id="278" r:id="rId24"/>
    <p:sldId id="317" r:id="rId25"/>
    <p:sldId id="283" r:id="rId26"/>
    <p:sldId id="295" r:id="rId27"/>
    <p:sldId id="272" r:id="rId28"/>
    <p:sldId id="302" r:id="rId29"/>
    <p:sldId id="298" r:id="rId30"/>
    <p:sldId id="296" r:id="rId31"/>
    <p:sldId id="292" r:id="rId32"/>
    <p:sldId id="300" r:id="rId33"/>
    <p:sldId id="301" r:id="rId34"/>
    <p:sldId id="304" r:id="rId35"/>
    <p:sldId id="318" r:id="rId36"/>
    <p:sldId id="305" r:id="rId37"/>
    <p:sldId id="311" r:id="rId38"/>
    <p:sldId id="319" r:id="rId39"/>
    <p:sldId id="306" r:id="rId40"/>
    <p:sldId id="312" r:id="rId41"/>
    <p:sldId id="313" r:id="rId42"/>
    <p:sldId id="307" r:id="rId43"/>
    <p:sldId id="310" r:id="rId44"/>
    <p:sldId id="308" r:id="rId45"/>
    <p:sldId id="320" r:id="rId46"/>
    <p:sldId id="309" r:id="rId47"/>
    <p:sldId id="321"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d QUEROUE" initials="MQ" lastIdx="1" clrIdx="0">
    <p:extLst>
      <p:ext uri="{19B8F6BF-5375-455C-9EA6-DF929625EA0E}">
        <p15:presenceInfo xmlns:p15="http://schemas.microsoft.com/office/powerpoint/2012/main" userId="Maud QUERO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B06D"/>
    <a:srgbClr val="589482"/>
    <a:srgbClr val="FF8830"/>
    <a:srgbClr val="DBDFC5"/>
    <a:srgbClr val="BCD4CD"/>
    <a:srgbClr val="D1A7A7"/>
    <a:srgbClr val="8C2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29" autoAdjust="0"/>
    <p:restoredTop sz="94660"/>
  </p:normalViewPr>
  <p:slideViewPr>
    <p:cSldViewPr snapToGrid="0">
      <p:cViewPr varScale="1">
        <p:scale>
          <a:sx n="85" d="100"/>
          <a:sy n="85"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0156F-339E-4157-979E-52FF7B04F27A}" type="datetimeFigureOut">
              <a:rPr lang="fr-FR" smtClean="0"/>
              <a:t>27/12/2020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1336C-03CD-4FA5-8272-32E6C8C6B0BA}" type="slidenum">
              <a:rPr lang="fr-FR" smtClean="0"/>
              <a:t>‹N°›</a:t>
            </a:fld>
            <a:endParaRPr lang="fr-FR"/>
          </a:p>
        </p:txBody>
      </p:sp>
    </p:spTree>
    <p:extLst>
      <p:ext uri="{BB962C8B-B14F-4D97-AF65-F5344CB8AC3E}">
        <p14:creationId xmlns:p14="http://schemas.microsoft.com/office/powerpoint/2010/main" val="543520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E2831DDD-DEC6-4DA7-99A3-3A9511C36944}" type="datetimeFigureOut">
              <a:rPr lang="fr-FR" smtClean="0"/>
              <a:t>27/12/2020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2123622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831DDD-DEC6-4DA7-99A3-3A9511C36944}" type="datetimeFigureOut">
              <a:rPr lang="fr-FR" smtClean="0"/>
              <a:t>27/12/2020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66612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831DDD-DEC6-4DA7-99A3-3A9511C36944}" type="datetimeFigureOut">
              <a:rPr lang="fr-FR" smtClean="0"/>
              <a:t>27/12/2020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413773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831DDD-DEC6-4DA7-99A3-3A9511C36944}" type="datetimeFigureOut">
              <a:rPr lang="fr-FR" smtClean="0"/>
              <a:t>27/12/2020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320935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E2831DDD-DEC6-4DA7-99A3-3A9511C36944}" type="datetimeFigureOut">
              <a:rPr lang="fr-FR" smtClean="0"/>
              <a:t>27/12/2020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340252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2831DDD-DEC6-4DA7-99A3-3A9511C36944}" type="datetimeFigureOut">
              <a:rPr lang="fr-FR" smtClean="0"/>
              <a:t>27/12/2020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252799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2831DDD-DEC6-4DA7-99A3-3A9511C36944}" type="datetimeFigureOut">
              <a:rPr lang="fr-FR" smtClean="0"/>
              <a:t>27/12/2020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4837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2831DDD-DEC6-4DA7-99A3-3A9511C36944}" type="datetimeFigureOut">
              <a:rPr lang="fr-FR" smtClean="0"/>
              <a:t>27/12/2020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233822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831DDD-DEC6-4DA7-99A3-3A9511C36944}" type="datetimeFigureOut">
              <a:rPr lang="fr-FR" smtClean="0"/>
              <a:t>27/12/2020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75545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2831DDD-DEC6-4DA7-99A3-3A9511C36944}" type="datetimeFigureOut">
              <a:rPr lang="fr-FR" smtClean="0"/>
              <a:t>27/12/2020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230428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2831DDD-DEC6-4DA7-99A3-3A9511C36944}" type="datetimeFigureOut">
              <a:rPr lang="fr-FR" smtClean="0"/>
              <a:t>27/12/2020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05078E-1AD6-443B-AB15-26A7F78B3E97}" type="slidenum">
              <a:rPr lang="fr-FR" smtClean="0"/>
              <a:t>‹N°›</a:t>
            </a:fld>
            <a:endParaRPr lang="fr-FR"/>
          </a:p>
        </p:txBody>
      </p:sp>
    </p:spTree>
    <p:extLst>
      <p:ext uri="{BB962C8B-B14F-4D97-AF65-F5344CB8AC3E}">
        <p14:creationId xmlns:p14="http://schemas.microsoft.com/office/powerpoint/2010/main" val="103318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31DDD-DEC6-4DA7-99A3-3A9511C36944}" type="datetimeFigureOut">
              <a:rPr lang="fr-FR" smtClean="0"/>
              <a:t>27/12/2020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5078E-1AD6-443B-AB15-26A7F78B3E97}" type="slidenum">
              <a:rPr lang="fr-FR" smtClean="0"/>
              <a:t>‹N°›</a:t>
            </a:fld>
            <a:endParaRPr lang="fr-FR"/>
          </a:p>
        </p:txBody>
      </p:sp>
    </p:spTree>
    <p:extLst>
      <p:ext uri="{BB962C8B-B14F-4D97-AF65-F5344CB8AC3E}">
        <p14:creationId xmlns:p14="http://schemas.microsoft.com/office/powerpoint/2010/main" val="3484707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289126" y="2751024"/>
            <a:ext cx="2861484" cy="1915550"/>
          </a:xfrm>
          <a:prstGeom prst="rect">
            <a:avLst/>
          </a:prstGeom>
          <a:solidFill>
            <a:srgbClr val="8C2423">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345094" y="2747539"/>
            <a:ext cx="2797596" cy="1919036"/>
          </a:xfrm>
          <a:prstGeom prst="rect">
            <a:avLst/>
          </a:prstGeom>
          <a:solidFill>
            <a:srgbClr val="5894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194764" y="2744377"/>
            <a:ext cx="2999173" cy="1919036"/>
          </a:xfrm>
          <a:prstGeom prst="rect">
            <a:avLst/>
          </a:prstGeom>
          <a:solidFill>
            <a:srgbClr val="A6B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1736" y="2744377"/>
            <a:ext cx="3011871" cy="1919036"/>
          </a:xfrm>
          <a:prstGeom prst="rect">
            <a:avLst/>
          </a:prstGeom>
          <a:solidFill>
            <a:srgbClr val="FF883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rotWithShape="1">
          <a:blip r:embed="rId2"/>
          <a:srcRect l="3140"/>
          <a:stretch/>
        </p:blipFill>
        <p:spPr>
          <a:xfrm>
            <a:off x="9509099" y="2894360"/>
            <a:ext cx="2453763" cy="1593318"/>
          </a:xfrm>
          <a:prstGeom prst="rect">
            <a:avLst/>
          </a:prstGeom>
        </p:spPr>
      </p:pic>
      <p:pic>
        <p:nvPicPr>
          <p:cNvPr id="4" name="Image 3"/>
          <p:cNvPicPr>
            <a:picLocks noChangeAspect="1"/>
          </p:cNvPicPr>
          <p:nvPr/>
        </p:nvPicPr>
        <p:blipFill>
          <a:blip r:embed="rId3"/>
          <a:stretch>
            <a:fillRect/>
          </a:stretch>
        </p:blipFill>
        <p:spPr>
          <a:xfrm>
            <a:off x="6538912" y="2907932"/>
            <a:ext cx="2403333" cy="1579746"/>
          </a:xfrm>
          <a:prstGeom prst="rect">
            <a:avLst/>
          </a:prstGeom>
        </p:spPr>
      </p:pic>
      <p:pic>
        <p:nvPicPr>
          <p:cNvPr id="6" name="Image 5"/>
          <p:cNvPicPr>
            <a:picLocks noChangeAspect="1"/>
          </p:cNvPicPr>
          <p:nvPr/>
        </p:nvPicPr>
        <p:blipFill>
          <a:blip r:embed="rId4"/>
          <a:stretch>
            <a:fillRect/>
          </a:stretch>
        </p:blipFill>
        <p:spPr>
          <a:xfrm>
            <a:off x="3409038" y="2894360"/>
            <a:ext cx="2577624" cy="1593442"/>
          </a:xfrm>
          <a:prstGeom prst="rect">
            <a:avLst/>
          </a:prstGeom>
        </p:spPr>
      </p:pic>
      <p:pic>
        <p:nvPicPr>
          <p:cNvPr id="7" name="Image 6"/>
          <p:cNvPicPr>
            <a:picLocks noChangeAspect="1"/>
          </p:cNvPicPr>
          <p:nvPr/>
        </p:nvPicPr>
        <p:blipFill>
          <a:blip r:embed="rId5"/>
          <a:stretch>
            <a:fillRect/>
          </a:stretch>
        </p:blipFill>
        <p:spPr>
          <a:xfrm>
            <a:off x="219681" y="2879233"/>
            <a:ext cx="2609652" cy="1590911"/>
          </a:xfrm>
          <a:prstGeom prst="rect">
            <a:avLst/>
          </a:prstGeom>
        </p:spPr>
      </p:pic>
      <p:sp>
        <p:nvSpPr>
          <p:cNvPr id="8" name="Rectangle 7"/>
          <p:cNvSpPr/>
          <p:nvPr/>
        </p:nvSpPr>
        <p:spPr>
          <a:xfrm>
            <a:off x="0" y="0"/>
            <a:ext cx="12192000" cy="19043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2" name="ZoneTexte 1"/>
          <p:cNvSpPr txBox="1"/>
          <p:nvPr/>
        </p:nvSpPr>
        <p:spPr>
          <a:xfrm>
            <a:off x="294968" y="266072"/>
            <a:ext cx="11076038" cy="769441"/>
          </a:xfrm>
          <a:prstGeom prst="rect">
            <a:avLst/>
          </a:prstGeom>
          <a:noFill/>
        </p:spPr>
        <p:txBody>
          <a:bodyPr wrap="square" rtlCol="0">
            <a:spAutoFit/>
          </a:bodyPr>
          <a:lstStyle/>
          <a:p>
            <a:pPr algn="ctr"/>
            <a:r>
              <a:rPr lang="fr-FR" sz="4400" dirty="0" smtClean="0">
                <a:solidFill>
                  <a:schemeClr val="bg1"/>
                </a:solidFill>
                <a:latin typeface="+mj-lt"/>
              </a:rPr>
              <a:t>Discussion modèles passereaux</a:t>
            </a:r>
            <a:endParaRPr lang="fr-FR" sz="4400" dirty="0">
              <a:solidFill>
                <a:schemeClr val="bg1"/>
              </a:solidFill>
              <a:latin typeface="+mj-lt"/>
            </a:endParaRPr>
          </a:p>
        </p:txBody>
      </p:sp>
      <p:pic>
        <p:nvPicPr>
          <p:cNvPr id="14" name="Image 13"/>
          <p:cNvPicPr>
            <a:picLocks noChangeAspect="1"/>
          </p:cNvPicPr>
          <p:nvPr/>
        </p:nvPicPr>
        <p:blipFill>
          <a:blip r:embed="rId6"/>
          <a:stretch>
            <a:fillRect/>
          </a:stretch>
        </p:blipFill>
        <p:spPr>
          <a:xfrm>
            <a:off x="1190242" y="6193679"/>
            <a:ext cx="1381125" cy="606004"/>
          </a:xfrm>
          <a:prstGeom prst="rect">
            <a:avLst/>
          </a:prstGeom>
        </p:spPr>
      </p:pic>
      <p:pic>
        <p:nvPicPr>
          <p:cNvPr id="15" name="Image 14"/>
          <p:cNvPicPr>
            <a:picLocks noChangeAspect="1"/>
          </p:cNvPicPr>
          <p:nvPr/>
        </p:nvPicPr>
        <p:blipFill>
          <a:blip r:embed="rId7"/>
          <a:stretch>
            <a:fillRect/>
          </a:stretch>
        </p:blipFill>
        <p:spPr>
          <a:xfrm>
            <a:off x="5584733" y="6147616"/>
            <a:ext cx="2025910" cy="710384"/>
          </a:xfrm>
          <a:prstGeom prst="rect">
            <a:avLst/>
          </a:prstGeom>
        </p:spPr>
      </p:pic>
      <p:pic>
        <p:nvPicPr>
          <p:cNvPr id="16" name="Image 15"/>
          <p:cNvPicPr>
            <a:picLocks noChangeAspect="1"/>
          </p:cNvPicPr>
          <p:nvPr/>
        </p:nvPicPr>
        <p:blipFill>
          <a:blip r:embed="rId8"/>
          <a:stretch>
            <a:fillRect/>
          </a:stretch>
        </p:blipFill>
        <p:spPr>
          <a:xfrm>
            <a:off x="3741658" y="6127300"/>
            <a:ext cx="1660454" cy="718383"/>
          </a:xfrm>
          <a:prstGeom prst="rect">
            <a:avLst/>
          </a:prstGeom>
        </p:spPr>
      </p:pic>
      <p:pic>
        <p:nvPicPr>
          <p:cNvPr id="17" name="Imag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28676" y="6009212"/>
            <a:ext cx="836471" cy="836471"/>
          </a:xfrm>
          <a:prstGeom prst="rect">
            <a:avLst/>
          </a:prstGeom>
        </p:spPr>
      </p:pic>
      <p:pic>
        <p:nvPicPr>
          <p:cNvPr id="18" name="Imag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24844" y="6088748"/>
            <a:ext cx="1240783" cy="744470"/>
          </a:xfrm>
          <a:prstGeom prst="rect">
            <a:avLst/>
          </a:prstGeom>
        </p:spPr>
      </p:pic>
      <p:pic>
        <p:nvPicPr>
          <p:cNvPr id="19" name="Imag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346881" y="6178584"/>
            <a:ext cx="1372987" cy="562066"/>
          </a:xfrm>
          <a:prstGeom prst="rect">
            <a:avLst/>
          </a:prstGeom>
        </p:spPr>
      </p:pic>
      <p:sp>
        <p:nvSpPr>
          <p:cNvPr id="20" name="ZoneTexte 19"/>
          <p:cNvSpPr txBox="1"/>
          <p:nvPr/>
        </p:nvSpPr>
        <p:spPr>
          <a:xfrm>
            <a:off x="2387743" y="4808559"/>
            <a:ext cx="7416514" cy="923330"/>
          </a:xfrm>
          <a:prstGeom prst="rect">
            <a:avLst/>
          </a:prstGeom>
          <a:noFill/>
        </p:spPr>
        <p:txBody>
          <a:bodyPr wrap="square" rtlCol="0">
            <a:spAutoFit/>
          </a:bodyPr>
          <a:lstStyle/>
          <a:p>
            <a:pPr algn="ctr"/>
            <a:r>
              <a:rPr lang="fr-FR" dirty="0" smtClean="0"/>
              <a:t>Maud Quéroué, Pierre-Yves Henry, Olivier Gimenez</a:t>
            </a:r>
          </a:p>
          <a:p>
            <a:pPr algn="ctr"/>
            <a:endParaRPr lang="fr-FR" dirty="0" smtClean="0"/>
          </a:p>
          <a:p>
            <a:pPr algn="ctr"/>
            <a:r>
              <a:rPr lang="fr-FR" b="1" dirty="0" smtClean="0"/>
              <a:t>11 Septembre 2020</a:t>
            </a:r>
            <a:endParaRPr lang="fr-FR" b="1" dirty="0"/>
          </a:p>
        </p:txBody>
      </p:sp>
    </p:spTree>
    <p:extLst>
      <p:ext uri="{BB962C8B-B14F-4D97-AF65-F5344CB8AC3E}">
        <p14:creationId xmlns:p14="http://schemas.microsoft.com/office/powerpoint/2010/main" val="457911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47784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Modèle </a:t>
            </a:r>
          </a:p>
          <a:p>
            <a:pPr algn="ctr"/>
            <a:r>
              <a:rPr lang="fr-FR" sz="3200" dirty="0" smtClean="0"/>
              <a:t>Partie Capture Recapture</a:t>
            </a:r>
            <a:endParaRPr lang="fr-FR" sz="3200" dirty="0"/>
          </a:p>
        </p:txBody>
      </p:sp>
    </p:spTree>
    <p:extLst>
      <p:ext uri="{BB962C8B-B14F-4D97-AF65-F5344CB8AC3E}">
        <p14:creationId xmlns:p14="http://schemas.microsoft.com/office/powerpoint/2010/main" val="233397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Création des histoires de capture </a:t>
            </a:r>
            <a:endParaRPr lang="fr-FR" dirty="0"/>
          </a:p>
        </p:txBody>
      </p:sp>
      <p:sp>
        <p:nvSpPr>
          <p:cNvPr id="5" name="ZoneTexte 4"/>
          <p:cNvSpPr txBox="1"/>
          <p:nvPr/>
        </p:nvSpPr>
        <p:spPr>
          <a:xfrm>
            <a:off x="320182" y="648904"/>
            <a:ext cx="11871818" cy="6586418"/>
          </a:xfrm>
          <a:prstGeom prst="rect">
            <a:avLst/>
          </a:prstGeom>
          <a:noFill/>
        </p:spPr>
        <p:txBody>
          <a:bodyPr wrap="square" rtlCol="0">
            <a:spAutoFit/>
          </a:bodyPr>
          <a:lstStyle/>
          <a:p>
            <a:pPr lvl="8"/>
            <a:r>
              <a:rPr lang="fr-FR" sz="1400" b="1" dirty="0" smtClean="0"/>
              <a:t>				</a:t>
            </a:r>
            <a:r>
              <a:rPr lang="fr-FR" sz="1400" b="1" dirty="0" smtClean="0">
                <a:solidFill>
                  <a:srgbClr val="A6B06D"/>
                </a:solidFill>
              </a:rPr>
              <a:t>PARCAE</a:t>
            </a:r>
            <a:r>
              <a:rPr lang="fr-FR" sz="1400" b="1" dirty="0" smtClean="0"/>
              <a:t>	</a:t>
            </a:r>
            <a:r>
              <a:rPr lang="fr-FR" sz="1400" b="1" dirty="0" smtClean="0">
                <a:solidFill>
                  <a:srgbClr val="589482"/>
                </a:solidFill>
              </a:rPr>
              <a:t>PARMAJ</a:t>
            </a:r>
          </a:p>
          <a:p>
            <a:r>
              <a:rPr lang="fr-FR" sz="1400" b="1" dirty="0" smtClean="0"/>
              <a:t>1. On </a:t>
            </a:r>
            <a:r>
              <a:rPr lang="fr-FR" sz="1400" b="1" dirty="0" smtClean="0"/>
              <a:t>conserve l’espèce </a:t>
            </a:r>
            <a:r>
              <a:rPr lang="fr-FR" sz="1400" b="1" dirty="0" smtClean="0"/>
              <a:t>cible</a:t>
            </a:r>
            <a:r>
              <a:rPr lang="fr-FR" dirty="0" smtClean="0"/>
              <a:t>						</a:t>
            </a:r>
            <a:r>
              <a:rPr lang="fr-FR" sz="1400" b="1" dirty="0" smtClean="0">
                <a:solidFill>
                  <a:srgbClr val="A6B06D"/>
                </a:solidFill>
              </a:rPr>
              <a:t>12,805 </a:t>
            </a:r>
            <a:r>
              <a:rPr lang="fr-FR" sz="1400" b="1" dirty="0" err="1" smtClean="0">
                <a:solidFill>
                  <a:srgbClr val="A6B06D"/>
                </a:solidFill>
              </a:rPr>
              <a:t>ind</a:t>
            </a:r>
            <a:r>
              <a:rPr lang="fr-FR" sz="1400" b="1" dirty="0" smtClean="0">
                <a:solidFill>
                  <a:srgbClr val="A6B06D"/>
                </a:solidFill>
              </a:rPr>
              <a:t>	</a:t>
            </a:r>
            <a:r>
              <a:rPr lang="fr-FR" sz="1400" b="1" dirty="0" smtClean="0">
                <a:solidFill>
                  <a:srgbClr val="589482"/>
                </a:solidFill>
              </a:rPr>
              <a:t>29,899 </a:t>
            </a:r>
            <a:r>
              <a:rPr lang="fr-FR" sz="1400" b="1" dirty="0" err="1" smtClean="0">
                <a:solidFill>
                  <a:srgbClr val="589482"/>
                </a:solidFill>
              </a:rPr>
              <a:t>ind</a:t>
            </a:r>
            <a:r>
              <a:rPr lang="fr-FR" sz="1400" dirty="0">
                <a:solidFill>
                  <a:srgbClr val="589482"/>
                </a:solidFill>
              </a:rPr>
              <a:t>	</a:t>
            </a:r>
            <a:endParaRPr lang="fr-FR" sz="1400" dirty="0" smtClean="0">
              <a:solidFill>
                <a:srgbClr val="589482"/>
              </a:solidFill>
            </a:endParaRPr>
          </a:p>
          <a:p>
            <a:pPr lvl="4"/>
            <a:r>
              <a:rPr lang="fr-FR" dirty="0"/>
              <a:t>	</a:t>
            </a:r>
            <a:r>
              <a:rPr lang="fr-FR" dirty="0" smtClean="0"/>
              <a:t>					</a:t>
            </a:r>
            <a:r>
              <a:rPr lang="fr-FR" sz="1400" dirty="0" smtClean="0">
                <a:solidFill>
                  <a:srgbClr val="A6B06D"/>
                </a:solidFill>
              </a:rPr>
              <a:t>14531 </a:t>
            </a:r>
            <a:r>
              <a:rPr lang="fr-FR" sz="1400" dirty="0" err="1" smtClean="0">
                <a:solidFill>
                  <a:srgbClr val="A6B06D"/>
                </a:solidFill>
              </a:rPr>
              <a:t>obs</a:t>
            </a:r>
            <a:r>
              <a:rPr lang="fr-FR" sz="1400" dirty="0" smtClean="0">
                <a:solidFill>
                  <a:srgbClr val="A6B06D"/>
                </a:solidFill>
              </a:rPr>
              <a:t>	</a:t>
            </a:r>
            <a:r>
              <a:rPr lang="fr-FR" sz="1400" dirty="0" smtClean="0">
                <a:solidFill>
                  <a:srgbClr val="589482"/>
                </a:solidFill>
              </a:rPr>
              <a:t>24,332 </a:t>
            </a:r>
            <a:r>
              <a:rPr lang="fr-FR" sz="1400" dirty="0" err="1" smtClean="0">
                <a:solidFill>
                  <a:srgbClr val="589482"/>
                </a:solidFill>
              </a:rPr>
              <a:t>obs</a:t>
            </a:r>
            <a:r>
              <a:rPr lang="fr-FR" dirty="0" smtClean="0"/>
              <a:t>			</a:t>
            </a:r>
            <a:endParaRPr lang="fr-FR" dirty="0"/>
          </a:p>
          <a:p>
            <a:r>
              <a:rPr lang="fr-FR" sz="1400" b="1" dirty="0" smtClean="0"/>
              <a:t>2. On redéfini les âges : juvéniles ou adultes</a:t>
            </a:r>
          </a:p>
          <a:p>
            <a:r>
              <a:rPr lang="fr-FR" sz="1400" dirty="0" smtClean="0"/>
              <a:t>Juvénile : PUL 1A </a:t>
            </a:r>
            <a:r>
              <a:rPr lang="fr-FR" sz="1400" dirty="0" err="1" smtClean="0"/>
              <a:t>1A</a:t>
            </a:r>
            <a:r>
              <a:rPr lang="fr-FR" sz="1400" dirty="0" smtClean="0"/>
              <a:t>?							</a:t>
            </a:r>
            <a:r>
              <a:rPr lang="fr-FR" sz="1400" dirty="0" smtClean="0">
                <a:solidFill>
                  <a:srgbClr val="A6B06D"/>
                </a:solidFill>
              </a:rPr>
              <a:t>9,814 </a:t>
            </a:r>
            <a:r>
              <a:rPr lang="fr-FR" sz="1400" dirty="0" err="1" smtClean="0">
                <a:solidFill>
                  <a:srgbClr val="A6B06D"/>
                </a:solidFill>
              </a:rPr>
              <a:t>obs</a:t>
            </a:r>
            <a:r>
              <a:rPr lang="fr-FR" sz="1400" dirty="0" smtClean="0">
                <a:solidFill>
                  <a:srgbClr val="A6B06D"/>
                </a:solidFill>
              </a:rPr>
              <a:t>	</a:t>
            </a:r>
            <a:r>
              <a:rPr lang="fr-FR" sz="1400" dirty="0" smtClean="0">
                <a:solidFill>
                  <a:srgbClr val="589482"/>
                </a:solidFill>
              </a:rPr>
              <a:t>20,566 </a:t>
            </a:r>
            <a:r>
              <a:rPr lang="fr-FR" sz="1400" dirty="0" err="1" smtClean="0">
                <a:solidFill>
                  <a:srgbClr val="589482"/>
                </a:solidFill>
              </a:rPr>
              <a:t>obs</a:t>
            </a:r>
            <a:endParaRPr lang="fr-FR" sz="1400" dirty="0" smtClean="0">
              <a:solidFill>
                <a:srgbClr val="589482"/>
              </a:solidFill>
            </a:endParaRPr>
          </a:p>
          <a:p>
            <a:r>
              <a:rPr lang="fr-FR" sz="1400" dirty="0" smtClean="0"/>
              <a:t>Adulte : +1A,+1?,2A,2?+</a:t>
            </a:r>
            <a:r>
              <a:rPr lang="fr-FR" sz="1400" dirty="0" smtClean="0"/>
              <a:t>2A						</a:t>
            </a:r>
            <a:r>
              <a:rPr lang="fr-FR" sz="1400" dirty="0" smtClean="0">
                <a:solidFill>
                  <a:srgbClr val="A6B06D"/>
                </a:solidFill>
              </a:rPr>
              <a:t>4,670 </a:t>
            </a:r>
            <a:r>
              <a:rPr lang="fr-FR" sz="1400" dirty="0" err="1" smtClean="0">
                <a:solidFill>
                  <a:srgbClr val="A6B06D"/>
                </a:solidFill>
              </a:rPr>
              <a:t>obs</a:t>
            </a:r>
            <a:r>
              <a:rPr lang="fr-FR" sz="1400" dirty="0" smtClean="0">
                <a:solidFill>
                  <a:srgbClr val="A6B06D"/>
                </a:solidFill>
              </a:rPr>
              <a:t>	</a:t>
            </a:r>
            <a:r>
              <a:rPr lang="fr-FR" sz="1400" dirty="0" smtClean="0">
                <a:solidFill>
                  <a:srgbClr val="589482"/>
                </a:solidFill>
              </a:rPr>
              <a:t>9,209 </a:t>
            </a:r>
            <a:r>
              <a:rPr lang="fr-FR" sz="1400" dirty="0" err="1" smtClean="0">
                <a:solidFill>
                  <a:srgbClr val="589482"/>
                </a:solidFill>
              </a:rPr>
              <a:t>obs</a:t>
            </a:r>
            <a:endParaRPr lang="fr-FR" sz="1400" dirty="0" smtClean="0">
              <a:solidFill>
                <a:srgbClr val="589482"/>
              </a:solidFill>
            </a:endParaRPr>
          </a:p>
          <a:p>
            <a:r>
              <a:rPr lang="fr-FR" sz="1400" dirty="0" smtClean="0"/>
              <a:t>Incertains : « VOL </a:t>
            </a:r>
            <a:r>
              <a:rPr lang="fr-FR" sz="1400" dirty="0" smtClean="0"/>
              <a:t>», NA							</a:t>
            </a:r>
            <a:r>
              <a:rPr lang="fr-FR" sz="1400" dirty="0" smtClean="0">
                <a:solidFill>
                  <a:srgbClr val="A6B06D"/>
                </a:solidFill>
              </a:rPr>
              <a:t>47 </a:t>
            </a:r>
            <a:r>
              <a:rPr lang="fr-FR" sz="1400" dirty="0" err="1" smtClean="0">
                <a:solidFill>
                  <a:srgbClr val="A6B06D"/>
                </a:solidFill>
              </a:rPr>
              <a:t>obs</a:t>
            </a:r>
            <a:r>
              <a:rPr lang="fr-FR" sz="1400" dirty="0" smtClean="0">
                <a:solidFill>
                  <a:srgbClr val="A6B06D"/>
                </a:solidFill>
              </a:rPr>
              <a:t>	</a:t>
            </a:r>
            <a:r>
              <a:rPr lang="fr-FR" sz="1400" dirty="0" smtClean="0">
                <a:solidFill>
                  <a:srgbClr val="589482"/>
                </a:solidFill>
              </a:rPr>
              <a:t>124 </a:t>
            </a:r>
            <a:r>
              <a:rPr lang="fr-FR" sz="1400" dirty="0" err="1" smtClean="0">
                <a:solidFill>
                  <a:srgbClr val="589482"/>
                </a:solidFill>
              </a:rPr>
              <a:t>obs</a:t>
            </a:r>
            <a:endParaRPr lang="fr-FR" sz="1400" dirty="0" smtClean="0">
              <a:solidFill>
                <a:srgbClr val="589482"/>
              </a:solidFill>
            </a:endParaRPr>
          </a:p>
          <a:p>
            <a:endParaRPr lang="fr-FR" dirty="0" smtClean="0"/>
          </a:p>
          <a:p>
            <a:r>
              <a:rPr lang="fr-FR" sz="1400" b="1" dirty="0" smtClean="0"/>
              <a:t>3. Gestion des </a:t>
            </a:r>
            <a:r>
              <a:rPr lang="fr-FR" sz="1400" b="1" dirty="0" err="1" smtClean="0"/>
              <a:t>transients</a:t>
            </a:r>
            <a:endParaRPr lang="fr-FR" sz="1400" b="1" dirty="0" smtClean="0"/>
          </a:p>
          <a:p>
            <a:pPr marL="285750" indent="-285750">
              <a:buFontTx/>
              <a:buChar char="-"/>
            </a:pPr>
            <a:r>
              <a:rPr lang="fr-FR" sz="1400" dirty="0" smtClean="0"/>
              <a:t>On regarde combien de fois chaque individus a été capturé au cours d’une année (avec les captures secondaires)</a:t>
            </a:r>
          </a:p>
          <a:p>
            <a:pPr marL="285750" indent="-285750">
              <a:buFontTx/>
              <a:buChar char="-"/>
            </a:pPr>
            <a:r>
              <a:rPr lang="fr-FR" sz="1400" dirty="0" smtClean="0"/>
              <a:t>On supprime la première </a:t>
            </a:r>
            <a:r>
              <a:rPr lang="fr-FR" sz="1400" dirty="0" smtClean="0"/>
              <a:t>année</a:t>
            </a:r>
            <a:r>
              <a:rPr lang="fr-FR" sz="1400" dirty="0" smtClean="0"/>
              <a:t> </a:t>
            </a:r>
            <a:r>
              <a:rPr lang="fr-FR" sz="1400" dirty="0" smtClean="0"/>
              <a:t>de capture si l’individu n’a été </a:t>
            </a:r>
            <a:r>
              <a:rPr lang="fr-FR" sz="1400" dirty="0" smtClean="0"/>
              <a:t>captur</a:t>
            </a:r>
            <a:r>
              <a:rPr lang="fr-FR" sz="1400" dirty="0"/>
              <a:t>é</a:t>
            </a:r>
            <a:r>
              <a:rPr lang="fr-FR" sz="1400" dirty="0" smtClean="0"/>
              <a:t> </a:t>
            </a:r>
            <a:r>
              <a:rPr lang="fr-FR" sz="1400" dirty="0" smtClean="0"/>
              <a:t>qu’une seule fois l’année de la première </a:t>
            </a:r>
            <a:r>
              <a:rPr lang="fr-FR" sz="1400" dirty="0" smtClean="0"/>
              <a:t>année de capture</a:t>
            </a:r>
          </a:p>
          <a:p>
            <a:pPr marL="285750" indent="-285750">
              <a:buFontTx/>
              <a:buChar char="-"/>
            </a:pPr>
            <a:r>
              <a:rPr lang="fr-FR" sz="1400" dirty="0"/>
              <a:t>Les individus vus une seule fois une seule année sont donc retiré du jeu de </a:t>
            </a:r>
            <a:r>
              <a:rPr lang="fr-FR" sz="1400" dirty="0" smtClean="0"/>
              <a:t>données		</a:t>
            </a:r>
            <a:r>
              <a:rPr lang="fr-FR" sz="1400" b="1" dirty="0" smtClean="0">
                <a:solidFill>
                  <a:srgbClr val="A6B06D"/>
                </a:solidFill>
              </a:rPr>
              <a:t>1,366 </a:t>
            </a:r>
            <a:r>
              <a:rPr lang="fr-FR" sz="1400" b="1" dirty="0" err="1" smtClean="0">
                <a:solidFill>
                  <a:srgbClr val="A6B06D"/>
                </a:solidFill>
              </a:rPr>
              <a:t>ind</a:t>
            </a:r>
            <a:r>
              <a:rPr lang="fr-FR" sz="1400" b="1" dirty="0" smtClean="0">
                <a:solidFill>
                  <a:srgbClr val="A6B06D"/>
                </a:solidFill>
              </a:rPr>
              <a:t>	</a:t>
            </a:r>
            <a:r>
              <a:rPr lang="fr-FR" sz="1400" b="1" dirty="0" smtClean="0">
                <a:solidFill>
                  <a:srgbClr val="589482"/>
                </a:solidFill>
              </a:rPr>
              <a:t>4,078 </a:t>
            </a:r>
            <a:r>
              <a:rPr lang="fr-FR" sz="1400" b="1" dirty="0" err="1" smtClean="0">
                <a:solidFill>
                  <a:srgbClr val="589482"/>
                </a:solidFill>
              </a:rPr>
              <a:t>ind</a:t>
            </a:r>
            <a:endParaRPr lang="fr-FR" sz="1400" b="1" dirty="0" smtClean="0">
              <a:solidFill>
                <a:srgbClr val="589482"/>
              </a:solidFill>
            </a:endParaRPr>
          </a:p>
          <a:p>
            <a:endParaRPr lang="fr-FR" sz="1400" dirty="0" smtClean="0"/>
          </a:p>
          <a:p>
            <a:r>
              <a:rPr lang="fr-FR" sz="1400" b="1" dirty="0" smtClean="0"/>
              <a:t>4. Gestion des problèmes d’âge</a:t>
            </a:r>
          </a:p>
          <a:p>
            <a:r>
              <a:rPr lang="fr-FR" sz="1400" dirty="0" smtClean="0"/>
              <a:t>Individus vus plusieurs années juvénile : transformation adulte				</a:t>
            </a:r>
            <a:r>
              <a:rPr lang="fr-FR" sz="1400" dirty="0" smtClean="0">
                <a:solidFill>
                  <a:srgbClr val="A6B06D"/>
                </a:solidFill>
              </a:rPr>
              <a:t>0 </a:t>
            </a:r>
            <a:r>
              <a:rPr lang="fr-FR" sz="1400" dirty="0" err="1" smtClean="0">
                <a:solidFill>
                  <a:srgbClr val="A6B06D"/>
                </a:solidFill>
              </a:rPr>
              <a:t>ind</a:t>
            </a:r>
            <a:r>
              <a:rPr lang="fr-FR" sz="1400" dirty="0" smtClean="0">
                <a:solidFill>
                  <a:srgbClr val="A6B06D"/>
                </a:solidFill>
              </a:rPr>
              <a:t> </a:t>
            </a:r>
            <a:r>
              <a:rPr lang="fr-FR" sz="1400" dirty="0" smtClean="0"/>
              <a:t>	</a:t>
            </a:r>
            <a:r>
              <a:rPr lang="fr-FR" sz="1400" dirty="0" smtClean="0">
                <a:solidFill>
                  <a:srgbClr val="589482"/>
                </a:solidFill>
              </a:rPr>
              <a:t>1 </a:t>
            </a:r>
            <a:r>
              <a:rPr lang="fr-FR" sz="1400" dirty="0" err="1" smtClean="0">
                <a:solidFill>
                  <a:srgbClr val="589482"/>
                </a:solidFill>
              </a:rPr>
              <a:t>ind</a:t>
            </a:r>
            <a:endParaRPr lang="fr-FR" sz="1400" dirty="0" smtClean="0">
              <a:solidFill>
                <a:srgbClr val="589482"/>
              </a:solidFill>
            </a:endParaRPr>
          </a:p>
          <a:p>
            <a:r>
              <a:rPr lang="fr-FR" sz="1400" dirty="0" smtClean="0"/>
              <a:t>Individus vus plusieurs années toujours incertains</a:t>
            </a:r>
            <a:r>
              <a:rPr lang="fr-FR" sz="1400" dirty="0"/>
              <a:t>	</a:t>
            </a:r>
            <a:r>
              <a:rPr lang="fr-FR" sz="1400" dirty="0" smtClean="0"/>
              <a:t>(supprimé)</a:t>
            </a:r>
            <a:r>
              <a:rPr lang="fr-FR" sz="1400" dirty="0"/>
              <a:t>	</a:t>
            </a:r>
            <a:r>
              <a:rPr lang="fr-FR" sz="1400" dirty="0" smtClean="0"/>
              <a:t>	</a:t>
            </a:r>
            <a:r>
              <a:rPr lang="fr-FR" sz="1400" dirty="0"/>
              <a:t>		</a:t>
            </a:r>
            <a:r>
              <a:rPr lang="fr-FR" sz="1400" dirty="0" smtClean="0">
                <a:solidFill>
                  <a:srgbClr val="A6B06D"/>
                </a:solidFill>
              </a:rPr>
              <a:t>1 </a:t>
            </a:r>
            <a:r>
              <a:rPr lang="fr-FR" sz="1400" dirty="0" err="1">
                <a:solidFill>
                  <a:srgbClr val="A6B06D"/>
                </a:solidFill>
              </a:rPr>
              <a:t>ind</a:t>
            </a:r>
            <a:r>
              <a:rPr lang="fr-FR" sz="1400" dirty="0">
                <a:solidFill>
                  <a:srgbClr val="A6B06D"/>
                </a:solidFill>
              </a:rPr>
              <a:t> </a:t>
            </a:r>
            <a:r>
              <a:rPr lang="fr-FR" sz="1400" dirty="0" smtClean="0">
                <a:solidFill>
                  <a:srgbClr val="A6B06D"/>
                </a:solidFill>
              </a:rPr>
              <a:t>	</a:t>
            </a:r>
            <a:r>
              <a:rPr lang="fr-FR" sz="1400" dirty="0">
                <a:solidFill>
                  <a:srgbClr val="589482"/>
                </a:solidFill>
              </a:rPr>
              <a:t>8</a:t>
            </a:r>
            <a:r>
              <a:rPr lang="fr-FR" sz="1400" dirty="0" smtClean="0">
                <a:solidFill>
                  <a:srgbClr val="589482"/>
                </a:solidFill>
              </a:rPr>
              <a:t> </a:t>
            </a:r>
            <a:r>
              <a:rPr lang="fr-FR" sz="1400" dirty="0" err="1" smtClean="0">
                <a:solidFill>
                  <a:srgbClr val="589482"/>
                </a:solidFill>
              </a:rPr>
              <a:t>ind</a:t>
            </a:r>
            <a:endParaRPr lang="fr-FR" sz="1400" dirty="0" smtClean="0">
              <a:solidFill>
                <a:srgbClr val="589482"/>
              </a:solidFill>
            </a:endParaRPr>
          </a:p>
          <a:p>
            <a:r>
              <a:rPr lang="fr-FR" sz="1400" dirty="0" smtClean="0"/>
              <a:t>Individus vus incertains une année </a:t>
            </a:r>
            <a:r>
              <a:rPr lang="fr-FR" sz="1400" dirty="0"/>
              <a:t>p</a:t>
            </a:r>
            <a:r>
              <a:rPr lang="fr-FR" sz="1400" dirty="0" smtClean="0"/>
              <a:t>uis vus avec un âge ensuite, on supprime la capture incertaine  	</a:t>
            </a:r>
            <a:r>
              <a:rPr lang="fr-FR" sz="1400" dirty="0" smtClean="0">
                <a:solidFill>
                  <a:srgbClr val="A6B06D"/>
                </a:solidFill>
              </a:rPr>
              <a:t>0 </a:t>
            </a:r>
            <a:r>
              <a:rPr lang="fr-FR" sz="1400" dirty="0" err="1" smtClean="0">
                <a:solidFill>
                  <a:srgbClr val="A6B06D"/>
                </a:solidFill>
              </a:rPr>
              <a:t>ind</a:t>
            </a:r>
            <a:r>
              <a:rPr lang="fr-FR" sz="1400" dirty="0" smtClean="0"/>
              <a:t>	</a:t>
            </a:r>
            <a:r>
              <a:rPr lang="fr-FR" sz="1400" dirty="0" smtClean="0">
                <a:solidFill>
                  <a:srgbClr val="589482"/>
                </a:solidFill>
              </a:rPr>
              <a:t>1 </a:t>
            </a:r>
            <a:r>
              <a:rPr lang="fr-FR" sz="1400" dirty="0" err="1" smtClean="0">
                <a:solidFill>
                  <a:srgbClr val="589482"/>
                </a:solidFill>
              </a:rPr>
              <a:t>ind</a:t>
            </a:r>
            <a:endParaRPr lang="fr-FR" sz="1400" dirty="0" smtClean="0">
              <a:solidFill>
                <a:srgbClr val="589482"/>
              </a:solidFill>
            </a:endParaRPr>
          </a:p>
          <a:p>
            <a:r>
              <a:rPr lang="fr-FR" sz="1400" dirty="0" smtClean="0"/>
              <a:t>Individus vus </a:t>
            </a:r>
            <a:r>
              <a:rPr lang="fr-FR" sz="1400" dirty="0"/>
              <a:t>dans deux âges différents la même </a:t>
            </a:r>
            <a:r>
              <a:rPr lang="fr-FR" sz="1400" dirty="0" smtClean="0"/>
              <a:t>année :</a:t>
            </a:r>
            <a:r>
              <a:rPr lang="fr-FR" sz="1400" dirty="0"/>
              <a:t>				</a:t>
            </a:r>
            <a:r>
              <a:rPr lang="fr-FR" sz="1400" i="1" dirty="0" smtClean="0">
                <a:solidFill>
                  <a:srgbClr val="A6B06D"/>
                </a:solidFill>
              </a:rPr>
              <a:t>43 </a:t>
            </a:r>
            <a:r>
              <a:rPr lang="fr-FR" sz="1400" i="1" dirty="0" err="1" smtClean="0">
                <a:solidFill>
                  <a:srgbClr val="A6B06D"/>
                </a:solidFill>
              </a:rPr>
              <a:t>ind</a:t>
            </a:r>
            <a:r>
              <a:rPr lang="fr-FR" sz="1400" i="1" dirty="0" smtClean="0">
                <a:solidFill>
                  <a:srgbClr val="A6B06D"/>
                </a:solidFill>
              </a:rPr>
              <a:t>	</a:t>
            </a:r>
            <a:r>
              <a:rPr lang="fr-FR" sz="1400" i="1" dirty="0" smtClean="0">
                <a:solidFill>
                  <a:srgbClr val="589482"/>
                </a:solidFill>
              </a:rPr>
              <a:t>89 </a:t>
            </a:r>
            <a:r>
              <a:rPr lang="fr-FR" sz="1400" i="1" dirty="0" err="1" smtClean="0">
                <a:solidFill>
                  <a:srgbClr val="589482"/>
                </a:solidFill>
              </a:rPr>
              <a:t>ind</a:t>
            </a:r>
            <a:endParaRPr lang="fr-FR" sz="1400" i="1" dirty="0">
              <a:solidFill>
                <a:srgbClr val="589482"/>
              </a:solidFill>
            </a:endParaRPr>
          </a:p>
          <a:p>
            <a:r>
              <a:rPr lang="fr-FR" sz="1400" dirty="0" smtClean="0"/>
              <a:t>- Si </a:t>
            </a:r>
            <a:r>
              <a:rPr lang="fr-FR" sz="1400" dirty="0"/>
              <a:t>une même année un individu est à la fois </a:t>
            </a:r>
            <a:r>
              <a:rPr lang="fr-FR" sz="1400" dirty="0" smtClean="0"/>
              <a:t>incertains </a:t>
            </a:r>
            <a:r>
              <a:rPr lang="fr-FR" sz="1400" dirty="0"/>
              <a:t>et un autre âge, il est classé selon l’autre âge  	</a:t>
            </a:r>
            <a:r>
              <a:rPr lang="fr-FR" sz="1400" i="1" dirty="0" smtClean="0">
                <a:solidFill>
                  <a:srgbClr val="A6B06D"/>
                </a:solidFill>
              </a:rPr>
              <a:t>15 </a:t>
            </a:r>
            <a:r>
              <a:rPr lang="fr-FR" sz="1400" i="1" dirty="0" err="1" smtClean="0">
                <a:solidFill>
                  <a:srgbClr val="A6B06D"/>
                </a:solidFill>
              </a:rPr>
              <a:t>ind</a:t>
            </a:r>
            <a:r>
              <a:rPr lang="fr-FR" sz="1400" i="1" dirty="0" smtClean="0">
                <a:solidFill>
                  <a:srgbClr val="A6B06D"/>
                </a:solidFill>
              </a:rPr>
              <a:t>	</a:t>
            </a:r>
            <a:r>
              <a:rPr lang="fr-FR" sz="1400" i="1" dirty="0" smtClean="0">
                <a:solidFill>
                  <a:srgbClr val="589482"/>
                </a:solidFill>
              </a:rPr>
              <a:t>28 </a:t>
            </a:r>
            <a:r>
              <a:rPr lang="fr-FR" sz="1400" i="1" dirty="0" err="1" smtClean="0">
                <a:solidFill>
                  <a:srgbClr val="589482"/>
                </a:solidFill>
              </a:rPr>
              <a:t>ind</a:t>
            </a:r>
            <a:endParaRPr lang="fr-FR" sz="1400" i="1" dirty="0" smtClean="0">
              <a:solidFill>
                <a:srgbClr val="589482"/>
              </a:solidFill>
            </a:endParaRPr>
          </a:p>
          <a:p>
            <a:r>
              <a:rPr lang="fr-FR" sz="1400" dirty="0"/>
              <a:t>	Jeune et incertain 						</a:t>
            </a:r>
            <a:r>
              <a:rPr lang="fr-FR" sz="1400" dirty="0">
                <a:solidFill>
                  <a:srgbClr val="A6B06D"/>
                </a:solidFill>
              </a:rPr>
              <a:t>7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15 </a:t>
            </a:r>
            <a:r>
              <a:rPr lang="fr-FR" sz="1400" dirty="0" err="1" smtClean="0">
                <a:solidFill>
                  <a:srgbClr val="589482"/>
                </a:solidFill>
              </a:rPr>
              <a:t>ind</a:t>
            </a:r>
            <a:endParaRPr lang="fr-FR" sz="1400" dirty="0">
              <a:solidFill>
                <a:srgbClr val="589482"/>
              </a:solidFill>
            </a:endParaRPr>
          </a:p>
          <a:p>
            <a:r>
              <a:rPr lang="fr-FR" sz="1400" dirty="0"/>
              <a:t>	Adulte et incertain 						</a:t>
            </a:r>
            <a:r>
              <a:rPr lang="fr-FR" sz="1400" dirty="0">
                <a:solidFill>
                  <a:srgbClr val="A6B06D"/>
                </a:solidFill>
              </a:rPr>
              <a:t>8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13 </a:t>
            </a:r>
            <a:r>
              <a:rPr lang="fr-FR" sz="1400" dirty="0" err="1" smtClean="0">
                <a:solidFill>
                  <a:srgbClr val="589482"/>
                </a:solidFill>
              </a:rPr>
              <a:t>ind</a:t>
            </a:r>
            <a:endParaRPr lang="fr-FR" sz="1400" dirty="0">
              <a:solidFill>
                <a:srgbClr val="589482"/>
              </a:solidFill>
            </a:endParaRPr>
          </a:p>
          <a:p>
            <a:endParaRPr lang="fr-FR" sz="1400" dirty="0"/>
          </a:p>
          <a:p>
            <a:r>
              <a:rPr lang="fr-FR" sz="1400" dirty="0" smtClean="0"/>
              <a:t>- Si individus vus adulte </a:t>
            </a:r>
            <a:r>
              <a:rPr lang="fr-FR" sz="1400" dirty="0"/>
              <a:t>et jeune 						</a:t>
            </a:r>
            <a:r>
              <a:rPr lang="fr-FR" sz="1400" i="1" dirty="0" smtClean="0">
                <a:solidFill>
                  <a:srgbClr val="A6B06D"/>
                </a:solidFill>
              </a:rPr>
              <a:t>28 </a:t>
            </a:r>
            <a:r>
              <a:rPr lang="fr-FR" sz="1400" i="1" dirty="0" err="1" smtClean="0">
                <a:solidFill>
                  <a:srgbClr val="A6B06D"/>
                </a:solidFill>
              </a:rPr>
              <a:t>ind</a:t>
            </a:r>
            <a:r>
              <a:rPr lang="fr-FR" sz="1400" i="1" dirty="0" smtClean="0">
                <a:solidFill>
                  <a:srgbClr val="A6B06D"/>
                </a:solidFill>
              </a:rPr>
              <a:t>	</a:t>
            </a:r>
            <a:r>
              <a:rPr lang="fr-FR" sz="1400" i="1" dirty="0" smtClean="0">
                <a:solidFill>
                  <a:srgbClr val="589482"/>
                </a:solidFill>
              </a:rPr>
              <a:t>61 </a:t>
            </a:r>
            <a:r>
              <a:rPr lang="fr-FR" sz="1400" i="1" dirty="0" err="1" smtClean="0">
                <a:solidFill>
                  <a:srgbClr val="589482"/>
                </a:solidFill>
              </a:rPr>
              <a:t>ind</a:t>
            </a:r>
            <a:endParaRPr lang="fr-FR" sz="1400" i="1" dirty="0">
              <a:solidFill>
                <a:srgbClr val="589482"/>
              </a:solidFill>
            </a:endParaRPr>
          </a:p>
          <a:p>
            <a:r>
              <a:rPr lang="fr-FR" sz="1400" dirty="0"/>
              <a:t> 	</a:t>
            </a:r>
            <a:r>
              <a:rPr lang="fr-FR" sz="1400" dirty="0" smtClean="0"/>
              <a:t>S’il ont été vu une seule année, on prend le statut défini lors du baguage		</a:t>
            </a:r>
            <a:r>
              <a:rPr lang="fr-FR" sz="1400" dirty="0" smtClean="0">
                <a:solidFill>
                  <a:srgbClr val="A6B06D"/>
                </a:solidFill>
              </a:rPr>
              <a:t>25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52 </a:t>
            </a:r>
            <a:r>
              <a:rPr lang="fr-FR" sz="1400" dirty="0" err="1" smtClean="0">
                <a:solidFill>
                  <a:srgbClr val="589482"/>
                </a:solidFill>
              </a:rPr>
              <a:t>ind</a:t>
            </a:r>
            <a:endParaRPr lang="fr-FR" sz="1400" dirty="0" smtClean="0">
              <a:solidFill>
                <a:srgbClr val="589482"/>
              </a:solidFill>
            </a:endParaRPr>
          </a:p>
          <a:p>
            <a:pPr lvl="1"/>
            <a:r>
              <a:rPr lang="fr-FR" sz="1400" dirty="0" smtClean="0"/>
              <a:t>	Si pas de baguage l’année où ils ont été vus on regarde au cas par cas		</a:t>
            </a:r>
            <a:r>
              <a:rPr lang="fr-FR" sz="1400" dirty="0" smtClean="0">
                <a:solidFill>
                  <a:srgbClr val="A6B06D"/>
                </a:solidFill>
              </a:rPr>
              <a:t>1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1 </a:t>
            </a:r>
            <a:r>
              <a:rPr lang="fr-FR" sz="1400" dirty="0" err="1" smtClean="0">
                <a:solidFill>
                  <a:srgbClr val="589482"/>
                </a:solidFill>
              </a:rPr>
              <a:t>ind</a:t>
            </a:r>
            <a:endParaRPr lang="fr-FR" sz="1400" dirty="0" smtClean="0">
              <a:solidFill>
                <a:srgbClr val="589482"/>
              </a:solidFill>
            </a:endParaRPr>
          </a:p>
          <a:p>
            <a:pPr lvl="1"/>
            <a:r>
              <a:rPr lang="fr-FR" sz="1400" dirty="0" smtClean="0"/>
              <a:t>	Si individu vu plusieur</a:t>
            </a:r>
            <a:r>
              <a:rPr lang="fr-FR" sz="1400" dirty="0" smtClean="0"/>
              <a:t>s années on regarde au cas par cas			</a:t>
            </a:r>
            <a:r>
              <a:rPr lang="fr-FR" sz="1400" dirty="0" smtClean="0">
                <a:solidFill>
                  <a:srgbClr val="A6B06D"/>
                </a:solidFill>
              </a:rPr>
              <a:t>2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8 </a:t>
            </a:r>
            <a:r>
              <a:rPr lang="fr-FR" sz="1400" dirty="0" err="1" smtClean="0">
                <a:solidFill>
                  <a:srgbClr val="589482"/>
                </a:solidFill>
              </a:rPr>
              <a:t>ind</a:t>
            </a:r>
            <a:endParaRPr lang="fr-FR" sz="1400" dirty="0" smtClean="0">
              <a:solidFill>
                <a:srgbClr val="589482"/>
              </a:solidFill>
            </a:endParaRPr>
          </a:p>
          <a:p>
            <a:pPr lvl="1"/>
            <a:endParaRPr lang="fr-FR" sz="1400" dirty="0"/>
          </a:p>
          <a:p>
            <a:pPr lvl="1"/>
            <a:r>
              <a:rPr lang="fr-FR" sz="1400" dirty="0" smtClean="0"/>
              <a:t>								</a:t>
            </a:r>
            <a:r>
              <a:rPr lang="fr-FR" sz="1400" b="1" dirty="0" smtClean="0">
                <a:solidFill>
                  <a:srgbClr val="A6B06D"/>
                </a:solidFill>
              </a:rPr>
              <a:t>1,365 </a:t>
            </a:r>
            <a:r>
              <a:rPr lang="fr-FR" sz="1400" b="1" dirty="0" err="1" smtClean="0">
                <a:solidFill>
                  <a:srgbClr val="A6B06D"/>
                </a:solidFill>
              </a:rPr>
              <a:t>ind</a:t>
            </a:r>
            <a:r>
              <a:rPr lang="fr-FR" sz="1400" b="1" dirty="0" smtClean="0">
                <a:solidFill>
                  <a:srgbClr val="A6B06D"/>
                </a:solidFill>
              </a:rPr>
              <a:t>	</a:t>
            </a:r>
            <a:r>
              <a:rPr lang="fr-FR" sz="1400" b="1" dirty="0" smtClean="0">
                <a:solidFill>
                  <a:srgbClr val="589482"/>
                </a:solidFill>
              </a:rPr>
              <a:t>4,070 </a:t>
            </a:r>
            <a:r>
              <a:rPr lang="fr-FR" sz="1400" b="1" dirty="0" err="1" smtClean="0">
                <a:solidFill>
                  <a:srgbClr val="589482"/>
                </a:solidFill>
              </a:rPr>
              <a:t>ind</a:t>
            </a:r>
            <a:endParaRPr lang="fr-FR" b="1" dirty="0" smtClean="0">
              <a:solidFill>
                <a:srgbClr val="589482"/>
              </a:solidFill>
            </a:endParaRPr>
          </a:p>
          <a:p>
            <a:endParaRPr lang="fr-FR" dirty="0" smtClean="0"/>
          </a:p>
        </p:txBody>
      </p:sp>
    </p:spTree>
    <p:extLst>
      <p:ext uri="{BB962C8B-B14F-4D97-AF65-F5344CB8AC3E}">
        <p14:creationId xmlns:p14="http://schemas.microsoft.com/office/powerpoint/2010/main" val="53131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Création des histoires de capture </a:t>
            </a:r>
            <a:endParaRPr lang="fr-FR" dirty="0"/>
          </a:p>
        </p:txBody>
      </p:sp>
      <p:sp>
        <p:nvSpPr>
          <p:cNvPr id="5" name="ZoneTexte 4"/>
          <p:cNvSpPr txBox="1"/>
          <p:nvPr/>
        </p:nvSpPr>
        <p:spPr>
          <a:xfrm>
            <a:off x="376329" y="1082039"/>
            <a:ext cx="11871818" cy="3970318"/>
          </a:xfrm>
          <a:prstGeom prst="rect">
            <a:avLst/>
          </a:prstGeom>
          <a:noFill/>
        </p:spPr>
        <p:txBody>
          <a:bodyPr wrap="square" rtlCol="0">
            <a:spAutoFit/>
          </a:bodyPr>
          <a:lstStyle/>
          <a:p>
            <a:r>
              <a:rPr lang="fr-FR" sz="1400" b="1" dirty="0" smtClean="0"/>
              <a:t>5. </a:t>
            </a:r>
            <a:r>
              <a:rPr lang="fr-FR" sz="1400" b="1" dirty="0"/>
              <a:t>On regarde à quelle station est rattaché chaque individu</a:t>
            </a:r>
          </a:p>
          <a:p>
            <a:r>
              <a:rPr lang="fr-FR" sz="1400" i="1" dirty="0"/>
              <a:t>Problème : oiseaux sur différentes stations </a:t>
            </a:r>
            <a:r>
              <a:rPr lang="fr-FR" sz="1400" i="1" dirty="0" smtClean="0"/>
              <a:t>:						</a:t>
            </a:r>
            <a:r>
              <a:rPr lang="fr-FR" sz="1400" i="1" dirty="0" smtClean="0">
                <a:solidFill>
                  <a:srgbClr val="A6B06D"/>
                </a:solidFill>
              </a:rPr>
              <a:t>12 </a:t>
            </a:r>
            <a:r>
              <a:rPr lang="fr-FR" sz="1400" i="1" dirty="0" err="1" smtClean="0">
                <a:solidFill>
                  <a:srgbClr val="A6B06D"/>
                </a:solidFill>
              </a:rPr>
              <a:t>ind</a:t>
            </a:r>
            <a:r>
              <a:rPr lang="fr-FR" sz="1400" i="1" dirty="0" smtClean="0">
                <a:solidFill>
                  <a:srgbClr val="A6B06D"/>
                </a:solidFill>
              </a:rPr>
              <a:t>	</a:t>
            </a:r>
            <a:r>
              <a:rPr lang="fr-FR" sz="1400" i="1" dirty="0" smtClean="0">
                <a:solidFill>
                  <a:srgbClr val="589482"/>
                </a:solidFill>
              </a:rPr>
              <a:t>18 </a:t>
            </a:r>
            <a:r>
              <a:rPr lang="fr-FR" sz="1400" i="1" dirty="0" err="1" smtClean="0">
                <a:solidFill>
                  <a:srgbClr val="589482"/>
                </a:solidFill>
              </a:rPr>
              <a:t>ind</a:t>
            </a:r>
            <a:endParaRPr lang="fr-FR" sz="1400" i="1" dirty="0">
              <a:solidFill>
                <a:srgbClr val="589482"/>
              </a:solidFill>
            </a:endParaRPr>
          </a:p>
          <a:p>
            <a:r>
              <a:rPr lang="fr-FR" sz="1400" dirty="0" smtClean="0"/>
              <a:t>- </a:t>
            </a:r>
            <a:r>
              <a:rPr lang="fr-FR" sz="1400" dirty="0" smtClean="0"/>
              <a:t>On regarde au cas par cas :</a:t>
            </a:r>
          </a:p>
          <a:p>
            <a:r>
              <a:rPr lang="fr-FR" sz="1400" dirty="0" smtClean="0"/>
              <a:t>	Oiseaux vus une fois sur chaque station sont supprimés pour respecter </a:t>
            </a:r>
            <a:r>
              <a:rPr lang="fr-FR" sz="1400" dirty="0" err="1" smtClean="0"/>
              <a:t>transience</a:t>
            </a:r>
            <a:r>
              <a:rPr lang="fr-FR" sz="1400" dirty="0" smtClean="0"/>
              <a:t> : 		</a:t>
            </a:r>
            <a:r>
              <a:rPr lang="fr-FR" sz="1400" dirty="0" smtClean="0">
                <a:solidFill>
                  <a:srgbClr val="A6B06D"/>
                </a:solidFill>
              </a:rPr>
              <a:t>5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3 </a:t>
            </a:r>
            <a:r>
              <a:rPr lang="fr-FR" sz="1400" dirty="0" err="1" smtClean="0">
                <a:solidFill>
                  <a:srgbClr val="589482"/>
                </a:solidFill>
              </a:rPr>
              <a:t>ind</a:t>
            </a:r>
            <a:endParaRPr lang="fr-FR" sz="1400" dirty="0" smtClean="0">
              <a:solidFill>
                <a:srgbClr val="589482"/>
              </a:solidFill>
            </a:endParaRPr>
          </a:p>
          <a:p>
            <a:r>
              <a:rPr lang="fr-FR" sz="1400" dirty="0" smtClean="0"/>
              <a:t>	Oiseaux vus plusieurs fois sur une même station (et une seule fois sur d’autres)</a:t>
            </a:r>
          </a:p>
          <a:p>
            <a:r>
              <a:rPr lang="fr-FR" sz="1400" dirty="0"/>
              <a:t>	</a:t>
            </a:r>
            <a:r>
              <a:rPr lang="fr-FR" sz="1400" dirty="0" smtClean="0"/>
              <a:t>sont réattribués à la station en question : 					</a:t>
            </a:r>
            <a:r>
              <a:rPr lang="fr-FR" sz="1400" dirty="0" smtClean="0">
                <a:solidFill>
                  <a:srgbClr val="A6B06D"/>
                </a:solidFill>
              </a:rPr>
              <a:t>7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11 </a:t>
            </a:r>
            <a:r>
              <a:rPr lang="fr-FR" sz="1400" dirty="0" err="1" smtClean="0">
                <a:solidFill>
                  <a:srgbClr val="589482"/>
                </a:solidFill>
              </a:rPr>
              <a:t>ind</a:t>
            </a:r>
            <a:endParaRPr lang="fr-FR" sz="1400" dirty="0" smtClean="0">
              <a:solidFill>
                <a:srgbClr val="589482"/>
              </a:solidFill>
            </a:endParaRPr>
          </a:p>
          <a:p>
            <a:r>
              <a:rPr lang="fr-FR" sz="1400" dirty="0">
                <a:solidFill>
                  <a:srgbClr val="A6B06D"/>
                </a:solidFill>
              </a:rPr>
              <a:t>	</a:t>
            </a:r>
            <a:r>
              <a:rPr lang="fr-FR" sz="1400" dirty="0" smtClean="0"/>
              <a:t>Erreur nom station :</a:t>
            </a:r>
            <a:r>
              <a:rPr lang="fr-FR" sz="1400" dirty="0" smtClean="0">
                <a:solidFill>
                  <a:srgbClr val="A6B06D"/>
                </a:solidFill>
              </a:rPr>
              <a:t>							0 </a:t>
            </a:r>
            <a:r>
              <a:rPr lang="fr-FR" sz="1400" dirty="0" err="1" smtClean="0">
                <a:solidFill>
                  <a:srgbClr val="A6B06D"/>
                </a:solidFill>
              </a:rPr>
              <a:t>ind</a:t>
            </a:r>
            <a:r>
              <a:rPr lang="fr-FR" sz="1400" dirty="0" smtClean="0">
                <a:solidFill>
                  <a:srgbClr val="A6B06D"/>
                </a:solidFill>
              </a:rPr>
              <a:t> 	</a:t>
            </a:r>
            <a:r>
              <a:rPr lang="fr-FR" sz="1400" dirty="0" smtClean="0">
                <a:solidFill>
                  <a:srgbClr val="589482"/>
                </a:solidFill>
              </a:rPr>
              <a:t>4 </a:t>
            </a:r>
            <a:r>
              <a:rPr lang="fr-FR" sz="1400" dirty="0" err="1" smtClean="0">
                <a:solidFill>
                  <a:srgbClr val="589482"/>
                </a:solidFill>
              </a:rPr>
              <a:t>ind</a:t>
            </a:r>
            <a:endParaRPr lang="fr-FR" sz="1400" dirty="0" smtClean="0">
              <a:solidFill>
                <a:srgbClr val="589482"/>
              </a:solidFill>
            </a:endParaRPr>
          </a:p>
          <a:p>
            <a:endParaRPr lang="fr-FR" sz="1400" dirty="0"/>
          </a:p>
          <a:p>
            <a:r>
              <a:rPr lang="fr-FR" sz="1400" dirty="0" smtClean="0"/>
              <a:t>Nombre d’oiseaux dans les histoire de capture						</a:t>
            </a:r>
            <a:r>
              <a:rPr lang="fr-FR" sz="1400" b="1" dirty="0" smtClean="0">
                <a:solidFill>
                  <a:srgbClr val="A6B06D"/>
                </a:solidFill>
              </a:rPr>
              <a:t>1,360 </a:t>
            </a:r>
            <a:r>
              <a:rPr lang="fr-FR" sz="1400" b="1" dirty="0" err="1" smtClean="0">
                <a:solidFill>
                  <a:srgbClr val="A6B06D"/>
                </a:solidFill>
              </a:rPr>
              <a:t>ind</a:t>
            </a:r>
            <a:r>
              <a:rPr lang="fr-FR" sz="1400" b="1" dirty="0" smtClean="0">
                <a:solidFill>
                  <a:srgbClr val="A6B06D"/>
                </a:solidFill>
              </a:rPr>
              <a:t>	</a:t>
            </a:r>
            <a:r>
              <a:rPr lang="fr-FR" sz="1400" b="1" dirty="0" smtClean="0">
                <a:solidFill>
                  <a:srgbClr val="589482"/>
                </a:solidFill>
              </a:rPr>
              <a:t>4,067 </a:t>
            </a:r>
            <a:r>
              <a:rPr lang="fr-FR" sz="1400" b="1" dirty="0" err="1" smtClean="0">
                <a:solidFill>
                  <a:srgbClr val="589482"/>
                </a:solidFill>
              </a:rPr>
              <a:t>ind</a:t>
            </a:r>
            <a:endParaRPr lang="fr-FR" sz="1400" b="1" dirty="0" smtClean="0">
              <a:solidFill>
                <a:srgbClr val="589482"/>
              </a:solidFill>
            </a:endParaRPr>
          </a:p>
          <a:p>
            <a:endParaRPr lang="fr-FR" sz="1400" b="1" dirty="0"/>
          </a:p>
          <a:p>
            <a:r>
              <a:rPr lang="fr-FR" sz="1400" b="1" dirty="0" smtClean="0"/>
              <a:t>6. Ajout de la covariable individuelle</a:t>
            </a:r>
          </a:p>
          <a:p>
            <a:endParaRPr lang="fr-FR" sz="1400" b="1" dirty="0"/>
          </a:p>
          <a:p>
            <a:endParaRPr lang="fr-FR" sz="1400" b="1" dirty="0" smtClean="0"/>
          </a:p>
          <a:p>
            <a:endParaRPr lang="fr-FR" sz="1400" b="1" dirty="0"/>
          </a:p>
          <a:p>
            <a:endParaRPr lang="fr-FR" sz="1400" b="1" dirty="0" smtClean="0"/>
          </a:p>
          <a:p>
            <a:pPr marL="285750" indent="-285750">
              <a:buFontTx/>
              <a:buChar char="-"/>
            </a:pPr>
            <a:r>
              <a:rPr lang="fr-FR" sz="1400" dirty="0" smtClean="0"/>
              <a:t>Individus capturé une seule </a:t>
            </a:r>
            <a:r>
              <a:rPr lang="fr-FR" sz="1400" dirty="0"/>
              <a:t>f</a:t>
            </a:r>
            <a:r>
              <a:rPr lang="fr-FR" sz="1400" dirty="0" smtClean="0"/>
              <a:t>ois par année = 0</a:t>
            </a:r>
          </a:p>
          <a:p>
            <a:pPr marL="285750" indent="-285750">
              <a:buFontTx/>
              <a:buChar char="-"/>
            </a:pPr>
            <a:r>
              <a:rPr lang="fr-FR" sz="1400" dirty="0" smtClean="0"/>
              <a:t>Individus capturés plusieurs fois par année &gt; 0  </a:t>
            </a:r>
            <a:endParaRPr lang="fr-FR" sz="1400" dirty="0" smtClean="0"/>
          </a:p>
          <a:p>
            <a:endParaRPr lang="fr-FR" sz="1400" b="1" dirty="0" smtClean="0"/>
          </a:p>
        </p:txBody>
      </p:sp>
      <mc:AlternateContent xmlns:mc="http://schemas.openxmlformats.org/markup-compatibility/2006">
        <mc:Choice xmlns:a14="http://schemas.microsoft.com/office/drawing/2010/main" Requires="a14">
          <p:sp>
            <p:nvSpPr>
              <p:cNvPr id="2" name="ZoneTexte 1"/>
              <p:cNvSpPr txBox="1"/>
              <p:nvPr/>
            </p:nvSpPr>
            <p:spPr>
              <a:xfrm>
                <a:off x="3521241" y="3464040"/>
                <a:ext cx="4026167" cy="76642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fr-FR" b="0" i="0" smtClean="0">
                          <a:latin typeface="Cambria Math" panose="02040503050406030204" pitchFamily="18" charset="0"/>
                        </a:rPr>
                        <m:t>log</m:t>
                      </m:r>
                      <m:r>
                        <a:rPr lang="fr-FR" b="0" i="1" smtClean="0">
                          <a:latin typeface="Cambria Math" panose="02040503050406030204" pitchFamily="18" charset="0"/>
                        </a:rPr>
                        <m:t>⁡(1+ </m:t>
                      </m:r>
                      <m:f>
                        <m:fPr>
                          <m:ctrlPr>
                            <a:rPr lang="fr-FR" b="0"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𝑐𝑎𝑝𝑡𝑢𝑟𝑒</m:t>
                              </m:r>
                            </m:sub>
                          </m:sSub>
                          <m:r>
                            <a:rPr lang="fr-FR" i="1">
                              <a:latin typeface="Cambria Math" panose="02040503050406030204" pitchFamily="18" charset="0"/>
                            </a:rPr>
                            <m:t>−</m:t>
                          </m:r>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𝑎𝑛𝑛</m:t>
                              </m:r>
                              <m:r>
                                <a:rPr lang="fr-FR" b="0" i="1" smtClean="0">
                                  <a:latin typeface="Cambria Math" panose="02040503050406030204" pitchFamily="18" charset="0"/>
                                </a:rPr>
                                <m:t>𝑒</m:t>
                              </m:r>
                              <m:sSub>
                                <m:sSubPr>
                                  <m:ctrlPr>
                                    <a:rPr lang="fr-FR" b="0" i="1" smtClean="0">
                                      <a:latin typeface="Cambria Math" panose="02040503050406030204" pitchFamily="18" charset="0"/>
                                    </a:rPr>
                                  </m:ctrlPr>
                                </m:sSubPr>
                                <m:e>
                                  <m:r>
                                    <a:rPr lang="fr-FR" i="1">
                                      <a:latin typeface="Cambria Math" panose="02040503050406030204" pitchFamily="18" charset="0"/>
                                    </a:rPr>
                                    <m:t>𝑒</m:t>
                                  </m:r>
                                </m:e>
                                <m:sub>
                                  <m:r>
                                    <a:rPr lang="fr-FR" i="1">
                                      <a:latin typeface="Cambria Math" panose="02040503050406030204" pitchFamily="18" charset="0"/>
                                    </a:rPr>
                                    <m:t>𝑐𝑎𝑝𝑡𝑢𝑟𝑒</m:t>
                                  </m:r>
                                </m:sub>
                              </m:sSub>
                            </m:sub>
                          </m:sSub>
                          <m:r>
                            <m:rPr>
                              <m:nor/>
                            </m:rPr>
                            <a:rPr lang="fr-FR" dirty="0"/>
                            <m:t>)</m:t>
                          </m:r>
                          <m:r>
                            <m:rPr>
                              <m:nor/>
                            </m:rPr>
                            <a:rPr lang="fr-FR" dirty="0"/>
                            <m:t> </m:t>
                          </m:r>
                        </m:num>
                        <m:den>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𝑎𝑛𝑛</m:t>
                              </m:r>
                              <m:r>
                                <a:rPr lang="fr-FR" i="1">
                                  <a:latin typeface="Cambria Math" panose="02040503050406030204" pitchFamily="18" charset="0"/>
                                </a:rPr>
                                <m:t>𝑒</m:t>
                              </m:r>
                              <m:sSub>
                                <m:sSubPr>
                                  <m:ctrlPr>
                                    <a:rPr lang="fr-FR" i="1">
                                      <a:latin typeface="Cambria Math" panose="02040503050406030204" pitchFamily="18" charset="0"/>
                                    </a:rPr>
                                  </m:ctrlPr>
                                </m:sSubPr>
                                <m:e>
                                  <m:r>
                                    <a:rPr lang="fr-FR" i="1">
                                      <a:latin typeface="Cambria Math" panose="02040503050406030204" pitchFamily="18" charset="0"/>
                                    </a:rPr>
                                    <m:t>𝑒</m:t>
                                  </m:r>
                                </m:e>
                                <m:sub>
                                  <m:r>
                                    <a:rPr lang="fr-FR" i="1">
                                      <a:latin typeface="Cambria Math" panose="02040503050406030204" pitchFamily="18" charset="0"/>
                                    </a:rPr>
                                    <m:t>𝑐𝑎𝑝𝑡𝑢𝑟𝑒</m:t>
                                  </m:r>
                                </m:sub>
                              </m:sSub>
                            </m:sub>
                          </m:sSub>
                        </m:den>
                      </m:f>
                      <m:r>
                        <a:rPr lang="fr-FR" b="0" i="1" smtClean="0">
                          <a:latin typeface="Cambria Math" panose="02040503050406030204" pitchFamily="18" charset="0"/>
                        </a:rPr>
                        <m:t> )</m:t>
                      </m:r>
                    </m:oMath>
                  </m:oMathPara>
                </a14:m>
                <a:endParaRPr lang="fr-FR" dirty="0"/>
              </a:p>
            </p:txBody>
          </p:sp>
        </mc:Choice>
        <mc:Fallback>
          <p:sp>
            <p:nvSpPr>
              <p:cNvPr id="2" name="ZoneTexte 1"/>
              <p:cNvSpPr txBox="1">
                <a:spLocks noRot="1" noChangeAspect="1" noMove="1" noResize="1" noEditPoints="1" noAdjustHandles="1" noChangeArrowheads="1" noChangeShapeType="1" noTextEdit="1"/>
              </p:cNvSpPr>
              <p:nvPr/>
            </p:nvSpPr>
            <p:spPr>
              <a:xfrm>
                <a:off x="3521241" y="3464040"/>
                <a:ext cx="4026167" cy="766428"/>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797267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Création des histoires de </a:t>
            </a:r>
            <a:r>
              <a:rPr lang="fr-FR" dirty="0" smtClean="0"/>
              <a:t>capture pour les stations de capture </a:t>
            </a:r>
            <a:endParaRPr lang="fr-FR" dirty="0"/>
          </a:p>
        </p:txBody>
      </p:sp>
      <p:sp>
        <p:nvSpPr>
          <p:cNvPr id="6" name="ZoneTexte 5"/>
          <p:cNvSpPr txBox="1"/>
          <p:nvPr/>
        </p:nvSpPr>
        <p:spPr>
          <a:xfrm>
            <a:off x="545431" y="1178291"/>
            <a:ext cx="11871818" cy="2677656"/>
          </a:xfrm>
          <a:prstGeom prst="rect">
            <a:avLst/>
          </a:prstGeom>
          <a:noFill/>
        </p:spPr>
        <p:txBody>
          <a:bodyPr wrap="square" rtlCol="0">
            <a:spAutoFit/>
          </a:bodyPr>
          <a:lstStyle/>
          <a:p>
            <a:r>
              <a:rPr lang="fr-FR" sz="1400" b="1" dirty="0" smtClean="0"/>
              <a:t>1. Histoire de capture des stations :</a:t>
            </a:r>
          </a:p>
          <a:p>
            <a:pPr marL="285750" indent="-285750">
              <a:buFontTx/>
              <a:buChar char="-"/>
            </a:pPr>
            <a:r>
              <a:rPr lang="fr-FR" sz="1400" dirty="0" smtClean="0"/>
              <a:t>1 si la station a fonctionnée</a:t>
            </a:r>
          </a:p>
          <a:p>
            <a:pPr marL="285750" indent="-285750">
              <a:buFontTx/>
              <a:buChar char="-"/>
            </a:pPr>
            <a:r>
              <a:rPr lang="fr-FR" sz="1400" dirty="0" smtClean="0"/>
              <a:t>0 si la station n’a pas fonctionnées</a:t>
            </a:r>
          </a:p>
          <a:p>
            <a:pPr marL="285750" indent="-285750">
              <a:buFontTx/>
              <a:buChar char="-"/>
            </a:pPr>
            <a:endParaRPr lang="fr-FR" sz="1400" dirty="0"/>
          </a:p>
          <a:p>
            <a:r>
              <a:rPr lang="fr-FR" sz="1400" b="1" dirty="0" smtClean="0"/>
              <a:t>2. On ne garde que les stations qui ont capturé l’espèce en question 	</a:t>
            </a:r>
            <a:r>
              <a:rPr lang="fr-FR" sz="1400" b="1" dirty="0" smtClean="0">
                <a:solidFill>
                  <a:srgbClr val="A6B06D"/>
                </a:solidFill>
              </a:rPr>
              <a:t>210 stations		244 stations </a:t>
            </a:r>
          </a:p>
          <a:p>
            <a:endParaRPr lang="fr-FR" sz="1400" b="1" dirty="0"/>
          </a:p>
          <a:p>
            <a:r>
              <a:rPr lang="fr-FR" sz="1400" b="1" dirty="0" smtClean="0"/>
              <a:t>3. Ajout de la covariable individuelle</a:t>
            </a:r>
          </a:p>
          <a:p>
            <a:endParaRPr lang="fr-FR" sz="1400" b="1" dirty="0"/>
          </a:p>
          <a:p>
            <a:pPr marL="285750" indent="-285750">
              <a:buFontTx/>
              <a:buChar char="-"/>
            </a:pPr>
            <a:r>
              <a:rPr lang="fr-FR" sz="1400" dirty="0" smtClean="0"/>
              <a:t>1 : si habitat favorable à la mésange bleue (111, 242, 311, 313, 322)	</a:t>
            </a:r>
            <a:r>
              <a:rPr lang="fr-FR" sz="1400" dirty="0" smtClean="0">
                <a:solidFill>
                  <a:srgbClr val="A6B06D"/>
                </a:solidFill>
              </a:rPr>
              <a:t>66 stations		81 stations</a:t>
            </a:r>
          </a:p>
          <a:p>
            <a:pPr marL="285750" indent="-285750">
              <a:buFontTx/>
              <a:buChar char="-"/>
            </a:pPr>
            <a:r>
              <a:rPr lang="fr-FR" sz="1400" dirty="0" smtClean="0"/>
              <a:t>2 : pour les autres habitats				</a:t>
            </a:r>
            <a:r>
              <a:rPr lang="fr-FR" sz="1400" dirty="0" smtClean="0">
                <a:solidFill>
                  <a:srgbClr val="A6B06D"/>
                </a:solidFill>
              </a:rPr>
              <a:t>144 stations		163 stations</a:t>
            </a:r>
            <a:endParaRPr lang="fr-FR" sz="1400" dirty="0" smtClean="0">
              <a:solidFill>
                <a:srgbClr val="A6B06D"/>
              </a:solidFill>
            </a:endParaRPr>
          </a:p>
          <a:p>
            <a:endParaRPr lang="fr-FR" sz="1400" b="1" dirty="0"/>
          </a:p>
          <a:p>
            <a:endParaRPr lang="fr-FR" sz="1400" b="1" dirty="0" smtClean="0"/>
          </a:p>
        </p:txBody>
      </p:sp>
    </p:spTree>
    <p:extLst>
      <p:ext uri="{BB962C8B-B14F-4D97-AF65-F5344CB8AC3E}">
        <p14:creationId xmlns:p14="http://schemas.microsoft.com/office/powerpoint/2010/main" val="792895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Les données</a:t>
            </a:r>
            <a:endParaRPr lang="fr-FR" dirty="0"/>
          </a:p>
        </p:txBody>
      </p:sp>
      <p:sp>
        <p:nvSpPr>
          <p:cNvPr id="2" name="ZoneTexte 1"/>
          <p:cNvSpPr txBox="1"/>
          <p:nvPr/>
        </p:nvSpPr>
        <p:spPr>
          <a:xfrm>
            <a:off x="457198" y="1567544"/>
            <a:ext cx="6662058" cy="2862322"/>
          </a:xfrm>
          <a:prstGeom prst="rect">
            <a:avLst/>
          </a:prstGeom>
          <a:noFill/>
        </p:spPr>
        <p:txBody>
          <a:bodyPr wrap="square" rtlCol="0">
            <a:spAutoFit/>
          </a:bodyPr>
          <a:lstStyle/>
          <a:p>
            <a:r>
              <a:rPr lang="fr-FR" b="1" dirty="0" smtClean="0"/>
              <a:t>Mésange charbonnière </a:t>
            </a:r>
          </a:p>
          <a:p>
            <a:endParaRPr lang="fr-FR" b="1" dirty="0"/>
          </a:p>
          <a:p>
            <a:r>
              <a:rPr lang="fr-FR" b="1" dirty="0" smtClean="0"/>
              <a:t>4067</a:t>
            </a:r>
            <a:r>
              <a:rPr lang="fr-FR" b="1" dirty="0" smtClean="0"/>
              <a:t> </a:t>
            </a:r>
            <a:r>
              <a:rPr lang="fr-FR" b="1" dirty="0" smtClean="0"/>
              <a:t>individus</a:t>
            </a:r>
          </a:p>
          <a:p>
            <a:endParaRPr lang="fr-FR" dirty="0" smtClean="0"/>
          </a:p>
          <a:p>
            <a:r>
              <a:rPr lang="fr-FR" dirty="0" smtClean="0"/>
              <a:t>-&gt; </a:t>
            </a:r>
            <a:r>
              <a:rPr lang="fr-FR" dirty="0" smtClean="0"/>
              <a:t>364 </a:t>
            </a:r>
            <a:r>
              <a:rPr lang="fr-FR" dirty="0" smtClean="0"/>
              <a:t>individus capturés au moins deux années </a:t>
            </a:r>
          </a:p>
          <a:p>
            <a:r>
              <a:rPr lang="fr-FR" dirty="0" smtClean="0"/>
              <a:t>     </a:t>
            </a:r>
            <a:r>
              <a:rPr lang="fr-FR" dirty="0" smtClean="0"/>
              <a:t>différentes</a:t>
            </a:r>
            <a:endParaRPr lang="fr-FR" dirty="0" smtClean="0"/>
          </a:p>
          <a:p>
            <a:r>
              <a:rPr lang="fr-FR" dirty="0" smtClean="0"/>
              <a:t>-&gt; </a:t>
            </a:r>
            <a:r>
              <a:rPr lang="fr-FR" dirty="0" smtClean="0"/>
              <a:t>132</a:t>
            </a:r>
            <a:r>
              <a:rPr lang="fr-FR" dirty="0" smtClean="0"/>
              <a:t> </a:t>
            </a:r>
            <a:r>
              <a:rPr lang="fr-FR" dirty="0" smtClean="0"/>
              <a:t>individus capturés </a:t>
            </a:r>
            <a:r>
              <a:rPr lang="fr-FR" dirty="0" smtClean="0"/>
              <a:t>jeune </a:t>
            </a:r>
            <a:r>
              <a:rPr lang="fr-FR" dirty="0" smtClean="0"/>
              <a:t>puis adulte</a:t>
            </a:r>
          </a:p>
          <a:p>
            <a:endParaRPr lang="fr-FR" dirty="0" smtClean="0"/>
          </a:p>
          <a:p>
            <a:r>
              <a:rPr lang="fr-FR" dirty="0" smtClean="0"/>
              <a:t>-&gt; 1671 </a:t>
            </a:r>
            <a:r>
              <a:rPr lang="fr-FR" dirty="0" smtClean="0"/>
              <a:t>individus capturés </a:t>
            </a:r>
            <a:r>
              <a:rPr lang="fr-FR" dirty="0" smtClean="0"/>
              <a:t>une seule </a:t>
            </a:r>
            <a:r>
              <a:rPr lang="fr-FR" dirty="0" smtClean="0"/>
              <a:t>année </a:t>
            </a:r>
            <a:r>
              <a:rPr lang="fr-FR" dirty="0" smtClean="0"/>
              <a:t>adulte</a:t>
            </a:r>
          </a:p>
          <a:p>
            <a:r>
              <a:rPr lang="fr-FR" dirty="0" smtClean="0"/>
              <a:t>-&gt; 2032 individus capturés une seule année jeune</a:t>
            </a:r>
            <a:endParaRPr lang="fr-FR" dirty="0"/>
          </a:p>
        </p:txBody>
      </p:sp>
      <p:sp>
        <p:nvSpPr>
          <p:cNvPr id="3" name="Rectangle 2"/>
          <p:cNvSpPr/>
          <p:nvPr/>
        </p:nvSpPr>
        <p:spPr>
          <a:xfrm>
            <a:off x="339634" y="1371601"/>
            <a:ext cx="5421086" cy="3474719"/>
          </a:xfrm>
          <a:prstGeom prst="rect">
            <a:avLst/>
          </a:prstGeom>
          <a:noFill/>
          <a:ln w="76200">
            <a:solidFill>
              <a:srgbClr val="5894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422569" y="1567544"/>
            <a:ext cx="6662058" cy="2862322"/>
          </a:xfrm>
          <a:prstGeom prst="rect">
            <a:avLst/>
          </a:prstGeom>
          <a:noFill/>
          <a:ln>
            <a:noFill/>
          </a:ln>
        </p:spPr>
        <p:txBody>
          <a:bodyPr wrap="square" rtlCol="0">
            <a:spAutoFit/>
          </a:bodyPr>
          <a:lstStyle/>
          <a:p>
            <a:r>
              <a:rPr lang="fr-FR" b="1" dirty="0" smtClean="0"/>
              <a:t>Mésange bleue </a:t>
            </a:r>
          </a:p>
          <a:p>
            <a:endParaRPr lang="fr-FR" b="1" dirty="0"/>
          </a:p>
          <a:p>
            <a:r>
              <a:rPr lang="fr-FR" b="1" dirty="0" smtClean="0"/>
              <a:t>1360</a:t>
            </a:r>
            <a:r>
              <a:rPr lang="fr-FR" b="1" dirty="0" smtClean="0"/>
              <a:t> </a:t>
            </a:r>
            <a:r>
              <a:rPr lang="fr-FR" b="1" dirty="0" smtClean="0"/>
              <a:t>individus</a:t>
            </a:r>
          </a:p>
          <a:p>
            <a:endParaRPr lang="fr-FR" dirty="0" smtClean="0"/>
          </a:p>
          <a:p>
            <a:r>
              <a:rPr lang="fr-FR" dirty="0" smtClean="0"/>
              <a:t>-&gt; </a:t>
            </a:r>
            <a:r>
              <a:rPr lang="fr-FR" dirty="0" smtClean="0"/>
              <a:t>105</a:t>
            </a:r>
            <a:r>
              <a:rPr lang="fr-FR" dirty="0" smtClean="0"/>
              <a:t> </a:t>
            </a:r>
            <a:r>
              <a:rPr lang="fr-FR" dirty="0" smtClean="0"/>
              <a:t>individus capturés au moins deux années </a:t>
            </a:r>
          </a:p>
          <a:p>
            <a:r>
              <a:rPr lang="fr-FR" dirty="0"/>
              <a:t> </a:t>
            </a:r>
            <a:r>
              <a:rPr lang="fr-FR" dirty="0" smtClean="0"/>
              <a:t>    différentes</a:t>
            </a:r>
          </a:p>
          <a:p>
            <a:r>
              <a:rPr lang="fr-FR" dirty="0" smtClean="0"/>
              <a:t>-&gt; </a:t>
            </a:r>
            <a:r>
              <a:rPr lang="fr-FR" dirty="0" smtClean="0"/>
              <a:t>25</a:t>
            </a:r>
            <a:r>
              <a:rPr lang="fr-FR" dirty="0" smtClean="0"/>
              <a:t> </a:t>
            </a:r>
            <a:r>
              <a:rPr lang="fr-FR" dirty="0" smtClean="0"/>
              <a:t>individus capturés juvénile puis adulte</a:t>
            </a:r>
          </a:p>
          <a:p>
            <a:endParaRPr lang="fr-FR" dirty="0"/>
          </a:p>
          <a:p>
            <a:r>
              <a:rPr lang="fr-FR" dirty="0" smtClean="0"/>
              <a:t>-&gt; </a:t>
            </a:r>
            <a:r>
              <a:rPr lang="fr-FR" dirty="0" smtClean="0"/>
              <a:t>526</a:t>
            </a:r>
            <a:r>
              <a:rPr lang="fr-FR" dirty="0" smtClean="0"/>
              <a:t> </a:t>
            </a:r>
            <a:r>
              <a:rPr lang="fr-FR" dirty="0" smtClean="0"/>
              <a:t>individus capturés une année juvénile </a:t>
            </a:r>
          </a:p>
          <a:p>
            <a:r>
              <a:rPr lang="fr-FR" dirty="0" smtClean="0"/>
              <a:t>-&gt; </a:t>
            </a:r>
            <a:r>
              <a:rPr lang="fr-FR" dirty="0" smtClean="0"/>
              <a:t>729</a:t>
            </a:r>
            <a:r>
              <a:rPr lang="fr-FR" dirty="0" smtClean="0"/>
              <a:t> </a:t>
            </a:r>
            <a:r>
              <a:rPr lang="fr-FR" dirty="0" smtClean="0"/>
              <a:t>individus capturés une année adulte</a:t>
            </a:r>
            <a:endParaRPr lang="fr-FR" dirty="0"/>
          </a:p>
        </p:txBody>
      </p:sp>
      <p:sp>
        <p:nvSpPr>
          <p:cNvPr id="8" name="Rectangle 7"/>
          <p:cNvSpPr/>
          <p:nvPr/>
        </p:nvSpPr>
        <p:spPr>
          <a:xfrm>
            <a:off x="6305005" y="1371601"/>
            <a:ext cx="5421086" cy="3474719"/>
          </a:xfrm>
          <a:prstGeom prst="rect">
            <a:avLst/>
          </a:prstGeom>
          <a:noFill/>
          <a:ln w="76200">
            <a:solidFill>
              <a:srgbClr val="A6B0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00709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Spécificité des modèles</a:t>
            </a:r>
            <a:endParaRPr lang="fr-FR" dirty="0"/>
          </a:p>
        </p:txBody>
      </p:sp>
      <p:sp>
        <p:nvSpPr>
          <p:cNvPr id="6" name="ZoneTexte 5"/>
          <p:cNvSpPr txBox="1"/>
          <p:nvPr/>
        </p:nvSpPr>
        <p:spPr>
          <a:xfrm>
            <a:off x="484498" y="1056472"/>
            <a:ext cx="10116456" cy="677108"/>
          </a:xfrm>
          <a:prstGeom prst="rect">
            <a:avLst/>
          </a:prstGeom>
          <a:noFill/>
        </p:spPr>
        <p:txBody>
          <a:bodyPr wrap="square" rtlCol="0">
            <a:spAutoFit/>
          </a:bodyPr>
          <a:lstStyle/>
          <a:p>
            <a:r>
              <a:rPr lang="fr-FR" sz="2000" b="1" dirty="0" smtClean="0"/>
              <a:t>Modèle CJS</a:t>
            </a:r>
            <a:r>
              <a:rPr lang="fr-FR" b="1" dirty="0" smtClean="0"/>
              <a:t> permettant d’obtenir la survie apparente et la probabilité de détection :</a:t>
            </a:r>
          </a:p>
          <a:p>
            <a:endParaRPr lang="fr-FR" dirty="0" smtClean="0"/>
          </a:p>
        </p:txBody>
      </p:sp>
      <p:sp>
        <p:nvSpPr>
          <p:cNvPr id="5" name="Rectangle 4"/>
          <p:cNvSpPr/>
          <p:nvPr/>
        </p:nvSpPr>
        <p:spPr>
          <a:xfrm>
            <a:off x="339634" y="1867989"/>
            <a:ext cx="5461447" cy="1637211"/>
          </a:xfrm>
          <a:prstGeom prst="rect">
            <a:avLst/>
          </a:prstGeom>
          <a:noFill/>
          <a:ln w="76200">
            <a:solidFill>
              <a:srgbClr val="A6B0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6287589" y="1987777"/>
            <a:ext cx="5564777" cy="2031325"/>
          </a:xfrm>
          <a:prstGeom prst="rect">
            <a:avLst/>
          </a:prstGeom>
          <a:noFill/>
        </p:spPr>
        <p:txBody>
          <a:bodyPr wrap="square" rtlCol="0">
            <a:spAutoFit/>
          </a:bodyPr>
          <a:lstStyle/>
          <a:p>
            <a:r>
              <a:rPr lang="fr-FR" b="1" dirty="0" smtClean="0"/>
              <a:t>Détection : </a:t>
            </a:r>
            <a:endParaRPr lang="fr-FR" b="1" dirty="0"/>
          </a:p>
          <a:p>
            <a:r>
              <a:rPr lang="fr-FR" dirty="0" smtClean="0"/>
              <a:t>Effet </a:t>
            </a:r>
            <a:r>
              <a:rPr lang="fr-FR" dirty="0"/>
              <a:t>aléatoire temps</a:t>
            </a:r>
          </a:p>
          <a:p>
            <a:r>
              <a:rPr lang="fr-FR" dirty="0"/>
              <a:t>Probabilité de détection fixée à 0 quand la station ne « fonctionne pas ». </a:t>
            </a:r>
            <a:endParaRPr lang="fr-FR" dirty="0"/>
          </a:p>
          <a:p>
            <a:r>
              <a:rPr lang="fr-FR" dirty="0" smtClean="0"/>
              <a:t>Effet covariable individuelle </a:t>
            </a:r>
            <a:endParaRPr lang="fr-FR" dirty="0"/>
          </a:p>
          <a:p>
            <a:endParaRPr lang="fr-FR" dirty="0"/>
          </a:p>
          <a:p>
            <a:endParaRPr lang="fr-FR" dirty="0"/>
          </a:p>
        </p:txBody>
      </p:sp>
      <p:sp>
        <p:nvSpPr>
          <p:cNvPr id="3" name="ZoneTexte 2"/>
          <p:cNvSpPr txBox="1"/>
          <p:nvPr/>
        </p:nvSpPr>
        <p:spPr>
          <a:xfrm>
            <a:off x="484498" y="2141148"/>
            <a:ext cx="5316583" cy="1477328"/>
          </a:xfrm>
          <a:prstGeom prst="rect">
            <a:avLst/>
          </a:prstGeom>
          <a:noFill/>
        </p:spPr>
        <p:txBody>
          <a:bodyPr wrap="square" rtlCol="0">
            <a:spAutoFit/>
          </a:bodyPr>
          <a:lstStyle/>
          <a:p>
            <a:r>
              <a:rPr lang="fr-FR" b="1" dirty="0"/>
              <a:t>Survie </a:t>
            </a:r>
            <a:r>
              <a:rPr lang="fr-FR" b="1" dirty="0" smtClean="0"/>
              <a:t>apparente : </a:t>
            </a:r>
            <a:endParaRPr lang="fr-FR" b="1" dirty="0"/>
          </a:p>
          <a:p>
            <a:r>
              <a:rPr lang="fr-FR" dirty="0"/>
              <a:t>Effet aléatoire temps</a:t>
            </a:r>
          </a:p>
          <a:p>
            <a:r>
              <a:rPr lang="fr-FR" dirty="0" smtClean="0"/>
              <a:t>Effet </a:t>
            </a:r>
            <a:r>
              <a:rPr lang="fr-FR" dirty="0"/>
              <a:t>de l’âge </a:t>
            </a:r>
          </a:p>
          <a:p>
            <a:r>
              <a:rPr lang="fr-FR" dirty="0"/>
              <a:t>Effet de habitat </a:t>
            </a:r>
          </a:p>
          <a:p>
            <a:endParaRPr lang="fr-FR" dirty="0"/>
          </a:p>
        </p:txBody>
      </p:sp>
      <p:sp>
        <p:nvSpPr>
          <p:cNvPr id="7" name="Rectangle 6"/>
          <p:cNvSpPr/>
          <p:nvPr/>
        </p:nvSpPr>
        <p:spPr>
          <a:xfrm>
            <a:off x="6096000" y="1867989"/>
            <a:ext cx="5461447" cy="1637211"/>
          </a:xfrm>
          <a:prstGeom prst="rect">
            <a:avLst/>
          </a:prstGeom>
          <a:noFill/>
          <a:ln w="76200">
            <a:solidFill>
              <a:srgbClr val="5894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63329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 Modèle Mésange Charbonnière</a:t>
            </a:r>
            <a:endParaRPr lang="fr-FR" dirty="0"/>
          </a:p>
        </p:txBody>
      </p:sp>
      <p:pic>
        <p:nvPicPr>
          <p:cNvPr id="2" name="Image 1"/>
          <p:cNvPicPr>
            <a:picLocks noChangeAspect="1"/>
          </p:cNvPicPr>
          <p:nvPr/>
        </p:nvPicPr>
        <p:blipFill>
          <a:blip r:embed="rId2"/>
          <a:stretch>
            <a:fillRect/>
          </a:stretch>
        </p:blipFill>
        <p:spPr>
          <a:xfrm>
            <a:off x="2109286" y="850231"/>
            <a:ext cx="8181975" cy="5638800"/>
          </a:xfrm>
          <a:prstGeom prst="rect">
            <a:avLst/>
          </a:prstGeom>
        </p:spPr>
      </p:pic>
    </p:spTree>
    <p:extLst>
      <p:ext uri="{BB962C8B-B14F-4D97-AF65-F5344CB8AC3E}">
        <p14:creationId xmlns:p14="http://schemas.microsoft.com/office/powerpoint/2010/main" val="213779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 Modèle Mésange Charbonnière</a:t>
            </a:r>
            <a:endParaRPr lang="fr-FR" dirty="0"/>
          </a:p>
        </p:txBody>
      </p:sp>
      <p:pic>
        <p:nvPicPr>
          <p:cNvPr id="7" name="Image 6"/>
          <p:cNvPicPr>
            <a:picLocks noChangeAspect="1"/>
          </p:cNvPicPr>
          <p:nvPr/>
        </p:nvPicPr>
        <p:blipFill>
          <a:blip r:embed="rId2"/>
          <a:stretch>
            <a:fillRect/>
          </a:stretch>
        </p:blipFill>
        <p:spPr>
          <a:xfrm>
            <a:off x="2138362" y="1082842"/>
            <a:ext cx="7915275" cy="5029200"/>
          </a:xfrm>
          <a:prstGeom prst="rect">
            <a:avLst/>
          </a:prstGeom>
        </p:spPr>
      </p:pic>
    </p:spTree>
    <p:extLst>
      <p:ext uri="{BB962C8B-B14F-4D97-AF65-F5344CB8AC3E}">
        <p14:creationId xmlns:p14="http://schemas.microsoft.com/office/powerpoint/2010/main" val="19643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 Modèle Mésange Bleue</a:t>
            </a:r>
            <a:endParaRPr lang="fr-FR" dirty="0"/>
          </a:p>
        </p:txBody>
      </p:sp>
      <p:pic>
        <p:nvPicPr>
          <p:cNvPr id="2" name="Image 1"/>
          <p:cNvPicPr>
            <a:picLocks noChangeAspect="1"/>
          </p:cNvPicPr>
          <p:nvPr/>
        </p:nvPicPr>
        <p:blipFill>
          <a:blip r:embed="rId2"/>
          <a:stretch>
            <a:fillRect/>
          </a:stretch>
        </p:blipFill>
        <p:spPr>
          <a:xfrm>
            <a:off x="1687931" y="1103208"/>
            <a:ext cx="9236743" cy="5335788"/>
          </a:xfrm>
          <a:prstGeom prst="rect">
            <a:avLst/>
          </a:prstGeom>
        </p:spPr>
      </p:pic>
    </p:spTree>
    <p:extLst>
      <p:ext uri="{BB962C8B-B14F-4D97-AF65-F5344CB8AC3E}">
        <p14:creationId xmlns:p14="http://schemas.microsoft.com/office/powerpoint/2010/main" val="225329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 Modèle Mésange Bleue</a:t>
            </a:r>
            <a:endParaRPr lang="fr-FR" dirty="0"/>
          </a:p>
        </p:txBody>
      </p:sp>
      <p:pic>
        <p:nvPicPr>
          <p:cNvPr id="3" name="Image 2"/>
          <p:cNvPicPr>
            <a:picLocks noChangeAspect="1"/>
          </p:cNvPicPr>
          <p:nvPr/>
        </p:nvPicPr>
        <p:blipFill>
          <a:blip r:embed="rId2"/>
          <a:stretch>
            <a:fillRect/>
          </a:stretch>
        </p:blipFill>
        <p:spPr>
          <a:xfrm>
            <a:off x="1233487" y="1133725"/>
            <a:ext cx="9725025" cy="5553075"/>
          </a:xfrm>
          <a:prstGeom prst="rect">
            <a:avLst/>
          </a:prstGeom>
        </p:spPr>
      </p:pic>
    </p:spTree>
    <p:extLst>
      <p:ext uri="{BB962C8B-B14F-4D97-AF65-F5344CB8AC3E}">
        <p14:creationId xmlns:p14="http://schemas.microsoft.com/office/powerpoint/2010/main" val="416484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Objectif</a:t>
            </a:r>
            <a:endParaRPr lang="fr-FR" dirty="0"/>
          </a:p>
        </p:txBody>
      </p:sp>
      <p:sp>
        <p:nvSpPr>
          <p:cNvPr id="7" name="ZoneTexte 6"/>
          <p:cNvSpPr txBox="1"/>
          <p:nvPr/>
        </p:nvSpPr>
        <p:spPr>
          <a:xfrm>
            <a:off x="232226" y="1857639"/>
            <a:ext cx="7213601" cy="1569660"/>
          </a:xfrm>
          <a:prstGeom prst="rect">
            <a:avLst/>
          </a:prstGeom>
          <a:noFill/>
        </p:spPr>
        <p:txBody>
          <a:bodyPr wrap="square" rtlCol="0">
            <a:spAutoFit/>
          </a:bodyPr>
          <a:lstStyle/>
          <a:p>
            <a:r>
              <a:rPr lang="fr-FR" sz="2400" dirty="0" smtClean="0"/>
              <a:t>Objectif : comprendre les effets des interactions interspécifiques et de l’environnement sur la dynamique des passereaux en utilisant des modèles de population intégrés multi-espèces. </a:t>
            </a:r>
            <a:endParaRPr lang="fr-FR" dirty="0">
              <a:solidFill>
                <a:srgbClr val="C00000"/>
              </a:solidFill>
            </a:endParaRPr>
          </a:p>
        </p:txBody>
      </p:sp>
      <p:sp>
        <p:nvSpPr>
          <p:cNvPr id="8" name="Rectangle 7"/>
          <p:cNvSpPr/>
          <p:nvPr/>
        </p:nvSpPr>
        <p:spPr>
          <a:xfrm>
            <a:off x="827314" y="4929051"/>
            <a:ext cx="10537371" cy="2031325"/>
          </a:xfrm>
          <a:prstGeom prst="rect">
            <a:avLst/>
          </a:prstGeom>
        </p:spPr>
        <p:txBody>
          <a:bodyPr wrap="square">
            <a:spAutoFit/>
          </a:bodyPr>
          <a:lstStyle/>
          <a:p>
            <a:pPr marL="285750" indent="-285750">
              <a:buFont typeface="Arial" panose="020B0604020202020204" pitchFamily="34" charset="0"/>
              <a:buChar char="•"/>
            </a:pPr>
            <a:r>
              <a:rPr lang="fr-FR" dirty="0">
                <a:cs typeface="Leelawadee UI Semilight" panose="020B0402040204020203" pitchFamily="34" charset="-34"/>
              </a:rPr>
              <a:t>Les modèles de population intégrés (IPM) combinent, dans leur forme la plus simple, des données démographiques (par exemple des données de CMR) et des données de </a:t>
            </a:r>
            <a:r>
              <a:rPr lang="fr-FR" dirty="0" smtClean="0">
                <a:cs typeface="Leelawadee UI Semilight" panose="020B0402040204020203" pitchFamily="34" charset="-34"/>
              </a:rPr>
              <a:t>comptage</a:t>
            </a:r>
          </a:p>
          <a:p>
            <a:pPr marL="285750" indent="-285750">
              <a:buFont typeface="Arial" panose="020B0604020202020204" pitchFamily="34" charset="0"/>
              <a:buChar char="•"/>
            </a:pPr>
            <a:endParaRPr lang="fr-FR" dirty="0">
              <a:cs typeface="Leelawadee UI Semilight" panose="020B0402040204020203" pitchFamily="34" charset="-34"/>
            </a:endParaRPr>
          </a:p>
          <a:p>
            <a:pPr marL="285750" indent="-285750">
              <a:buFont typeface="Arial" panose="020B0604020202020204" pitchFamily="34" charset="0"/>
              <a:buChar char="•"/>
            </a:pPr>
            <a:endParaRPr lang="fr-FR" dirty="0" smtClean="0">
              <a:cs typeface="Leelawadee UI Semilight" panose="020B0402040204020203" pitchFamily="34" charset="-34"/>
            </a:endParaRPr>
          </a:p>
          <a:p>
            <a:pPr marL="285750" indent="-285750">
              <a:buFont typeface="Arial" panose="020B0604020202020204" pitchFamily="34" charset="0"/>
              <a:buChar char="•"/>
            </a:pPr>
            <a:endParaRPr lang="fr-FR" dirty="0">
              <a:cs typeface="Leelawadee UI Semilight" panose="020B0402040204020203" pitchFamily="34" charset="-34"/>
            </a:endParaRPr>
          </a:p>
          <a:p>
            <a:pPr marL="285750" indent="-285750">
              <a:buFont typeface="Arial" panose="020B0604020202020204" pitchFamily="34" charset="0"/>
              <a:buChar char="•"/>
            </a:pPr>
            <a:endParaRPr lang="fr-FR" dirty="0" smtClean="0">
              <a:cs typeface="Leelawadee UI Semilight" panose="020B0402040204020203" pitchFamily="34" charset="-34"/>
            </a:endParaRPr>
          </a:p>
          <a:p>
            <a:pPr marL="285750" indent="-285750">
              <a:buFont typeface="Arial" panose="020B0604020202020204" pitchFamily="34" charset="0"/>
              <a:buChar char="•"/>
            </a:pPr>
            <a:endParaRPr lang="fr-FR" dirty="0"/>
          </a:p>
        </p:txBody>
      </p:sp>
      <p:sp>
        <p:nvSpPr>
          <p:cNvPr id="9" name="ZoneTexte 8"/>
          <p:cNvSpPr txBox="1"/>
          <p:nvPr/>
        </p:nvSpPr>
        <p:spPr>
          <a:xfrm>
            <a:off x="1988456" y="5916275"/>
            <a:ext cx="2438400" cy="369332"/>
          </a:xfrm>
          <a:prstGeom prst="rect">
            <a:avLst/>
          </a:prstGeom>
          <a:noFill/>
        </p:spPr>
        <p:txBody>
          <a:bodyPr wrap="square" rtlCol="0">
            <a:spAutoFit/>
          </a:bodyPr>
          <a:lstStyle/>
          <a:p>
            <a:r>
              <a:rPr lang="fr-FR" b="1" dirty="0" smtClean="0"/>
              <a:t>STOC capture</a:t>
            </a:r>
            <a:endParaRPr lang="fr-FR" b="1" dirty="0"/>
          </a:p>
        </p:txBody>
      </p:sp>
      <p:sp>
        <p:nvSpPr>
          <p:cNvPr id="10" name="ZoneTexte 9"/>
          <p:cNvSpPr txBox="1"/>
          <p:nvPr/>
        </p:nvSpPr>
        <p:spPr>
          <a:xfrm>
            <a:off x="6974112" y="5944713"/>
            <a:ext cx="2764973" cy="369332"/>
          </a:xfrm>
          <a:prstGeom prst="rect">
            <a:avLst/>
          </a:prstGeom>
          <a:noFill/>
        </p:spPr>
        <p:txBody>
          <a:bodyPr wrap="square" rtlCol="0">
            <a:spAutoFit/>
          </a:bodyPr>
          <a:lstStyle/>
          <a:p>
            <a:r>
              <a:rPr lang="fr-FR" b="1" dirty="0" smtClean="0"/>
              <a:t>STOC point d’écoute EPS</a:t>
            </a:r>
            <a:endParaRPr lang="fr-FR" b="1" dirty="0"/>
          </a:p>
        </p:txBody>
      </p:sp>
      <p:pic>
        <p:nvPicPr>
          <p:cNvPr id="11" name="Image 10"/>
          <p:cNvPicPr>
            <a:picLocks noChangeAspect="1"/>
          </p:cNvPicPr>
          <p:nvPr/>
        </p:nvPicPr>
        <p:blipFill>
          <a:blip r:embed="rId2"/>
          <a:stretch>
            <a:fillRect/>
          </a:stretch>
        </p:blipFill>
        <p:spPr>
          <a:xfrm>
            <a:off x="7576457" y="1157104"/>
            <a:ext cx="4325257" cy="3263747"/>
          </a:xfrm>
          <a:prstGeom prst="rect">
            <a:avLst/>
          </a:prstGeom>
        </p:spPr>
      </p:pic>
      <p:cxnSp>
        <p:nvCxnSpPr>
          <p:cNvPr id="13" name="Connecteur droit avec flèche 12"/>
          <p:cNvCxnSpPr>
            <a:endCxn id="9" idx="0"/>
          </p:cNvCxnSpPr>
          <p:nvPr/>
        </p:nvCxnSpPr>
        <p:spPr>
          <a:xfrm flipH="1">
            <a:off x="3207656" y="5646057"/>
            <a:ext cx="631371" cy="270218"/>
          </a:xfrm>
          <a:prstGeom prst="straightConnector1">
            <a:avLst/>
          </a:prstGeom>
          <a:ln w="38100">
            <a:solidFill>
              <a:srgbClr val="8C242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7776027" y="5556677"/>
            <a:ext cx="413657" cy="388036"/>
          </a:xfrm>
          <a:prstGeom prst="straightConnector1">
            <a:avLst/>
          </a:prstGeom>
          <a:ln w="38100">
            <a:solidFill>
              <a:srgbClr val="A6B06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443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12192000" cy="4896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Modèle Partie Comptage </a:t>
            </a:r>
            <a:endParaRPr lang="fr-FR" sz="2400" dirty="0"/>
          </a:p>
        </p:txBody>
      </p:sp>
    </p:spTree>
    <p:extLst>
      <p:ext uri="{BB962C8B-B14F-4D97-AF65-F5344CB8AC3E}">
        <p14:creationId xmlns:p14="http://schemas.microsoft.com/office/powerpoint/2010/main" val="1924900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Création d’un index</a:t>
            </a:r>
            <a:endParaRPr lang="fr-FR" dirty="0"/>
          </a:p>
        </p:txBody>
      </p:sp>
      <mc:AlternateContent xmlns:mc="http://schemas.openxmlformats.org/markup-compatibility/2006">
        <mc:Choice xmlns:a14="http://schemas.microsoft.com/office/drawing/2010/main" Requires="a14">
          <p:sp>
            <p:nvSpPr>
              <p:cNvPr id="5" name="ZoneTexte 4"/>
              <p:cNvSpPr txBox="1"/>
              <p:nvPr/>
            </p:nvSpPr>
            <p:spPr>
              <a:xfrm>
                <a:off x="391725" y="821937"/>
                <a:ext cx="10912894" cy="5521127"/>
              </a:xfrm>
              <a:prstGeom prst="rect">
                <a:avLst/>
              </a:prstGeom>
              <a:noFill/>
            </p:spPr>
            <p:txBody>
              <a:bodyPr wrap="square" rtlCol="0">
                <a:spAutoFit/>
              </a:bodyPr>
              <a:lstStyle/>
              <a:p>
                <a:r>
                  <a:rPr lang="fr-FR" sz="1600" dirty="0" smtClean="0"/>
                  <a:t>Pour les comptage on utilise les maximums de vraisemblance avec un modèle poisson linéaire généralisé avec des effets fixes temps et sites. </a:t>
                </a:r>
                <a:endParaRPr lang="fr-FR" sz="1600" dirty="0"/>
              </a:p>
              <a:p>
                <a:r>
                  <a:rPr lang="fr-FR" sz="1600" dirty="0" smtClean="0"/>
                  <a:t>-&gt; Cela produit un indice de population (</a:t>
                </a:r>
                <a14:m>
                  <m:oMath xmlns:m="http://schemas.openxmlformats.org/officeDocument/2006/math">
                    <m:sSub>
                      <m:sSubPr>
                        <m:ctrlPr>
                          <a:rPr lang="fr-FR" sz="1600" i="1">
                            <a:latin typeface="Cambria Math" panose="02040503050406030204" pitchFamily="18" charset="0"/>
                          </a:rPr>
                        </m:ctrlPr>
                      </m:sSubPr>
                      <m:e>
                        <m:r>
                          <a:rPr lang="fr-FR" sz="1600" i="1">
                            <a:latin typeface="Cambria Math" panose="02040503050406030204" pitchFamily="18" charset="0"/>
                          </a:rPr>
                          <m:t>𝑒</m:t>
                        </m:r>
                      </m:e>
                      <m:sub>
                        <m:r>
                          <a:rPr lang="fr-FR" sz="1600" i="1">
                            <a:latin typeface="Cambria Math" panose="02040503050406030204" pitchFamily="18" charset="0"/>
                          </a:rPr>
                          <m:t>𝑡</m:t>
                        </m:r>
                      </m:sub>
                    </m:sSub>
                  </m:oMath>
                </a14:m>
                <a:r>
                  <a:rPr lang="fr-FR" sz="1600" dirty="0" smtClean="0"/>
                  <a:t>) proportionnel à l’ensemble du territoire</a:t>
                </a:r>
              </a:p>
              <a:p>
                <a:endParaRPr lang="fr-FR" sz="1600" dirty="0"/>
              </a:p>
              <a:p>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𝑒</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nary>
                      <m:naryPr>
                        <m:chr m:val="∑"/>
                        <m:ctrlPr>
                          <a:rPr lang="fr-FR" sz="1600" i="1" smtClean="0">
                            <a:latin typeface="Cambria Math" panose="02040503050406030204" pitchFamily="18" charset="0"/>
                          </a:rPr>
                        </m:ctrlPr>
                      </m:naryPr>
                      <m:sub>
                        <m:r>
                          <m:rPr>
                            <m:brk m:alnAt="23"/>
                          </m:rPr>
                          <a:rPr lang="fr-FR" sz="1600" b="0" i="1" smtClean="0">
                            <a:latin typeface="Cambria Math" panose="02040503050406030204" pitchFamily="18" charset="0"/>
                          </a:rPr>
                          <m:t>𝑘</m:t>
                        </m:r>
                        <m:r>
                          <a:rPr lang="fr-FR" sz="1600" b="0" i="1" smtClean="0">
                            <a:latin typeface="Cambria Math" panose="02040503050406030204" pitchFamily="18" charset="0"/>
                          </a:rPr>
                          <m:t>=1</m:t>
                        </m:r>
                      </m:sub>
                      <m:sup>
                        <m:r>
                          <a:rPr lang="fr-FR" sz="1600" b="0" i="1" smtClean="0">
                            <a:latin typeface="Cambria Math" panose="02040503050406030204" pitchFamily="18" charset="0"/>
                          </a:rPr>
                          <m:t>𝐾</m:t>
                        </m:r>
                      </m:sup>
                      <m:e>
                        <m:r>
                          <m:rPr>
                            <m:sty m:val="p"/>
                          </m:rPr>
                          <a:rPr lang="fr-FR" sz="1600" b="0" i="0" smtClean="0">
                            <a:latin typeface="Cambria Math" panose="02040503050406030204" pitchFamily="18" charset="0"/>
                          </a:rPr>
                          <m:t>exp</m:t>
                        </m:r>
                        <m:r>
                          <a:rPr lang="fr-FR" sz="1600" b="0" i="1" smtClean="0">
                            <a:latin typeface="Cambria Math" panose="02040503050406030204" pitchFamily="18" charset="0"/>
                          </a:rPr>
                          <m:t>⁡(</m:t>
                        </m:r>
                      </m:e>
                    </m:nary>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a:latin typeface="Cambria Math" panose="02040503050406030204" pitchFamily="18" charset="0"/>
                                <a:ea typeface="Cambria Math" panose="02040503050406030204" pitchFamily="18" charset="0"/>
                              </a:rPr>
                              <m:t>α</m:t>
                            </m:r>
                          </m:e>
                        </m:acc>
                      </m:e>
                      <m:sub>
                        <m:r>
                          <a:rPr lang="fr-FR" sz="1600" i="1">
                            <a:latin typeface="Cambria Math" panose="02040503050406030204" pitchFamily="18" charset="0"/>
                          </a:rPr>
                          <m:t>𝑘</m:t>
                        </m:r>
                      </m:sub>
                    </m:sSub>
                  </m:oMath>
                </a14:m>
                <a:r>
                  <a:rPr lang="fr-FR" sz="1600" dirty="0" smtClean="0"/>
                  <a:t> + </a:t>
                </a:r>
                <a14:m>
                  <m:oMath xmlns:m="http://schemas.openxmlformats.org/officeDocument/2006/math">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a:latin typeface="Cambria Math" panose="02040503050406030204" pitchFamily="18" charset="0"/>
                                <a:ea typeface="Cambria Math" panose="02040503050406030204" pitchFamily="18" charset="0"/>
                              </a:rPr>
                              <m:t>β</m:t>
                            </m:r>
                          </m:e>
                        </m:acc>
                      </m:e>
                      <m:sub>
                        <m:r>
                          <a:rPr lang="fr-FR" sz="1600" i="1">
                            <a:latin typeface="Cambria Math" panose="02040503050406030204" pitchFamily="18" charset="0"/>
                            <a:ea typeface="Cambria Math" panose="02040503050406030204" pitchFamily="18" charset="0"/>
                          </a:rPr>
                          <m:t>𝑡</m:t>
                        </m:r>
                      </m:sub>
                    </m:sSub>
                  </m:oMath>
                </a14:m>
                <a:r>
                  <a:rPr lang="fr-FR" sz="1600" dirty="0" smtClean="0"/>
                  <a:t>)</a:t>
                </a:r>
              </a:p>
              <a:p>
                <a:endParaRPr lang="fr-FR" sz="1600" dirty="0" smtClean="0"/>
              </a:p>
              <a:p>
                <a:r>
                  <a:rPr lang="fr-FR" sz="1600" dirty="0" smtClean="0"/>
                  <a:t>Avec </a:t>
                </a:r>
                <a14:m>
                  <m:oMath xmlns:m="http://schemas.openxmlformats.org/officeDocument/2006/math">
                    <m:sSub>
                      <m:sSubPr>
                        <m:ctrlPr>
                          <a:rPr lang="fr-FR" sz="1600" i="1" smtClean="0">
                            <a:latin typeface="Cambria Math" panose="02040503050406030204" pitchFamily="18" charset="0"/>
                          </a:rPr>
                        </m:ctrlPr>
                      </m:sSubPr>
                      <m:e>
                        <m:acc>
                          <m:accPr>
                            <m:chr m:val="̂"/>
                            <m:ctrlPr>
                              <a:rPr lang="fr-FR" sz="1600" i="1" smtClean="0">
                                <a:latin typeface="Cambria Math" panose="02040503050406030204" pitchFamily="18" charset="0"/>
                              </a:rPr>
                            </m:ctrlPr>
                          </m:accPr>
                          <m:e>
                            <m:r>
                              <m:rPr>
                                <m:sty m:val="p"/>
                              </m:rPr>
                              <a:rPr lang="el-GR" sz="1600" i="1" smtClean="0">
                                <a:latin typeface="Cambria Math" panose="02040503050406030204" pitchFamily="18" charset="0"/>
                                <a:ea typeface="Cambria Math" panose="02040503050406030204" pitchFamily="18" charset="0"/>
                              </a:rPr>
                              <m:t>α</m:t>
                            </m:r>
                          </m:e>
                        </m:acc>
                      </m:e>
                      <m:sub>
                        <m:r>
                          <a:rPr lang="fr-FR" sz="1600" b="0" i="1" smtClean="0">
                            <a:latin typeface="Cambria Math" panose="02040503050406030204" pitchFamily="18" charset="0"/>
                          </a:rPr>
                          <m:t>𝑘</m:t>
                        </m:r>
                      </m:sub>
                    </m:sSub>
                  </m:oMath>
                </a14:m>
                <a:r>
                  <a:rPr lang="fr-FR" sz="1600" dirty="0" smtClean="0"/>
                  <a:t> le maximum de vraisemblance pour l’effet site au site k et </a:t>
                </a:r>
                <a14:m>
                  <m:oMath xmlns:m="http://schemas.openxmlformats.org/officeDocument/2006/math">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smtClean="0">
                                <a:latin typeface="Cambria Math" panose="02040503050406030204" pitchFamily="18" charset="0"/>
                                <a:ea typeface="Cambria Math" panose="02040503050406030204" pitchFamily="18" charset="0"/>
                              </a:rPr>
                              <m:t>β</m:t>
                            </m:r>
                          </m:e>
                        </m:acc>
                      </m:e>
                      <m:sub>
                        <m:r>
                          <a:rPr lang="fr-FR" sz="1600" b="0" i="1" smtClean="0">
                            <a:latin typeface="Cambria Math" panose="02040503050406030204" pitchFamily="18" charset="0"/>
                            <a:ea typeface="Cambria Math" panose="02040503050406030204" pitchFamily="18" charset="0"/>
                          </a:rPr>
                          <m:t>𝑡</m:t>
                        </m:r>
                      </m:sub>
                    </m:sSub>
                  </m:oMath>
                </a14:m>
                <a:r>
                  <a:rPr lang="fr-FR" sz="1600" dirty="0" smtClean="0"/>
                  <a:t> le maximum de vraisemblance pour l’effet année t</a:t>
                </a:r>
              </a:p>
              <a:p>
                <a:endParaRPr lang="fr-FR" sz="1600" dirty="0" smtClean="0"/>
              </a:p>
              <a:p>
                <a:endParaRPr lang="fr-FR" sz="1600" dirty="0"/>
              </a:p>
              <a:p>
                <a:r>
                  <a:rPr lang="fr-FR" sz="1600" dirty="0" smtClean="0"/>
                  <a:t>-&gt; Problème : on ne tient pas compte des erreurs associées</a:t>
                </a:r>
              </a:p>
              <a:p>
                <a:endParaRPr lang="fr-FR" sz="1600" dirty="0"/>
              </a:p>
              <a:p>
                <a:r>
                  <a:rPr lang="fr-FR" sz="1600" dirty="0" smtClean="0"/>
                  <a:t>Pour ce faire, on incorpore de l’incertitude en prenant </a:t>
                </a: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𝑎</m:t>
                        </m:r>
                      </m:e>
                      <m:sub>
                        <m:r>
                          <a:rPr lang="fr-FR" sz="1600" b="0" i="1" smtClean="0">
                            <a:latin typeface="Cambria Math" panose="02040503050406030204" pitchFamily="18" charset="0"/>
                          </a:rPr>
                          <m:t>𝑘</m:t>
                        </m:r>
                      </m:sub>
                    </m:sSub>
                    <m:r>
                      <a:rPr lang="fr-FR" sz="1600" b="0" i="1" smtClean="0">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𝑁</m:t>
                    </m:r>
                    <m:d>
                      <m:dPr>
                        <m:ctrlPr>
                          <a:rPr lang="fr-FR" sz="1600" b="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a:latin typeface="Cambria Math" panose="02040503050406030204" pitchFamily="18" charset="0"/>
                                    <a:ea typeface="Cambria Math" panose="02040503050406030204" pitchFamily="18" charset="0"/>
                                  </a:rPr>
                                  <m:t>α</m:t>
                                </m:r>
                              </m:e>
                            </m:acc>
                          </m:e>
                          <m:sub>
                            <m:r>
                              <a:rPr lang="fr-FR" sz="1600" i="1">
                                <a:latin typeface="Cambria Math" panose="02040503050406030204" pitchFamily="18" charset="0"/>
                              </a:rPr>
                              <m:t>𝑘</m:t>
                            </m:r>
                          </m:sub>
                        </m:sSub>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𝑠</m:t>
                            </m:r>
                          </m:e>
                          <m:sub>
                            <m:r>
                              <a:rPr lang="fr-FR" sz="1600" b="0" i="1" smtClean="0">
                                <a:latin typeface="Cambria Math" panose="02040503050406030204" pitchFamily="18" charset="0"/>
                              </a:rPr>
                              <m:t>𝑘</m:t>
                            </m:r>
                          </m:sub>
                          <m:sup>
                            <m:r>
                              <a:rPr lang="fr-FR" sz="1600" b="0" i="1" smtClean="0">
                                <a:latin typeface="Cambria Math" panose="02040503050406030204" pitchFamily="18" charset="0"/>
                              </a:rPr>
                              <m:t>2</m:t>
                            </m:r>
                          </m:sup>
                        </m:sSubSup>
                      </m:e>
                    </m:d>
                  </m:oMath>
                </a14:m>
                <a:r>
                  <a:rPr lang="fr-FR" sz="1600" dirty="0" smtClean="0"/>
                  <a:t> et </a:t>
                </a:r>
                <a14:m>
                  <m:oMath xmlns:m="http://schemas.openxmlformats.org/officeDocument/2006/math">
                    <m:sSub>
                      <m:sSubPr>
                        <m:ctrlPr>
                          <a:rPr lang="fr-FR" sz="1600" i="1">
                            <a:latin typeface="Cambria Math" panose="02040503050406030204" pitchFamily="18" charset="0"/>
                          </a:rPr>
                        </m:ctrlPr>
                      </m:sSubPr>
                      <m:e>
                        <m:r>
                          <a:rPr lang="fr-FR" sz="1600" b="0" i="1" smtClean="0">
                            <a:latin typeface="Cambria Math" panose="02040503050406030204" pitchFamily="18" charset="0"/>
                          </a:rPr>
                          <m:t>𝑏</m:t>
                        </m:r>
                      </m:e>
                      <m:sub>
                        <m:r>
                          <a:rPr lang="fr-FR" sz="1600" b="0" i="1" smtClean="0">
                            <a:latin typeface="Cambria Math" panose="02040503050406030204" pitchFamily="18" charset="0"/>
                          </a:rPr>
                          <m:t>𝑡</m:t>
                        </m:r>
                      </m:sub>
                    </m:sSub>
                    <m:r>
                      <a:rPr lang="fr-FR" sz="1600" i="1">
                        <a:latin typeface="Cambria Math" panose="02040503050406030204" pitchFamily="18" charset="0"/>
                      </a:rPr>
                      <m:t> </m:t>
                    </m:r>
                    <m:r>
                      <a:rPr lang="fr-FR" sz="1600" i="1">
                        <a:latin typeface="Cambria Math" panose="02040503050406030204" pitchFamily="18" charset="0"/>
                        <a:ea typeface="Cambria Math" panose="02040503050406030204" pitchFamily="18" charset="0"/>
                      </a:rPr>
                      <m:t>~ </m:t>
                    </m:r>
                    <m:r>
                      <a:rPr lang="fr-FR" sz="1600" i="1">
                        <a:latin typeface="Cambria Math" panose="02040503050406030204" pitchFamily="18" charset="0"/>
                        <a:ea typeface="Cambria Math" panose="02040503050406030204" pitchFamily="18" charset="0"/>
                      </a:rPr>
                      <m:t>𝑁</m:t>
                    </m:r>
                    <m:d>
                      <m:dPr>
                        <m:ctrlPr>
                          <a:rPr lang="fr-FR" sz="1600" i="1">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smtClean="0">
                                    <a:latin typeface="Cambria Math" panose="02040503050406030204" pitchFamily="18" charset="0"/>
                                  </a:rPr>
                                  <m:t>β</m:t>
                                </m:r>
                              </m:e>
                            </m:acc>
                          </m:e>
                          <m:sub>
                            <m:r>
                              <a:rPr lang="fr-FR" sz="1600" b="0" i="1" smtClean="0">
                                <a:latin typeface="Cambria Math" panose="02040503050406030204" pitchFamily="18" charset="0"/>
                                <a:ea typeface="Cambria Math" panose="02040503050406030204" pitchFamily="18" charset="0"/>
                              </a:rPr>
                              <m:t>𝑡</m:t>
                            </m:r>
                          </m:sub>
                        </m:sSub>
                        <m:r>
                          <a:rPr lang="fr-FR" sz="1600" i="1">
                            <a:latin typeface="Cambria Math" panose="02040503050406030204" pitchFamily="18" charset="0"/>
                          </a:rPr>
                          <m:t>,</m:t>
                        </m:r>
                        <m:sSubSup>
                          <m:sSubSupPr>
                            <m:ctrlPr>
                              <a:rPr lang="fr-FR" sz="1600" i="1">
                                <a:latin typeface="Cambria Math" panose="02040503050406030204" pitchFamily="18" charset="0"/>
                              </a:rPr>
                            </m:ctrlPr>
                          </m:sSubSupPr>
                          <m:e>
                            <m:r>
                              <m:rPr>
                                <m:sty m:val="p"/>
                              </m:rPr>
                              <a:rPr lang="el-GR" sz="1600" i="1" smtClean="0">
                                <a:latin typeface="Cambria Math" panose="02040503050406030204" pitchFamily="18" charset="0"/>
                              </a:rPr>
                              <m:t>τ</m:t>
                            </m:r>
                          </m:e>
                          <m:sub>
                            <m:r>
                              <a:rPr lang="fr-FR" sz="1600" b="0" i="1" smtClean="0">
                                <a:latin typeface="Cambria Math" panose="02040503050406030204" pitchFamily="18" charset="0"/>
                              </a:rPr>
                              <m:t>𝑡</m:t>
                            </m:r>
                          </m:sub>
                          <m:sup>
                            <m:r>
                              <a:rPr lang="fr-FR" sz="1600" i="1">
                                <a:latin typeface="Cambria Math" panose="02040503050406030204" pitchFamily="18" charset="0"/>
                              </a:rPr>
                              <m:t>2</m:t>
                            </m:r>
                          </m:sup>
                        </m:sSubSup>
                      </m:e>
                    </m:d>
                  </m:oMath>
                </a14:m>
                <a:r>
                  <a:rPr lang="fr-FR" sz="1600" dirty="0" smtClean="0"/>
                  <a:t> avec </a:t>
                </a:r>
                <a14:m>
                  <m:oMath xmlns:m="http://schemas.openxmlformats.org/officeDocument/2006/math">
                    <m:sSubSup>
                      <m:sSubSupPr>
                        <m:ctrlPr>
                          <a:rPr lang="fr-FR" sz="1600" i="1">
                            <a:latin typeface="Cambria Math" panose="02040503050406030204" pitchFamily="18" charset="0"/>
                          </a:rPr>
                        </m:ctrlPr>
                      </m:sSubSupPr>
                      <m:e>
                        <m:r>
                          <a:rPr lang="fr-FR" sz="1600" i="1">
                            <a:latin typeface="Cambria Math" panose="02040503050406030204" pitchFamily="18" charset="0"/>
                          </a:rPr>
                          <m:t>𝑠</m:t>
                        </m:r>
                      </m:e>
                      <m:sub>
                        <m:r>
                          <a:rPr lang="fr-FR" sz="1600" i="1">
                            <a:latin typeface="Cambria Math" panose="02040503050406030204" pitchFamily="18" charset="0"/>
                          </a:rPr>
                          <m:t>𝑘</m:t>
                        </m:r>
                      </m:sub>
                      <m:sup>
                        <m:r>
                          <a:rPr lang="fr-FR" sz="1600" i="1">
                            <a:latin typeface="Cambria Math" panose="02040503050406030204" pitchFamily="18" charset="0"/>
                          </a:rPr>
                          <m:t>2</m:t>
                        </m:r>
                      </m:sup>
                    </m:sSubSup>
                  </m:oMath>
                </a14:m>
                <a:r>
                  <a:rPr lang="fr-FR" sz="1600" dirty="0" smtClean="0"/>
                  <a:t> et </a:t>
                </a:r>
                <a14:m>
                  <m:oMath xmlns:m="http://schemas.openxmlformats.org/officeDocument/2006/math">
                    <m:sSubSup>
                      <m:sSubSupPr>
                        <m:ctrlPr>
                          <a:rPr lang="fr-FR" sz="1600" i="1">
                            <a:latin typeface="Cambria Math" panose="02040503050406030204" pitchFamily="18" charset="0"/>
                          </a:rPr>
                        </m:ctrlPr>
                      </m:sSubSupPr>
                      <m:e>
                        <m:r>
                          <m:rPr>
                            <m:sty m:val="p"/>
                          </m:rPr>
                          <a:rPr lang="el-GR" sz="1600" i="1">
                            <a:latin typeface="Cambria Math" panose="02040503050406030204" pitchFamily="18" charset="0"/>
                          </a:rPr>
                          <m:t>τ</m:t>
                        </m:r>
                      </m:e>
                      <m:sub>
                        <m:r>
                          <a:rPr lang="fr-FR" sz="1600" i="1">
                            <a:latin typeface="Cambria Math" panose="02040503050406030204" pitchFamily="18" charset="0"/>
                          </a:rPr>
                          <m:t>𝑡</m:t>
                        </m:r>
                      </m:sub>
                      <m:sup>
                        <m:r>
                          <a:rPr lang="fr-FR" sz="1600" i="1">
                            <a:latin typeface="Cambria Math" panose="02040503050406030204" pitchFamily="18" charset="0"/>
                          </a:rPr>
                          <m:t>2</m:t>
                        </m:r>
                      </m:sup>
                    </m:sSubSup>
                  </m:oMath>
                </a14:m>
                <a:r>
                  <a:rPr lang="fr-FR" sz="1600" dirty="0" smtClean="0"/>
                  <a:t>, les erreurs associées à </a:t>
                </a:r>
                <a14:m>
                  <m:oMath xmlns:m="http://schemas.openxmlformats.org/officeDocument/2006/math">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a:latin typeface="Cambria Math" panose="02040503050406030204" pitchFamily="18" charset="0"/>
                                <a:ea typeface="Cambria Math" panose="02040503050406030204" pitchFamily="18" charset="0"/>
                              </a:rPr>
                              <m:t>α</m:t>
                            </m:r>
                          </m:e>
                        </m:acc>
                      </m:e>
                      <m:sub>
                        <m:r>
                          <a:rPr lang="fr-FR" sz="1600" i="1">
                            <a:latin typeface="Cambria Math" panose="02040503050406030204" pitchFamily="18" charset="0"/>
                          </a:rPr>
                          <m:t>𝑘</m:t>
                        </m:r>
                      </m:sub>
                    </m:sSub>
                  </m:oMath>
                </a14:m>
                <a:r>
                  <a:rPr lang="fr-FR" sz="1600" dirty="0" smtClean="0"/>
                  <a:t> et </a:t>
                </a:r>
                <a14:m>
                  <m:oMath xmlns:m="http://schemas.openxmlformats.org/officeDocument/2006/math">
                    <m:sSub>
                      <m:sSubPr>
                        <m:ctrlPr>
                          <a:rPr lang="fr-FR" sz="1600" i="1">
                            <a:latin typeface="Cambria Math" panose="02040503050406030204" pitchFamily="18" charset="0"/>
                          </a:rPr>
                        </m:ctrlPr>
                      </m:sSubPr>
                      <m:e>
                        <m:acc>
                          <m:accPr>
                            <m:chr m:val="̂"/>
                            <m:ctrlPr>
                              <a:rPr lang="fr-FR" sz="1600" i="1">
                                <a:latin typeface="Cambria Math" panose="02040503050406030204" pitchFamily="18" charset="0"/>
                              </a:rPr>
                            </m:ctrlPr>
                          </m:accPr>
                          <m:e>
                            <m:r>
                              <m:rPr>
                                <m:sty m:val="p"/>
                              </m:rPr>
                              <a:rPr lang="el-GR" sz="1600" i="1">
                                <a:latin typeface="Cambria Math" panose="02040503050406030204" pitchFamily="18" charset="0"/>
                              </a:rPr>
                              <m:t>β</m:t>
                            </m:r>
                          </m:e>
                        </m:acc>
                      </m:e>
                      <m:sub>
                        <m:r>
                          <a:rPr lang="fr-FR" sz="1600" i="1">
                            <a:latin typeface="Cambria Math" panose="02040503050406030204" pitchFamily="18" charset="0"/>
                            <a:ea typeface="Cambria Math" panose="02040503050406030204" pitchFamily="18" charset="0"/>
                          </a:rPr>
                          <m:t>𝑡</m:t>
                        </m:r>
                      </m:sub>
                    </m:sSub>
                  </m:oMath>
                </a14:m>
                <a:r>
                  <a:rPr lang="fr-FR" sz="1600" dirty="0" smtClean="0"/>
                  <a:t>respectivement</a:t>
                </a:r>
                <a:r>
                  <a:rPr lang="fr-FR" sz="1600" dirty="0" smtClean="0"/>
                  <a:t>. On a alors :</a:t>
                </a:r>
              </a:p>
              <a:p>
                <a:endParaRPr lang="fr-FR" sz="2000" dirty="0"/>
              </a:p>
              <a:p>
                <a14:m>
                  <m:oMath xmlns:m="http://schemas.openxmlformats.org/officeDocument/2006/math">
                    <m:sSub>
                      <m:sSubPr>
                        <m:ctrlPr>
                          <a:rPr lang="fr-FR" sz="2000" i="1">
                            <a:latin typeface="Cambria Math" panose="02040503050406030204" pitchFamily="18" charset="0"/>
                          </a:rPr>
                        </m:ctrlPr>
                      </m:sSubPr>
                      <m:e>
                        <m:r>
                          <m:rPr>
                            <m:sty m:val="p"/>
                          </m:rPr>
                          <a:rPr lang="el-GR" sz="2000" i="1">
                            <a:latin typeface="Cambria Math" panose="02040503050406030204" pitchFamily="18" charset="0"/>
                          </a:rPr>
                          <m:t>γ</m:t>
                        </m:r>
                      </m:e>
                      <m:sub>
                        <m:r>
                          <a:rPr lang="fr-FR" sz="2000" i="1">
                            <a:latin typeface="Cambria Math" panose="02040503050406030204" pitchFamily="18" charset="0"/>
                          </a:rPr>
                          <m:t>𝑡</m:t>
                        </m:r>
                      </m:sub>
                    </m:sSub>
                    <m:r>
                      <a:rPr lang="fr-FR" sz="2000" i="1">
                        <a:latin typeface="Cambria Math" panose="02040503050406030204" pitchFamily="18" charset="0"/>
                      </a:rPr>
                      <m:t>=</m:t>
                    </m:r>
                    <m:nary>
                      <m:naryPr>
                        <m:chr m:val="∑"/>
                        <m:ctrlPr>
                          <a:rPr lang="fr-FR" sz="2000" i="1">
                            <a:latin typeface="Cambria Math" panose="02040503050406030204" pitchFamily="18" charset="0"/>
                          </a:rPr>
                        </m:ctrlPr>
                      </m:naryPr>
                      <m:sub>
                        <m:r>
                          <m:rPr>
                            <m:brk m:alnAt="23"/>
                          </m:rPr>
                          <a:rPr lang="fr-FR" sz="2000" i="1">
                            <a:latin typeface="Cambria Math" panose="02040503050406030204" pitchFamily="18" charset="0"/>
                          </a:rPr>
                          <m:t>𝑘</m:t>
                        </m:r>
                        <m:r>
                          <a:rPr lang="fr-FR" sz="2000" i="1">
                            <a:latin typeface="Cambria Math" panose="02040503050406030204" pitchFamily="18" charset="0"/>
                          </a:rPr>
                          <m:t>=1</m:t>
                        </m:r>
                      </m:sub>
                      <m:sup>
                        <m:r>
                          <a:rPr lang="fr-FR" sz="2000" i="1">
                            <a:latin typeface="Cambria Math" panose="02040503050406030204" pitchFamily="18" charset="0"/>
                          </a:rPr>
                          <m:t>𝐾</m:t>
                        </m:r>
                      </m:sup>
                      <m:e>
                        <m:r>
                          <m:rPr>
                            <m:sty m:val="p"/>
                          </m:rPr>
                          <a:rPr lang="fr-FR" sz="2000">
                            <a:latin typeface="Cambria Math" panose="02040503050406030204" pitchFamily="18" charset="0"/>
                          </a:rPr>
                          <m:t>exp</m:t>
                        </m:r>
                        <m:r>
                          <a:rPr lang="fr-FR" sz="2000" i="1">
                            <a:latin typeface="Cambria Math" panose="02040503050406030204" pitchFamily="18" charset="0"/>
                          </a:rPr>
                          <m:t>⁡(</m:t>
                        </m:r>
                      </m:e>
                    </m:nary>
                  </m:oMath>
                </a14:m>
                <a:r>
                  <a:rPr lang="fr-FR" sz="2000" dirty="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𝑎</m:t>
                        </m:r>
                      </m:e>
                      <m:sub>
                        <m:r>
                          <a:rPr lang="fr-FR" sz="2000" i="1">
                            <a:latin typeface="Cambria Math" panose="02040503050406030204" pitchFamily="18" charset="0"/>
                          </a:rPr>
                          <m:t>𝑘</m:t>
                        </m:r>
                      </m:sub>
                    </m:sSub>
                  </m:oMath>
                </a14:m>
                <a:r>
                  <a:rPr lang="fr-FR" sz="2000" dirty="0" smtClean="0"/>
                  <a:t>+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𝑡</m:t>
                        </m:r>
                      </m:sub>
                    </m:sSub>
                  </m:oMath>
                </a14:m>
                <a:r>
                  <a:rPr lang="fr-FR" sz="2000" dirty="0" smtClean="0"/>
                  <a:t>)</a:t>
                </a:r>
              </a:p>
              <a:p>
                <a:endParaRPr lang="fr-FR" sz="2000" dirty="0"/>
              </a:p>
              <a:p>
                <a:r>
                  <a:rPr lang="fr-FR" sz="1600" dirty="0" smtClean="0"/>
                  <a:t>Cette distribution est mieux approximée avec une distribution </a:t>
                </a:r>
                <a:r>
                  <a:rPr lang="fr-FR" sz="1600" dirty="0" err="1" smtClean="0"/>
                  <a:t>lognormale</a:t>
                </a:r>
                <a:r>
                  <a:rPr lang="fr-FR" sz="1600" dirty="0" smtClean="0"/>
                  <a:t>. Ainsi la moyenne et l’écart type de ln(</a:t>
                </a:r>
                <a14:m>
                  <m:oMath xmlns:m="http://schemas.openxmlformats.org/officeDocument/2006/math">
                    <m:sSub>
                      <m:sSubPr>
                        <m:ctrlPr>
                          <a:rPr lang="fr-FR" sz="1600" i="1">
                            <a:latin typeface="Cambria Math" panose="02040503050406030204" pitchFamily="18" charset="0"/>
                          </a:rPr>
                        </m:ctrlPr>
                      </m:sSubPr>
                      <m:e>
                        <m:r>
                          <m:rPr>
                            <m:sty m:val="p"/>
                          </m:rPr>
                          <a:rPr lang="el-GR" sz="1600" i="1">
                            <a:latin typeface="Cambria Math" panose="02040503050406030204" pitchFamily="18" charset="0"/>
                          </a:rPr>
                          <m:t>γ</m:t>
                        </m:r>
                      </m:e>
                      <m:sub>
                        <m:r>
                          <a:rPr lang="fr-FR" sz="1600" i="1">
                            <a:latin typeface="Cambria Math" panose="02040503050406030204" pitchFamily="18" charset="0"/>
                          </a:rPr>
                          <m:t>𝑡</m:t>
                        </m:r>
                      </m:sub>
                    </m:sSub>
                  </m:oMath>
                </a14:m>
                <a:r>
                  <a:rPr lang="fr-FR" sz="1600" dirty="0" smtClean="0"/>
                  <a:t>) peuvent être utilisé pour faire un log-index. Pour le faire, on fait du Mont Carlo et on simule un grand nombre de valeur, puis on calcule la moyenne des</a:t>
                </a:r>
                <a:r>
                  <a:rPr lang="fr-FR" sz="1600" dirty="0"/>
                  <a:t> ln(</a:t>
                </a:r>
                <a14:m>
                  <m:oMath xmlns:m="http://schemas.openxmlformats.org/officeDocument/2006/math">
                    <m:sSub>
                      <m:sSubPr>
                        <m:ctrlPr>
                          <a:rPr lang="fr-FR" sz="1600" i="1">
                            <a:latin typeface="Cambria Math" panose="02040503050406030204" pitchFamily="18" charset="0"/>
                          </a:rPr>
                        </m:ctrlPr>
                      </m:sSubPr>
                      <m:e>
                        <m:r>
                          <m:rPr>
                            <m:sty m:val="p"/>
                          </m:rPr>
                          <a:rPr lang="el-GR" sz="1600" i="1">
                            <a:latin typeface="Cambria Math" panose="02040503050406030204" pitchFamily="18" charset="0"/>
                          </a:rPr>
                          <m:t>γ</m:t>
                        </m:r>
                      </m:e>
                      <m:sub>
                        <m:r>
                          <a:rPr lang="fr-FR" sz="1600" i="1">
                            <a:latin typeface="Cambria Math" panose="02040503050406030204" pitchFamily="18" charset="0"/>
                          </a:rPr>
                          <m:t>𝑡</m:t>
                        </m:r>
                      </m:sub>
                    </m:sSub>
                  </m:oMath>
                </a14:m>
                <a:r>
                  <a:rPr lang="fr-FR" sz="1600" dirty="0" smtClean="0"/>
                  <a:t>) et leur variance. </a:t>
                </a:r>
              </a:p>
              <a:p>
                <a:r>
                  <a:rPr lang="fr-FR" sz="2000" dirty="0" smtClean="0"/>
                  <a:t> </a:t>
                </a:r>
                <a:endParaRPr lang="fr-FR" sz="2000" dirty="0"/>
              </a:p>
            </p:txBody>
          </p:sp>
        </mc:Choice>
        <mc:Fallback>
          <p:sp>
            <p:nvSpPr>
              <p:cNvPr id="5" name="ZoneTexte 4"/>
              <p:cNvSpPr txBox="1">
                <a:spLocks noRot="1" noChangeAspect="1" noMove="1" noResize="1" noEditPoints="1" noAdjustHandles="1" noChangeArrowheads="1" noChangeShapeType="1" noTextEdit="1"/>
              </p:cNvSpPr>
              <p:nvPr/>
            </p:nvSpPr>
            <p:spPr>
              <a:xfrm>
                <a:off x="391725" y="821937"/>
                <a:ext cx="10912894" cy="5521127"/>
              </a:xfrm>
              <a:prstGeom prst="rect">
                <a:avLst/>
              </a:prstGeom>
              <a:blipFill>
                <a:blip r:embed="rId2"/>
                <a:stretch>
                  <a:fillRect l="-279" t="-331" r="-503"/>
                </a:stretch>
              </a:blipFill>
            </p:spPr>
            <p:txBody>
              <a:bodyPr/>
              <a:lstStyle/>
              <a:p>
                <a:r>
                  <a:rPr lang="fr-FR">
                    <a:noFill/>
                  </a:rPr>
                  <a:t> </a:t>
                </a:r>
              </a:p>
            </p:txBody>
          </p:sp>
        </mc:Fallback>
      </mc:AlternateContent>
    </p:spTree>
    <p:extLst>
      <p:ext uri="{BB962C8B-B14F-4D97-AF65-F5344CB8AC3E}">
        <p14:creationId xmlns:p14="http://schemas.microsoft.com/office/powerpoint/2010/main" val="923623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Création d’un index</a:t>
            </a:r>
            <a:endParaRPr lang="fr-FR" dirty="0"/>
          </a:p>
        </p:txBody>
      </p:sp>
      <p:sp>
        <p:nvSpPr>
          <p:cNvPr id="5" name="ZoneTexte 4"/>
          <p:cNvSpPr txBox="1"/>
          <p:nvPr/>
        </p:nvSpPr>
        <p:spPr>
          <a:xfrm>
            <a:off x="639553" y="753570"/>
            <a:ext cx="10912894" cy="6555641"/>
          </a:xfrm>
          <a:prstGeom prst="rect">
            <a:avLst/>
          </a:prstGeom>
          <a:noFill/>
        </p:spPr>
        <p:txBody>
          <a:bodyPr wrap="square" rtlCol="0">
            <a:spAutoFit/>
          </a:bodyPr>
          <a:lstStyle/>
          <a:p>
            <a:endParaRPr lang="fr-FR" sz="1600" dirty="0"/>
          </a:p>
          <a:p>
            <a:r>
              <a:rPr lang="fr-FR" sz="1600" dirty="0" smtClean="0"/>
              <a:t>Exemple avec la mésange charbonnière : </a:t>
            </a:r>
          </a:p>
          <a:p>
            <a:pPr marL="285750" indent="-285750">
              <a:buFontTx/>
              <a:buChar char="-"/>
            </a:pPr>
            <a:r>
              <a:rPr lang="fr-FR" sz="1600" dirty="0" smtClean="0"/>
              <a:t>On prend pour chaque station les points d’écoute qui se situent dans un buffer de 20 km autour de la station.</a:t>
            </a:r>
          </a:p>
          <a:p>
            <a:pPr marL="285750" indent="-285750">
              <a:buFontTx/>
              <a:buChar char="-"/>
            </a:pPr>
            <a:r>
              <a:rPr lang="fr-FR" sz="1600" dirty="0" smtClean="0"/>
              <a:t>On peut le faire habitat par habitat</a:t>
            </a:r>
          </a:p>
          <a:p>
            <a:endParaRPr lang="fr-FR" sz="1600" dirty="0"/>
          </a:p>
          <a:p>
            <a:endParaRPr lang="fr-FR" sz="1600" dirty="0" smtClean="0"/>
          </a:p>
          <a:p>
            <a:endParaRPr lang="fr-FR" sz="1600" dirty="0"/>
          </a:p>
          <a:p>
            <a:endParaRPr lang="fr-FR" sz="1600" dirty="0" smtClean="0"/>
          </a:p>
          <a:p>
            <a:endParaRPr lang="fr-FR" sz="1600" dirty="0"/>
          </a:p>
          <a:p>
            <a:endParaRPr lang="fr-FR" sz="1600" dirty="0" smtClean="0"/>
          </a:p>
          <a:p>
            <a:endParaRPr lang="fr-FR" sz="1600" dirty="0" smtClean="0"/>
          </a:p>
          <a:p>
            <a:endParaRPr lang="fr-FR" sz="1600" dirty="0"/>
          </a:p>
          <a:p>
            <a:endParaRPr lang="fr-FR" sz="1600" dirty="0" smtClean="0"/>
          </a:p>
          <a:p>
            <a:endParaRPr lang="fr-FR" sz="1600" dirty="0"/>
          </a:p>
          <a:p>
            <a:endParaRPr lang="fr-FR" sz="1600" dirty="0" smtClean="0"/>
          </a:p>
          <a:p>
            <a:endParaRPr lang="fr-FR" sz="1600" dirty="0" smtClean="0"/>
          </a:p>
          <a:p>
            <a:endParaRPr lang="fr-FR" sz="1600" dirty="0" smtClean="0"/>
          </a:p>
          <a:p>
            <a:endParaRPr lang="fr-FR" sz="1600" dirty="0" smtClean="0"/>
          </a:p>
          <a:p>
            <a:endParaRPr lang="fr-FR" sz="1600" dirty="0"/>
          </a:p>
          <a:p>
            <a:endParaRPr lang="fr-FR" sz="1600" dirty="0"/>
          </a:p>
          <a:p>
            <a:endParaRPr lang="fr-FR" sz="2000" dirty="0"/>
          </a:p>
          <a:p>
            <a:endParaRPr lang="fr-FR" sz="2000" dirty="0" smtClean="0"/>
          </a:p>
          <a:p>
            <a:endParaRPr lang="fr-FR" sz="2000" dirty="0"/>
          </a:p>
          <a:p>
            <a:endParaRPr lang="fr-FR" sz="2000" dirty="0" smtClean="0"/>
          </a:p>
          <a:p>
            <a:r>
              <a:rPr lang="fr-FR" sz="2000" dirty="0" smtClean="0"/>
              <a:t> </a:t>
            </a:r>
            <a:endParaRPr lang="fr-FR" sz="2000" dirty="0"/>
          </a:p>
        </p:txBody>
      </p:sp>
      <p:pic>
        <p:nvPicPr>
          <p:cNvPr id="2" name="Image 1"/>
          <p:cNvPicPr>
            <a:picLocks noChangeAspect="1"/>
          </p:cNvPicPr>
          <p:nvPr/>
        </p:nvPicPr>
        <p:blipFill>
          <a:blip r:embed="rId2"/>
          <a:stretch>
            <a:fillRect/>
          </a:stretch>
        </p:blipFill>
        <p:spPr>
          <a:xfrm>
            <a:off x="318035" y="2298818"/>
            <a:ext cx="6051892" cy="3802878"/>
          </a:xfrm>
          <a:prstGeom prst="rect">
            <a:avLst/>
          </a:prstGeom>
        </p:spPr>
      </p:pic>
      <p:pic>
        <p:nvPicPr>
          <p:cNvPr id="3" name="Image 2"/>
          <p:cNvPicPr>
            <a:picLocks noChangeAspect="1"/>
          </p:cNvPicPr>
          <p:nvPr/>
        </p:nvPicPr>
        <p:blipFill>
          <a:blip r:embed="rId3"/>
          <a:stretch>
            <a:fillRect/>
          </a:stretch>
        </p:blipFill>
        <p:spPr>
          <a:xfrm>
            <a:off x="6581240" y="2616459"/>
            <a:ext cx="5084077" cy="3167596"/>
          </a:xfrm>
          <a:prstGeom prst="rect">
            <a:avLst/>
          </a:prstGeom>
        </p:spPr>
      </p:pic>
    </p:spTree>
    <p:extLst>
      <p:ext uri="{BB962C8B-B14F-4D97-AF65-F5344CB8AC3E}">
        <p14:creationId xmlns:p14="http://schemas.microsoft.com/office/powerpoint/2010/main" val="1146160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5277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IPM</a:t>
            </a:r>
          </a:p>
        </p:txBody>
      </p:sp>
    </p:spTree>
    <p:extLst>
      <p:ext uri="{BB962C8B-B14F-4D97-AF65-F5344CB8AC3E}">
        <p14:creationId xmlns:p14="http://schemas.microsoft.com/office/powerpoint/2010/main" val="2422548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1324414" y="5256365"/>
            <a:ext cx="8894565" cy="1286053"/>
          </a:xfrm>
          <a:prstGeom prst="roundRect">
            <a:avLst/>
          </a:prstGeom>
          <a:solidFill>
            <a:srgbClr val="A6B06D">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400" b="1" dirty="0" smtClean="0">
              <a:solidFill>
                <a:schemeClr val="tx1"/>
              </a:solidFill>
              <a:latin typeface="+mj-lt"/>
              <a:cs typeface="Leelawadee UI Semilight" panose="020B0402040204020203" pitchFamily="34" charset="-34"/>
            </a:endParaRPr>
          </a:p>
          <a:p>
            <a:pPr algn="r"/>
            <a:r>
              <a:rPr lang="en-GB" sz="1400" b="1" dirty="0" smtClean="0">
                <a:solidFill>
                  <a:schemeClr val="tx1"/>
                </a:solidFill>
                <a:cs typeface="Leelawadee UI Semilight" panose="020B0402040204020203" pitchFamily="34" charset="-34"/>
              </a:rPr>
              <a:t>Observation Process </a:t>
            </a:r>
          </a:p>
          <a:p>
            <a:pPr lvl="1" algn="r"/>
            <a:r>
              <a:rPr lang="en-GB" sz="1400" b="1" dirty="0">
                <a:solidFill>
                  <a:schemeClr val="tx1"/>
                </a:solidFill>
                <a:latin typeface="+mj-lt"/>
                <a:cs typeface="Leelawadee UI Semilight" panose="020B0402040204020203" pitchFamily="34" charset="-34"/>
              </a:rPr>
              <a:t>	</a:t>
            </a:r>
            <a:endParaRPr lang="en-GB" sz="1400" b="1" dirty="0" smtClean="0">
              <a:solidFill>
                <a:schemeClr val="tx1"/>
              </a:solidFill>
              <a:latin typeface="+mj-lt"/>
              <a:cs typeface="Leelawadee UI Semilight" panose="020B0402040204020203" pitchFamily="34" charset="-34"/>
            </a:endParaRPr>
          </a:p>
          <a:p>
            <a:pPr lvl="1" algn="r"/>
            <a:endParaRPr lang="en-GB" sz="1400" b="1" dirty="0">
              <a:solidFill>
                <a:schemeClr val="tx1"/>
              </a:solidFill>
              <a:latin typeface="+mj-lt"/>
              <a:cs typeface="Leelawadee UI Semilight" panose="020B0402040204020203" pitchFamily="34" charset="-34"/>
            </a:endParaRPr>
          </a:p>
          <a:p>
            <a:pPr lvl="1" algn="r"/>
            <a:endParaRPr lang="en-GB" sz="1400" b="1" dirty="0" smtClean="0">
              <a:solidFill>
                <a:schemeClr val="tx1"/>
              </a:solidFill>
              <a:latin typeface="+mj-lt"/>
              <a:cs typeface="Leelawadee UI Semilight" panose="020B0402040204020203" pitchFamily="34" charset="-34"/>
            </a:endParaRPr>
          </a:p>
          <a:p>
            <a:pPr lvl="1" algn="r"/>
            <a:r>
              <a:rPr lang="en-GB" sz="1400" dirty="0" smtClean="0">
                <a:solidFill>
                  <a:schemeClr val="tx1"/>
                </a:solidFill>
                <a:latin typeface="+mj-lt"/>
                <a:cs typeface="Leelawadee UI Semilight" panose="020B0402040204020203" pitchFamily="34" charset="-34"/>
              </a:rPr>
              <a:t>				</a:t>
            </a:r>
          </a:p>
          <a:p>
            <a:pPr algn="ctr"/>
            <a:endParaRPr lang="fr-FR" sz="1400" dirty="0">
              <a:latin typeface="+mj-lt"/>
              <a:cs typeface="Leelawadee UI Semilight" panose="020B0402040204020203" pitchFamily="34" charset="-34"/>
            </a:endParaRPr>
          </a:p>
        </p:txBody>
      </p:sp>
      <p:sp>
        <p:nvSpPr>
          <p:cNvPr id="5" name="Rectangle à coins arrondis 4"/>
          <p:cNvSpPr/>
          <p:nvPr/>
        </p:nvSpPr>
        <p:spPr>
          <a:xfrm>
            <a:off x="3173873" y="5524835"/>
            <a:ext cx="1413237" cy="662185"/>
          </a:xfrm>
          <a:prstGeom prst="roundRect">
            <a:avLst/>
          </a:prstGeom>
          <a:solidFill>
            <a:srgbClr val="A6B06D">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579703" y="5524324"/>
            <a:ext cx="1413237" cy="662185"/>
          </a:xfrm>
          <a:prstGeom prst="roundRect">
            <a:avLst/>
          </a:prstGeom>
          <a:solidFill>
            <a:srgbClr val="A6B06D">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324414" y="2870596"/>
            <a:ext cx="8897257" cy="2230402"/>
          </a:xfrm>
          <a:prstGeom prst="roundRect">
            <a:avLst/>
          </a:prstGeom>
          <a:solidFill>
            <a:srgbClr val="589482">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endParaRPr lang="en-GB" sz="1200" b="1" dirty="0">
              <a:solidFill>
                <a:schemeClr val="tx1"/>
              </a:solidFill>
              <a:cs typeface="Leelawadee UI Semilight" panose="020B0402040204020203" pitchFamily="34" charset="-34"/>
            </a:endParaRPr>
          </a:p>
          <a:p>
            <a:endParaRPr lang="en-GB" sz="1200" b="1" dirty="0" smtClean="0">
              <a:solidFill>
                <a:schemeClr val="tx1"/>
              </a:solidFill>
              <a:cs typeface="Leelawadee UI Semilight" panose="020B0402040204020203" pitchFamily="34" charset="-34"/>
            </a:endParaRPr>
          </a:p>
          <a:p>
            <a:r>
              <a:rPr lang="en-GB" sz="1200" b="1" dirty="0" smtClean="0">
                <a:solidFill>
                  <a:schemeClr val="tx1"/>
                </a:solidFill>
                <a:cs typeface="Leelawadee UI Semilight" panose="020B0402040204020203" pitchFamily="34" charset="-34"/>
              </a:rPr>
              <a:t>								</a:t>
            </a:r>
            <a:r>
              <a:rPr lang="en-GB" sz="1400" b="1" dirty="0" smtClean="0">
                <a:solidFill>
                  <a:schemeClr val="tx1"/>
                </a:solidFill>
                <a:cs typeface="Leelawadee UI Semilight" panose="020B0402040204020203" pitchFamily="34" charset="-34"/>
              </a:rPr>
              <a:t>State Process</a:t>
            </a:r>
          </a:p>
          <a:p>
            <a:pPr algn="r"/>
            <a:endParaRPr lang="en-GB" sz="1200" b="1" dirty="0">
              <a:solidFill>
                <a:schemeClr val="tx1"/>
              </a:solidFill>
              <a:cs typeface="Leelawadee UI Semilight" panose="020B0402040204020203" pitchFamily="34" charset="-34"/>
            </a:endParaRPr>
          </a:p>
          <a:p>
            <a:pPr algn="r"/>
            <a:endParaRPr lang="en-GB" sz="1200" b="1" dirty="0" smtClean="0">
              <a:solidFill>
                <a:schemeClr val="tx1"/>
              </a:solidFill>
              <a:cs typeface="Leelawadee UI Semilight" panose="020B0402040204020203" pitchFamily="34" charset="-34"/>
            </a:endParaRPr>
          </a:p>
          <a:p>
            <a:pPr algn="r"/>
            <a:endParaRPr lang="en-GB" sz="1200" b="1" dirty="0">
              <a:solidFill>
                <a:schemeClr val="tx1"/>
              </a:solidFill>
              <a:cs typeface="Leelawadee UI Semilight" panose="020B0402040204020203" pitchFamily="34" charset="-34"/>
            </a:endParaRPr>
          </a:p>
          <a:p>
            <a:pPr algn="r"/>
            <a:endParaRPr lang="en-GB" sz="1200" b="1" dirty="0" smtClean="0">
              <a:solidFill>
                <a:schemeClr val="tx1"/>
              </a:solidFill>
              <a:cs typeface="Leelawadee UI Semilight" panose="020B0402040204020203" pitchFamily="34" charset="-34"/>
            </a:endParaRPr>
          </a:p>
          <a:p>
            <a:pPr algn="r"/>
            <a:endParaRPr lang="en-GB" sz="1200" b="1" dirty="0">
              <a:solidFill>
                <a:schemeClr val="tx1"/>
              </a:solidFill>
              <a:cs typeface="Leelawadee UI Semilight" panose="020B0402040204020203" pitchFamily="34" charset="-34"/>
            </a:endParaRPr>
          </a:p>
          <a:p>
            <a:pPr algn="r"/>
            <a:endParaRPr lang="en-GB" sz="1200" b="1" dirty="0" smtClean="0">
              <a:solidFill>
                <a:schemeClr val="tx1"/>
              </a:solidFill>
              <a:cs typeface="Leelawadee UI Semilight" panose="020B0402040204020203" pitchFamily="34" charset="-34"/>
            </a:endParaRPr>
          </a:p>
          <a:p>
            <a:pPr algn="r"/>
            <a:endParaRPr lang="en-GB" sz="1200" b="1" dirty="0">
              <a:solidFill>
                <a:schemeClr val="tx1"/>
              </a:solidFill>
              <a:cs typeface="Leelawadee UI Semilight" panose="020B0402040204020203" pitchFamily="34" charset="-34"/>
            </a:endParaRPr>
          </a:p>
          <a:p>
            <a:pPr algn="r"/>
            <a:endParaRPr lang="en-GB" sz="1200" b="1" dirty="0" smtClean="0">
              <a:solidFill>
                <a:schemeClr val="tx1"/>
              </a:solidFill>
              <a:cs typeface="Leelawadee UI Semilight" panose="020B0402040204020203" pitchFamily="34" charset="-34"/>
            </a:endParaRPr>
          </a:p>
          <a:p>
            <a:pPr algn="r"/>
            <a:endParaRPr lang="en-GB" sz="1200" b="1" dirty="0">
              <a:solidFill>
                <a:schemeClr val="tx1"/>
              </a:solidFill>
              <a:cs typeface="Leelawadee UI Semilight" panose="020B0402040204020203" pitchFamily="34" charset="-34"/>
            </a:endParaRPr>
          </a:p>
          <a:p>
            <a:pPr algn="r"/>
            <a:endParaRPr lang="en-GB" sz="1200" b="1" dirty="0" smtClean="0">
              <a:solidFill>
                <a:schemeClr val="tx1"/>
              </a:solidFill>
              <a:cs typeface="Leelawadee UI Semilight" panose="020B0402040204020203" pitchFamily="34" charset="-34"/>
            </a:endParaRPr>
          </a:p>
          <a:p>
            <a:pPr algn="r"/>
            <a:endParaRPr lang="en-GB" sz="1200" b="1" dirty="0">
              <a:solidFill>
                <a:schemeClr val="tx1"/>
              </a:solidFill>
              <a:cs typeface="Leelawadee UI Semilight" panose="020B0402040204020203" pitchFamily="34" charset="-34"/>
            </a:endParaRPr>
          </a:p>
          <a:p>
            <a:pPr algn="r"/>
            <a:endParaRPr lang="en-GB" sz="1200" b="1" dirty="0" smtClean="0">
              <a:solidFill>
                <a:schemeClr val="tx1"/>
              </a:solidFill>
              <a:cs typeface="Leelawadee UI Semilight" panose="020B0402040204020203" pitchFamily="34" charset="-34"/>
            </a:endParaRPr>
          </a:p>
          <a:p>
            <a:r>
              <a:rPr lang="en-GB" sz="1200" b="1" dirty="0" smtClean="0">
                <a:solidFill>
                  <a:schemeClr val="tx1"/>
                </a:solidFill>
                <a:cs typeface="Leelawadee UI Semilight" panose="020B0402040204020203" pitchFamily="34" charset="-34"/>
              </a:rPr>
              <a:t> </a:t>
            </a:r>
            <a:endParaRPr lang="en-GB" sz="1200" b="1" dirty="0">
              <a:solidFill>
                <a:schemeClr val="tx1"/>
              </a:solidFill>
              <a:cs typeface="Leelawadee UI Semilight" panose="020B0402040204020203" pitchFamily="34" charset="-34"/>
            </a:endParaRPr>
          </a:p>
        </p:txBody>
      </p:sp>
      <p:sp>
        <p:nvSpPr>
          <p:cNvPr id="9" name="Rectangle à coins arrondis 8"/>
          <p:cNvSpPr/>
          <p:nvPr/>
        </p:nvSpPr>
        <p:spPr>
          <a:xfrm>
            <a:off x="1579703" y="3110307"/>
            <a:ext cx="3648915" cy="1654147"/>
          </a:xfrm>
          <a:prstGeom prst="roundRect">
            <a:avLst/>
          </a:prstGeom>
          <a:solidFill>
            <a:srgbClr val="589482">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latin typeface="Arial" panose="020B0604020202020204" pitchFamily="34" charset="0"/>
                <a:ea typeface="Cambria Math" panose="02040503050406030204" pitchFamily="18" charset="0"/>
                <a:cs typeface="Arial" panose="020B0604020202020204" pitchFamily="34" charset="0"/>
              </a:rPr>
              <a:t> </a:t>
            </a:r>
            <a:r>
              <a:rPr lang="en-GB" sz="1200" b="1" dirty="0" smtClean="0">
                <a:solidFill>
                  <a:schemeClr val="tx1"/>
                </a:solidFill>
                <a:latin typeface="Arial" panose="020B0604020202020204" pitchFamily="34" charset="0"/>
                <a:ea typeface="Cambria Math" panose="02040503050406030204" pitchFamily="18" charset="0"/>
                <a:cs typeface="Arial" panose="020B0604020202020204" pitchFamily="34" charset="0"/>
              </a:rPr>
              <a:t>      </a:t>
            </a:r>
          </a:p>
          <a:p>
            <a:pPr algn="ctr"/>
            <a:r>
              <a:rPr lang="en-GB" sz="1200" b="1" dirty="0" smtClean="0">
                <a:solidFill>
                  <a:schemeClr val="tx1"/>
                </a:solidFill>
                <a:latin typeface="Arial" panose="020B0604020202020204" pitchFamily="34" charset="0"/>
                <a:ea typeface="Cambria Math" panose="02040503050406030204" pitchFamily="18" charset="0"/>
                <a:cs typeface="Arial" panose="020B0604020202020204" pitchFamily="34" charset="0"/>
              </a:rPr>
              <a:t>Adult states		</a:t>
            </a:r>
            <a:r>
              <a:rPr lang="en-GB" sz="1200" b="1" dirty="0">
                <a:solidFill>
                  <a:schemeClr val="tx1"/>
                </a:solidFill>
                <a:latin typeface="Arial" panose="020B0604020202020204" pitchFamily="34" charset="0"/>
                <a:ea typeface="Cambria Math" panose="02040503050406030204" pitchFamily="18" charset="0"/>
                <a:cs typeface="Arial" panose="020B0604020202020204" pitchFamily="34" charset="0"/>
              </a:rPr>
              <a:t>	</a:t>
            </a:r>
          </a:p>
          <a:p>
            <a:pPr algn="ctr"/>
            <a:endParaRPr lang="en-GB" sz="1200" b="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p:txBody>
      </p:sp>
      <p:sp>
        <p:nvSpPr>
          <p:cNvPr id="10" name="ZoneTexte 9"/>
          <p:cNvSpPr txBox="1"/>
          <p:nvPr/>
        </p:nvSpPr>
        <p:spPr>
          <a:xfrm>
            <a:off x="3374788" y="5708070"/>
            <a:ext cx="1878506" cy="307777"/>
          </a:xfrm>
          <a:prstGeom prst="rect">
            <a:avLst/>
          </a:prstGeom>
          <a:noFill/>
        </p:spPr>
        <p:txBody>
          <a:bodyPr wrap="square" rtlCol="0">
            <a:spAutoFit/>
          </a:bodyPr>
          <a:lstStyle/>
          <a:p>
            <a:r>
              <a:rPr lang="fr-FR" sz="1400" b="1" i="1" dirty="0" smtClean="0">
                <a:latin typeface="Arial" panose="020B0604020202020204" pitchFamily="34" charset="0"/>
                <a:ea typeface="Cambria Math" panose="02040503050406030204" pitchFamily="18" charset="0"/>
                <a:cs typeface="Arial" panose="020B0604020202020204" pitchFamily="34" charset="0"/>
              </a:rPr>
              <a:t>CR data</a:t>
            </a:r>
          </a:p>
        </p:txBody>
      </p:sp>
      <mc:AlternateContent xmlns:mc="http://schemas.openxmlformats.org/markup-compatibility/2006" xmlns:a14="http://schemas.microsoft.com/office/drawing/2010/main">
        <mc:Choice Requires="a14">
          <p:sp>
            <p:nvSpPr>
              <p:cNvPr id="13" name="ZoneTexte 12"/>
              <p:cNvSpPr txBox="1"/>
              <p:nvPr/>
            </p:nvSpPr>
            <p:spPr>
              <a:xfrm>
                <a:off x="1620663" y="5554311"/>
                <a:ext cx="1603973" cy="553998"/>
              </a:xfrm>
              <a:prstGeom prst="rect">
                <a:avLst/>
              </a:prstGeom>
              <a:noFill/>
            </p:spPr>
            <p:txBody>
              <a:bodyPr wrap="square" rtlCol="0">
                <a:spAutoFit/>
              </a:bodyPr>
              <a:lstStyle/>
              <a:p>
                <a14:m>
                  <m:oMath xmlns:m="http://schemas.openxmlformats.org/officeDocument/2006/math">
                    <m:sSub>
                      <m:sSubPr>
                        <m:ctrlPr>
                          <a:rPr lang="fr-FR" sz="1600" b="1" i="1" smtClean="0">
                            <a:latin typeface="Cambria Math" panose="02040503050406030204" pitchFamily="18" charset="0"/>
                            <a:ea typeface="Cambria Math" panose="02040503050406030204" pitchFamily="18" charset="0"/>
                          </a:rPr>
                        </m:ctrlPr>
                      </m:sSubPr>
                      <m:e>
                        <m:r>
                          <a:rPr lang="fr-FR" sz="1600" b="1" i="1" smtClean="0">
                            <a:latin typeface="Cambria Math" panose="02040503050406030204" pitchFamily="18" charset="0"/>
                            <a:ea typeface="Cambria Math" panose="02040503050406030204" pitchFamily="18" charset="0"/>
                          </a:rPr>
                          <m:t>𝑵</m:t>
                        </m:r>
                      </m:e>
                      <m:sub>
                        <m:r>
                          <a:rPr lang="fr-FR" sz="1600" b="1" i="1" smtClean="0">
                            <a:latin typeface="Cambria Math" panose="02040503050406030204" pitchFamily="18" charset="0"/>
                            <a:ea typeface="Cambria Math" panose="02040503050406030204" pitchFamily="18" charset="0"/>
                          </a:rPr>
                          <m:t>𝑬𝑷𝑺</m:t>
                        </m:r>
                      </m:sub>
                    </m:sSub>
                  </m:oMath>
                </a14:m>
                <a:r>
                  <a:rPr lang="fr-FR" sz="1600" b="1" i="1" dirty="0" smtClean="0">
                    <a:latin typeface="Arial" panose="020B0604020202020204" pitchFamily="34" charset="0"/>
                    <a:ea typeface="Cambria Math" panose="02040503050406030204" pitchFamily="18" charset="0"/>
                    <a:cs typeface="Arial" panose="020B0604020202020204" pitchFamily="34" charset="0"/>
                  </a:rPr>
                  <a:t> </a:t>
                </a:r>
              </a:p>
              <a:p>
                <a:r>
                  <a:rPr lang="fr-FR" sz="1400" b="1" i="1" dirty="0" err="1" smtClean="0">
                    <a:latin typeface="Arial" panose="020B0604020202020204" pitchFamily="34" charset="0"/>
                    <a:ea typeface="Cambria Math" panose="02040503050406030204" pitchFamily="18" charset="0"/>
                    <a:cs typeface="Arial" panose="020B0604020202020204" pitchFamily="34" charset="0"/>
                  </a:rPr>
                  <a:t>Counts</a:t>
                </a:r>
                <a:r>
                  <a:rPr lang="fr-FR" sz="1400" b="1" i="1" dirty="0" smtClean="0">
                    <a:latin typeface="Arial" panose="020B0604020202020204" pitchFamily="34" charset="0"/>
                    <a:ea typeface="Cambria Math" panose="02040503050406030204" pitchFamily="18" charset="0"/>
                    <a:cs typeface="Arial" panose="020B0604020202020204" pitchFamily="34" charset="0"/>
                  </a:rPr>
                  <a:t> data</a:t>
                </a:r>
                <a:endParaRPr lang="fr-FR" sz="1400" b="1" i="1" dirty="0">
                  <a:latin typeface="Arial" panose="020B0604020202020204" pitchFamily="34" charset="0"/>
                  <a:ea typeface="Cambria Math" panose="02040503050406030204" pitchFamily="18" charset="0"/>
                  <a:cs typeface="Arial" panose="020B0604020202020204" pitchFamily="34" charset="0"/>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1620663" y="5554311"/>
                <a:ext cx="1603973" cy="553998"/>
              </a:xfrm>
              <a:prstGeom prst="rect">
                <a:avLst/>
              </a:prstGeom>
              <a:blipFill>
                <a:blip r:embed="rId2"/>
                <a:stretch>
                  <a:fillRect l="-1141" b="-10989"/>
                </a:stretch>
              </a:blipFill>
            </p:spPr>
            <p:txBody>
              <a:bodyPr/>
              <a:lstStyle/>
              <a:p>
                <a:r>
                  <a:rPr lang="fr-FR">
                    <a:noFill/>
                  </a:rPr>
                  <a:t> </a:t>
                </a:r>
              </a:p>
            </p:txBody>
          </p:sp>
        </mc:Fallback>
      </mc:AlternateContent>
      <p:cxnSp>
        <p:nvCxnSpPr>
          <p:cNvPr id="14" name="Connecteur droit avec flèche 13"/>
          <p:cNvCxnSpPr/>
          <p:nvPr/>
        </p:nvCxnSpPr>
        <p:spPr>
          <a:xfrm>
            <a:off x="3434305" y="3874073"/>
            <a:ext cx="616244" cy="40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2930130" y="4163822"/>
            <a:ext cx="456409" cy="313830"/>
          </a:xfrm>
          <a:prstGeom prst="rect">
            <a:avLst/>
          </a:prstGeom>
          <a:noFill/>
        </p:spPr>
        <p:txBody>
          <a:bodyPr wrap="square" rtlCol="0">
            <a:spAutoFit/>
          </a:bodyPr>
          <a:lstStyle/>
          <a:p>
            <a:r>
              <a:rPr lang="fr-FR" sz="1400" dirty="0" smtClean="0">
                <a:latin typeface="Arial" panose="020B0604020202020204" pitchFamily="34" charset="0"/>
                <a:ea typeface="Cambria Math" panose="02040503050406030204" pitchFamily="18" charset="0"/>
                <a:cs typeface="Arial" panose="020B0604020202020204" pitchFamily="34" charset="0"/>
              </a:rPr>
              <a:t>1 -</a:t>
            </a:r>
            <a:endParaRPr lang="fr-FR" sz="1400" dirty="0">
              <a:latin typeface="Arial" panose="020B0604020202020204" pitchFamily="34" charset="0"/>
              <a:ea typeface="Cambria Math" panose="02040503050406030204" pitchFamily="18" charset="0"/>
              <a:cs typeface="Arial" panose="020B0604020202020204" pitchFamily="34" charset="0"/>
            </a:endParaRPr>
          </a:p>
        </p:txBody>
      </p:sp>
      <p:cxnSp>
        <p:nvCxnSpPr>
          <p:cNvPr id="16" name="Connecteur droit avec flèche 15"/>
          <p:cNvCxnSpPr/>
          <p:nvPr/>
        </p:nvCxnSpPr>
        <p:spPr>
          <a:xfrm>
            <a:off x="2688966" y="3840619"/>
            <a:ext cx="13615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2204890" y="3950202"/>
            <a:ext cx="380148" cy="1574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1776065" y="3615319"/>
                <a:ext cx="786654" cy="316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ea typeface="Cambria Math" panose="02040503050406030204" pitchFamily="18" charset="0"/>
                            </a:rPr>
                          </m:ctrlPr>
                        </m:sSubPr>
                        <m:e>
                          <m:r>
                            <a:rPr lang="fr-FR" b="1" i="1">
                              <a:latin typeface="Cambria Math" panose="02040503050406030204" pitchFamily="18" charset="0"/>
                              <a:ea typeface="Cambria Math" panose="02040503050406030204" pitchFamily="18" charset="0"/>
                            </a:rPr>
                            <m:t>𝑵</m:t>
                          </m:r>
                        </m:e>
                        <m:sub>
                          <m:r>
                            <a:rPr lang="fr-FR" b="1" i="1" smtClean="0">
                              <a:latin typeface="Cambria Math" panose="02040503050406030204" pitchFamily="18" charset="0"/>
                              <a:ea typeface="Cambria Math" panose="02040503050406030204" pitchFamily="18" charset="0"/>
                            </a:rPr>
                            <m:t>𝒂𝒅</m:t>
                          </m:r>
                        </m:sub>
                      </m:sSub>
                    </m:oMath>
                  </m:oMathPara>
                </a14:m>
                <a:endParaRPr lang="fr-FR" dirty="0"/>
              </a:p>
            </p:txBody>
          </p:sp>
        </mc:Choice>
        <mc:Fallback xmlns="">
          <p:sp>
            <p:nvSpPr>
              <p:cNvPr id="18" name="Rectangle 17"/>
              <p:cNvSpPr>
                <a:spLocks noRot="1" noChangeAspect="1" noMove="1" noResize="1" noEditPoints="1" noAdjustHandles="1" noChangeArrowheads="1" noChangeShapeType="1" noTextEdit="1"/>
              </p:cNvSpPr>
              <p:nvPr/>
            </p:nvSpPr>
            <p:spPr>
              <a:xfrm>
                <a:off x="1776065" y="3615319"/>
                <a:ext cx="786654" cy="316103"/>
              </a:xfrm>
              <a:prstGeom prst="rect">
                <a:avLst/>
              </a:prstGeom>
              <a:blipFill>
                <a:blip r:embed="rId3"/>
                <a:stretch>
                  <a:fillRect b="-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106062" y="3652976"/>
                <a:ext cx="786654" cy="316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𝑁</m:t>
                          </m:r>
                        </m:e>
                        <m:sub>
                          <m:r>
                            <a:rPr lang="fr-FR" b="0" i="1" smtClean="0">
                              <a:latin typeface="Cambria Math" panose="02040503050406030204" pitchFamily="18" charset="0"/>
                              <a:ea typeface="Cambria Math" panose="02040503050406030204" pitchFamily="18" charset="0"/>
                            </a:rPr>
                            <m:t>𝑎𝑙𝑖𝑣𝑒</m:t>
                          </m:r>
                        </m:sub>
                      </m:sSub>
                    </m:oMath>
                  </m:oMathPara>
                </a14:m>
                <a:endParaRPr lang="fr-FR" dirty="0"/>
              </a:p>
            </p:txBody>
          </p:sp>
        </mc:Choice>
        <mc:Fallback xmlns="">
          <p:sp>
            <p:nvSpPr>
              <p:cNvPr id="19" name="Rectangle 18"/>
              <p:cNvSpPr>
                <a:spLocks noRot="1" noChangeAspect="1" noMove="1" noResize="1" noEditPoints="1" noAdjustHandles="1" noChangeArrowheads="1" noChangeShapeType="1" noTextEdit="1"/>
              </p:cNvSpPr>
              <p:nvPr/>
            </p:nvSpPr>
            <p:spPr>
              <a:xfrm>
                <a:off x="4106062" y="3652976"/>
                <a:ext cx="786654" cy="316103"/>
              </a:xfrm>
              <a:prstGeom prst="rect">
                <a:avLst/>
              </a:prstGeom>
              <a:blipFill>
                <a:blip r:embed="rId4"/>
                <a:stretch>
                  <a:fillRect b="-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073921" y="4152315"/>
                <a:ext cx="786654" cy="316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𝑁</m:t>
                          </m:r>
                        </m:e>
                        <m:sub>
                          <m:r>
                            <a:rPr lang="fr-FR" b="0" i="1" smtClean="0">
                              <a:latin typeface="Cambria Math" panose="02040503050406030204" pitchFamily="18" charset="0"/>
                              <a:ea typeface="Cambria Math" panose="02040503050406030204" pitchFamily="18" charset="0"/>
                            </a:rPr>
                            <m:t>𝑑𝑒𝑎𝑑</m:t>
                          </m:r>
                        </m:sub>
                      </m:sSub>
                    </m:oMath>
                  </m:oMathPara>
                </a14:m>
                <a:endParaRPr lang="fr-FR" dirty="0"/>
              </a:p>
            </p:txBody>
          </p:sp>
        </mc:Choice>
        <mc:Fallback xmlns="">
          <p:sp>
            <p:nvSpPr>
              <p:cNvPr id="20" name="Rectangle 19"/>
              <p:cNvSpPr>
                <a:spLocks noRot="1" noChangeAspect="1" noMove="1" noResize="1" noEditPoints="1" noAdjustHandles="1" noChangeArrowheads="1" noChangeShapeType="1" noTextEdit="1"/>
              </p:cNvSpPr>
              <p:nvPr/>
            </p:nvSpPr>
            <p:spPr>
              <a:xfrm>
                <a:off x="4073921" y="4152315"/>
                <a:ext cx="786654" cy="316103"/>
              </a:xfrm>
              <a:prstGeom prst="rect">
                <a:avLst/>
              </a:prstGeom>
              <a:blipFill>
                <a:blip r:embed="rId5"/>
                <a:stretch>
                  <a:fillRect b="-7407"/>
                </a:stretch>
              </a:blipFill>
            </p:spPr>
            <p:txBody>
              <a:bodyPr/>
              <a:lstStyle/>
              <a:p>
                <a:r>
                  <a:rPr lang="fr-FR">
                    <a:noFill/>
                  </a:rPr>
                  <a:t> </a:t>
                </a:r>
              </a:p>
            </p:txBody>
          </p:sp>
        </mc:Fallback>
      </mc:AlternateContent>
      <p:cxnSp>
        <p:nvCxnSpPr>
          <p:cNvPr id="46" name="Connecteur droit avec flèche 45"/>
          <p:cNvCxnSpPr/>
          <p:nvPr/>
        </p:nvCxnSpPr>
        <p:spPr>
          <a:xfrm>
            <a:off x="4972377" y="3823443"/>
            <a:ext cx="92997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5992945" y="3644178"/>
            <a:ext cx="420650" cy="3585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00" i="1" dirty="0" smtClean="0"/>
              <a:t>f</a:t>
            </a:r>
            <a:endParaRPr lang="fr-FR" sz="1400" i="1" dirty="0"/>
          </a:p>
        </p:txBody>
      </p:sp>
      <p:cxnSp>
        <p:nvCxnSpPr>
          <p:cNvPr id="50" name="Connecteur droit avec flèche 49"/>
          <p:cNvCxnSpPr>
            <a:stCxn id="79" idx="4"/>
          </p:cNvCxnSpPr>
          <p:nvPr/>
        </p:nvCxnSpPr>
        <p:spPr>
          <a:xfrm>
            <a:off x="3501154" y="4510019"/>
            <a:ext cx="344296" cy="1011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à coins arrondis 53"/>
          <p:cNvSpPr/>
          <p:nvPr/>
        </p:nvSpPr>
        <p:spPr>
          <a:xfrm>
            <a:off x="7379304" y="3110308"/>
            <a:ext cx="2027083" cy="1577376"/>
          </a:xfrm>
          <a:prstGeom prst="roundRect">
            <a:avLst/>
          </a:prstGeom>
          <a:solidFill>
            <a:srgbClr val="58948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b="1"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b="1"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b="1"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r>
              <a:rPr lang="en-GB" sz="1200" b="1" dirty="0" smtClean="0">
                <a:solidFill>
                  <a:schemeClr val="tx1"/>
                </a:solidFill>
                <a:latin typeface="Arial" panose="020B0604020202020204" pitchFamily="34" charset="0"/>
                <a:ea typeface="Cambria Math" panose="02040503050406030204" pitchFamily="18" charset="0"/>
                <a:cs typeface="Arial" panose="020B0604020202020204" pitchFamily="34" charset="0"/>
              </a:rPr>
              <a:t>Juvenile states                                    </a:t>
            </a:r>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a:p>
            <a:pPr algn="ctr"/>
            <a:endParaRPr lang="en-GB" sz="1400" i="1" dirty="0" smtClean="0">
              <a:solidFill>
                <a:schemeClr val="tx1"/>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Rectangle 56"/>
              <p:cNvSpPr/>
              <p:nvPr/>
            </p:nvSpPr>
            <p:spPr>
              <a:xfrm>
                <a:off x="7732526" y="3668076"/>
                <a:ext cx="601806" cy="334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b="1" i="1" smtClean="0">
                              <a:latin typeface="Cambria Math" panose="02040503050406030204" pitchFamily="18" charset="0"/>
                              <a:ea typeface="Cambria Math" panose="02040503050406030204" pitchFamily="18" charset="0"/>
                            </a:rPr>
                          </m:ctrlPr>
                        </m:sSubPr>
                        <m:e>
                          <m:r>
                            <a:rPr lang="fr-FR" b="1" i="1">
                              <a:latin typeface="Cambria Math" panose="02040503050406030204" pitchFamily="18" charset="0"/>
                              <a:ea typeface="Cambria Math" panose="02040503050406030204" pitchFamily="18" charset="0"/>
                            </a:rPr>
                            <m:t>𝑵</m:t>
                          </m:r>
                        </m:e>
                        <m:sub>
                          <m:r>
                            <a:rPr lang="fr-FR" b="1" i="1" smtClean="0">
                              <a:latin typeface="Cambria Math" panose="02040503050406030204" pitchFamily="18" charset="0"/>
                              <a:ea typeface="Cambria Math" panose="02040503050406030204" pitchFamily="18" charset="0"/>
                            </a:rPr>
                            <m:t>𝒋𝒖𝒗</m:t>
                          </m:r>
                        </m:sub>
                      </m:sSub>
                    </m:oMath>
                  </m:oMathPara>
                </a14:m>
                <a:endParaRPr lang="fr-FR" dirty="0"/>
              </a:p>
            </p:txBody>
          </p:sp>
        </mc:Choice>
        <mc:Fallback xmlns="">
          <p:sp>
            <p:nvSpPr>
              <p:cNvPr id="57" name="Rectangle 56"/>
              <p:cNvSpPr>
                <a:spLocks noRot="1" noChangeAspect="1" noMove="1" noResize="1" noEditPoints="1" noAdjustHandles="1" noChangeArrowheads="1" noChangeShapeType="1" noTextEdit="1"/>
              </p:cNvSpPr>
              <p:nvPr/>
            </p:nvSpPr>
            <p:spPr>
              <a:xfrm>
                <a:off x="7732526" y="3668076"/>
                <a:ext cx="601806" cy="334631"/>
              </a:xfrm>
              <a:prstGeom prst="rect">
                <a:avLst/>
              </a:prstGeom>
              <a:blipFill>
                <a:blip r:embed="rId6"/>
                <a:stretch>
                  <a:fillRect l="-3960" b="-175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5" name="Ellipse 74"/>
              <p:cNvSpPr/>
              <p:nvPr/>
            </p:nvSpPr>
            <p:spPr>
              <a:xfrm>
                <a:off x="5564064" y="5676151"/>
                <a:ext cx="420650" cy="3585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ea typeface="Cambria Math" panose="02040503050406030204" pitchFamily="18" charset="0"/>
                              <a:cs typeface="Leelawadee UI Semilight" panose="020B0402040204020203" pitchFamily="34" charset="-34"/>
                            </a:rPr>
                          </m:ctrlPr>
                        </m:sSubPr>
                        <m:e>
                          <m:r>
                            <a:rPr lang="fr-FR" b="0" i="1" smtClean="0">
                              <a:latin typeface="Cambria Math" panose="02040503050406030204" pitchFamily="18" charset="0"/>
                              <a:ea typeface="Cambria Math" panose="02040503050406030204" pitchFamily="18" charset="0"/>
                              <a:cs typeface="Leelawadee UI Semilight" panose="020B0402040204020203" pitchFamily="34" charset="-34"/>
                            </a:rPr>
                            <m:t>𝑝</m:t>
                          </m:r>
                        </m:e>
                        <m:sub>
                          <m:r>
                            <a:rPr lang="fr-FR" i="1">
                              <a:latin typeface="Cambria Math" panose="02040503050406030204" pitchFamily="18" charset="0"/>
                              <a:ea typeface="Cambria Math" panose="02040503050406030204" pitchFamily="18" charset="0"/>
                              <a:cs typeface="Leelawadee UI Semilight" panose="020B0402040204020203" pitchFamily="34" charset="-34"/>
                            </a:rPr>
                            <m:t>𝑠</m:t>
                          </m:r>
                        </m:sub>
                      </m:sSub>
                    </m:oMath>
                  </m:oMathPara>
                </a14:m>
                <a:endParaRPr lang="fr-FR" dirty="0"/>
              </a:p>
            </p:txBody>
          </p:sp>
        </mc:Choice>
        <mc:Fallback xmlns="">
          <p:sp>
            <p:nvSpPr>
              <p:cNvPr id="75" name="Ellipse 74"/>
              <p:cNvSpPr>
                <a:spLocks noRot="1" noChangeAspect="1" noMove="1" noResize="1" noEditPoints="1" noAdjustHandles="1" noChangeArrowheads="1" noChangeShapeType="1" noTextEdit="1"/>
              </p:cNvSpPr>
              <p:nvPr/>
            </p:nvSpPr>
            <p:spPr>
              <a:xfrm>
                <a:off x="5564064" y="5676151"/>
                <a:ext cx="420650" cy="358530"/>
              </a:xfrm>
              <a:prstGeom prst="ellipse">
                <a:avLst/>
              </a:prstGeom>
              <a:blipFill>
                <a:blip r:embed="rId7"/>
                <a:stretch>
                  <a:fillRect b="-6557"/>
                </a:stretch>
              </a:blipFill>
            </p:spPr>
            <p:txBody>
              <a:bodyPr/>
              <a:lstStyle/>
              <a:p>
                <a:r>
                  <a:rPr lang="fr-FR">
                    <a:noFill/>
                  </a:rPr>
                  <a:t> </a:t>
                </a:r>
              </a:p>
            </p:txBody>
          </p:sp>
        </mc:Fallback>
      </mc:AlternateContent>
      <p:cxnSp>
        <p:nvCxnSpPr>
          <p:cNvPr id="76" name="Connecteur droit avec flèche 75"/>
          <p:cNvCxnSpPr/>
          <p:nvPr/>
        </p:nvCxnSpPr>
        <p:spPr>
          <a:xfrm flipH="1" flipV="1">
            <a:off x="4441723" y="5861959"/>
            <a:ext cx="1082967" cy="7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Ellipse 77"/>
              <p:cNvSpPr/>
              <p:nvPr/>
            </p:nvSpPr>
            <p:spPr>
              <a:xfrm>
                <a:off x="3201264" y="3350663"/>
                <a:ext cx="483500" cy="3952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ea typeface="Cambria Math" panose="02040503050406030204" pitchFamily="18" charset="0"/>
                              <a:cs typeface="Leelawadee UI Semilight" panose="020B0402040204020203" pitchFamily="34" charset="-34"/>
                            </a:rPr>
                          </m:ctrlPr>
                        </m:sSubPr>
                        <m:e>
                          <m:r>
                            <m:rPr>
                              <m:sty m:val="p"/>
                            </m:rPr>
                            <a:rPr lang="el-GR" sz="1400" i="1" smtClean="0">
                              <a:latin typeface="Cambria Math" panose="02040503050406030204" pitchFamily="18" charset="0"/>
                              <a:ea typeface="Cambria Math" panose="02040503050406030204" pitchFamily="18" charset="0"/>
                              <a:cs typeface="Leelawadee UI Semilight" panose="020B0402040204020203" pitchFamily="34" charset="-34"/>
                            </a:rPr>
                            <m:t>ϕ</m:t>
                          </m:r>
                        </m:e>
                        <m:sub>
                          <m:r>
                            <a:rPr lang="fr-FR" sz="1400" b="0" i="1" smtClean="0">
                              <a:latin typeface="Cambria Math" panose="02040503050406030204" pitchFamily="18" charset="0"/>
                              <a:ea typeface="Cambria Math" panose="02040503050406030204" pitchFamily="18" charset="0"/>
                              <a:cs typeface="Leelawadee UI Semilight" panose="020B0402040204020203" pitchFamily="34" charset="-34"/>
                            </a:rPr>
                            <m:t>𝑎𝑑</m:t>
                          </m:r>
                        </m:sub>
                      </m:sSub>
                    </m:oMath>
                  </m:oMathPara>
                </a14:m>
                <a:endParaRPr lang="fr-FR" sz="1400" dirty="0"/>
              </a:p>
            </p:txBody>
          </p:sp>
        </mc:Choice>
        <mc:Fallback xmlns="">
          <p:sp>
            <p:nvSpPr>
              <p:cNvPr id="78" name="Ellipse 77"/>
              <p:cNvSpPr>
                <a:spLocks noRot="1" noChangeAspect="1" noMove="1" noResize="1" noEditPoints="1" noAdjustHandles="1" noChangeArrowheads="1" noChangeShapeType="1" noTextEdit="1"/>
              </p:cNvSpPr>
              <p:nvPr/>
            </p:nvSpPr>
            <p:spPr>
              <a:xfrm>
                <a:off x="3201264" y="3350663"/>
                <a:ext cx="483500" cy="395287"/>
              </a:xfrm>
              <a:prstGeom prst="ellipse">
                <a:avLst/>
              </a:prstGeom>
              <a:blipFill>
                <a:blip r:embed="rId8"/>
                <a:stretch>
                  <a:fillRect l="-123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9" name="Ellipse 78"/>
              <p:cNvSpPr/>
              <p:nvPr/>
            </p:nvSpPr>
            <p:spPr>
              <a:xfrm>
                <a:off x="3259404" y="4114732"/>
                <a:ext cx="483500" cy="3952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sz="1400" i="1">
                              <a:latin typeface="Cambria Math" panose="02040503050406030204" pitchFamily="18" charset="0"/>
                              <a:ea typeface="Cambria Math" panose="02040503050406030204" pitchFamily="18" charset="0"/>
                              <a:cs typeface="Leelawadee UI Semilight" panose="020B0402040204020203" pitchFamily="34" charset="-34"/>
                            </a:rPr>
                          </m:ctrlPr>
                        </m:sSubPr>
                        <m:e>
                          <m:r>
                            <m:rPr>
                              <m:sty m:val="p"/>
                            </m:rPr>
                            <a:rPr lang="el-GR" sz="1400" i="1">
                              <a:latin typeface="Cambria Math" panose="02040503050406030204" pitchFamily="18" charset="0"/>
                              <a:ea typeface="Cambria Math" panose="02040503050406030204" pitchFamily="18" charset="0"/>
                              <a:cs typeface="Leelawadee UI Semilight" panose="020B0402040204020203" pitchFamily="34" charset="-34"/>
                            </a:rPr>
                            <m:t>ϕ</m:t>
                          </m:r>
                        </m:e>
                        <m:sub>
                          <m:r>
                            <a:rPr lang="fr-FR" sz="1400" i="1">
                              <a:latin typeface="Cambria Math" panose="02040503050406030204" pitchFamily="18" charset="0"/>
                              <a:ea typeface="Cambria Math" panose="02040503050406030204" pitchFamily="18" charset="0"/>
                              <a:cs typeface="Leelawadee UI Semilight" panose="020B0402040204020203" pitchFamily="34" charset="-34"/>
                            </a:rPr>
                            <m:t>𝑎𝑑</m:t>
                          </m:r>
                        </m:sub>
                      </m:sSub>
                    </m:oMath>
                  </m:oMathPara>
                </a14:m>
                <a:endParaRPr lang="fr-FR" sz="1400" dirty="0"/>
              </a:p>
            </p:txBody>
          </p:sp>
        </mc:Choice>
        <mc:Fallback xmlns="">
          <p:sp>
            <p:nvSpPr>
              <p:cNvPr id="79" name="Ellipse 78"/>
              <p:cNvSpPr>
                <a:spLocks noRot="1" noChangeAspect="1" noMove="1" noResize="1" noEditPoints="1" noAdjustHandles="1" noChangeArrowheads="1" noChangeShapeType="1" noTextEdit="1"/>
              </p:cNvSpPr>
              <p:nvPr/>
            </p:nvSpPr>
            <p:spPr>
              <a:xfrm>
                <a:off x="3259404" y="4114732"/>
                <a:ext cx="483500" cy="395287"/>
              </a:xfrm>
              <a:prstGeom prst="ellipse">
                <a:avLst/>
              </a:prstGeom>
              <a:blipFill>
                <a:blip r:embed="rId9"/>
                <a:stretch>
                  <a:fillRect l="-1235"/>
                </a:stretch>
              </a:blipFill>
            </p:spPr>
            <p:txBody>
              <a:bodyPr/>
              <a:lstStyle/>
              <a:p>
                <a:r>
                  <a:rPr lang="fr-FR">
                    <a:noFill/>
                  </a:rPr>
                  <a:t> </a:t>
                </a:r>
              </a:p>
            </p:txBody>
          </p:sp>
        </mc:Fallback>
      </mc:AlternateContent>
      <p:cxnSp>
        <p:nvCxnSpPr>
          <p:cNvPr id="80" name="Connecteur droit avec flèche 79"/>
          <p:cNvCxnSpPr/>
          <p:nvPr/>
        </p:nvCxnSpPr>
        <p:spPr>
          <a:xfrm>
            <a:off x="6494722" y="3823443"/>
            <a:ext cx="123780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Arc 95"/>
          <p:cNvSpPr/>
          <p:nvPr/>
        </p:nvSpPr>
        <p:spPr>
          <a:xfrm flipV="1">
            <a:off x="894481" y="1581777"/>
            <a:ext cx="8696700" cy="2689084"/>
          </a:xfrm>
          <a:prstGeom prst="arc">
            <a:avLst>
              <a:gd name="adj1" fmla="val 20584046"/>
              <a:gd name="adj2" fmla="val 11591928"/>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7" name="Arc 96"/>
          <p:cNvSpPr/>
          <p:nvPr/>
        </p:nvSpPr>
        <p:spPr>
          <a:xfrm flipV="1">
            <a:off x="1087539" y="2052146"/>
            <a:ext cx="4074850" cy="1815833"/>
          </a:xfrm>
          <a:prstGeom prst="arc">
            <a:avLst>
              <a:gd name="adj1" fmla="val 19934663"/>
              <a:gd name="adj2" fmla="val 12422049"/>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01" name="Ellipse 100"/>
              <p:cNvSpPr/>
              <p:nvPr/>
            </p:nvSpPr>
            <p:spPr>
              <a:xfrm>
                <a:off x="8792282" y="3416181"/>
                <a:ext cx="483500" cy="3952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ea typeface="Cambria Math" panose="02040503050406030204" pitchFamily="18" charset="0"/>
                              <a:cs typeface="Leelawadee UI Semilight" panose="020B0402040204020203" pitchFamily="34" charset="-34"/>
                            </a:rPr>
                          </m:ctrlPr>
                        </m:sSubPr>
                        <m:e>
                          <m:r>
                            <m:rPr>
                              <m:sty m:val="p"/>
                            </m:rPr>
                            <a:rPr lang="el-GR" sz="1400" i="1" smtClean="0">
                              <a:latin typeface="Cambria Math" panose="02040503050406030204" pitchFamily="18" charset="0"/>
                              <a:ea typeface="Cambria Math" panose="02040503050406030204" pitchFamily="18" charset="0"/>
                              <a:cs typeface="Leelawadee UI Semilight" panose="020B0402040204020203" pitchFamily="34" charset="-34"/>
                            </a:rPr>
                            <m:t>ϕ</m:t>
                          </m:r>
                        </m:e>
                        <m:sub>
                          <m:r>
                            <a:rPr lang="fr-FR" sz="1400" b="0" i="1" smtClean="0">
                              <a:latin typeface="Cambria Math" panose="02040503050406030204" pitchFamily="18" charset="0"/>
                              <a:ea typeface="Cambria Math" panose="02040503050406030204" pitchFamily="18" charset="0"/>
                              <a:cs typeface="Leelawadee UI Semilight" panose="020B0402040204020203" pitchFamily="34" charset="-34"/>
                            </a:rPr>
                            <m:t>𝑗𝑢𝑣</m:t>
                          </m:r>
                        </m:sub>
                      </m:sSub>
                    </m:oMath>
                  </m:oMathPara>
                </a14:m>
                <a:endParaRPr lang="fr-FR" sz="1400" dirty="0"/>
              </a:p>
            </p:txBody>
          </p:sp>
        </mc:Choice>
        <mc:Fallback xmlns="">
          <p:sp>
            <p:nvSpPr>
              <p:cNvPr id="101" name="Ellipse 100"/>
              <p:cNvSpPr>
                <a:spLocks noRot="1" noChangeAspect="1" noMove="1" noResize="1" noEditPoints="1" noAdjustHandles="1" noChangeArrowheads="1" noChangeShapeType="1" noTextEdit="1"/>
              </p:cNvSpPr>
              <p:nvPr/>
            </p:nvSpPr>
            <p:spPr>
              <a:xfrm>
                <a:off x="8792282" y="3416181"/>
                <a:ext cx="483500" cy="395287"/>
              </a:xfrm>
              <a:prstGeom prst="ellipse">
                <a:avLst/>
              </a:prstGeom>
              <a:blipFill>
                <a:blip r:embed="rId10"/>
                <a:stretch>
                  <a:fillRect l="-609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2" name="Rectangle 101"/>
              <p:cNvSpPr/>
              <p:nvPr/>
            </p:nvSpPr>
            <p:spPr>
              <a:xfrm>
                <a:off x="129356" y="3686605"/>
                <a:ext cx="786654" cy="316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b="1" i="1" smtClean="0">
                              <a:solidFill>
                                <a:schemeClr val="tx1"/>
                              </a:solidFill>
                              <a:latin typeface="Cambria Math" panose="02040503050406030204" pitchFamily="18" charset="0"/>
                              <a:ea typeface="Cambria Math" panose="02040503050406030204" pitchFamily="18" charset="0"/>
                            </a:rPr>
                          </m:ctrlPr>
                        </m:sSubPr>
                        <m:e>
                          <m:r>
                            <a:rPr lang="fr-FR" b="1" i="1">
                              <a:solidFill>
                                <a:schemeClr val="tx1"/>
                              </a:solidFill>
                              <a:latin typeface="Cambria Math" panose="02040503050406030204" pitchFamily="18" charset="0"/>
                              <a:ea typeface="Cambria Math" panose="02040503050406030204" pitchFamily="18" charset="0"/>
                            </a:rPr>
                            <m:t>𝑵</m:t>
                          </m:r>
                        </m:e>
                        <m:sub>
                          <m:r>
                            <a:rPr lang="fr-FR" b="1" i="1" smtClean="0">
                              <a:solidFill>
                                <a:schemeClr val="tx1"/>
                              </a:solidFill>
                              <a:latin typeface="Cambria Math" panose="02040503050406030204" pitchFamily="18" charset="0"/>
                              <a:ea typeface="Cambria Math" panose="02040503050406030204" pitchFamily="18" charset="0"/>
                            </a:rPr>
                            <m:t>𝒊𝒎</m:t>
                          </m:r>
                        </m:sub>
                      </m:sSub>
                    </m:oMath>
                  </m:oMathPara>
                </a14:m>
                <a:endParaRPr lang="fr-FR" dirty="0">
                  <a:solidFill>
                    <a:schemeClr val="tx1"/>
                  </a:solidFill>
                </a:endParaRPr>
              </a:p>
            </p:txBody>
          </p:sp>
        </mc:Choice>
        <mc:Fallback xmlns="">
          <p:sp>
            <p:nvSpPr>
              <p:cNvPr id="102" name="Rectangle 101"/>
              <p:cNvSpPr>
                <a:spLocks noRot="1" noChangeAspect="1" noMove="1" noResize="1" noEditPoints="1" noAdjustHandles="1" noChangeArrowheads="1" noChangeShapeType="1" noTextEdit="1"/>
              </p:cNvSpPr>
              <p:nvPr/>
            </p:nvSpPr>
            <p:spPr>
              <a:xfrm>
                <a:off x="129356" y="3686605"/>
                <a:ext cx="786654" cy="316103"/>
              </a:xfrm>
              <a:prstGeom prst="rect">
                <a:avLst/>
              </a:prstGeom>
              <a:blipFill>
                <a:blip r:embed="rId11"/>
                <a:stretch>
                  <a:fillRect b="-5556"/>
                </a:stretch>
              </a:blipFill>
            </p:spPr>
            <p:txBody>
              <a:bodyPr/>
              <a:lstStyle/>
              <a:p>
                <a:r>
                  <a:rPr lang="fr-FR">
                    <a:noFill/>
                  </a:rPr>
                  <a:t> </a:t>
                </a:r>
              </a:p>
            </p:txBody>
          </p:sp>
        </mc:Fallback>
      </mc:AlternateContent>
      <p:cxnSp>
        <p:nvCxnSpPr>
          <p:cNvPr id="105" name="Connecteur droit avec flèche 104"/>
          <p:cNvCxnSpPr/>
          <p:nvPr/>
        </p:nvCxnSpPr>
        <p:spPr>
          <a:xfrm>
            <a:off x="917386" y="3825541"/>
            <a:ext cx="84543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Modèles schéma</a:t>
            </a:r>
            <a:endParaRPr lang="fr-FR" dirty="0"/>
          </a:p>
        </p:txBody>
      </p:sp>
      <mc:AlternateContent xmlns:mc="http://schemas.openxmlformats.org/markup-compatibility/2006" xmlns:a14="http://schemas.microsoft.com/office/drawing/2010/main">
        <mc:Choice Requires="a14">
          <p:sp>
            <p:nvSpPr>
              <p:cNvPr id="2" name="Rectangle 1"/>
              <p:cNvSpPr/>
              <p:nvPr/>
            </p:nvSpPr>
            <p:spPr>
              <a:xfrm>
                <a:off x="9845124" y="690310"/>
                <a:ext cx="2954655" cy="2633926"/>
              </a:xfrm>
              <a:prstGeom prst="rect">
                <a:avLst/>
              </a:prstGeom>
            </p:spPr>
            <p:txBody>
              <a:bodyPr wrap="none">
                <a:spAutoFit/>
              </a:bodyPr>
              <a:lstStyle/>
              <a:p>
                <a14:m>
                  <m:oMath xmlns:m="http://schemas.openxmlformats.org/officeDocument/2006/math">
                    <m:sSub>
                      <m:sSubPr>
                        <m:ctrlPr>
                          <a:rPr lang="fr-FR" i="1"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ctrlPr>
                      </m:sSubPr>
                      <m:e>
                        <m:r>
                          <m:rPr>
                            <m:sty m:val="p"/>
                          </m:rPr>
                          <a:rPr lang="el-GR" i="1">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ϕ</m:t>
                        </m:r>
                      </m:e>
                      <m:sub>
                        <m:r>
                          <a:rPr lang="fr-FR" i="1">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𝑎𝑑</m:t>
                        </m:r>
                      </m:sub>
                    </m:sSub>
                    <m:r>
                      <a:rPr lang="fr-FR" b="0" i="1"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   :</m:t>
                    </m:r>
                    <m:r>
                      <m:rPr>
                        <m:sty m:val="p"/>
                      </m:rP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survie</m:t>
                    </m:r>
                    <m: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 </m:t>
                    </m:r>
                    <m:r>
                      <m:rPr>
                        <m:sty m:val="p"/>
                      </m:rP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adulte</m:t>
                    </m:r>
                  </m:oMath>
                </a14:m>
                <a:r>
                  <a:rPr lang="fr-FR" b="0" dirty="0" smtClean="0">
                    <a:solidFill>
                      <a:schemeClr val="tx1"/>
                    </a:solidFill>
                    <a:ea typeface="Cambria Math" panose="02040503050406030204" pitchFamily="18" charset="0"/>
                    <a:cs typeface="Leelawadee UI Semilight" panose="020B0402040204020203" pitchFamily="34" charset="-34"/>
                  </a:rPr>
                  <a:t>  </a:t>
                </a:r>
              </a:p>
              <a:p>
                <a:r>
                  <a:rPr lang="fr-FR" dirty="0" smtClean="0">
                    <a:solidFill>
                      <a:schemeClr val="tx1"/>
                    </a:solidFill>
                    <a:ea typeface="Cambria Math" panose="02040503050406030204" pitchFamily="18" charset="0"/>
                    <a:cs typeface="Leelawadee UI Semilight" panose="020B0402040204020203" pitchFamily="34" charset="-34"/>
                  </a:rPr>
                  <a:t> </a:t>
                </a:r>
                <a14:m>
                  <m:oMath xmlns:m="http://schemas.openxmlformats.org/officeDocument/2006/math">
                    <m:sSub>
                      <m:sSubPr>
                        <m:ctrlPr>
                          <a:rPr lang="fr-FR" i="1">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ctrlPr>
                      </m:sSubPr>
                      <m:e>
                        <m:r>
                          <m:rPr>
                            <m:sty m:val="p"/>
                          </m:rPr>
                          <a:rPr lang="el-GR" i="1">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ϕ</m:t>
                        </m:r>
                      </m:e>
                      <m:sub>
                        <m:r>
                          <a:rPr lang="fr-FR" b="0" i="1"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𝑗𝑢𝑣</m:t>
                        </m:r>
                      </m:sub>
                    </m:sSub>
                    <m:r>
                      <a:rPr lang="fr-FR" b="0" i="1"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 </m:t>
                    </m:r>
                    <m: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m:t>
                    </m:r>
                    <m:r>
                      <m:rPr>
                        <m:sty m:val="p"/>
                      </m:rP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survie</m:t>
                    </m:r>
                    <m: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 </m:t>
                    </m:r>
                    <m:r>
                      <m:rPr>
                        <m:sty m:val="p"/>
                      </m:rP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juv</m:t>
                    </m:r>
                    <m: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é</m:t>
                    </m:r>
                    <m:r>
                      <m:rPr>
                        <m:sty m:val="p"/>
                      </m:rPr>
                      <a:rPr lang="fr-FR" b="0" i="0" smtClean="0">
                        <a:solidFill>
                          <a:schemeClr val="tx1"/>
                        </a:solidFill>
                        <a:latin typeface="Cambria Math" panose="02040503050406030204" pitchFamily="18" charset="0"/>
                        <a:ea typeface="Cambria Math" panose="02040503050406030204" pitchFamily="18" charset="0"/>
                        <a:cs typeface="Leelawadee UI Semilight" panose="020B0402040204020203" pitchFamily="34" charset="-34"/>
                      </a:rPr>
                      <m:t>nile</m:t>
                    </m:r>
                  </m:oMath>
                </a14:m>
                <a:r>
                  <a:rPr lang="fr-FR" b="0" dirty="0" smtClean="0">
                    <a:solidFill>
                      <a:schemeClr val="tx1"/>
                    </a:solidFill>
                    <a:ea typeface="Cambria Math" panose="02040503050406030204" pitchFamily="18" charset="0"/>
                    <a:cs typeface="Leelawadee UI Semilight" panose="020B0402040204020203" pitchFamily="34" charset="-34"/>
                  </a:rPr>
                  <a:t>      	</a:t>
                </a:r>
              </a:p>
              <a:p>
                <a:r>
                  <a:rPr lang="fr-FR" i="1" dirty="0" smtClean="0">
                    <a:solidFill>
                      <a:schemeClr val="tx1"/>
                    </a:solidFill>
                  </a:rPr>
                  <a:t> f        </a:t>
                </a:r>
                <a:r>
                  <a:rPr lang="fr-FR" dirty="0" smtClean="0">
                    <a:solidFill>
                      <a:schemeClr val="tx1"/>
                    </a:solidFill>
                  </a:rPr>
                  <a:t>: fécondité</a:t>
                </a:r>
              </a:p>
              <a:p>
                <a:r>
                  <a:rPr lang="fr-FR" i="1" dirty="0">
                    <a:solidFill>
                      <a:schemeClr val="tx1"/>
                    </a:solidFill>
                  </a:rPr>
                  <a:t>p</a:t>
                </a:r>
                <a:r>
                  <a:rPr lang="fr-FR" i="1" dirty="0" smtClean="0">
                    <a:solidFill>
                      <a:schemeClr val="tx1"/>
                    </a:solidFill>
                  </a:rPr>
                  <a:t> </a:t>
                </a:r>
                <a:r>
                  <a:rPr lang="fr-FR" dirty="0" smtClean="0">
                    <a:solidFill>
                      <a:schemeClr val="tx1"/>
                    </a:solidFill>
                  </a:rPr>
                  <a:t>        : détection</a:t>
                </a:r>
              </a:p>
              <a:p>
                <a14:m>
                  <m:oMath xmlns:m="http://schemas.openxmlformats.org/officeDocument/2006/math">
                    <m:sSub>
                      <m:sSubPr>
                        <m:ctrlPr>
                          <a:rPr lang="fr-FR" b="1" i="1">
                            <a:solidFill>
                              <a:schemeClr val="tx1"/>
                            </a:solidFill>
                            <a:latin typeface="Cambria Math" panose="02040503050406030204" pitchFamily="18" charset="0"/>
                            <a:ea typeface="Cambria Math" panose="02040503050406030204" pitchFamily="18" charset="0"/>
                          </a:rPr>
                        </m:ctrlPr>
                      </m:sSubPr>
                      <m:e>
                        <m:r>
                          <a:rPr lang="fr-FR" b="1" i="1">
                            <a:solidFill>
                              <a:schemeClr val="tx1"/>
                            </a:solidFill>
                            <a:latin typeface="Cambria Math" panose="02040503050406030204" pitchFamily="18" charset="0"/>
                            <a:ea typeface="Cambria Math" panose="02040503050406030204" pitchFamily="18" charset="0"/>
                          </a:rPr>
                          <m:t>𝑵</m:t>
                        </m:r>
                      </m:e>
                      <m:sub>
                        <m:r>
                          <a:rPr lang="fr-FR" b="1" i="1">
                            <a:solidFill>
                              <a:schemeClr val="tx1"/>
                            </a:solidFill>
                            <a:latin typeface="Cambria Math" panose="02040503050406030204" pitchFamily="18" charset="0"/>
                            <a:ea typeface="Cambria Math" panose="02040503050406030204" pitchFamily="18" charset="0"/>
                          </a:rPr>
                          <m:t>𝒊𝒎</m:t>
                        </m:r>
                      </m:sub>
                    </m:sSub>
                  </m:oMath>
                </a14:m>
                <a:r>
                  <a:rPr lang="fr-FR" i="1" dirty="0">
                    <a:solidFill>
                      <a:schemeClr val="tx1"/>
                    </a:solidFill>
                  </a:rPr>
                  <a:t>   </a:t>
                </a:r>
                <a:r>
                  <a:rPr lang="fr-FR" dirty="0">
                    <a:solidFill>
                      <a:schemeClr val="tx1"/>
                    </a:solidFill>
                  </a:rPr>
                  <a:t>: </a:t>
                </a:r>
                <a:r>
                  <a:rPr lang="fr-FR" dirty="0" smtClean="0">
                    <a:solidFill>
                      <a:schemeClr val="tx1"/>
                    </a:solidFill>
                  </a:rPr>
                  <a:t>Nb immigrant</a:t>
                </a:r>
              </a:p>
              <a:p>
                <a14:m>
                  <m:oMath xmlns:m="http://schemas.openxmlformats.org/officeDocument/2006/math">
                    <m:sSub>
                      <m:sSubPr>
                        <m:ctrlPr>
                          <a:rPr lang="fr-FR" b="1" i="1">
                            <a:solidFill>
                              <a:schemeClr val="tx1"/>
                            </a:solidFill>
                            <a:latin typeface="Cambria Math" panose="02040503050406030204" pitchFamily="18" charset="0"/>
                            <a:ea typeface="Cambria Math" panose="02040503050406030204" pitchFamily="18" charset="0"/>
                          </a:rPr>
                        </m:ctrlPr>
                      </m:sSubPr>
                      <m:e>
                        <m:r>
                          <a:rPr lang="fr-FR" b="1" i="1">
                            <a:solidFill>
                              <a:schemeClr val="tx1"/>
                            </a:solidFill>
                            <a:latin typeface="Cambria Math" panose="02040503050406030204" pitchFamily="18" charset="0"/>
                            <a:ea typeface="Cambria Math" panose="02040503050406030204" pitchFamily="18" charset="0"/>
                          </a:rPr>
                          <m:t>𝑵</m:t>
                        </m:r>
                      </m:e>
                      <m:sub>
                        <m:r>
                          <a:rPr lang="fr-FR" b="1" i="1" smtClean="0">
                            <a:solidFill>
                              <a:schemeClr val="tx1"/>
                            </a:solidFill>
                            <a:latin typeface="Cambria Math" panose="02040503050406030204" pitchFamily="18" charset="0"/>
                            <a:ea typeface="Cambria Math" panose="02040503050406030204" pitchFamily="18" charset="0"/>
                          </a:rPr>
                          <m:t>𝒋𝒖𝒗</m:t>
                        </m:r>
                      </m:sub>
                    </m:sSub>
                  </m:oMath>
                </a14:m>
                <a:r>
                  <a:rPr lang="fr-FR" i="1" dirty="0">
                    <a:solidFill>
                      <a:schemeClr val="tx1"/>
                    </a:solidFill>
                  </a:rPr>
                  <a:t> </a:t>
                </a:r>
                <a:r>
                  <a:rPr lang="fr-FR" i="1" dirty="0" smtClean="0">
                    <a:solidFill>
                      <a:schemeClr val="tx1"/>
                    </a:solidFill>
                  </a:rPr>
                  <a:t> </a:t>
                </a:r>
                <a:r>
                  <a:rPr lang="fr-FR" dirty="0" smtClean="0">
                    <a:solidFill>
                      <a:schemeClr val="tx1"/>
                    </a:solidFill>
                  </a:rPr>
                  <a:t>: Nb adultes</a:t>
                </a:r>
                <a:endParaRPr lang="fr-FR" dirty="0">
                  <a:solidFill>
                    <a:schemeClr val="tx1"/>
                  </a:solidFill>
                </a:endParaRPr>
              </a:p>
              <a:p>
                <a14:m>
                  <m:oMath xmlns:m="http://schemas.openxmlformats.org/officeDocument/2006/math">
                    <m:sSub>
                      <m:sSubPr>
                        <m:ctrlPr>
                          <a:rPr lang="fr-FR" b="1" i="1">
                            <a:solidFill>
                              <a:schemeClr val="tx1"/>
                            </a:solidFill>
                            <a:latin typeface="Cambria Math" panose="02040503050406030204" pitchFamily="18" charset="0"/>
                            <a:ea typeface="Cambria Math" panose="02040503050406030204" pitchFamily="18" charset="0"/>
                          </a:rPr>
                        </m:ctrlPr>
                      </m:sSubPr>
                      <m:e>
                        <m:r>
                          <a:rPr lang="fr-FR" b="1" i="1">
                            <a:solidFill>
                              <a:schemeClr val="tx1"/>
                            </a:solidFill>
                            <a:latin typeface="Cambria Math" panose="02040503050406030204" pitchFamily="18" charset="0"/>
                            <a:ea typeface="Cambria Math" panose="02040503050406030204" pitchFamily="18" charset="0"/>
                          </a:rPr>
                          <m:t>𝑵</m:t>
                        </m:r>
                      </m:e>
                      <m:sub>
                        <m:r>
                          <a:rPr lang="fr-FR" b="1" i="1" smtClean="0">
                            <a:solidFill>
                              <a:schemeClr val="tx1"/>
                            </a:solidFill>
                            <a:latin typeface="Cambria Math" panose="02040503050406030204" pitchFamily="18" charset="0"/>
                            <a:ea typeface="Cambria Math" panose="02040503050406030204" pitchFamily="18" charset="0"/>
                          </a:rPr>
                          <m:t>𝒂𝒅</m:t>
                        </m:r>
                      </m:sub>
                    </m:sSub>
                  </m:oMath>
                </a14:m>
                <a:r>
                  <a:rPr lang="fr-FR" i="1" dirty="0">
                    <a:solidFill>
                      <a:schemeClr val="tx1"/>
                    </a:solidFill>
                  </a:rPr>
                  <a:t> </a:t>
                </a:r>
                <a:r>
                  <a:rPr lang="fr-FR" i="1" dirty="0" smtClean="0">
                    <a:solidFill>
                      <a:schemeClr val="tx1"/>
                    </a:solidFill>
                  </a:rPr>
                  <a:t>  </a:t>
                </a:r>
                <a:r>
                  <a:rPr lang="fr-FR" dirty="0" smtClean="0">
                    <a:solidFill>
                      <a:schemeClr val="tx1"/>
                    </a:solidFill>
                  </a:rPr>
                  <a:t>: Nb jeunes</a:t>
                </a:r>
                <a:endParaRPr lang="fr-FR" dirty="0">
                  <a:solidFill>
                    <a:schemeClr val="tx1"/>
                  </a:solidFill>
                </a:endParaRPr>
              </a:p>
              <a:p>
                <a:endParaRPr lang="fr-FR" i="1" dirty="0" smtClean="0"/>
              </a:p>
              <a:p>
                <a:endParaRPr lang="fr-FR" i="1" dirty="0"/>
              </a:p>
            </p:txBody>
          </p:sp>
        </mc:Choice>
        <mc:Fallback xmlns="">
          <p:sp>
            <p:nvSpPr>
              <p:cNvPr id="2" name="Rectangle 1"/>
              <p:cNvSpPr>
                <a:spLocks noRot="1" noChangeAspect="1" noMove="1" noResize="1" noEditPoints="1" noAdjustHandles="1" noChangeArrowheads="1" noChangeShapeType="1" noTextEdit="1"/>
              </p:cNvSpPr>
              <p:nvPr/>
            </p:nvSpPr>
            <p:spPr>
              <a:xfrm>
                <a:off x="9845124" y="690310"/>
                <a:ext cx="2954655" cy="2633926"/>
              </a:xfrm>
              <a:prstGeom prst="rect">
                <a:avLst/>
              </a:prstGeom>
              <a:blipFill>
                <a:blip r:embed="rId12"/>
                <a:stretch>
                  <a:fillRect l="-1649"/>
                </a:stretch>
              </a:blipFill>
            </p:spPr>
            <p:txBody>
              <a:bodyPr/>
              <a:lstStyle/>
              <a:p>
                <a:r>
                  <a:rPr lang="fr-FR">
                    <a:noFill/>
                  </a:rPr>
                  <a:t> </a:t>
                </a:r>
              </a:p>
            </p:txBody>
          </p:sp>
        </mc:Fallback>
      </mc:AlternateContent>
      <p:sp>
        <p:nvSpPr>
          <p:cNvPr id="4" name="ZoneTexte 3"/>
          <p:cNvSpPr txBox="1"/>
          <p:nvPr/>
        </p:nvSpPr>
        <p:spPr>
          <a:xfrm>
            <a:off x="248194" y="901337"/>
            <a:ext cx="2744746" cy="369332"/>
          </a:xfrm>
          <a:prstGeom prst="rect">
            <a:avLst/>
          </a:prstGeom>
          <a:noFill/>
        </p:spPr>
        <p:txBody>
          <a:bodyPr wrap="square" rtlCol="0">
            <a:spAutoFit/>
          </a:bodyPr>
          <a:lstStyle/>
          <a:p>
            <a:r>
              <a:rPr lang="fr-FR" b="1" dirty="0" smtClean="0"/>
              <a:t>+ Effet de l’habitat</a:t>
            </a:r>
            <a:endParaRPr lang="fr-FR" b="1" dirty="0"/>
          </a:p>
        </p:txBody>
      </p:sp>
    </p:spTree>
    <p:extLst>
      <p:ext uri="{BB962C8B-B14F-4D97-AF65-F5344CB8AC3E}">
        <p14:creationId xmlns:p14="http://schemas.microsoft.com/office/powerpoint/2010/main" val="2052901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Modèles schéma</a:t>
            </a:r>
            <a:endParaRPr lang="fr-FR" dirty="0"/>
          </a:p>
        </p:txBody>
      </p:sp>
      <mc:AlternateContent xmlns:mc="http://schemas.openxmlformats.org/markup-compatibility/2006" xmlns:a14="http://schemas.microsoft.com/office/drawing/2010/main">
        <mc:Choice Requires="a14">
          <p:sp>
            <p:nvSpPr>
              <p:cNvPr id="121" name="ZoneTexte 120"/>
              <p:cNvSpPr txBox="1"/>
              <p:nvPr/>
            </p:nvSpPr>
            <p:spPr>
              <a:xfrm>
                <a:off x="1197429" y="2200741"/>
                <a:ext cx="206697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0</m:t>
                                </m:r>
                              </m:e>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2</m:t>
                                    </m:r>
                                  </m:den>
                                </m:f>
                                <m:r>
                                  <a:rPr lang="fr-FR" i="1">
                                    <a:latin typeface="Cambria Math" panose="02040503050406030204" pitchFamily="18" charset="0"/>
                                  </a:rPr>
                                  <m:t>𝑓</m:t>
                                </m:r>
                                <m:r>
                                  <a:rPr lang="fr-FR" i="1">
                                    <a:latin typeface="Cambria Math" panose="02040503050406030204" pitchFamily="18" charset="0"/>
                                  </a:rPr>
                                  <m:t> ∗ </m:t>
                                </m:r>
                                <m:sSub>
                                  <m:sSubPr>
                                    <m:ctrlPr>
                                      <a:rPr lang="fr-FR" i="1">
                                        <a:latin typeface="Cambria Math" panose="02040503050406030204" pitchFamily="18" charset="0"/>
                                      </a:rPr>
                                    </m:ctrlPr>
                                  </m:sSubPr>
                                  <m:e>
                                    <m:r>
                                      <m:rPr>
                                        <m:sty m:val="p"/>
                                      </m:rPr>
                                      <a:rPr lang="el-GR" i="1">
                                        <a:latin typeface="Cambria Math" panose="02040503050406030204" pitchFamily="18" charset="0"/>
                                      </a:rPr>
                                      <m:t>ϕ</m:t>
                                    </m:r>
                                  </m:e>
                                  <m:sub>
                                    <m:r>
                                      <a:rPr lang="fr-FR" i="1">
                                        <a:latin typeface="Cambria Math" panose="02040503050406030204" pitchFamily="18" charset="0"/>
                                      </a:rPr>
                                      <m:t>𝑗𝑢𝑣</m:t>
                                    </m:r>
                                  </m:sub>
                                </m:sSub>
                              </m:e>
                            </m:mr>
                            <m:mr>
                              <m:e>
                                <m:sSub>
                                  <m:sSubPr>
                                    <m:ctrlPr>
                                      <a:rPr lang="fr-FR" i="1">
                                        <a:latin typeface="Cambria Math" panose="02040503050406030204" pitchFamily="18" charset="0"/>
                                      </a:rPr>
                                    </m:ctrlPr>
                                  </m:sSubPr>
                                  <m:e>
                                    <m:r>
                                      <m:rPr>
                                        <m:sty m:val="p"/>
                                      </m:rPr>
                                      <a:rPr lang="el-GR" i="1">
                                        <a:latin typeface="Cambria Math" panose="02040503050406030204" pitchFamily="18" charset="0"/>
                                      </a:rPr>
                                      <m:t>ϕ</m:t>
                                    </m:r>
                                  </m:e>
                                  <m:sub>
                                    <m:r>
                                      <a:rPr lang="fr-FR" i="1">
                                        <a:latin typeface="Cambria Math" panose="02040503050406030204" pitchFamily="18" charset="0"/>
                                      </a:rPr>
                                      <m:t>𝑎𝑑</m:t>
                                    </m:r>
                                  </m:sub>
                                </m:sSub>
                              </m:e>
                              <m:e>
                                <m:sSub>
                                  <m:sSubPr>
                                    <m:ctrlPr>
                                      <a:rPr lang="fr-FR" i="1">
                                        <a:latin typeface="Cambria Math" panose="02040503050406030204" pitchFamily="18" charset="0"/>
                                      </a:rPr>
                                    </m:ctrlPr>
                                  </m:sSubPr>
                                  <m:e>
                                    <m:r>
                                      <m:rPr>
                                        <m:sty m:val="p"/>
                                      </m:rPr>
                                      <a:rPr lang="el-GR" i="1">
                                        <a:latin typeface="Cambria Math" panose="02040503050406030204" pitchFamily="18" charset="0"/>
                                      </a:rPr>
                                      <m:t>ϕ</m:t>
                                    </m:r>
                                  </m:e>
                                  <m:sub>
                                    <m:r>
                                      <a:rPr lang="fr-FR" i="1">
                                        <a:latin typeface="Cambria Math" panose="02040503050406030204" pitchFamily="18" charset="0"/>
                                      </a:rPr>
                                      <m:t>𝑎𝑑</m:t>
                                    </m:r>
                                  </m:sub>
                                </m:sSub>
                              </m:e>
                            </m:mr>
                          </m:m>
                        </m:e>
                      </m:d>
                    </m:oMath>
                  </m:oMathPara>
                </a14:m>
                <a:endParaRPr lang="fr-FR" dirty="0"/>
              </a:p>
            </p:txBody>
          </p:sp>
        </mc:Choice>
        <mc:Fallback xmlns="">
          <p:sp>
            <p:nvSpPr>
              <p:cNvPr id="121" name="ZoneTexte 120"/>
              <p:cNvSpPr txBox="1">
                <a:spLocks noRot="1" noChangeAspect="1" noMove="1" noResize="1" noEditPoints="1" noAdjustHandles="1" noChangeArrowheads="1" noChangeShapeType="1" noTextEdit="1"/>
              </p:cNvSpPr>
              <p:nvPr/>
            </p:nvSpPr>
            <p:spPr>
              <a:xfrm>
                <a:off x="1197429" y="2200741"/>
                <a:ext cx="2066976" cy="891719"/>
              </a:xfrm>
              <a:prstGeom prst="rect">
                <a:avLst/>
              </a:prstGeom>
              <a:blipFill>
                <a:blip r:embed="rId2"/>
                <a:stretch>
                  <a:fillRect/>
                </a:stretch>
              </a:blipFill>
            </p:spPr>
            <p:txBody>
              <a:bodyPr/>
              <a:lstStyle/>
              <a:p>
                <a:r>
                  <a:rPr lang="fr-FR">
                    <a:noFill/>
                  </a:rPr>
                  <a:t> </a:t>
                </a:r>
              </a:p>
            </p:txBody>
          </p:sp>
        </mc:Fallback>
      </mc:AlternateContent>
      <p:sp>
        <p:nvSpPr>
          <p:cNvPr id="122" name="ZoneTexte 121"/>
          <p:cNvSpPr txBox="1"/>
          <p:nvPr/>
        </p:nvSpPr>
        <p:spPr>
          <a:xfrm>
            <a:off x="609600" y="2200741"/>
            <a:ext cx="587829" cy="923330"/>
          </a:xfrm>
          <a:prstGeom prst="rect">
            <a:avLst/>
          </a:prstGeom>
          <a:noFill/>
        </p:spPr>
        <p:txBody>
          <a:bodyPr wrap="square" rtlCol="0">
            <a:spAutoFit/>
          </a:bodyPr>
          <a:lstStyle/>
          <a:p>
            <a:r>
              <a:rPr lang="fr-FR" dirty="0" err="1" smtClean="0">
                <a:solidFill>
                  <a:schemeClr val="bg2">
                    <a:lumMod val="75000"/>
                  </a:schemeClr>
                </a:solidFill>
              </a:rPr>
              <a:t>Juv</a:t>
            </a:r>
            <a:endParaRPr lang="fr-FR" dirty="0" smtClean="0">
              <a:solidFill>
                <a:schemeClr val="bg2">
                  <a:lumMod val="75000"/>
                </a:schemeClr>
              </a:solidFill>
            </a:endParaRPr>
          </a:p>
          <a:p>
            <a:endParaRPr lang="fr-FR" dirty="0" smtClean="0">
              <a:solidFill>
                <a:schemeClr val="bg2">
                  <a:lumMod val="75000"/>
                </a:schemeClr>
              </a:solidFill>
            </a:endParaRPr>
          </a:p>
          <a:p>
            <a:r>
              <a:rPr lang="fr-FR" dirty="0" smtClean="0">
                <a:solidFill>
                  <a:schemeClr val="bg2">
                    <a:lumMod val="75000"/>
                  </a:schemeClr>
                </a:solidFill>
              </a:rPr>
              <a:t>Ad</a:t>
            </a:r>
            <a:endParaRPr lang="fr-FR" dirty="0">
              <a:solidFill>
                <a:schemeClr val="bg2">
                  <a:lumMod val="75000"/>
                </a:schemeClr>
              </a:solidFill>
            </a:endParaRPr>
          </a:p>
        </p:txBody>
      </p:sp>
      <p:sp>
        <p:nvSpPr>
          <p:cNvPr id="123" name="ZoneTexte 122"/>
          <p:cNvSpPr txBox="1"/>
          <p:nvPr/>
        </p:nvSpPr>
        <p:spPr>
          <a:xfrm>
            <a:off x="1382509" y="1845203"/>
            <a:ext cx="1477484" cy="369332"/>
          </a:xfrm>
          <a:prstGeom prst="rect">
            <a:avLst/>
          </a:prstGeom>
          <a:noFill/>
        </p:spPr>
        <p:txBody>
          <a:bodyPr wrap="square" rtlCol="0">
            <a:spAutoFit/>
          </a:bodyPr>
          <a:lstStyle/>
          <a:p>
            <a:r>
              <a:rPr lang="fr-FR" dirty="0" err="1" smtClean="0">
                <a:solidFill>
                  <a:schemeClr val="bg2">
                    <a:lumMod val="75000"/>
                  </a:schemeClr>
                </a:solidFill>
              </a:rPr>
              <a:t>Juv</a:t>
            </a:r>
            <a:r>
              <a:rPr lang="fr-FR" dirty="0" smtClean="0">
                <a:solidFill>
                  <a:schemeClr val="bg2">
                    <a:lumMod val="75000"/>
                  </a:schemeClr>
                </a:solidFill>
              </a:rPr>
              <a:t>           Ad</a:t>
            </a:r>
            <a:endParaRPr lang="fr-FR" dirty="0">
              <a:solidFill>
                <a:schemeClr val="bg2">
                  <a:lumMod val="75000"/>
                </a:schemeClr>
              </a:solidFill>
            </a:endParaRPr>
          </a:p>
        </p:txBody>
      </p:sp>
      <p:sp>
        <p:nvSpPr>
          <p:cNvPr id="124" name="ZoneTexte 123"/>
          <p:cNvSpPr txBox="1"/>
          <p:nvPr/>
        </p:nvSpPr>
        <p:spPr>
          <a:xfrm>
            <a:off x="1197429" y="1354510"/>
            <a:ext cx="2888343" cy="377372"/>
          </a:xfrm>
          <a:prstGeom prst="rect">
            <a:avLst/>
          </a:prstGeom>
          <a:noFill/>
          <a:ln>
            <a:noFill/>
          </a:ln>
        </p:spPr>
        <p:txBody>
          <a:bodyPr wrap="square" rtlCol="0">
            <a:spAutoFit/>
          </a:bodyPr>
          <a:lstStyle/>
          <a:p>
            <a:r>
              <a:rPr lang="fr-FR" dirty="0" smtClean="0">
                <a:solidFill>
                  <a:srgbClr val="8C2423"/>
                </a:solidFill>
              </a:rPr>
              <a:t>Matrice de transition</a:t>
            </a:r>
            <a:endParaRPr lang="fr-FR" dirty="0">
              <a:solidFill>
                <a:srgbClr val="8C2423"/>
              </a:solidFill>
            </a:endParaRPr>
          </a:p>
        </p:txBody>
      </p:sp>
      <p:sp>
        <p:nvSpPr>
          <p:cNvPr id="125" name="ZoneTexte 124"/>
          <p:cNvSpPr txBox="1"/>
          <p:nvPr/>
        </p:nvSpPr>
        <p:spPr>
          <a:xfrm>
            <a:off x="5725886" y="1299996"/>
            <a:ext cx="2888343" cy="377372"/>
          </a:xfrm>
          <a:prstGeom prst="rect">
            <a:avLst/>
          </a:prstGeom>
          <a:noFill/>
        </p:spPr>
        <p:txBody>
          <a:bodyPr wrap="square" rtlCol="0">
            <a:spAutoFit/>
          </a:bodyPr>
          <a:lstStyle/>
          <a:p>
            <a:r>
              <a:rPr lang="fr-FR" dirty="0" smtClean="0">
                <a:solidFill>
                  <a:srgbClr val="589482"/>
                </a:solidFill>
              </a:rPr>
              <a:t>Matrice d’observation</a:t>
            </a:r>
            <a:endParaRPr lang="fr-FR" dirty="0">
              <a:solidFill>
                <a:srgbClr val="589482"/>
              </a:solidFill>
            </a:endParaRPr>
          </a:p>
        </p:txBody>
      </p:sp>
      <mc:AlternateContent xmlns:mc="http://schemas.openxmlformats.org/markup-compatibility/2006" xmlns:a14="http://schemas.microsoft.com/office/drawing/2010/main">
        <mc:Choice Requires="a14">
          <p:sp>
            <p:nvSpPr>
              <p:cNvPr id="126" name="ZoneTexte 125"/>
              <p:cNvSpPr txBox="1"/>
              <p:nvPr/>
            </p:nvSpPr>
            <p:spPr>
              <a:xfrm>
                <a:off x="5384800" y="2135908"/>
                <a:ext cx="2752420"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1−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𝑗𝑢𝑣</m:t>
                                    </m:r>
                                  </m:sub>
                                </m:sSub>
                                <m:r>
                                  <m:rPr>
                                    <m:brk m:alnAt="7"/>
                                  </m:rPr>
                                  <a:rPr lang="fr-FR" b="0" i="1" smtClean="0">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𝑝</m:t>
                                    </m:r>
                                  </m:e>
                                  <m:sub>
                                    <m:r>
                                      <a:rPr lang="fr-FR" i="1">
                                        <a:latin typeface="Cambria Math" panose="02040503050406030204" pitchFamily="18" charset="0"/>
                                      </a:rPr>
                                      <m:t>𝑗𝑢𝑣</m:t>
                                    </m:r>
                                  </m:sub>
                                </m:sSub>
                              </m:e>
                              <m:e>
                                <m:r>
                                  <a:rPr lang="fr-FR" b="0" i="1" smtClean="0">
                                    <a:latin typeface="Cambria Math" panose="02040503050406030204" pitchFamily="18" charset="0"/>
                                  </a:rPr>
                                  <m:t>0</m:t>
                                </m:r>
                              </m:e>
                            </m:mr>
                            <m:mr>
                              <m:e>
                                <m:r>
                                  <m:rPr>
                                    <m:brk m:alnAt="7"/>
                                  </m:rPr>
                                  <a:rPr lang="fr-FR" i="1">
                                    <a:latin typeface="Cambria Math" panose="02040503050406030204" pitchFamily="18" charset="0"/>
                                  </a:rPr>
                                  <m:t>(</m:t>
                                </m:r>
                                <m:r>
                                  <a:rPr lang="fr-FR" i="1">
                                    <a:latin typeface="Cambria Math" panose="02040503050406030204" pitchFamily="18" charset="0"/>
                                  </a:rPr>
                                  <m:t>1− </m:t>
                                </m:r>
                                <m:sSub>
                                  <m:sSubPr>
                                    <m:ctrlPr>
                                      <a:rPr lang="fr-FR" i="1">
                                        <a:latin typeface="Cambria Math" panose="02040503050406030204" pitchFamily="18" charset="0"/>
                                      </a:rPr>
                                    </m:ctrlPr>
                                  </m:sSubPr>
                                  <m:e>
                                    <m:r>
                                      <a:rPr lang="fr-FR" i="1">
                                        <a:latin typeface="Cambria Math" panose="02040503050406030204" pitchFamily="18" charset="0"/>
                                      </a:rPr>
                                      <m:t>𝑝</m:t>
                                    </m:r>
                                  </m:e>
                                  <m:sub>
                                    <m:r>
                                      <a:rPr lang="fr-FR" b="0" i="1" smtClean="0">
                                        <a:latin typeface="Cambria Math" panose="02040503050406030204" pitchFamily="18" charset="0"/>
                                      </a:rPr>
                                      <m:t>𝑎𝑑</m:t>
                                    </m:r>
                                  </m:sub>
                                </m:sSub>
                                <m:r>
                                  <m:rPr>
                                    <m:brk m:alnAt="7"/>
                                  </m:rPr>
                                  <a:rPr lang="fr-FR" i="1">
                                    <a:latin typeface="Cambria Math" panose="02040503050406030204" pitchFamily="18" charset="0"/>
                                  </a:rPr>
                                  <m:t>)</m:t>
                                </m:r>
                              </m:e>
                              <m:e>
                                <m:r>
                                  <a:rPr lang="fr-FR" b="0" i="1" smtClean="0">
                                    <a:latin typeface="Cambria Math" panose="02040503050406030204" pitchFamily="18" charset="0"/>
                                  </a:rPr>
                                  <m:t>0</m:t>
                                </m:r>
                              </m:e>
                              <m:e>
                                <m:sSub>
                                  <m:sSubPr>
                                    <m:ctrlPr>
                                      <a:rPr lang="fr-FR" i="1">
                                        <a:latin typeface="Cambria Math" panose="02040503050406030204" pitchFamily="18" charset="0"/>
                                      </a:rPr>
                                    </m:ctrlPr>
                                  </m:sSubPr>
                                  <m:e>
                                    <m:r>
                                      <a:rPr lang="fr-FR" i="1">
                                        <a:latin typeface="Cambria Math" panose="02040503050406030204" pitchFamily="18" charset="0"/>
                                      </a:rPr>
                                      <m:t>𝑝</m:t>
                                    </m:r>
                                  </m:e>
                                  <m:sub>
                                    <m:r>
                                      <a:rPr lang="fr-FR" b="0" i="1" smtClean="0">
                                        <a:latin typeface="Cambria Math" panose="02040503050406030204" pitchFamily="18" charset="0"/>
                                      </a:rPr>
                                      <m:t>𝑎𝑑</m:t>
                                    </m:r>
                                  </m:sub>
                                </m:sSub>
                              </m:e>
                            </m:mr>
                            <m:mr>
                              <m:e>
                                <m:r>
                                  <a:rPr lang="fr-FR" b="0" i="1" smtClean="0">
                                    <a:latin typeface="Cambria Math" panose="02040503050406030204" pitchFamily="18" charset="0"/>
                                  </a:rPr>
                                  <m:t>1</m:t>
                                </m:r>
                              </m:e>
                              <m:e>
                                <m:r>
                                  <a:rPr lang="fr-FR" b="0" i="1" smtClean="0">
                                    <a:latin typeface="Cambria Math" panose="02040503050406030204" pitchFamily="18" charset="0"/>
                                  </a:rPr>
                                  <m:t>0</m:t>
                                </m:r>
                              </m:e>
                              <m:e>
                                <m:r>
                                  <a:rPr lang="fr-FR" b="0" i="1" smtClean="0">
                                    <a:latin typeface="Cambria Math" panose="02040503050406030204" pitchFamily="18" charset="0"/>
                                  </a:rPr>
                                  <m:t>0</m:t>
                                </m:r>
                              </m:e>
                            </m:mr>
                          </m:m>
                        </m:e>
                      </m:d>
                    </m:oMath>
                  </m:oMathPara>
                </a14:m>
                <a:endParaRPr lang="fr-FR" dirty="0"/>
              </a:p>
            </p:txBody>
          </p:sp>
        </mc:Choice>
        <mc:Fallback xmlns="">
          <p:sp>
            <p:nvSpPr>
              <p:cNvPr id="126" name="ZoneTexte 125"/>
              <p:cNvSpPr txBox="1">
                <a:spLocks noRot="1" noChangeAspect="1" noMove="1" noResize="1" noEditPoints="1" noAdjustHandles="1" noChangeArrowheads="1" noChangeShapeType="1" noTextEdit="1"/>
              </p:cNvSpPr>
              <p:nvPr/>
            </p:nvSpPr>
            <p:spPr>
              <a:xfrm>
                <a:off x="5384800" y="2135908"/>
                <a:ext cx="2752420" cy="891719"/>
              </a:xfrm>
              <a:prstGeom prst="rect">
                <a:avLst/>
              </a:prstGeom>
              <a:blipFill>
                <a:blip r:embed="rId3"/>
                <a:stretch>
                  <a:fillRect/>
                </a:stretch>
              </a:blipFill>
            </p:spPr>
            <p:txBody>
              <a:bodyPr/>
              <a:lstStyle/>
              <a:p>
                <a:r>
                  <a:rPr lang="fr-FR">
                    <a:noFill/>
                  </a:rPr>
                  <a:t> </a:t>
                </a:r>
              </a:p>
            </p:txBody>
          </p:sp>
        </mc:Fallback>
      </mc:AlternateContent>
      <p:sp>
        <p:nvSpPr>
          <p:cNvPr id="127" name="ZoneTexte 126"/>
          <p:cNvSpPr txBox="1"/>
          <p:nvPr/>
        </p:nvSpPr>
        <p:spPr>
          <a:xfrm>
            <a:off x="6023430" y="1767218"/>
            <a:ext cx="2859315" cy="369332"/>
          </a:xfrm>
          <a:prstGeom prst="rect">
            <a:avLst/>
          </a:prstGeom>
          <a:noFill/>
        </p:spPr>
        <p:txBody>
          <a:bodyPr wrap="square" rtlCol="0">
            <a:spAutoFit/>
          </a:bodyPr>
          <a:lstStyle/>
          <a:p>
            <a:r>
              <a:rPr lang="fr-FR" dirty="0" smtClean="0">
                <a:solidFill>
                  <a:schemeClr val="bg2">
                    <a:lumMod val="75000"/>
                  </a:schemeClr>
                </a:solidFill>
              </a:rPr>
              <a:t>0               1          2</a:t>
            </a:r>
            <a:endParaRPr lang="fr-FR" dirty="0">
              <a:solidFill>
                <a:schemeClr val="bg2">
                  <a:lumMod val="75000"/>
                </a:schemeClr>
              </a:solidFill>
            </a:endParaRPr>
          </a:p>
        </p:txBody>
      </p:sp>
      <p:sp>
        <p:nvSpPr>
          <p:cNvPr id="128" name="ZoneTexte 127"/>
          <p:cNvSpPr txBox="1"/>
          <p:nvPr/>
        </p:nvSpPr>
        <p:spPr>
          <a:xfrm>
            <a:off x="4760685" y="2163271"/>
            <a:ext cx="754743" cy="923330"/>
          </a:xfrm>
          <a:prstGeom prst="rect">
            <a:avLst/>
          </a:prstGeom>
          <a:noFill/>
        </p:spPr>
        <p:txBody>
          <a:bodyPr wrap="square" rtlCol="0">
            <a:spAutoFit/>
          </a:bodyPr>
          <a:lstStyle/>
          <a:p>
            <a:r>
              <a:rPr lang="fr-FR" dirty="0" err="1" smtClean="0">
                <a:solidFill>
                  <a:schemeClr val="bg2">
                    <a:lumMod val="75000"/>
                  </a:schemeClr>
                </a:solidFill>
              </a:rPr>
              <a:t>Juv</a:t>
            </a:r>
            <a:endParaRPr lang="fr-FR" dirty="0" smtClean="0">
              <a:solidFill>
                <a:schemeClr val="bg2">
                  <a:lumMod val="75000"/>
                </a:schemeClr>
              </a:solidFill>
            </a:endParaRPr>
          </a:p>
          <a:p>
            <a:r>
              <a:rPr lang="fr-FR" dirty="0" smtClean="0">
                <a:solidFill>
                  <a:schemeClr val="bg2">
                    <a:lumMod val="75000"/>
                  </a:schemeClr>
                </a:solidFill>
              </a:rPr>
              <a:t>Ad</a:t>
            </a:r>
          </a:p>
          <a:p>
            <a:r>
              <a:rPr lang="fr-FR" dirty="0" smtClean="0">
                <a:solidFill>
                  <a:schemeClr val="bg2">
                    <a:lumMod val="75000"/>
                  </a:schemeClr>
                </a:solidFill>
              </a:rPr>
              <a:t>Mort</a:t>
            </a:r>
            <a:endParaRPr lang="fr-FR" dirty="0">
              <a:solidFill>
                <a:schemeClr val="bg2">
                  <a:lumMod val="75000"/>
                </a:schemeClr>
              </a:solidFill>
            </a:endParaRPr>
          </a:p>
        </p:txBody>
      </p:sp>
      <mc:AlternateContent xmlns:mc="http://schemas.openxmlformats.org/markup-compatibility/2006" xmlns:a14="http://schemas.microsoft.com/office/drawing/2010/main">
        <mc:Choice Requires="a14">
          <p:sp>
            <p:nvSpPr>
              <p:cNvPr id="130" name="ZoneTexte 129"/>
              <p:cNvSpPr txBox="1"/>
              <p:nvPr/>
            </p:nvSpPr>
            <p:spPr>
              <a:xfrm>
                <a:off x="1091171" y="5094240"/>
                <a:ext cx="1297919" cy="508729"/>
              </a:xfrm>
              <a:prstGeom prst="rect">
                <a:avLst/>
              </a:prstGeom>
              <a:noFill/>
            </p:spPr>
            <p:txBody>
              <a:bodyPr wrap="none" lIns="0" tIns="0" rIns="0" bIns="0" rtlCol="0">
                <a:spAutoFit/>
              </a:bodyPr>
              <a:lstStyle/>
              <a:p>
                <a14:m>
                  <m:oMath xmlns:m="http://schemas.openxmlformats.org/officeDocument/2006/math">
                    <m:sSub>
                      <m:sSubPr>
                        <m:ctrlPr>
                          <a:rPr lang="fr-FR" i="1" dirty="0" smtClean="0">
                            <a:latin typeface="Cambria Math" panose="02040503050406030204" pitchFamily="18" charset="0"/>
                          </a:rPr>
                        </m:ctrlPr>
                      </m:sSubPr>
                      <m:e>
                        <m:r>
                          <a:rPr lang="fr-FR" b="0" i="1" dirty="0" smtClean="0">
                            <a:latin typeface="Cambria Math" panose="02040503050406030204" pitchFamily="18" charset="0"/>
                          </a:rPr>
                          <m:t>𝑁</m:t>
                        </m:r>
                      </m:e>
                      <m:sub>
                        <m:r>
                          <a:rPr lang="fr-FR" b="0" i="1" dirty="0" smtClean="0">
                            <a:latin typeface="Cambria Math" panose="02040503050406030204" pitchFamily="18" charset="0"/>
                          </a:rPr>
                          <m:t>𝐸𝑃𝑆</m:t>
                        </m:r>
                      </m:sub>
                    </m:sSub>
                  </m:oMath>
                </a14:m>
                <a:r>
                  <a:rPr lang="fr-FR" dirty="0" smtClean="0"/>
                  <a:t> = </a:t>
                </a:r>
                <a14:m>
                  <m:oMath xmlns:m="http://schemas.openxmlformats.org/officeDocument/2006/math">
                    <m:d>
                      <m:dPr>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0</m:t>
                              </m:r>
                            </m:e>
                          </m:mr>
                          <m:mr>
                            <m:e>
                              <m:sSub>
                                <m:sSubPr>
                                  <m:ctrlPr>
                                    <a:rPr lang="fr-FR" i="1" smtClean="0">
                                      <a:latin typeface="Cambria Math" panose="02040503050406030204" pitchFamily="18" charset="0"/>
                                    </a:rPr>
                                  </m:ctrlPr>
                                </m:sSubPr>
                                <m:e>
                                  <m:r>
                                    <a:rPr lang="fr-FR" b="0" i="1" smtClean="0">
                                      <a:latin typeface="Cambria Math" panose="02040503050406030204" pitchFamily="18" charset="0"/>
                                    </a:rPr>
                                    <m:t>𝑁</m:t>
                                  </m:r>
                                </m:e>
                                <m:sub>
                                  <m:r>
                                    <a:rPr lang="fr-FR" b="0" i="1" smtClean="0">
                                      <a:latin typeface="Cambria Math" panose="02040503050406030204" pitchFamily="18" charset="0"/>
                                    </a:rPr>
                                    <m:t>𝑎𝑑</m:t>
                                  </m:r>
                                </m:sub>
                              </m:sSub>
                            </m:e>
                          </m:mr>
                        </m:m>
                      </m:e>
                    </m:d>
                  </m:oMath>
                </a14:m>
                <a:endParaRPr lang="fr-FR" dirty="0"/>
              </a:p>
            </p:txBody>
          </p:sp>
        </mc:Choice>
        <mc:Fallback xmlns="">
          <p:sp>
            <p:nvSpPr>
              <p:cNvPr id="130" name="ZoneTexte 129"/>
              <p:cNvSpPr txBox="1">
                <a:spLocks noRot="1" noChangeAspect="1" noMove="1" noResize="1" noEditPoints="1" noAdjustHandles="1" noChangeArrowheads="1" noChangeShapeType="1" noTextEdit="1"/>
              </p:cNvSpPr>
              <p:nvPr/>
            </p:nvSpPr>
            <p:spPr>
              <a:xfrm>
                <a:off x="1091171" y="5094240"/>
                <a:ext cx="1297919" cy="508729"/>
              </a:xfrm>
              <a:prstGeom prst="rect">
                <a:avLst/>
              </a:prstGeom>
              <a:blipFill>
                <a:blip r:embed="rId4"/>
                <a:stretch>
                  <a:fillRect b="-6024"/>
                </a:stretch>
              </a:blipFill>
            </p:spPr>
            <p:txBody>
              <a:bodyPr/>
              <a:lstStyle/>
              <a:p>
                <a:r>
                  <a:rPr lang="fr-FR">
                    <a:noFill/>
                  </a:rPr>
                  <a:t> </a:t>
                </a:r>
              </a:p>
            </p:txBody>
          </p:sp>
        </mc:Fallback>
      </mc:AlternateContent>
      <p:sp>
        <p:nvSpPr>
          <p:cNvPr id="131" name="ZoneTexte 130"/>
          <p:cNvSpPr txBox="1"/>
          <p:nvPr/>
        </p:nvSpPr>
        <p:spPr>
          <a:xfrm>
            <a:off x="1041859" y="4455611"/>
            <a:ext cx="2888343" cy="377372"/>
          </a:xfrm>
          <a:prstGeom prst="rect">
            <a:avLst/>
          </a:prstGeom>
          <a:noFill/>
          <a:ln>
            <a:noFill/>
          </a:ln>
        </p:spPr>
        <p:txBody>
          <a:bodyPr wrap="square" rtlCol="0">
            <a:spAutoFit/>
          </a:bodyPr>
          <a:lstStyle/>
          <a:p>
            <a:r>
              <a:rPr lang="fr-FR" dirty="0" smtClean="0">
                <a:solidFill>
                  <a:srgbClr val="A6B06D"/>
                </a:solidFill>
              </a:rPr>
              <a:t>Vecteur d’abondance</a:t>
            </a:r>
            <a:endParaRPr lang="fr-FR" dirty="0">
              <a:solidFill>
                <a:srgbClr val="A6B06D"/>
              </a:solidFill>
            </a:endParaRPr>
          </a:p>
        </p:txBody>
      </p:sp>
      <p:sp>
        <p:nvSpPr>
          <p:cNvPr id="15" name="ZoneTexte 14"/>
          <p:cNvSpPr txBox="1"/>
          <p:nvPr/>
        </p:nvSpPr>
        <p:spPr>
          <a:xfrm>
            <a:off x="8372286" y="5163938"/>
            <a:ext cx="2744746" cy="369332"/>
          </a:xfrm>
          <a:prstGeom prst="rect">
            <a:avLst/>
          </a:prstGeom>
          <a:noFill/>
        </p:spPr>
        <p:txBody>
          <a:bodyPr wrap="square" rtlCol="0">
            <a:spAutoFit/>
          </a:bodyPr>
          <a:lstStyle/>
          <a:p>
            <a:r>
              <a:rPr lang="fr-FR" b="1" dirty="0" smtClean="0"/>
              <a:t>+ Effet habitat</a:t>
            </a:r>
            <a:endParaRPr lang="fr-FR" b="1" dirty="0"/>
          </a:p>
        </p:txBody>
      </p:sp>
    </p:spTree>
    <p:extLst>
      <p:ext uri="{BB962C8B-B14F-4D97-AF65-F5344CB8AC3E}">
        <p14:creationId xmlns:p14="http://schemas.microsoft.com/office/powerpoint/2010/main" val="4148568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12192000" cy="4896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Comment lier les points d’écoute aux stations STOC</a:t>
            </a:r>
            <a:endParaRPr lang="fr-FR" sz="2400" dirty="0"/>
          </a:p>
        </p:txBody>
      </p:sp>
    </p:spTree>
    <p:extLst>
      <p:ext uri="{BB962C8B-B14F-4D97-AF65-F5344CB8AC3E}">
        <p14:creationId xmlns:p14="http://schemas.microsoft.com/office/powerpoint/2010/main" val="2949750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Synchronie et dispersion</a:t>
            </a:r>
            <a:endParaRPr lang="fr-FR" dirty="0"/>
          </a:p>
        </p:txBody>
      </p:sp>
      <p:sp>
        <p:nvSpPr>
          <p:cNvPr id="5" name="ZoneTexte 4"/>
          <p:cNvSpPr txBox="1"/>
          <p:nvPr/>
        </p:nvSpPr>
        <p:spPr>
          <a:xfrm>
            <a:off x="321388" y="648904"/>
            <a:ext cx="10912894" cy="6086282"/>
          </a:xfrm>
          <a:prstGeom prst="rect">
            <a:avLst/>
          </a:prstGeom>
          <a:noFill/>
        </p:spPr>
        <p:txBody>
          <a:bodyPr wrap="square" rtlCol="0">
            <a:spAutoFit/>
          </a:bodyPr>
          <a:lstStyle/>
          <a:p>
            <a:r>
              <a:rPr lang="fr-FR" sz="1100" dirty="0" smtClean="0"/>
              <a:t>La synchronie des populations est en partie reliée à la distance de dispersion de l’espèce (Paradis, et al., 1999). La synchronie est dépendante de l’échelle (Paradis 2000). </a:t>
            </a:r>
          </a:p>
          <a:p>
            <a:endParaRPr lang="fr-FR" sz="1200" dirty="0"/>
          </a:p>
          <a:p>
            <a:r>
              <a:rPr lang="fr-FR" sz="1100" b="1" dirty="0"/>
              <a:t>Synchronie :</a:t>
            </a:r>
          </a:p>
          <a:p>
            <a:r>
              <a:rPr lang="fr-FR" sz="1050" b="1" dirty="0"/>
              <a:t>Martin et al., 2017 (1 </a:t>
            </a:r>
            <a:r>
              <a:rPr lang="fr-FR" sz="1050" b="1" dirty="0" err="1"/>
              <a:t>year</a:t>
            </a:r>
            <a:r>
              <a:rPr lang="fr-FR" sz="1050" b="1" dirty="0"/>
              <a:t> </a:t>
            </a:r>
            <a:r>
              <a:rPr lang="fr-FR" sz="1050" b="1" dirty="0" err="1"/>
              <a:t>lagged</a:t>
            </a:r>
            <a:r>
              <a:rPr lang="fr-FR" sz="1050" b="1" dirty="0"/>
              <a:t> population </a:t>
            </a:r>
            <a:r>
              <a:rPr lang="fr-FR" sz="1050" b="1" dirty="0" err="1"/>
              <a:t>synchrony</a:t>
            </a:r>
            <a:r>
              <a:rPr lang="fr-FR" sz="1050" b="1" dirty="0"/>
              <a:t>) :</a:t>
            </a:r>
          </a:p>
          <a:p>
            <a:r>
              <a:rPr lang="fr-FR" sz="1000" dirty="0"/>
              <a:t>L’échelle spatiale de la synchronie augmente avec la distance de dispersion des </a:t>
            </a:r>
            <a:r>
              <a:rPr lang="fr-FR" sz="1000" dirty="0" smtClean="0"/>
              <a:t>espèces. (Natal </a:t>
            </a:r>
            <a:r>
              <a:rPr lang="fr-FR" sz="1000" dirty="0"/>
              <a:t>dispersal : 67.7 </a:t>
            </a:r>
            <a:r>
              <a:rPr lang="fr-FR" sz="1000" dirty="0" smtClean="0"/>
              <a:t>km &amp; </a:t>
            </a:r>
            <a:r>
              <a:rPr lang="fr-FR" sz="1000" dirty="0" err="1" smtClean="0"/>
              <a:t>Breeding</a:t>
            </a:r>
            <a:r>
              <a:rPr lang="fr-FR" sz="1000" dirty="0" smtClean="0"/>
              <a:t> </a:t>
            </a:r>
            <a:r>
              <a:rPr lang="fr-FR" sz="1000" dirty="0"/>
              <a:t>dispersal : 63.1 </a:t>
            </a:r>
            <a:r>
              <a:rPr lang="fr-FR" sz="1000" dirty="0" smtClean="0"/>
              <a:t>km)</a:t>
            </a:r>
          </a:p>
          <a:p>
            <a:r>
              <a:rPr lang="fr-FR" sz="1000" dirty="0" smtClean="0"/>
              <a:t>PARMAJ : 5</a:t>
            </a:r>
          </a:p>
          <a:p>
            <a:r>
              <a:rPr lang="fr-FR" sz="1000" dirty="0" smtClean="0"/>
              <a:t>PARCAE : 15,175</a:t>
            </a:r>
          </a:p>
          <a:p>
            <a:r>
              <a:rPr lang="fr-FR" sz="1000" dirty="0" smtClean="0"/>
              <a:t>SYLATR : ?</a:t>
            </a:r>
          </a:p>
          <a:p>
            <a:r>
              <a:rPr lang="fr-FR" sz="1000" dirty="0" smtClean="0"/>
              <a:t>SYLBOR : 165</a:t>
            </a:r>
          </a:p>
          <a:p>
            <a:endParaRPr lang="fr-FR" sz="1100" dirty="0" smtClean="0"/>
          </a:p>
          <a:p>
            <a:r>
              <a:rPr lang="fr-FR" sz="1100" b="1" dirty="0"/>
              <a:t>Bellamy et al., 2003 (synchronie globale et locale</a:t>
            </a:r>
            <a:r>
              <a:rPr lang="fr-FR" sz="1100" b="1" dirty="0" smtClean="0"/>
              <a:t>)</a:t>
            </a:r>
            <a:endParaRPr lang="fr-FR" sz="1100" dirty="0"/>
          </a:p>
          <a:p>
            <a:r>
              <a:rPr lang="fr-FR" sz="1000" dirty="0" smtClean="0"/>
              <a:t>Synchronie globale pour les populations </a:t>
            </a:r>
            <a:r>
              <a:rPr lang="fr-FR" sz="1000" dirty="0"/>
              <a:t>dans les bois observée pour tout le monde</a:t>
            </a:r>
            <a:r>
              <a:rPr lang="fr-FR" sz="1000" dirty="0" smtClean="0"/>
              <a:t>. Attention la synchronie globale n’est pas liée qu’à la dispersion mais aussi à tous les facteurs globaux comme le climat. Synchronie locale pas observée. </a:t>
            </a:r>
          </a:p>
          <a:p>
            <a:r>
              <a:rPr lang="fr-FR" sz="1000" dirty="0" smtClean="0"/>
              <a:t>On observe aussi une synchronie dans les habitats ouverts pour SYLATR.</a:t>
            </a:r>
          </a:p>
          <a:p>
            <a:r>
              <a:rPr lang="fr-FR" sz="1000" dirty="0" smtClean="0"/>
              <a:t>PARCAE ET SYLATR : Pas de relation de synchronie avec la distance (Bellamy et al., 2003)</a:t>
            </a:r>
          </a:p>
          <a:p>
            <a:r>
              <a:rPr lang="fr-FR" sz="1000" dirty="0" smtClean="0"/>
              <a:t>PARMAJ : déclin de la synchronie dans le périmètre de la distance de dispersion (Bellamy et al., 2003)</a:t>
            </a:r>
          </a:p>
          <a:p>
            <a:endParaRPr lang="fr-FR" sz="1200" dirty="0"/>
          </a:p>
          <a:p>
            <a:r>
              <a:rPr lang="fr-FR" sz="1200" b="1" dirty="0"/>
              <a:t>Dispersion (</a:t>
            </a:r>
            <a:r>
              <a:rPr lang="fr-FR" sz="1200" b="1" dirty="0" smtClean="0"/>
              <a:t>Selon </a:t>
            </a:r>
            <a:r>
              <a:rPr lang="fr-FR" sz="1200" b="1" dirty="0"/>
              <a:t>Paradis et al., </a:t>
            </a:r>
            <a:r>
              <a:rPr lang="fr-FR" sz="1200" b="1" dirty="0" smtClean="0"/>
              <a:t>1998)</a:t>
            </a:r>
            <a:endParaRPr lang="fr-FR" sz="1200" b="1" dirty="0"/>
          </a:p>
          <a:p>
            <a:r>
              <a:rPr lang="fr-FR" sz="1000" b="1" dirty="0" smtClean="0"/>
              <a:t>PARMAJ:</a:t>
            </a:r>
            <a:endParaRPr lang="fr-FR" sz="1000" b="1" dirty="0"/>
          </a:p>
          <a:p>
            <a:r>
              <a:rPr lang="fr-FR" sz="1100" dirty="0"/>
              <a:t>Natal dispersal : 5.3 +- </a:t>
            </a:r>
            <a:r>
              <a:rPr lang="fr-FR" sz="1100" dirty="0" smtClean="0"/>
              <a:t>17.9 </a:t>
            </a:r>
            <a:r>
              <a:rPr lang="fr-FR" sz="1100" dirty="0"/>
              <a:t>(90e percentile de la distance de </a:t>
            </a:r>
            <a:r>
              <a:rPr lang="fr-FR" sz="1100" dirty="0" smtClean="0"/>
              <a:t>la natal dispersal (km</a:t>
            </a:r>
            <a:r>
              <a:rPr lang="fr-FR" sz="1100" dirty="0"/>
              <a:t>) </a:t>
            </a:r>
            <a:r>
              <a:rPr lang="fr-FR" sz="1100" dirty="0" smtClean="0"/>
              <a:t>(utilisé </a:t>
            </a:r>
            <a:r>
              <a:rPr lang="fr-FR" sz="1100" dirty="0"/>
              <a:t>dans Bellamy et </a:t>
            </a:r>
            <a:r>
              <a:rPr lang="fr-FR" sz="1100" dirty="0" smtClean="0"/>
              <a:t>al., </a:t>
            </a:r>
            <a:r>
              <a:rPr lang="fr-FR" sz="1100" dirty="0"/>
              <a:t>2003) : </a:t>
            </a:r>
            <a:r>
              <a:rPr lang="fr-FR" sz="1100" dirty="0" smtClean="0"/>
              <a:t>11.5</a:t>
            </a:r>
            <a:endParaRPr lang="fr-FR" sz="1100" dirty="0"/>
          </a:p>
          <a:p>
            <a:r>
              <a:rPr lang="fr-FR" sz="1100" dirty="0" err="1"/>
              <a:t>Breeding</a:t>
            </a:r>
            <a:r>
              <a:rPr lang="fr-FR" sz="1100" dirty="0"/>
              <a:t> dispersal : 2.5 +- </a:t>
            </a:r>
            <a:r>
              <a:rPr lang="fr-FR" sz="1100" dirty="0" smtClean="0"/>
              <a:t>12.3</a:t>
            </a:r>
            <a:endParaRPr lang="fr-FR" sz="1100" dirty="0"/>
          </a:p>
          <a:p>
            <a:r>
              <a:rPr lang="fr-FR" sz="1100" b="1" dirty="0" smtClean="0"/>
              <a:t>PARCAE </a:t>
            </a:r>
            <a:r>
              <a:rPr lang="fr-FR" sz="1100" b="1" dirty="0"/>
              <a:t>:</a:t>
            </a:r>
          </a:p>
          <a:p>
            <a:r>
              <a:rPr lang="fr-FR" sz="1100" dirty="0"/>
              <a:t>Natal dispersal : 5.3 +- </a:t>
            </a:r>
            <a:r>
              <a:rPr lang="fr-FR" sz="1100" dirty="0" smtClean="0"/>
              <a:t>17.9 </a:t>
            </a:r>
            <a:r>
              <a:rPr lang="fr-FR" sz="1100" dirty="0"/>
              <a:t>(90e percentile de la distance de la </a:t>
            </a:r>
            <a:r>
              <a:rPr lang="fr-FR" sz="1100" dirty="0" smtClean="0"/>
              <a:t>natal </a:t>
            </a:r>
            <a:r>
              <a:rPr lang="fr-FR" sz="1100" dirty="0"/>
              <a:t>dispersal (km) (utilisé dans Bellamy et al., 2003) : </a:t>
            </a:r>
            <a:r>
              <a:rPr lang="fr-FR" sz="1100" dirty="0" smtClean="0"/>
              <a:t>11.8</a:t>
            </a:r>
            <a:endParaRPr lang="fr-FR" sz="1100" dirty="0"/>
          </a:p>
          <a:p>
            <a:r>
              <a:rPr lang="fr-FR" sz="1100" dirty="0" err="1"/>
              <a:t>Breeding</a:t>
            </a:r>
            <a:r>
              <a:rPr lang="fr-FR" sz="1100" dirty="0"/>
              <a:t> dispersal : 2.3 +- </a:t>
            </a:r>
            <a:r>
              <a:rPr lang="fr-FR" sz="1100" dirty="0" smtClean="0"/>
              <a:t>10.2</a:t>
            </a:r>
          </a:p>
          <a:p>
            <a:r>
              <a:rPr lang="fr-FR" sz="1100" b="1" dirty="0" smtClean="0"/>
              <a:t>SYLATR</a:t>
            </a:r>
          </a:p>
          <a:p>
            <a:r>
              <a:rPr lang="fr-FR" sz="1100" dirty="0"/>
              <a:t>Natal dispersal : </a:t>
            </a:r>
            <a:r>
              <a:rPr lang="fr-FR" sz="1100" dirty="0" smtClean="0"/>
              <a:t>41.2 +- 37.9(90e </a:t>
            </a:r>
            <a:r>
              <a:rPr lang="fr-FR" sz="1100" dirty="0"/>
              <a:t>percentile de la distance de la </a:t>
            </a:r>
            <a:r>
              <a:rPr lang="fr-FR" sz="1100" dirty="0" smtClean="0"/>
              <a:t>natal </a:t>
            </a:r>
            <a:r>
              <a:rPr lang="fr-FR" sz="1100" dirty="0"/>
              <a:t>dispersal (km) (utilisé dans Bellamy et al., 2003) : </a:t>
            </a:r>
            <a:r>
              <a:rPr lang="fr-FR" sz="1100" dirty="0" smtClean="0"/>
              <a:t>82.7</a:t>
            </a:r>
            <a:endParaRPr lang="fr-FR" sz="1100" dirty="0"/>
          </a:p>
          <a:p>
            <a:r>
              <a:rPr lang="fr-FR" sz="1100" dirty="0" err="1"/>
              <a:t>Breeding</a:t>
            </a:r>
            <a:r>
              <a:rPr lang="fr-FR" sz="1100" dirty="0"/>
              <a:t> dispersal : </a:t>
            </a:r>
            <a:r>
              <a:rPr lang="fr-FR" sz="1100" dirty="0" smtClean="0"/>
              <a:t>27.5 +- 32</a:t>
            </a:r>
          </a:p>
          <a:p>
            <a:r>
              <a:rPr lang="fr-FR" sz="1100" b="1" dirty="0" smtClean="0"/>
              <a:t>SYLBOR </a:t>
            </a:r>
            <a:r>
              <a:rPr lang="fr-FR" sz="1100" dirty="0" smtClean="0"/>
              <a:t>: pas de données</a:t>
            </a:r>
          </a:p>
          <a:p>
            <a:endParaRPr lang="fr-FR" sz="1200" dirty="0"/>
          </a:p>
          <a:p>
            <a:r>
              <a:rPr lang="fr-FR" sz="1100" b="1" dirty="0" smtClean="0"/>
              <a:t>Effet de l’habitat ? </a:t>
            </a:r>
          </a:p>
          <a:p>
            <a:r>
              <a:rPr lang="fr-FR" sz="1100" dirty="0" smtClean="0"/>
              <a:t>Synchronie supérieure dans les terres agricoles comparée à la synchronie observée dans les forêts (Paradis et al., 2000)</a:t>
            </a:r>
          </a:p>
          <a:p>
            <a:r>
              <a:rPr lang="fr-FR" sz="1100" dirty="0" smtClean="0"/>
              <a:t>Synchronie plus faible dans les habitats avec moins de forêts (Bellamy et al., 2003) sauf pour SYLATR</a:t>
            </a:r>
          </a:p>
          <a:p>
            <a:r>
              <a:rPr lang="fr-FR" sz="1100" dirty="0" smtClean="0"/>
              <a:t>Diminution de la synchronie chez SYLATR quand il y a des différences de quantité de couverture. (Bellamy, 2003)</a:t>
            </a:r>
          </a:p>
          <a:p>
            <a:r>
              <a:rPr lang="fr-FR" sz="1100" dirty="0" smtClean="0"/>
              <a:t>SYLBOR n’apparait jamais dans les bois des paysages ouverts (Bellamy et al., 2003)</a:t>
            </a:r>
          </a:p>
          <a:p>
            <a:r>
              <a:rPr lang="fr-FR" sz="1100" dirty="0" smtClean="0"/>
              <a:t>PARCAE, </a:t>
            </a:r>
            <a:r>
              <a:rPr lang="fr-FR" sz="1100" dirty="0"/>
              <a:t>on observe une augmentation de la </a:t>
            </a:r>
            <a:r>
              <a:rPr lang="fr-FR" sz="1100" dirty="0" err="1"/>
              <a:t>proba</a:t>
            </a:r>
            <a:r>
              <a:rPr lang="fr-FR" sz="1100" dirty="0"/>
              <a:t> de </a:t>
            </a:r>
            <a:r>
              <a:rPr lang="fr-FR" sz="1100" dirty="0" err="1"/>
              <a:t>repro</a:t>
            </a:r>
            <a:r>
              <a:rPr lang="fr-FR" sz="1100" dirty="0"/>
              <a:t> lorsque que la quantité de haie augmente (</a:t>
            </a:r>
            <a:r>
              <a:rPr lang="fr-FR" sz="1100" dirty="0" err="1"/>
              <a:t>Hinsley</a:t>
            </a:r>
            <a:r>
              <a:rPr lang="fr-FR" sz="1100" dirty="0"/>
              <a:t> et al., 1995)</a:t>
            </a:r>
          </a:p>
          <a:p>
            <a:endParaRPr lang="fr-FR" sz="1200" dirty="0" smtClean="0"/>
          </a:p>
        </p:txBody>
      </p:sp>
    </p:spTree>
    <p:extLst>
      <p:ext uri="{BB962C8B-B14F-4D97-AF65-F5344CB8AC3E}">
        <p14:creationId xmlns:p14="http://schemas.microsoft.com/office/powerpoint/2010/main" val="1784592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Synchronie et dispersion</a:t>
            </a:r>
            <a:endParaRPr lang="fr-FR" dirty="0"/>
          </a:p>
        </p:txBody>
      </p:sp>
      <p:sp>
        <p:nvSpPr>
          <p:cNvPr id="5" name="ZoneTexte 4"/>
          <p:cNvSpPr txBox="1"/>
          <p:nvPr/>
        </p:nvSpPr>
        <p:spPr>
          <a:xfrm>
            <a:off x="321388" y="648904"/>
            <a:ext cx="10912894" cy="6347892"/>
          </a:xfrm>
          <a:prstGeom prst="rect">
            <a:avLst/>
          </a:prstGeom>
          <a:noFill/>
        </p:spPr>
        <p:txBody>
          <a:bodyPr wrap="square" rtlCol="0">
            <a:spAutoFit/>
          </a:bodyPr>
          <a:lstStyle/>
          <a:p>
            <a:r>
              <a:rPr lang="fr-FR" sz="1100" dirty="0" smtClean="0"/>
              <a:t>La synchronie des populations est en partie reliée à la distance de dispersion de l’espèce (Paradis, et al., 1999). La synchronie est dépendante de l’échelle (Paradis 2000). Souvent la synchronie est plus forte lorsque les population déclinent (Paradis et al., 2000).</a:t>
            </a:r>
          </a:p>
          <a:p>
            <a:endParaRPr lang="fr-FR" sz="1200" dirty="0"/>
          </a:p>
          <a:p>
            <a:r>
              <a:rPr lang="fr-FR" sz="1100" b="1" dirty="0"/>
              <a:t>Synchronie :</a:t>
            </a:r>
          </a:p>
          <a:p>
            <a:r>
              <a:rPr lang="fr-FR" sz="1050" b="1" dirty="0"/>
              <a:t>Martin et al., 2017 (1 </a:t>
            </a:r>
            <a:r>
              <a:rPr lang="fr-FR" sz="1050" b="1" dirty="0" err="1"/>
              <a:t>year</a:t>
            </a:r>
            <a:r>
              <a:rPr lang="fr-FR" sz="1050" b="1" dirty="0"/>
              <a:t> </a:t>
            </a:r>
            <a:r>
              <a:rPr lang="fr-FR" sz="1050" b="1" dirty="0" err="1"/>
              <a:t>lagged</a:t>
            </a:r>
            <a:r>
              <a:rPr lang="fr-FR" sz="1050" b="1" dirty="0"/>
              <a:t> population </a:t>
            </a:r>
            <a:r>
              <a:rPr lang="fr-FR" sz="1050" b="1" dirty="0" err="1"/>
              <a:t>synchrony</a:t>
            </a:r>
            <a:r>
              <a:rPr lang="fr-FR" sz="1050" b="1" dirty="0"/>
              <a:t>) :</a:t>
            </a:r>
          </a:p>
          <a:p>
            <a:r>
              <a:rPr lang="fr-FR" sz="1000" dirty="0"/>
              <a:t>L’échelle spatiale de la synchronie augmente avec la distance de dispersion des </a:t>
            </a:r>
            <a:r>
              <a:rPr lang="fr-FR" sz="1000" dirty="0" smtClean="0"/>
              <a:t>espèces. (Natal </a:t>
            </a:r>
            <a:r>
              <a:rPr lang="fr-FR" sz="1000" dirty="0"/>
              <a:t>dispersal : 67.7 </a:t>
            </a:r>
            <a:r>
              <a:rPr lang="fr-FR" sz="1000" dirty="0" smtClean="0"/>
              <a:t>km &amp; </a:t>
            </a:r>
            <a:r>
              <a:rPr lang="fr-FR" sz="1000" dirty="0" err="1" smtClean="0"/>
              <a:t>Breeding</a:t>
            </a:r>
            <a:r>
              <a:rPr lang="fr-FR" sz="1000" dirty="0" smtClean="0"/>
              <a:t> </a:t>
            </a:r>
            <a:r>
              <a:rPr lang="fr-FR" sz="1000" dirty="0"/>
              <a:t>dispersal : 63.1 </a:t>
            </a:r>
            <a:r>
              <a:rPr lang="fr-FR" sz="1000" dirty="0" smtClean="0"/>
              <a:t>km)</a:t>
            </a:r>
          </a:p>
          <a:p>
            <a:r>
              <a:rPr lang="fr-FR" sz="1000" dirty="0" smtClean="0"/>
              <a:t>PARMAJ : 5</a:t>
            </a:r>
          </a:p>
          <a:p>
            <a:r>
              <a:rPr lang="fr-FR" sz="1000" dirty="0" smtClean="0"/>
              <a:t>PARCAE : 15,175</a:t>
            </a:r>
          </a:p>
          <a:p>
            <a:r>
              <a:rPr lang="fr-FR" sz="1000" dirty="0" smtClean="0"/>
              <a:t>SYLATR : ?</a:t>
            </a:r>
          </a:p>
          <a:p>
            <a:r>
              <a:rPr lang="fr-FR" sz="1000" dirty="0" smtClean="0"/>
              <a:t>SYLBOR : 165</a:t>
            </a:r>
          </a:p>
          <a:p>
            <a:endParaRPr lang="fr-FR" sz="1100" dirty="0" smtClean="0"/>
          </a:p>
          <a:p>
            <a:r>
              <a:rPr lang="fr-FR" sz="1100" b="1" dirty="0"/>
              <a:t>Bellamy et al., 2003 (synchronie globale et locale</a:t>
            </a:r>
            <a:r>
              <a:rPr lang="fr-FR" sz="1100" b="1" dirty="0" smtClean="0"/>
              <a:t>)</a:t>
            </a:r>
            <a:endParaRPr lang="fr-FR" sz="1100" dirty="0"/>
          </a:p>
          <a:p>
            <a:r>
              <a:rPr lang="fr-FR" sz="1000" dirty="0" smtClean="0"/>
              <a:t>Synchronie globale pour les population </a:t>
            </a:r>
            <a:r>
              <a:rPr lang="fr-FR" sz="1000" dirty="0"/>
              <a:t>dans les bois observée pour tout le monde</a:t>
            </a:r>
            <a:r>
              <a:rPr lang="fr-FR" sz="1000" dirty="0" smtClean="0"/>
              <a:t>. Attention la synchronie globale n’est pas liée qu’à la dispersion mais aussi à tous les facteurs globaux comme le climat. Synchronie locale pas observée. </a:t>
            </a:r>
          </a:p>
          <a:p>
            <a:r>
              <a:rPr lang="fr-FR" sz="1000" dirty="0" smtClean="0"/>
              <a:t>On observe aussi une synchronie dans les habitats ouvert pour SYLATR.</a:t>
            </a:r>
          </a:p>
          <a:p>
            <a:r>
              <a:rPr lang="fr-FR" sz="1000" dirty="0" smtClean="0"/>
              <a:t>PARCAE ET SYLATR : Pas de relation de synchronie avec la distance (Bellamy et al., 2003)</a:t>
            </a:r>
          </a:p>
          <a:p>
            <a:r>
              <a:rPr lang="fr-FR" sz="1000" dirty="0" smtClean="0"/>
              <a:t>PARMAJ : déclin de la synchronie dans le périmètre de la distance de dispersion (Bellamy et al., 2003)</a:t>
            </a:r>
          </a:p>
          <a:p>
            <a:endParaRPr lang="fr-FR" sz="1200" dirty="0"/>
          </a:p>
          <a:p>
            <a:r>
              <a:rPr lang="fr-FR" sz="1200" b="1" dirty="0"/>
              <a:t>Dispersion (</a:t>
            </a:r>
            <a:r>
              <a:rPr lang="fr-FR" sz="1200" b="1" dirty="0" smtClean="0"/>
              <a:t>Selon </a:t>
            </a:r>
            <a:r>
              <a:rPr lang="fr-FR" sz="1200" b="1" dirty="0"/>
              <a:t>Paradis et al., </a:t>
            </a:r>
            <a:r>
              <a:rPr lang="fr-FR" sz="1200" b="1" dirty="0" smtClean="0"/>
              <a:t>1998)</a:t>
            </a:r>
            <a:endParaRPr lang="fr-FR" sz="1200" b="1" dirty="0"/>
          </a:p>
          <a:p>
            <a:r>
              <a:rPr lang="fr-FR" sz="1000" b="1" dirty="0" smtClean="0"/>
              <a:t>PARMAJ:</a:t>
            </a:r>
            <a:endParaRPr lang="fr-FR" sz="1000" b="1" dirty="0"/>
          </a:p>
          <a:p>
            <a:r>
              <a:rPr lang="fr-FR" sz="1100" dirty="0"/>
              <a:t>Natal dispersal : 5.3 +- </a:t>
            </a:r>
            <a:r>
              <a:rPr lang="fr-FR" sz="1100" dirty="0" smtClean="0"/>
              <a:t>17.9 </a:t>
            </a:r>
            <a:r>
              <a:rPr lang="fr-FR" sz="1100" dirty="0"/>
              <a:t>(90e percentile de la distance de </a:t>
            </a:r>
            <a:r>
              <a:rPr lang="fr-FR" sz="1100" dirty="0" smtClean="0"/>
              <a:t>la natal dispersal (km</a:t>
            </a:r>
            <a:r>
              <a:rPr lang="fr-FR" sz="1100" dirty="0"/>
              <a:t>) </a:t>
            </a:r>
            <a:r>
              <a:rPr lang="fr-FR" sz="1100" dirty="0" smtClean="0"/>
              <a:t>(utilisé </a:t>
            </a:r>
            <a:r>
              <a:rPr lang="fr-FR" sz="1100" dirty="0"/>
              <a:t>dans Bellamy et </a:t>
            </a:r>
            <a:r>
              <a:rPr lang="fr-FR" sz="1100" dirty="0" smtClean="0"/>
              <a:t>al., </a:t>
            </a:r>
            <a:r>
              <a:rPr lang="fr-FR" sz="1100" dirty="0"/>
              <a:t>2003) : </a:t>
            </a:r>
            <a:r>
              <a:rPr lang="fr-FR" sz="1100" dirty="0" smtClean="0"/>
              <a:t>11.5</a:t>
            </a:r>
            <a:endParaRPr lang="fr-FR" sz="1100" dirty="0"/>
          </a:p>
          <a:p>
            <a:r>
              <a:rPr lang="fr-FR" sz="1100" dirty="0" err="1"/>
              <a:t>Breeding</a:t>
            </a:r>
            <a:r>
              <a:rPr lang="fr-FR" sz="1100" dirty="0"/>
              <a:t> dispersal : 2.5 +- </a:t>
            </a:r>
            <a:r>
              <a:rPr lang="fr-FR" sz="1100" dirty="0" smtClean="0"/>
              <a:t>12.3</a:t>
            </a:r>
            <a:endParaRPr lang="fr-FR" sz="1100" dirty="0"/>
          </a:p>
          <a:p>
            <a:r>
              <a:rPr lang="fr-FR" sz="1100" b="1" dirty="0" smtClean="0"/>
              <a:t>PARCAE </a:t>
            </a:r>
            <a:r>
              <a:rPr lang="fr-FR" sz="1100" b="1" dirty="0"/>
              <a:t>:</a:t>
            </a:r>
          </a:p>
          <a:p>
            <a:r>
              <a:rPr lang="fr-FR" sz="1100" dirty="0"/>
              <a:t>Natal dispersal : 5.3 +- </a:t>
            </a:r>
            <a:r>
              <a:rPr lang="fr-FR" sz="1100" dirty="0" smtClean="0"/>
              <a:t>17.9 </a:t>
            </a:r>
            <a:r>
              <a:rPr lang="fr-FR" sz="1100" dirty="0"/>
              <a:t>(90e percentile de la distance de la </a:t>
            </a:r>
            <a:r>
              <a:rPr lang="fr-FR" sz="1100" dirty="0" smtClean="0"/>
              <a:t>natal </a:t>
            </a:r>
            <a:r>
              <a:rPr lang="fr-FR" sz="1100" dirty="0"/>
              <a:t>dispersal (km) (utilisé dans Bellamy et al., 2003) : </a:t>
            </a:r>
            <a:r>
              <a:rPr lang="fr-FR" sz="1100" dirty="0" smtClean="0"/>
              <a:t>11.8</a:t>
            </a:r>
            <a:endParaRPr lang="fr-FR" sz="1100" dirty="0"/>
          </a:p>
          <a:p>
            <a:r>
              <a:rPr lang="fr-FR" sz="1100" dirty="0" err="1"/>
              <a:t>Breeding</a:t>
            </a:r>
            <a:r>
              <a:rPr lang="fr-FR" sz="1100" dirty="0"/>
              <a:t> dispersal : 2.3 +- </a:t>
            </a:r>
            <a:r>
              <a:rPr lang="fr-FR" sz="1100" dirty="0" smtClean="0"/>
              <a:t>10.2</a:t>
            </a:r>
          </a:p>
          <a:p>
            <a:r>
              <a:rPr lang="fr-FR" sz="1100" b="1" dirty="0" smtClean="0"/>
              <a:t>SYLATR</a:t>
            </a:r>
          </a:p>
          <a:p>
            <a:r>
              <a:rPr lang="fr-FR" sz="1100" dirty="0"/>
              <a:t>Natal dispersal : </a:t>
            </a:r>
            <a:r>
              <a:rPr lang="fr-FR" sz="1100" dirty="0" smtClean="0"/>
              <a:t>41.2 +- 37.9(90e </a:t>
            </a:r>
            <a:r>
              <a:rPr lang="fr-FR" sz="1100" dirty="0"/>
              <a:t>percentile de la distance de la </a:t>
            </a:r>
            <a:r>
              <a:rPr lang="fr-FR" sz="1100" dirty="0" smtClean="0"/>
              <a:t>natal </a:t>
            </a:r>
            <a:r>
              <a:rPr lang="fr-FR" sz="1100" dirty="0"/>
              <a:t>dispersal (km) (utilisé dans Bellamy et al., 2003) : </a:t>
            </a:r>
            <a:r>
              <a:rPr lang="fr-FR" sz="1100" dirty="0" smtClean="0"/>
              <a:t>82.7</a:t>
            </a:r>
            <a:endParaRPr lang="fr-FR" sz="1100" dirty="0"/>
          </a:p>
          <a:p>
            <a:r>
              <a:rPr lang="fr-FR" sz="1100" dirty="0" err="1"/>
              <a:t>Breeding</a:t>
            </a:r>
            <a:r>
              <a:rPr lang="fr-FR" sz="1100" dirty="0"/>
              <a:t> dispersal : </a:t>
            </a:r>
            <a:r>
              <a:rPr lang="fr-FR" sz="1100" dirty="0" smtClean="0"/>
              <a:t>27.5 +- 32</a:t>
            </a:r>
          </a:p>
          <a:p>
            <a:r>
              <a:rPr lang="fr-FR" sz="1100" b="1" dirty="0" smtClean="0"/>
              <a:t>SYLBOR </a:t>
            </a:r>
            <a:r>
              <a:rPr lang="fr-FR" sz="1100" dirty="0" smtClean="0"/>
              <a:t>: pas de données</a:t>
            </a:r>
          </a:p>
          <a:p>
            <a:endParaRPr lang="fr-FR" sz="1200" dirty="0"/>
          </a:p>
          <a:p>
            <a:r>
              <a:rPr lang="fr-FR" sz="1100" b="1" dirty="0" smtClean="0"/>
              <a:t>Effet de l’habitat ? </a:t>
            </a:r>
          </a:p>
          <a:p>
            <a:r>
              <a:rPr lang="fr-FR" sz="1100" dirty="0" smtClean="0"/>
              <a:t>Synchronie supérieure dans les terres agricoles comparée à la synchronie observée dans les forêts (Paradis et al., 2000)</a:t>
            </a:r>
          </a:p>
          <a:p>
            <a:r>
              <a:rPr lang="fr-FR" sz="1100" dirty="0" smtClean="0"/>
              <a:t>Synchronie plus faible dans les habitats avec moins de forêts (Bellamy et al., 2003) sauf pour SYLATR</a:t>
            </a:r>
          </a:p>
          <a:p>
            <a:r>
              <a:rPr lang="fr-FR" sz="1100" dirty="0" smtClean="0"/>
              <a:t>Diminution de la synchronie chez SYLATR quand il y a des différences de quantité de couverture. (Bellamy, 2003)</a:t>
            </a:r>
          </a:p>
          <a:p>
            <a:r>
              <a:rPr lang="fr-FR" sz="1100" dirty="0" smtClean="0"/>
              <a:t>SYLBOR n’apparait jamais dans les bois des paysages ouverts (Bellamy et al., 2003)</a:t>
            </a:r>
          </a:p>
          <a:p>
            <a:r>
              <a:rPr lang="fr-FR" sz="1100" dirty="0" smtClean="0"/>
              <a:t>PARCAE, </a:t>
            </a:r>
            <a:r>
              <a:rPr lang="fr-FR" sz="1100" dirty="0"/>
              <a:t>on observe une augmentation de la </a:t>
            </a:r>
            <a:r>
              <a:rPr lang="fr-FR" sz="1100" dirty="0" err="1"/>
              <a:t>proba</a:t>
            </a:r>
            <a:r>
              <a:rPr lang="fr-FR" sz="1100" dirty="0"/>
              <a:t> de </a:t>
            </a:r>
            <a:r>
              <a:rPr lang="fr-FR" sz="1100" dirty="0" err="1"/>
              <a:t>repro</a:t>
            </a:r>
            <a:r>
              <a:rPr lang="fr-FR" sz="1100" dirty="0"/>
              <a:t> lorsque que la quantité de haie augmente (</a:t>
            </a:r>
            <a:r>
              <a:rPr lang="fr-FR" sz="1100" dirty="0" err="1"/>
              <a:t>Hinsley</a:t>
            </a:r>
            <a:r>
              <a:rPr lang="fr-FR" sz="1100" dirty="0"/>
              <a:t> et al., 1995)</a:t>
            </a:r>
          </a:p>
          <a:p>
            <a:endParaRPr lang="fr-FR" sz="1200" dirty="0" smtClean="0"/>
          </a:p>
        </p:txBody>
      </p:sp>
      <p:sp>
        <p:nvSpPr>
          <p:cNvPr id="2" name="Rectangle 1"/>
          <p:cNvSpPr/>
          <p:nvPr/>
        </p:nvSpPr>
        <p:spPr>
          <a:xfrm>
            <a:off x="2808515" y="1410789"/>
            <a:ext cx="6936377" cy="4258492"/>
          </a:xfrm>
          <a:prstGeom prst="rect">
            <a:avLst/>
          </a:prstGeom>
          <a:solidFill>
            <a:schemeClr val="bg1"/>
          </a:solidFill>
          <a:ln w="76200">
            <a:solidFill>
              <a:srgbClr val="FF88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Importance de la distance sélectionnée</a:t>
            </a:r>
          </a:p>
          <a:p>
            <a:pPr algn="ctr"/>
            <a:r>
              <a:rPr lang="fr-FR" sz="2000" b="1" dirty="0" smtClean="0">
                <a:solidFill>
                  <a:schemeClr val="tx1"/>
                </a:solidFill>
              </a:rPr>
              <a:t>+ </a:t>
            </a:r>
          </a:p>
          <a:p>
            <a:pPr algn="ctr"/>
            <a:r>
              <a:rPr lang="fr-FR" sz="2000" b="1" dirty="0" smtClean="0">
                <a:solidFill>
                  <a:schemeClr val="tx1"/>
                </a:solidFill>
              </a:rPr>
              <a:t>Importance de l’habitat sélectionné</a:t>
            </a:r>
            <a:endParaRPr lang="fr-FR" sz="2000" b="1" dirty="0">
              <a:solidFill>
                <a:schemeClr val="tx1"/>
              </a:solidFill>
            </a:endParaRPr>
          </a:p>
        </p:txBody>
      </p:sp>
    </p:spTree>
    <p:extLst>
      <p:ext uri="{BB962C8B-B14F-4D97-AF65-F5344CB8AC3E}">
        <p14:creationId xmlns:p14="http://schemas.microsoft.com/office/powerpoint/2010/main" val="1704859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8085834" y="734295"/>
            <a:ext cx="3975879" cy="3072970"/>
          </a:xfrm>
          <a:prstGeom prst="rect">
            <a:avLst/>
          </a:prstGeom>
        </p:spPr>
      </p:pic>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Nombre de points d’écoute autour des stations STOC</a:t>
            </a:r>
            <a:endParaRPr lang="fr-FR" dirty="0"/>
          </a:p>
        </p:txBody>
      </p:sp>
      <p:pic>
        <p:nvPicPr>
          <p:cNvPr id="2" name="Image 1"/>
          <p:cNvPicPr>
            <a:picLocks noChangeAspect="1"/>
          </p:cNvPicPr>
          <p:nvPr/>
        </p:nvPicPr>
        <p:blipFill>
          <a:blip r:embed="rId3"/>
          <a:stretch>
            <a:fillRect/>
          </a:stretch>
        </p:blipFill>
        <p:spPr>
          <a:xfrm>
            <a:off x="253494" y="3990115"/>
            <a:ext cx="3684817" cy="2753023"/>
          </a:xfrm>
          <a:prstGeom prst="rect">
            <a:avLst/>
          </a:prstGeom>
        </p:spPr>
      </p:pic>
      <p:pic>
        <p:nvPicPr>
          <p:cNvPr id="4" name="Image 3"/>
          <p:cNvPicPr>
            <a:picLocks noChangeAspect="1"/>
          </p:cNvPicPr>
          <p:nvPr/>
        </p:nvPicPr>
        <p:blipFill>
          <a:blip r:embed="rId4"/>
          <a:stretch>
            <a:fillRect/>
          </a:stretch>
        </p:blipFill>
        <p:spPr>
          <a:xfrm>
            <a:off x="4111119" y="734295"/>
            <a:ext cx="3969762" cy="2979859"/>
          </a:xfrm>
          <a:prstGeom prst="rect">
            <a:avLst/>
          </a:prstGeom>
        </p:spPr>
      </p:pic>
      <p:sp>
        <p:nvSpPr>
          <p:cNvPr id="7" name="ZoneTexte 6"/>
          <p:cNvSpPr txBox="1"/>
          <p:nvPr/>
        </p:nvSpPr>
        <p:spPr>
          <a:xfrm>
            <a:off x="5752763" y="1190349"/>
            <a:ext cx="2847704" cy="923330"/>
          </a:xfrm>
          <a:prstGeom prst="rect">
            <a:avLst/>
          </a:prstGeom>
          <a:noFill/>
        </p:spPr>
        <p:txBody>
          <a:bodyPr wrap="square" rtlCol="0">
            <a:spAutoFit/>
          </a:bodyPr>
          <a:lstStyle/>
          <a:p>
            <a:r>
              <a:rPr lang="fr-FR" dirty="0" smtClean="0"/>
              <a:t>Buffer de 10 km</a:t>
            </a:r>
          </a:p>
          <a:p>
            <a:r>
              <a:rPr lang="fr-FR" sz="1200" dirty="0" err="1" smtClean="0"/>
              <a:t>Mean</a:t>
            </a:r>
            <a:r>
              <a:rPr lang="fr-FR" sz="1200" dirty="0" smtClean="0"/>
              <a:t>= 23,24235</a:t>
            </a:r>
          </a:p>
          <a:p>
            <a:r>
              <a:rPr lang="fr-FR" sz="1200" dirty="0" smtClean="0"/>
              <a:t>Stations avec 0 point = 95</a:t>
            </a:r>
          </a:p>
          <a:p>
            <a:r>
              <a:rPr lang="fr-FR" sz="1200" dirty="0" smtClean="0"/>
              <a:t>Stations &lt; 15points = 204</a:t>
            </a:r>
            <a:endParaRPr lang="fr-FR" sz="1200" dirty="0"/>
          </a:p>
        </p:txBody>
      </p:sp>
      <p:sp>
        <p:nvSpPr>
          <p:cNvPr id="3" name="ZoneTexte 2"/>
          <p:cNvSpPr txBox="1"/>
          <p:nvPr/>
        </p:nvSpPr>
        <p:spPr>
          <a:xfrm>
            <a:off x="2009209" y="4295087"/>
            <a:ext cx="2847704" cy="923330"/>
          </a:xfrm>
          <a:prstGeom prst="rect">
            <a:avLst/>
          </a:prstGeom>
          <a:noFill/>
        </p:spPr>
        <p:txBody>
          <a:bodyPr wrap="square" rtlCol="0">
            <a:spAutoFit/>
          </a:bodyPr>
          <a:lstStyle/>
          <a:p>
            <a:r>
              <a:rPr lang="fr-FR" dirty="0" smtClean="0"/>
              <a:t>Buffer de 20 km</a:t>
            </a:r>
          </a:p>
          <a:p>
            <a:r>
              <a:rPr lang="fr-FR" sz="1200" dirty="0" err="1" smtClean="0"/>
              <a:t>Mean</a:t>
            </a:r>
            <a:r>
              <a:rPr lang="fr-FR" sz="1200" dirty="0" smtClean="0"/>
              <a:t>= 80.6352</a:t>
            </a:r>
          </a:p>
          <a:p>
            <a:r>
              <a:rPr lang="fr-FR" sz="1200" dirty="0" smtClean="0"/>
              <a:t>Stations avec 0 point = 20</a:t>
            </a:r>
          </a:p>
          <a:p>
            <a:r>
              <a:rPr lang="fr-FR" sz="1200" dirty="0" smtClean="0"/>
              <a:t>Stations &lt; 15points = 62</a:t>
            </a:r>
            <a:endParaRPr lang="fr-FR" sz="1200" dirty="0"/>
          </a:p>
        </p:txBody>
      </p:sp>
      <p:sp>
        <p:nvSpPr>
          <p:cNvPr id="8" name="ZoneTexte 7"/>
          <p:cNvSpPr txBox="1"/>
          <p:nvPr/>
        </p:nvSpPr>
        <p:spPr>
          <a:xfrm>
            <a:off x="10130725" y="1177285"/>
            <a:ext cx="2847704" cy="923330"/>
          </a:xfrm>
          <a:prstGeom prst="rect">
            <a:avLst/>
          </a:prstGeom>
          <a:noFill/>
        </p:spPr>
        <p:txBody>
          <a:bodyPr wrap="square" rtlCol="0">
            <a:spAutoFit/>
          </a:bodyPr>
          <a:lstStyle/>
          <a:p>
            <a:r>
              <a:rPr lang="fr-FR" dirty="0" smtClean="0"/>
              <a:t>Buffer de 15 km</a:t>
            </a:r>
          </a:p>
          <a:p>
            <a:r>
              <a:rPr lang="fr-FR" sz="1200" dirty="0" err="1" smtClean="0"/>
              <a:t>Mean</a:t>
            </a:r>
            <a:r>
              <a:rPr lang="fr-FR" sz="1200" dirty="0" smtClean="0"/>
              <a:t>= 47,04847</a:t>
            </a:r>
          </a:p>
          <a:p>
            <a:r>
              <a:rPr lang="fr-FR" sz="1200" dirty="0" smtClean="0"/>
              <a:t>Stations avec 0 point = 44</a:t>
            </a:r>
          </a:p>
          <a:p>
            <a:r>
              <a:rPr lang="fr-FR" sz="1200" dirty="0" smtClean="0"/>
              <a:t>Stations &lt; 15points = 107</a:t>
            </a:r>
            <a:endParaRPr lang="fr-FR" sz="1200" dirty="0"/>
          </a:p>
        </p:txBody>
      </p:sp>
      <p:pic>
        <p:nvPicPr>
          <p:cNvPr id="10" name="Image 9"/>
          <p:cNvPicPr>
            <a:picLocks noChangeAspect="1"/>
          </p:cNvPicPr>
          <p:nvPr/>
        </p:nvPicPr>
        <p:blipFill>
          <a:blip r:embed="rId5"/>
          <a:stretch>
            <a:fillRect/>
          </a:stretch>
        </p:blipFill>
        <p:spPr>
          <a:xfrm>
            <a:off x="166801" y="812507"/>
            <a:ext cx="3858205" cy="2871222"/>
          </a:xfrm>
          <a:prstGeom prst="rect">
            <a:avLst/>
          </a:prstGeom>
        </p:spPr>
      </p:pic>
      <p:sp>
        <p:nvSpPr>
          <p:cNvPr id="11" name="ZoneTexte 10"/>
          <p:cNvSpPr txBox="1"/>
          <p:nvPr/>
        </p:nvSpPr>
        <p:spPr>
          <a:xfrm>
            <a:off x="2168366" y="1190349"/>
            <a:ext cx="2847704" cy="923330"/>
          </a:xfrm>
          <a:prstGeom prst="rect">
            <a:avLst/>
          </a:prstGeom>
          <a:noFill/>
        </p:spPr>
        <p:txBody>
          <a:bodyPr wrap="square" rtlCol="0">
            <a:spAutoFit/>
          </a:bodyPr>
          <a:lstStyle/>
          <a:p>
            <a:r>
              <a:rPr lang="fr-FR" dirty="0" smtClean="0"/>
              <a:t>Buffer de </a:t>
            </a:r>
            <a:r>
              <a:rPr lang="fr-FR" dirty="0"/>
              <a:t>5</a:t>
            </a:r>
            <a:r>
              <a:rPr lang="fr-FR" dirty="0" smtClean="0"/>
              <a:t> km</a:t>
            </a:r>
          </a:p>
          <a:p>
            <a:r>
              <a:rPr lang="fr-FR" sz="1200" dirty="0" err="1" smtClean="0"/>
              <a:t>Mean</a:t>
            </a:r>
            <a:r>
              <a:rPr lang="fr-FR" sz="1200" dirty="0" smtClean="0"/>
              <a:t>= 7.122449 </a:t>
            </a:r>
          </a:p>
          <a:p>
            <a:r>
              <a:rPr lang="fr-FR" sz="1200" dirty="0" smtClean="0"/>
              <a:t>Stations avec 0 point = 198</a:t>
            </a:r>
          </a:p>
          <a:p>
            <a:r>
              <a:rPr lang="fr-FR" sz="1200" dirty="0" smtClean="0"/>
              <a:t>Stations &lt; 15points = 331</a:t>
            </a:r>
            <a:endParaRPr lang="fr-FR" sz="1200" dirty="0"/>
          </a:p>
        </p:txBody>
      </p:sp>
      <p:pic>
        <p:nvPicPr>
          <p:cNvPr id="12" name="Image 11"/>
          <p:cNvPicPr>
            <a:picLocks noChangeAspect="1"/>
          </p:cNvPicPr>
          <p:nvPr/>
        </p:nvPicPr>
        <p:blipFill>
          <a:blip r:embed="rId6"/>
          <a:stretch>
            <a:fillRect/>
          </a:stretch>
        </p:blipFill>
        <p:spPr>
          <a:xfrm>
            <a:off x="8254403" y="3892656"/>
            <a:ext cx="3879293" cy="2895810"/>
          </a:xfrm>
          <a:prstGeom prst="rect">
            <a:avLst/>
          </a:prstGeom>
        </p:spPr>
      </p:pic>
      <p:sp>
        <p:nvSpPr>
          <p:cNvPr id="13" name="ZoneTexte 12"/>
          <p:cNvSpPr txBox="1"/>
          <p:nvPr/>
        </p:nvSpPr>
        <p:spPr>
          <a:xfrm>
            <a:off x="10322314" y="4198925"/>
            <a:ext cx="2847704" cy="923330"/>
          </a:xfrm>
          <a:prstGeom prst="rect">
            <a:avLst/>
          </a:prstGeom>
          <a:noFill/>
        </p:spPr>
        <p:txBody>
          <a:bodyPr wrap="square" rtlCol="0">
            <a:spAutoFit/>
          </a:bodyPr>
          <a:lstStyle/>
          <a:p>
            <a:r>
              <a:rPr lang="fr-FR" dirty="0" smtClean="0"/>
              <a:t>Buffer de 30 km</a:t>
            </a:r>
          </a:p>
          <a:p>
            <a:r>
              <a:rPr lang="fr-FR" sz="1200" dirty="0" err="1" smtClean="0"/>
              <a:t>Mean</a:t>
            </a:r>
            <a:r>
              <a:rPr lang="fr-FR" sz="1200" dirty="0" smtClean="0"/>
              <a:t>= 163,0689</a:t>
            </a:r>
          </a:p>
          <a:p>
            <a:r>
              <a:rPr lang="fr-FR" sz="1200" dirty="0" smtClean="0"/>
              <a:t>Stations avec 0 point = 6</a:t>
            </a:r>
          </a:p>
          <a:p>
            <a:r>
              <a:rPr lang="fr-FR" sz="1200" dirty="0" smtClean="0"/>
              <a:t>Stations &lt; 15points = </a:t>
            </a:r>
            <a:r>
              <a:rPr lang="fr-FR" sz="1200" dirty="0"/>
              <a:t>9</a:t>
            </a:r>
          </a:p>
        </p:txBody>
      </p:sp>
      <p:pic>
        <p:nvPicPr>
          <p:cNvPr id="14" name="Image 13"/>
          <p:cNvPicPr>
            <a:picLocks noChangeAspect="1"/>
          </p:cNvPicPr>
          <p:nvPr/>
        </p:nvPicPr>
        <p:blipFill>
          <a:blip r:embed="rId7"/>
          <a:stretch>
            <a:fillRect/>
          </a:stretch>
        </p:blipFill>
        <p:spPr>
          <a:xfrm>
            <a:off x="4255110" y="3944789"/>
            <a:ext cx="3825771" cy="2843677"/>
          </a:xfrm>
          <a:prstGeom prst="rect">
            <a:avLst/>
          </a:prstGeom>
        </p:spPr>
      </p:pic>
      <p:sp>
        <p:nvSpPr>
          <p:cNvPr id="15" name="ZoneTexte 14"/>
          <p:cNvSpPr txBox="1"/>
          <p:nvPr/>
        </p:nvSpPr>
        <p:spPr>
          <a:xfrm>
            <a:off x="6167995" y="4233422"/>
            <a:ext cx="2847704" cy="923330"/>
          </a:xfrm>
          <a:prstGeom prst="rect">
            <a:avLst/>
          </a:prstGeom>
          <a:noFill/>
        </p:spPr>
        <p:txBody>
          <a:bodyPr wrap="square" rtlCol="0">
            <a:spAutoFit/>
          </a:bodyPr>
          <a:lstStyle/>
          <a:p>
            <a:r>
              <a:rPr lang="fr-FR" dirty="0" smtClean="0"/>
              <a:t>Buffer de 25 km</a:t>
            </a:r>
          </a:p>
          <a:p>
            <a:r>
              <a:rPr lang="fr-FR" sz="1200" dirty="0" err="1" smtClean="0"/>
              <a:t>Mean</a:t>
            </a:r>
            <a:r>
              <a:rPr lang="fr-FR" sz="1200" dirty="0" smtClean="0"/>
              <a:t>= 119.6837</a:t>
            </a:r>
          </a:p>
          <a:p>
            <a:r>
              <a:rPr lang="fr-FR" sz="1200" dirty="0" smtClean="0"/>
              <a:t>Stations avec 0 point = </a:t>
            </a:r>
            <a:r>
              <a:rPr lang="fr-FR" sz="1200" dirty="0"/>
              <a:t>8</a:t>
            </a:r>
            <a:endParaRPr lang="fr-FR" sz="1200" dirty="0" smtClean="0"/>
          </a:p>
          <a:p>
            <a:r>
              <a:rPr lang="fr-FR" sz="1200" dirty="0" smtClean="0"/>
              <a:t>Stations &lt; 15points = 21</a:t>
            </a:r>
            <a:endParaRPr lang="fr-FR" sz="1200" dirty="0"/>
          </a:p>
        </p:txBody>
      </p:sp>
    </p:spTree>
    <p:extLst>
      <p:ext uri="{BB962C8B-B14F-4D97-AF65-F5344CB8AC3E}">
        <p14:creationId xmlns:p14="http://schemas.microsoft.com/office/powerpoint/2010/main" val="2158309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47784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Les données STOC capture</a:t>
            </a:r>
            <a:endParaRPr lang="fr-FR" sz="3200" dirty="0"/>
          </a:p>
        </p:txBody>
      </p:sp>
    </p:spTree>
    <p:extLst>
      <p:ext uri="{BB962C8B-B14F-4D97-AF65-F5344CB8AC3E}">
        <p14:creationId xmlns:p14="http://schemas.microsoft.com/office/powerpoint/2010/main" val="290338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12192000" cy="4896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Habitats</a:t>
            </a:r>
          </a:p>
          <a:p>
            <a:pPr algn="ctr"/>
            <a:r>
              <a:rPr lang="fr-FR" sz="2400" dirty="0" smtClean="0"/>
              <a:t>Comment regrouper les habitats ? </a:t>
            </a:r>
            <a:endParaRPr lang="fr-FR" sz="2400" dirty="0"/>
          </a:p>
        </p:txBody>
      </p:sp>
    </p:spTree>
    <p:extLst>
      <p:ext uri="{BB962C8B-B14F-4D97-AF65-F5344CB8AC3E}">
        <p14:creationId xmlns:p14="http://schemas.microsoft.com/office/powerpoint/2010/main" val="430684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STOC</a:t>
            </a:r>
            <a:endParaRPr lang="fr-FR" dirty="0"/>
          </a:p>
        </p:txBody>
      </p:sp>
      <p:sp>
        <p:nvSpPr>
          <p:cNvPr id="5" name="ZoneTexte 4"/>
          <p:cNvSpPr txBox="1"/>
          <p:nvPr/>
        </p:nvSpPr>
        <p:spPr>
          <a:xfrm>
            <a:off x="335016" y="1432838"/>
            <a:ext cx="11521968" cy="4708981"/>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t>Buffer </a:t>
            </a:r>
            <a:r>
              <a:rPr lang="fr-FR" sz="2000" dirty="0"/>
              <a:t>de</a:t>
            </a:r>
            <a:r>
              <a:rPr lang="fr-FR" sz="2000" b="1" dirty="0"/>
              <a:t> 200 m </a:t>
            </a:r>
            <a:r>
              <a:rPr lang="fr-FR" sz="2000" dirty="0"/>
              <a:t>autour de la station STOC</a:t>
            </a:r>
          </a:p>
          <a:p>
            <a:pPr marL="285750" indent="-285750">
              <a:buFont typeface="Arial" panose="020B0604020202020204" pitchFamily="34" charset="0"/>
              <a:buChar char="•"/>
            </a:pPr>
            <a:r>
              <a:rPr lang="fr-FR" sz="2000" dirty="0"/>
              <a:t>Intersection entre le buffer et les polygones de la couche CLC</a:t>
            </a:r>
          </a:p>
          <a:p>
            <a:pPr marL="285750" indent="-285750">
              <a:buFont typeface="Arial" panose="020B0604020202020204" pitchFamily="34" charset="0"/>
              <a:buChar char="•"/>
            </a:pPr>
            <a:r>
              <a:rPr lang="fr-FR" sz="2000" dirty="0"/>
              <a:t>Quel type d’habitat prend le plus d’espace dans le buffer ? Quel est le second type d’habitat qui prend le plus d’espace dans le modèle ? </a:t>
            </a:r>
          </a:p>
          <a:p>
            <a:pPr marL="285750" indent="-285750">
              <a:buFont typeface="Arial" panose="020B0604020202020204" pitchFamily="34" charset="0"/>
              <a:buChar char="•"/>
            </a:pPr>
            <a:r>
              <a:rPr lang="fr-FR" sz="2000" dirty="0"/>
              <a:t>On récupère le code CLC « primaire » et le code CLC « secondaire </a:t>
            </a:r>
            <a:r>
              <a:rPr lang="fr-FR" sz="2000" dirty="0" smtClean="0"/>
              <a:t>»</a:t>
            </a:r>
          </a:p>
          <a:p>
            <a:pPr marL="285750" indent="-285750">
              <a:buFont typeface="Arial" panose="020B0604020202020204" pitchFamily="34" charset="0"/>
              <a:buChar char="•"/>
            </a:pPr>
            <a:endParaRPr lang="fr-FR" sz="2000" dirty="0"/>
          </a:p>
          <a:p>
            <a:r>
              <a:rPr lang="fr-FR" sz="2000" dirty="0" smtClean="0"/>
              <a:t>On a 444 stations, dans les 444 stations il y a 48 stations sans géolocalisation dont 25 sont des stations qui n’ont jamais fonctionné.</a:t>
            </a:r>
          </a:p>
          <a:p>
            <a:endParaRPr lang="fr-FR" sz="2000" dirty="0" smtClean="0"/>
          </a:p>
          <a:p>
            <a:r>
              <a:rPr lang="fr-FR" sz="2000" dirty="0" smtClean="0"/>
              <a:t>Il manque donc les données de localisation précises pour </a:t>
            </a:r>
            <a:r>
              <a:rPr lang="fr-FR" sz="2000" b="1" dirty="0" smtClean="0"/>
              <a:t>23</a:t>
            </a:r>
            <a:r>
              <a:rPr lang="fr-FR" sz="2000" dirty="0" smtClean="0"/>
              <a:t> stations. </a:t>
            </a:r>
          </a:p>
          <a:p>
            <a:r>
              <a:rPr lang="fr-FR" sz="2000" dirty="0" smtClean="0"/>
              <a:t>Dans ces 23 stations, </a:t>
            </a:r>
            <a:r>
              <a:rPr lang="fr-FR" sz="2000" b="1" dirty="0" smtClean="0"/>
              <a:t>13</a:t>
            </a:r>
            <a:r>
              <a:rPr lang="fr-FR" sz="2000" dirty="0" smtClean="0"/>
              <a:t> seraient très utiles car elles ont capturés des individus utilisés dans la partie CMR.</a:t>
            </a:r>
          </a:p>
          <a:p>
            <a:r>
              <a:rPr lang="fr-FR" sz="2000" dirty="0" smtClean="0"/>
              <a:t>(117, 40, 92, 57, 88, 89, 82, 107, 104, 143, 145, 226, 208)</a:t>
            </a:r>
          </a:p>
          <a:p>
            <a:r>
              <a:rPr lang="fr-FR" sz="2000" dirty="0" smtClean="0"/>
              <a:t>-&gt; ça représente </a:t>
            </a:r>
            <a:r>
              <a:rPr lang="fr-FR" sz="2000" b="1" dirty="0" smtClean="0"/>
              <a:t>90</a:t>
            </a:r>
            <a:r>
              <a:rPr lang="fr-FR" sz="2000" dirty="0" smtClean="0"/>
              <a:t> individus chez </a:t>
            </a:r>
            <a:r>
              <a:rPr lang="fr-FR" sz="2000" dirty="0" err="1" smtClean="0"/>
              <a:t>parmaj</a:t>
            </a:r>
            <a:r>
              <a:rPr lang="fr-FR" sz="2000" dirty="0"/>
              <a:t> </a:t>
            </a:r>
            <a:r>
              <a:rPr lang="fr-FR" sz="2000" dirty="0" smtClean="0"/>
              <a:t>et </a:t>
            </a:r>
            <a:r>
              <a:rPr lang="fr-FR" sz="2000" b="1" dirty="0" smtClean="0"/>
              <a:t>26</a:t>
            </a:r>
            <a:r>
              <a:rPr lang="fr-FR" sz="2000" dirty="0" smtClean="0"/>
              <a:t> chez </a:t>
            </a:r>
            <a:r>
              <a:rPr lang="fr-FR" sz="2000" dirty="0" err="1" smtClean="0"/>
              <a:t>parcae</a:t>
            </a:r>
            <a:endParaRPr lang="fr-FR" sz="2000" dirty="0"/>
          </a:p>
          <a:p>
            <a:endParaRPr lang="fr-FR" sz="2000" dirty="0" smtClean="0"/>
          </a:p>
          <a:p>
            <a:r>
              <a:rPr lang="fr-FR" sz="2000" dirty="0" smtClean="0"/>
              <a:t>Une « vérification terrain » (accord des bagueurs sur le type d’habitat décrivant leur station) est en cours.</a:t>
            </a:r>
            <a:endParaRPr lang="fr-FR" sz="2000" dirty="0"/>
          </a:p>
        </p:txBody>
      </p:sp>
    </p:spTree>
    <p:extLst>
      <p:ext uri="{BB962C8B-B14F-4D97-AF65-F5344CB8AC3E}">
        <p14:creationId xmlns:p14="http://schemas.microsoft.com/office/powerpoint/2010/main" val="4072287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5" name="ZoneTexte 4"/>
          <p:cNvSpPr txBox="1"/>
          <p:nvPr/>
        </p:nvSpPr>
        <p:spPr>
          <a:xfrm>
            <a:off x="335016" y="1432838"/>
            <a:ext cx="11521968" cy="3170099"/>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t>Buffer </a:t>
            </a:r>
            <a:r>
              <a:rPr lang="fr-FR" sz="2000" dirty="0"/>
              <a:t>de</a:t>
            </a:r>
            <a:r>
              <a:rPr lang="fr-FR" sz="2000" b="1" dirty="0"/>
              <a:t> 200 m </a:t>
            </a:r>
            <a:r>
              <a:rPr lang="fr-FR" sz="2000" dirty="0"/>
              <a:t>autour </a:t>
            </a:r>
            <a:r>
              <a:rPr lang="fr-FR" sz="2000" dirty="0" smtClean="0"/>
              <a:t>du point d’écoute</a:t>
            </a:r>
          </a:p>
          <a:p>
            <a:pPr marL="285750" indent="-285750">
              <a:buFont typeface="Arial" panose="020B0604020202020204" pitchFamily="34" charset="0"/>
              <a:buChar char="•"/>
            </a:pPr>
            <a:r>
              <a:rPr lang="fr-FR" sz="2000" dirty="0" smtClean="0"/>
              <a:t>Intersection </a:t>
            </a:r>
            <a:r>
              <a:rPr lang="fr-FR" sz="2000" dirty="0"/>
              <a:t>entre le buffer et les polygones de la couche CLC</a:t>
            </a:r>
          </a:p>
          <a:p>
            <a:pPr marL="285750" indent="-285750">
              <a:buFont typeface="Arial" panose="020B0604020202020204" pitchFamily="34" charset="0"/>
              <a:buChar char="•"/>
            </a:pPr>
            <a:r>
              <a:rPr lang="fr-FR" sz="2000" dirty="0"/>
              <a:t>Quel type d’habitat prend le plus d’espace dans le buffer ? Quel est le second type d’habitat qui prend le plus d’espace dans le modèle ? </a:t>
            </a:r>
          </a:p>
          <a:p>
            <a:pPr marL="285750" indent="-285750">
              <a:buFont typeface="Arial" panose="020B0604020202020204" pitchFamily="34" charset="0"/>
              <a:buChar char="•"/>
            </a:pPr>
            <a:r>
              <a:rPr lang="fr-FR" sz="2000" dirty="0"/>
              <a:t>On récupère le code CLC « primaire » et le code CLC « secondaire </a:t>
            </a:r>
            <a:r>
              <a:rPr lang="fr-FR" sz="2000" dirty="0" smtClean="0"/>
              <a:t>»</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endParaRPr lang="fr-FR" sz="2000" dirty="0" smtClean="0"/>
          </a:p>
          <a:p>
            <a:r>
              <a:rPr lang="fr-FR" sz="2000" dirty="0" smtClean="0"/>
              <a:t>-&gt; Pas de validation terrain.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endParaRPr lang="fr-FR" sz="2000" dirty="0" smtClean="0"/>
          </a:p>
        </p:txBody>
      </p:sp>
    </p:spTree>
    <p:extLst>
      <p:ext uri="{BB962C8B-B14F-4D97-AF65-F5344CB8AC3E}">
        <p14:creationId xmlns:p14="http://schemas.microsoft.com/office/powerpoint/2010/main" val="323426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5" name="ZoneTexte 4"/>
          <p:cNvSpPr txBox="1"/>
          <p:nvPr/>
        </p:nvSpPr>
        <p:spPr>
          <a:xfrm>
            <a:off x="335016" y="1432838"/>
            <a:ext cx="11521968" cy="1631216"/>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t>Problème : la description des habitats étant très précise, on a beaucoup de covariables à prendre en compte </a:t>
            </a:r>
          </a:p>
          <a:p>
            <a:endParaRPr lang="fr-FR" sz="2000" dirty="0" smtClean="0"/>
          </a:p>
          <a:p>
            <a:pPr algn="ctr"/>
            <a:r>
              <a:rPr lang="fr-FR" sz="2000" dirty="0" smtClean="0"/>
              <a:t>-&gt; Il faut pouvoir regrouper des types d’habitats en plus grandes classes.  </a:t>
            </a:r>
            <a:endParaRPr lang="fr-FR" sz="2000" dirty="0"/>
          </a:p>
          <a:p>
            <a:pPr marL="285750" indent="-285750">
              <a:buFont typeface="Arial" panose="020B0604020202020204" pitchFamily="34" charset="0"/>
              <a:buChar char="•"/>
            </a:pPr>
            <a:endParaRPr lang="fr-FR" sz="2000" dirty="0" smtClean="0"/>
          </a:p>
        </p:txBody>
      </p:sp>
    </p:spTree>
    <p:extLst>
      <p:ext uri="{BB962C8B-B14F-4D97-AF65-F5344CB8AC3E}">
        <p14:creationId xmlns:p14="http://schemas.microsoft.com/office/powerpoint/2010/main" val="2696250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5" name="ZoneTexte 4"/>
          <p:cNvSpPr txBox="1"/>
          <p:nvPr/>
        </p:nvSpPr>
        <p:spPr>
          <a:xfrm>
            <a:off x="153861" y="721313"/>
            <a:ext cx="11521968" cy="5940088"/>
          </a:xfrm>
          <a:prstGeom prst="rect">
            <a:avLst/>
          </a:prstGeom>
          <a:noFill/>
        </p:spPr>
        <p:txBody>
          <a:bodyPr wrap="square" rtlCol="0">
            <a:spAutoFit/>
          </a:bodyPr>
          <a:lstStyle/>
          <a:p>
            <a:r>
              <a:rPr lang="fr-FR" dirty="0" smtClean="0"/>
              <a:t>Retours (très rapide) des spécialistes sur les mésanges contactés par Pierre-Yves à propos des habitats plus ou moins favorables au mésanges :</a:t>
            </a:r>
          </a:p>
          <a:p>
            <a:pPr marL="285750" indent="-285750">
              <a:buFont typeface="Arial" panose="020B0604020202020204" pitchFamily="34" charset="0"/>
              <a:buChar char="•"/>
            </a:pPr>
            <a:r>
              <a:rPr lang="fr-FR" dirty="0"/>
              <a:t>Bleue plus présente dans les forêts de chênes</a:t>
            </a:r>
          </a:p>
          <a:p>
            <a:pPr marL="285750" indent="-285750">
              <a:buFont typeface="Arial" panose="020B0604020202020204" pitchFamily="34" charset="0"/>
              <a:buChar char="•"/>
            </a:pPr>
            <a:r>
              <a:rPr lang="fr-FR" dirty="0"/>
              <a:t>Mésange bleues évitent les conifères (</a:t>
            </a:r>
            <a:r>
              <a:rPr lang="fr-FR" dirty="0" err="1"/>
              <a:t>Cramp</a:t>
            </a:r>
            <a:r>
              <a:rPr lang="fr-FR" dirty="0"/>
              <a:t> 1998</a:t>
            </a:r>
            <a:r>
              <a:rPr lang="fr-FR" dirty="0" smtClean="0"/>
              <a:t>)</a:t>
            </a:r>
          </a:p>
          <a:p>
            <a:pPr marL="285750" indent="-285750">
              <a:buFont typeface="Arial" panose="020B0604020202020204" pitchFamily="34" charset="0"/>
              <a:buChar char="•"/>
            </a:pPr>
            <a:r>
              <a:rPr lang="fr-FR" dirty="0" err="1" smtClean="0"/>
              <a:t>Charbo</a:t>
            </a:r>
            <a:r>
              <a:rPr lang="fr-FR" dirty="0" smtClean="0"/>
              <a:t> moins spécialisée que la Bleue pour les feuillus.</a:t>
            </a:r>
          </a:p>
          <a:p>
            <a:pPr marL="285750" indent="-285750">
              <a:buFont typeface="Arial" panose="020B0604020202020204" pitchFamily="34" charset="0"/>
              <a:buChar char="•"/>
            </a:pPr>
            <a:r>
              <a:rPr lang="fr-FR" dirty="0" err="1" smtClean="0"/>
              <a:t>Charbo</a:t>
            </a:r>
            <a:r>
              <a:rPr lang="fr-FR" dirty="0" smtClean="0"/>
              <a:t> plus éclectique dans ses choix d’habitats par rapport à la bleue (Snow 1954)</a:t>
            </a:r>
          </a:p>
          <a:p>
            <a:pPr marL="285750" indent="-285750">
              <a:buFont typeface="Arial" panose="020B0604020202020204" pitchFamily="34" charset="0"/>
              <a:buChar char="•"/>
            </a:pPr>
            <a:r>
              <a:rPr lang="fr-FR" dirty="0" err="1" smtClean="0"/>
              <a:t>Charbo</a:t>
            </a:r>
            <a:r>
              <a:rPr lang="fr-FR" dirty="0" smtClean="0"/>
              <a:t> plus présente en zone urbanisée (et encore c’est dépendant des villes)</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b="1" dirty="0" smtClean="0">
                <a:sym typeface="Wingdings" panose="05000000000000000000" pitchFamily="2" charset="2"/>
              </a:rPr>
              <a:t>Importance de la composition du forestier </a:t>
            </a:r>
            <a:r>
              <a:rPr lang="fr-FR" dirty="0" smtClean="0">
                <a:sym typeface="Wingdings" panose="05000000000000000000" pitchFamily="2" charset="2"/>
              </a:rPr>
              <a:t>: Le type d’essence et âge importants pour discriminer des habitats plus favorables à l’une qu’à l’autre.  </a:t>
            </a:r>
          </a:p>
          <a:p>
            <a:endParaRPr lang="fr-FR" dirty="0"/>
          </a:p>
          <a:p>
            <a:r>
              <a:rPr lang="fr-FR" dirty="0" smtClean="0"/>
              <a:t>D’après Fuller et al., 2005 :</a:t>
            </a:r>
          </a:p>
          <a:p>
            <a:pPr marL="285750" indent="-285750">
              <a:buFont typeface="Arial" panose="020B0604020202020204" pitchFamily="34" charset="0"/>
              <a:buChar char="•"/>
            </a:pPr>
            <a:r>
              <a:rPr lang="fr-FR" dirty="0"/>
              <a:t>Mésange bleue : feuillus, </a:t>
            </a:r>
            <a:r>
              <a:rPr lang="fr-FR" dirty="0" smtClean="0"/>
              <a:t>banlieue</a:t>
            </a:r>
          </a:p>
          <a:p>
            <a:pPr marL="285750" indent="-285750">
              <a:buFont typeface="Arial" panose="020B0604020202020204" pitchFamily="34" charset="0"/>
              <a:buChar char="•"/>
            </a:pPr>
            <a:r>
              <a:rPr lang="fr-FR" dirty="0" smtClean="0"/>
              <a:t>Mésange charbonnière : feuillus </a:t>
            </a:r>
          </a:p>
          <a:p>
            <a:r>
              <a:rPr lang="fr-FR" b="1" dirty="0" smtClean="0"/>
              <a:t>-&gt;  Analyse pas assez discriminante</a:t>
            </a:r>
          </a:p>
          <a:p>
            <a:endParaRPr lang="fr-FR" sz="2000" b="1" dirty="0"/>
          </a:p>
          <a:p>
            <a:r>
              <a:rPr lang="fr-FR" dirty="0" smtClean="0"/>
              <a:t>D’après Sanz, 2010 : Analyse des paramètres démographiques des mésanges selon le type d’habitat (chêne/pins)</a:t>
            </a:r>
          </a:p>
          <a:p>
            <a:pPr marL="285750" indent="-285750">
              <a:buFont typeface="Arial" panose="020B0604020202020204" pitchFamily="34" charset="0"/>
              <a:buChar char="•"/>
            </a:pPr>
            <a:r>
              <a:rPr lang="fr-FR" dirty="0" smtClean="0"/>
              <a:t>Pas de différence des paramètres de </a:t>
            </a:r>
            <a:r>
              <a:rPr lang="fr-FR" dirty="0" err="1" smtClean="0"/>
              <a:t>repro</a:t>
            </a:r>
            <a:r>
              <a:rPr lang="fr-FR" dirty="0" smtClean="0"/>
              <a:t> selon les habitats</a:t>
            </a:r>
          </a:p>
          <a:p>
            <a:pPr marL="285750" indent="-285750">
              <a:buFont typeface="Arial" panose="020B0604020202020204" pitchFamily="34" charset="0"/>
              <a:buChar char="•"/>
            </a:pPr>
            <a:r>
              <a:rPr lang="fr-FR" dirty="0" smtClean="0"/>
              <a:t>Plus de mésanges bleues en proportion dans les forêts de chênes</a:t>
            </a:r>
          </a:p>
          <a:p>
            <a:r>
              <a:rPr lang="fr-FR" dirty="0" smtClean="0"/>
              <a:t>-&gt; (Attention) résultats sur une seule année de données</a:t>
            </a:r>
          </a:p>
          <a:p>
            <a:endParaRPr lang="fr-FR" b="1" dirty="0"/>
          </a:p>
        </p:txBody>
      </p:sp>
    </p:spTree>
    <p:extLst>
      <p:ext uri="{BB962C8B-B14F-4D97-AF65-F5344CB8AC3E}">
        <p14:creationId xmlns:p14="http://schemas.microsoft.com/office/powerpoint/2010/main" val="1946534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5" name="ZoneTexte 4"/>
          <p:cNvSpPr txBox="1"/>
          <p:nvPr/>
        </p:nvSpPr>
        <p:spPr>
          <a:xfrm>
            <a:off x="153861" y="721313"/>
            <a:ext cx="11521968" cy="6217087"/>
          </a:xfrm>
          <a:prstGeom prst="rect">
            <a:avLst/>
          </a:prstGeom>
          <a:noFill/>
        </p:spPr>
        <p:txBody>
          <a:bodyPr wrap="square" rtlCol="0">
            <a:spAutoFit/>
          </a:bodyPr>
          <a:lstStyle/>
          <a:p>
            <a:r>
              <a:rPr lang="fr-FR" dirty="0" smtClean="0"/>
              <a:t>Retours (très rapide) des spécialistes sur les mésanges contactés par Pierre-Yves à propos des habitats plus ou moins favorables au mésanges :</a:t>
            </a:r>
          </a:p>
          <a:p>
            <a:pPr marL="285750" indent="-285750">
              <a:buFont typeface="Arial" panose="020B0604020202020204" pitchFamily="34" charset="0"/>
              <a:buChar char="•"/>
            </a:pPr>
            <a:r>
              <a:rPr lang="fr-FR" dirty="0"/>
              <a:t>Bleue plus présente dans les forêts de chênes</a:t>
            </a:r>
          </a:p>
          <a:p>
            <a:pPr marL="285750" indent="-285750">
              <a:buFont typeface="Arial" panose="020B0604020202020204" pitchFamily="34" charset="0"/>
              <a:buChar char="•"/>
            </a:pPr>
            <a:r>
              <a:rPr lang="fr-FR" dirty="0"/>
              <a:t>Mésange bleues évitent les conifères (</a:t>
            </a:r>
            <a:r>
              <a:rPr lang="fr-FR" dirty="0" err="1"/>
              <a:t>Cramp</a:t>
            </a:r>
            <a:r>
              <a:rPr lang="fr-FR" dirty="0"/>
              <a:t> 1998</a:t>
            </a:r>
            <a:r>
              <a:rPr lang="fr-FR" dirty="0" smtClean="0"/>
              <a:t>)</a:t>
            </a:r>
          </a:p>
          <a:p>
            <a:pPr marL="285750" indent="-285750">
              <a:buFont typeface="Arial" panose="020B0604020202020204" pitchFamily="34" charset="0"/>
              <a:buChar char="•"/>
            </a:pPr>
            <a:r>
              <a:rPr lang="fr-FR" dirty="0" err="1" smtClean="0"/>
              <a:t>Charbo</a:t>
            </a:r>
            <a:r>
              <a:rPr lang="fr-FR" dirty="0" smtClean="0"/>
              <a:t> moins spécialisée que la Bleue pour les feuillus.</a:t>
            </a:r>
          </a:p>
          <a:p>
            <a:pPr marL="285750" indent="-285750">
              <a:buFont typeface="Arial" panose="020B0604020202020204" pitchFamily="34" charset="0"/>
              <a:buChar char="•"/>
            </a:pPr>
            <a:r>
              <a:rPr lang="fr-FR" dirty="0" smtClean="0"/>
              <a:t>La mésange </a:t>
            </a:r>
            <a:r>
              <a:rPr lang="fr-FR" dirty="0" err="1" smtClean="0"/>
              <a:t>Charbo</a:t>
            </a:r>
            <a:r>
              <a:rPr lang="fr-FR" dirty="0" smtClean="0"/>
              <a:t> est plus éclectique dans ses choix d’habitats par rapport à la bleue (Snow 1954)</a:t>
            </a:r>
          </a:p>
          <a:p>
            <a:pPr marL="285750" indent="-285750">
              <a:buFont typeface="Arial" panose="020B0604020202020204" pitchFamily="34" charset="0"/>
              <a:buChar char="•"/>
            </a:pPr>
            <a:r>
              <a:rPr lang="fr-FR" dirty="0" err="1" smtClean="0"/>
              <a:t>Charbo</a:t>
            </a:r>
            <a:r>
              <a:rPr lang="fr-FR" dirty="0" smtClean="0"/>
              <a:t> plus présente en zone urbanisée (et encore c’est dépendant des villes)</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b="1" dirty="0" smtClean="0">
                <a:sym typeface="Wingdings" panose="05000000000000000000" pitchFamily="2" charset="2"/>
              </a:rPr>
              <a:t>Importance de la composition du forestier </a:t>
            </a:r>
            <a:r>
              <a:rPr lang="fr-FR" dirty="0" smtClean="0">
                <a:sym typeface="Wingdings" panose="05000000000000000000" pitchFamily="2" charset="2"/>
              </a:rPr>
              <a:t>: Le type d’essence et âge importants pour discriminer des habitats plus favorables à l’une qu’à l’autre.  </a:t>
            </a:r>
          </a:p>
          <a:p>
            <a:endParaRPr lang="fr-FR" dirty="0"/>
          </a:p>
          <a:p>
            <a:r>
              <a:rPr lang="fr-FR" dirty="0" smtClean="0"/>
              <a:t>D’après Fuller et al., 2005 :</a:t>
            </a:r>
          </a:p>
          <a:p>
            <a:pPr marL="285750" indent="-285750">
              <a:buFont typeface="Arial" panose="020B0604020202020204" pitchFamily="34" charset="0"/>
              <a:buChar char="•"/>
            </a:pPr>
            <a:r>
              <a:rPr lang="fr-FR" dirty="0"/>
              <a:t>Mésange bleue : feuillus, banlieue et </a:t>
            </a:r>
            <a:r>
              <a:rPr lang="fr-FR" dirty="0" smtClean="0"/>
              <a:t>herbe</a:t>
            </a:r>
          </a:p>
          <a:p>
            <a:pPr marL="285750" indent="-285750">
              <a:buFont typeface="Arial" panose="020B0604020202020204" pitchFamily="34" charset="0"/>
              <a:buChar char="•"/>
            </a:pPr>
            <a:r>
              <a:rPr lang="fr-FR" dirty="0" smtClean="0"/>
              <a:t>Mésange charbonnière : feuillus </a:t>
            </a:r>
            <a:r>
              <a:rPr lang="fr-FR" dirty="0"/>
              <a:t>et </a:t>
            </a:r>
            <a:r>
              <a:rPr lang="fr-FR" dirty="0" smtClean="0"/>
              <a:t>herbes</a:t>
            </a:r>
          </a:p>
          <a:p>
            <a:r>
              <a:rPr lang="fr-FR" b="1" dirty="0" smtClean="0"/>
              <a:t>-&gt;  Analyse pas assez discriminante</a:t>
            </a:r>
          </a:p>
          <a:p>
            <a:endParaRPr lang="fr-FR" sz="2000" b="1" dirty="0"/>
          </a:p>
          <a:p>
            <a:r>
              <a:rPr lang="fr-FR" dirty="0" smtClean="0"/>
              <a:t>D’après Sanz, 2010 : Analyses des paramètres démographiques des mésanges selon le type d’habitat (chêne/pins)</a:t>
            </a:r>
          </a:p>
          <a:p>
            <a:pPr marL="285750" indent="-285750">
              <a:buFont typeface="Arial" panose="020B0604020202020204" pitchFamily="34" charset="0"/>
              <a:buChar char="•"/>
            </a:pPr>
            <a:r>
              <a:rPr lang="fr-FR" dirty="0" smtClean="0"/>
              <a:t>Pas de différence des paramètres de </a:t>
            </a:r>
            <a:r>
              <a:rPr lang="fr-FR" dirty="0" err="1" smtClean="0"/>
              <a:t>repro</a:t>
            </a:r>
            <a:r>
              <a:rPr lang="fr-FR" dirty="0" smtClean="0"/>
              <a:t> selon les habitats</a:t>
            </a:r>
          </a:p>
          <a:p>
            <a:pPr marL="285750" indent="-285750">
              <a:buFont typeface="Arial" panose="020B0604020202020204" pitchFamily="34" charset="0"/>
              <a:buChar char="•"/>
            </a:pPr>
            <a:r>
              <a:rPr lang="fr-FR" dirty="0" smtClean="0"/>
              <a:t>Plus de mésanges Bleues en proportion dans les forêt de chênes</a:t>
            </a:r>
          </a:p>
          <a:p>
            <a:r>
              <a:rPr lang="fr-FR" dirty="0" smtClean="0"/>
              <a:t>-&gt; (Attention) résultats sur une seule année de données</a:t>
            </a:r>
          </a:p>
          <a:p>
            <a:endParaRPr lang="fr-FR" b="1" dirty="0"/>
          </a:p>
          <a:p>
            <a:endParaRPr lang="fr-FR" b="1" dirty="0"/>
          </a:p>
        </p:txBody>
      </p:sp>
      <p:sp>
        <p:nvSpPr>
          <p:cNvPr id="4" name="Rectangle 3"/>
          <p:cNvSpPr/>
          <p:nvPr/>
        </p:nvSpPr>
        <p:spPr>
          <a:xfrm>
            <a:off x="2808515" y="1410789"/>
            <a:ext cx="6936377" cy="4258492"/>
          </a:xfrm>
          <a:prstGeom prst="rect">
            <a:avLst/>
          </a:prstGeom>
          <a:solidFill>
            <a:schemeClr val="bg1"/>
          </a:solidFill>
          <a:ln w="76200">
            <a:solidFill>
              <a:srgbClr val="FF88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Possibilité de regarder par nous même les habitats qui semblent plus favorables à une espèce qu’à l’autre en utilisant les données de points d’écoute</a:t>
            </a:r>
            <a:endParaRPr lang="fr-FR" sz="2000" b="1" dirty="0">
              <a:solidFill>
                <a:schemeClr val="tx1"/>
              </a:solidFill>
            </a:endParaRPr>
          </a:p>
        </p:txBody>
      </p:sp>
    </p:spTree>
    <p:extLst>
      <p:ext uri="{BB962C8B-B14F-4D97-AF65-F5344CB8AC3E}">
        <p14:creationId xmlns:p14="http://schemas.microsoft.com/office/powerpoint/2010/main" val="2656063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2" name="ZoneTexte 1"/>
          <p:cNvSpPr txBox="1"/>
          <p:nvPr/>
        </p:nvSpPr>
        <p:spPr>
          <a:xfrm>
            <a:off x="1902823" y="2233748"/>
            <a:ext cx="8386354" cy="1754326"/>
          </a:xfrm>
          <a:prstGeom prst="rect">
            <a:avLst/>
          </a:prstGeom>
          <a:noFill/>
        </p:spPr>
        <p:txBody>
          <a:bodyPr wrap="square" rtlCol="0">
            <a:spAutoFit/>
          </a:bodyPr>
          <a:lstStyle/>
          <a:p>
            <a:r>
              <a:rPr lang="fr-FR" b="1" dirty="0" smtClean="0"/>
              <a:t>Première proposition </a:t>
            </a:r>
            <a:r>
              <a:rPr lang="fr-FR" dirty="0" smtClean="0"/>
              <a:t>:</a:t>
            </a:r>
          </a:p>
          <a:p>
            <a:endParaRPr lang="fr-FR" dirty="0"/>
          </a:p>
          <a:p>
            <a:r>
              <a:rPr lang="fr-FR" dirty="0" smtClean="0"/>
              <a:t>Créer des </a:t>
            </a:r>
            <a:r>
              <a:rPr lang="fr-FR" dirty="0" err="1" smtClean="0"/>
              <a:t>boxplots</a:t>
            </a:r>
            <a:r>
              <a:rPr lang="fr-FR" dirty="0" smtClean="0"/>
              <a:t> du nombre de mésanges selon le type d’habitat. Le nombre de mésanges étant </a:t>
            </a:r>
            <a:r>
              <a:rPr lang="fr-FR" dirty="0"/>
              <a:t>corrigé comme il suit : </a:t>
            </a:r>
            <a:endParaRPr lang="fr-FR" dirty="0" smtClean="0"/>
          </a:p>
          <a:p>
            <a:pPr algn="ctr"/>
            <a:r>
              <a:rPr lang="fr-FR" i="1" dirty="0" smtClean="0"/>
              <a:t>nb </a:t>
            </a:r>
            <a:r>
              <a:rPr lang="fr-FR" i="1" dirty="0"/>
              <a:t>contacté / nb moyen de contact par </a:t>
            </a:r>
            <a:r>
              <a:rPr lang="fr-FR" i="1" dirty="0" smtClean="0"/>
              <a:t>point </a:t>
            </a:r>
            <a:r>
              <a:rPr lang="fr-FR" dirty="0" smtClean="0"/>
              <a:t>(lorsque l’individu est contacté) </a:t>
            </a:r>
          </a:p>
          <a:p>
            <a:r>
              <a:rPr lang="fr-FR" dirty="0" smtClean="0"/>
              <a:t>pour corriger la détection plus faible des mésanges bleues</a:t>
            </a:r>
            <a:endParaRPr lang="fr-FR" dirty="0"/>
          </a:p>
        </p:txBody>
      </p:sp>
    </p:spTree>
    <p:extLst>
      <p:ext uri="{BB962C8B-B14F-4D97-AF65-F5344CB8AC3E}">
        <p14:creationId xmlns:p14="http://schemas.microsoft.com/office/powerpoint/2010/main" val="189249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pic>
        <p:nvPicPr>
          <p:cNvPr id="3" name="Image 2"/>
          <p:cNvPicPr>
            <a:picLocks noChangeAspect="1"/>
          </p:cNvPicPr>
          <p:nvPr/>
        </p:nvPicPr>
        <p:blipFill rotWithShape="1">
          <a:blip r:embed="rId2"/>
          <a:srcRect b="879"/>
          <a:stretch/>
        </p:blipFill>
        <p:spPr>
          <a:xfrm>
            <a:off x="1575612" y="946504"/>
            <a:ext cx="9040775" cy="5357581"/>
          </a:xfrm>
          <a:prstGeom prst="rect">
            <a:avLst/>
          </a:prstGeom>
        </p:spPr>
      </p:pic>
    </p:spTree>
    <p:extLst>
      <p:ext uri="{BB962C8B-B14F-4D97-AF65-F5344CB8AC3E}">
        <p14:creationId xmlns:p14="http://schemas.microsoft.com/office/powerpoint/2010/main" val="3752284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CLC</a:t>
            </a:r>
            <a:endParaRPr lang="fr-FR" dirty="0"/>
          </a:p>
        </p:txBody>
      </p:sp>
      <p:sp>
        <p:nvSpPr>
          <p:cNvPr id="5" name="ZoneTexte 4"/>
          <p:cNvSpPr txBox="1"/>
          <p:nvPr/>
        </p:nvSpPr>
        <p:spPr>
          <a:xfrm>
            <a:off x="130945" y="687375"/>
            <a:ext cx="5858934" cy="8186857"/>
          </a:xfrm>
          <a:prstGeom prst="rect">
            <a:avLst/>
          </a:prstGeom>
          <a:noFill/>
        </p:spPr>
        <p:txBody>
          <a:bodyPr wrap="square" rtlCol="0">
            <a:spAutoFit/>
          </a:bodyPr>
          <a:lstStyle/>
          <a:p>
            <a:r>
              <a:rPr lang="fr-FR" sz="1100" b="1" dirty="0" smtClean="0"/>
              <a:t>1 Territoires </a:t>
            </a:r>
            <a:r>
              <a:rPr lang="fr-FR" sz="1100" b="1" dirty="0"/>
              <a:t>artificialisés </a:t>
            </a:r>
            <a:endParaRPr lang="fr-FR" sz="1100" b="1" dirty="0" smtClean="0"/>
          </a:p>
          <a:p>
            <a:r>
              <a:rPr lang="fr-FR" sz="1050" b="1" dirty="0" smtClean="0"/>
              <a:t>11 </a:t>
            </a:r>
            <a:r>
              <a:rPr lang="fr-FR" sz="1050" b="1" dirty="0"/>
              <a:t>Zones urbanisées</a:t>
            </a:r>
          </a:p>
          <a:p>
            <a:r>
              <a:rPr lang="fr-FR" sz="1050" dirty="0"/>
              <a:t>111 Tissu urbain continu</a:t>
            </a:r>
          </a:p>
          <a:p>
            <a:r>
              <a:rPr lang="fr-FR" sz="1050" dirty="0"/>
              <a:t>112 Tissu urbain </a:t>
            </a:r>
            <a:r>
              <a:rPr lang="fr-FR" sz="1050" dirty="0" smtClean="0"/>
              <a:t>discontinu</a:t>
            </a:r>
          </a:p>
          <a:p>
            <a:endParaRPr lang="fr-FR" sz="1050" dirty="0"/>
          </a:p>
          <a:p>
            <a:r>
              <a:rPr lang="fr-FR" sz="1050" b="1" dirty="0" smtClean="0"/>
              <a:t>12 </a:t>
            </a:r>
            <a:r>
              <a:rPr lang="fr-FR" sz="1050" b="1" dirty="0"/>
              <a:t>Zones industrielles ou commerciales et réseaux de communication </a:t>
            </a:r>
            <a:endParaRPr lang="fr-FR" sz="1050" b="1" dirty="0" smtClean="0"/>
          </a:p>
          <a:p>
            <a:r>
              <a:rPr lang="fr-FR" sz="1050" dirty="0" smtClean="0"/>
              <a:t>121 </a:t>
            </a:r>
            <a:r>
              <a:rPr lang="fr-FR" sz="1050" dirty="0"/>
              <a:t>Zones industrielles et commerciales</a:t>
            </a:r>
          </a:p>
          <a:p>
            <a:r>
              <a:rPr lang="fr-FR" sz="1050" dirty="0"/>
              <a:t>122 Réseaux routier et ferroviaire et espaces </a:t>
            </a:r>
            <a:r>
              <a:rPr lang="fr-FR" sz="1050" dirty="0" smtClean="0"/>
              <a:t>associés</a:t>
            </a:r>
          </a:p>
          <a:p>
            <a:r>
              <a:rPr lang="fr-FR" sz="1050" dirty="0" smtClean="0"/>
              <a:t>123 Zones portuaires</a:t>
            </a:r>
            <a:endParaRPr lang="fr-FR" sz="1050" dirty="0"/>
          </a:p>
          <a:p>
            <a:r>
              <a:rPr lang="fr-FR" sz="1050" dirty="0"/>
              <a:t>124 </a:t>
            </a:r>
            <a:r>
              <a:rPr lang="fr-FR" sz="1050" dirty="0" smtClean="0"/>
              <a:t>Aéroports</a:t>
            </a:r>
          </a:p>
          <a:p>
            <a:endParaRPr lang="fr-FR" sz="1050" dirty="0"/>
          </a:p>
          <a:p>
            <a:r>
              <a:rPr lang="fr-FR" sz="1050" b="1" dirty="0" smtClean="0"/>
              <a:t>13 Mines, décharges et chantiers</a:t>
            </a:r>
          </a:p>
          <a:p>
            <a:r>
              <a:rPr lang="fr-FR" sz="1050" dirty="0" smtClean="0"/>
              <a:t>131 Extraction de matériaux</a:t>
            </a:r>
          </a:p>
          <a:p>
            <a:r>
              <a:rPr lang="fr-FR" sz="1050" dirty="0" smtClean="0"/>
              <a:t>132 Décharges</a:t>
            </a:r>
          </a:p>
          <a:p>
            <a:r>
              <a:rPr lang="fr-FR" sz="1050" dirty="0" smtClean="0"/>
              <a:t>133 Chantiers</a:t>
            </a:r>
          </a:p>
          <a:p>
            <a:endParaRPr lang="fr-FR" sz="1050" dirty="0" smtClean="0"/>
          </a:p>
          <a:p>
            <a:pPr lvl="0" eaLnBrk="0" fontAlgn="base" hangingPunct="0"/>
            <a:r>
              <a:rPr lang="fr-FR" altLang="fr-FR" sz="1050" b="1" dirty="0"/>
              <a:t>14 Espaces verts artificialisés, non agricoles </a:t>
            </a:r>
          </a:p>
          <a:p>
            <a:pPr lvl="0" eaLnBrk="0" fontAlgn="base" hangingPunct="0"/>
            <a:r>
              <a:rPr lang="fr-FR" altLang="fr-FR" sz="1050" dirty="0"/>
              <a:t>141 Espaces verts urbains </a:t>
            </a:r>
          </a:p>
          <a:p>
            <a:pPr lvl="0" eaLnBrk="0" fontAlgn="base" hangingPunct="0"/>
            <a:r>
              <a:rPr lang="fr-FR" altLang="fr-FR" sz="1050" dirty="0"/>
              <a:t>142 Équipements sportifs et de </a:t>
            </a:r>
            <a:r>
              <a:rPr lang="fr-FR" altLang="fr-FR" sz="1050" dirty="0" smtClean="0"/>
              <a:t>loisirs</a:t>
            </a:r>
          </a:p>
          <a:p>
            <a:pPr lvl="0" eaLnBrk="0" fontAlgn="base" hangingPunct="0">
              <a:buFontTx/>
              <a:buChar char="•"/>
            </a:pPr>
            <a:endParaRPr lang="fr-FR" altLang="fr-FR" sz="1050" dirty="0"/>
          </a:p>
          <a:p>
            <a:r>
              <a:rPr lang="fr-FR" sz="1100" b="1" dirty="0"/>
              <a:t>2 Territoires agricoles </a:t>
            </a:r>
            <a:endParaRPr lang="fr-FR" sz="1100" b="1" dirty="0" smtClean="0"/>
          </a:p>
          <a:p>
            <a:r>
              <a:rPr lang="fr-FR" sz="1050" b="1" dirty="0" smtClean="0"/>
              <a:t>21 </a:t>
            </a:r>
            <a:r>
              <a:rPr lang="fr-FR" sz="1050" b="1" dirty="0"/>
              <a:t>Terres arables </a:t>
            </a:r>
            <a:endParaRPr lang="fr-FR" sz="1050" b="1" dirty="0" smtClean="0"/>
          </a:p>
          <a:p>
            <a:r>
              <a:rPr lang="fr-FR" sz="1050" dirty="0" smtClean="0"/>
              <a:t>211 </a:t>
            </a:r>
            <a:r>
              <a:rPr lang="fr-FR" sz="1050" dirty="0"/>
              <a:t>Terres arables hors périmètres </a:t>
            </a:r>
            <a:r>
              <a:rPr lang="fr-FR" sz="1050" dirty="0" smtClean="0"/>
              <a:t>d'irrigation</a:t>
            </a:r>
          </a:p>
          <a:p>
            <a:r>
              <a:rPr lang="fr-FR" sz="1050" dirty="0"/>
              <a:t>213 </a:t>
            </a:r>
            <a:r>
              <a:rPr lang="fr-FR" sz="1050" dirty="0" smtClean="0"/>
              <a:t>Rizières</a:t>
            </a:r>
          </a:p>
          <a:p>
            <a:endParaRPr lang="fr-FR" sz="1050" dirty="0" smtClean="0"/>
          </a:p>
          <a:p>
            <a:r>
              <a:rPr lang="fr-FR" sz="1050" b="1" dirty="0" smtClean="0"/>
              <a:t>22 </a:t>
            </a:r>
            <a:r>
              <a:rPr lang="fr-FR" sz="1050" b="1" dirty="0"/>
              <a:t>Cultures permanentes </a:t>
            </a:r>
            <a:endParaRPr lang="fr-FR" sz="1050" b="1" dirty="0" smtClean="0"/>
          </a:p>
          <a:p>
            <a:r>
              <a:rPr lang="fr-FR" sz="1050" dirty="0" smtClean="0"/>
              <a:t>221 </a:t>
            </a:r>
            <a:r>
              <a:rPr lang="fr-FR" sz="1050" dirty="0"/>
              <a:t>Vignobles</a:t>
            </a:r>
          </a:p>
          <a:p>
            <a:r>
              <a:rPr lang="fr-FR" sz="1050" dirty="0"/>
              <a:t>222 Vergers et petits </a:t>
            </a:r>
            <a:r>
              <a:rPr lang="fr-FR" sz="1050" dirty="0" smtClean="0"/>
              <a:t>fruits</a:t>
            </a:r>
          </a:p>
          <a:p>
            <a:r>
              <a:rPr lang="fr-FR" sz="1100" dirty="0" smtClean="0"/>
              <a:t>223 Oliveraies</a:t>
            </a:r>
          </a:p>
          <a:p>
            <a:endParaRPr lang="fr-FR" sz="1100" dirty="0"/>
          </a:p>
          <a:p>
            <a:pPr lvl="0" eaLnBrk="0" fontAlgn="base" hangingPunct="0">
              <a:spcBef>
                <a:spcPct val="0"/>
              </a:spcBef>
              <a:spcAft>
                <a:spcPct val="0"/>
              </a:spcAft>
            </a:pPr>
            <a:r>
              <a:rPr lang="fr-FR" altLang="fr-FR" sz="1100" b="1" dirty="0"/>
              <a:t>23 Prairies </a:t>
            </a:r>
          </a:p>
          <a:p>
            <a:pPr lvl="0" eaLnBrk="0" fontAlgn="base" hangingPunct="0">
              <a:spcBef>
                <a:spcPct val="0"/>
              </a:spcBef>
              <a:spcAft>
                <a:spcPct val="0"/>
              </a:spcAft>
            </a:pPr>
            <a:r>
              <a:rPr lang="fr-FR" altLang="fr-FR" sz="1100" dirty="0"/>
              <a:t>231 </a:t>
            </a:r>
            <a:r>
              <a:rPr lang="fr-FR" altLang="fr-FR" sz="1100" dirty="0" smtClean="0"/>
              <a:t>Prairies</a:t>
            </a:r>
          </a:p>
          <a:p>
            <a:pPr lvl="0" eaLnBrk="0" fontAlgn="base" hangingPunct="0">
              <a:spcBef>
                <a:spcPct val="0"/>
              </a:spcBef>
              <a:spcAft>
                <a:spcPct val="0"/>
              </a:spcAft>
            </a:pPr>
            <a:endParaRPr lang="fr-FR" altLang="fr-FR" sz="1100" dirty="0"/>
          </a:p>
          <a:p>
            <a:pPr lvl="0" eaLnBrk="0" fontAlgn="base" hangingPunct="0">
              <a:spcBef>
                <a:spcPct val="0"/>
              </a:spcBef>
              <a:spcAft>
                <a:spcPct val="0"/>
              </a:spcAft>
            </a:pPr>
            <a:r>
              <a:rPr lang="fr-FR" sz="1100" b="1" dirty="0"/>
              <a:t>24 Zones agricoles </a:t>
            </a:r>
            <a:r>
              <a:rPr lang="fr-FR" sz="1100" b="1" dirty="0" smtClean="0"/>
              <a:t>hétérogènes</a:t>
            </a:r>
          </a:p>
          <a:p>
            <a:pPr lvl="0" eaLnBrk="0" fontAlgn="base" hangingPunct="0">
              <a:spcBef>
                <a:spcPct val="0"/>
              </a:spcBef>
              <a:spcAft>
                <a:spcPct val="0"/>
              </a:spcAft>
            </a:pPr>
            <a:r>
              <a:rPr lang="fr-FR" sz="1100" dirty="0" smtClean="0"/>
              <a:t>241 Cultures annuelles associées aux cultures permanentes</a:t>
            </a:r>
          </a:p>
          <a:p>
            <a:pPr lvl="0" eaLnBrk="0" fontAlgn="base" hangingPunct="0">
              <a:spcBef>
                <a:spcPct val="0"/>
              </a:spcBef>
              <a:spcAft>
                <a:spcPct val="0"/>
              </a:spcAft>
            </a:pPr>
            <a:r>
              <a:rPr lang="fr-FR" altLang="fr-FR" sz="1100" dirty="0"/>
              <a:t>242 Systèmes culturaux et parcellaires complexes </a:t>
            </a:r>
          </a:p>
          <a:p>
            <a:pPr lvl="0" eaLnBrk="0" fontAlgn="base" hangingPunct="0">
              <a:spcBef>
                <a:spcPct val="0"/>
              </a:spcBef>
              <a:spcAft>
                <a:spcPct val="0"/>
              </a:spcAft>
            </a:pPr>
            <a:r>
              <a:rPr lang="fr-FR" altLang="fr-FR" sz="1100" dirty="0"/>
              <a:t>243 Surfaces essentiellement agricoles, interrompues par des espaces naturels importants </a:t>
            </a:r>
          </a:p>
          <a:p>
            <a:pPr lvl="0" eaLnBrk="0" fontAlgn="base" hangingPunct="0">
              <a:spcBef>
                <a:spcPct val="0"/>
              </a:spcBef>
              <a:spcAft>
                <a:spcPct val="0"/>
              </a:spcAft>
            </a:pPr>
            <a:endParaRPr lang="fr-FR" sz="1200" dirty="0" smtClean="0"/>
          </a:p>
          <a:p>
            <a:pPr lvl="0" eaLnBrk="0" fontAlgn="base" hangingPunct="0">
              <a:spcBef>
                <a:spcPct val="0"/>
              </a:spcBef>
              <a:spcAft>
                <a:spcPct val="0"/>
              </a:spcAft>
            </a:pPr>
            <a:endParaRPr lang="fr-FR" altLang="fr-FR" sz="1200" dirty="0"/>
          </a:p>
          <a:p>
            <a:endParaRPr lang="fr-FR" sz="1200" dirty="0" smtClean="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buFontTx/>
              <a:buChar char="•"/>
            </a:pPr>
            <a:endParaRPr lang="fr-FR" altLang="fr-FR" sz="1200" dirty="0"/>
          </a:p>
          <a:p>
            <a:endParaRPr lang="fr-FR" sz="1200" dirty="0"/>
          </a:p>
          <a:p>
            <a:endParaRPr lang="fr-FR" sz="1200" dirty="0"/>
          </a:p>
          <a:p>
            <a:endParaRPr lang="fr-FR" sz="1200" dirty="0"/>
          </a:p>
        </p:txBody>
      </p:sp>
      <p:sp>
        <p:nvSpPr>
          <p:cNvPr id="11" name="ZoneTexte 10"/>
          <p:cNvSpPr txBox="1"/>
          <p:nvPr/>
        </p:nvSpPr>
        <p:spPr>
          <a:xfrm>
            <a:off x="6318197" y="648904"/>
            <a:ext cx="3533421" cy="8263801"/>
          </a:xfrm>
          <a:prstGeom prst="rect">
            <a:avLst/>
          </a:prstGeom>
          <a:noFill/>
        </p:spPr>
        <p:txBody>
          <a:bodyPr wrap="square" rtlCol="0">
            <a:spAutoFit/>
          </a:bodyPr>
          <a:lstStyle/>
          <a:p>
            <a:r>
              <a:rPr lang="fr-FR" sz="1200" b="1" dirty="0"/>
              <a:t>3 Forêts et milieux semi-naturels </a:t>
            </a:r>
            <a:endParaRPr lang="fr-FR" sz="1200" b="1" dirty="0" smtClean="0"/>
          </a:p>
          <a:p>
            <a:r>
              <a:rPr lang="fr-FR" sz="1100" b="1" dirty="0" smtClean="0"/>
              <a:t>31 </a:t>
            </a:r>
            <a:r>
              <a:rPr lang="fr-FR" sz="1100" b="1" dirty="0"/>
              <a:t>Forêts </a:t>
            </a:r>
            <a:endParaRPr lang="fr-FR" sz="1100" b="1" dirty="0" smtClean="0"/>
          </a:p>
          <a:p>
            <a:r>
              <a:rPr lang="fr-FR" sz="1100" dirty="0" smtClean="0"/>
              <a:t>311 </a:t>
            </a:r>
            <a:r>
              <a:rPr lang="fr-FR" sz="1100" dirty="0"/>
              <a:t>Forêts de </a:t>
            </a:r>
            <a:r>
              <a:rPr lang="fr-FR" sz="1100" dirty="0" smtClean="0"/>
              <a:t>feuillus</a:t>
            </a:r>
          </a:p>
          <a:p>
            <a:r>
              <a:rPr lang="fr-FR" sz="1100" dirty="0" smtClean="0"/>
              <a:t>312 </a:t>
            </a:r>
            <a:r>
              <a:rPr lang="fr-FR" sz="1100" dirty="0"/>
              <a:t>Forêts de </a:t>
            </a:r>
            <a:r>
              <a:rPr lang="fr-FR" sz="1100" dirty="0" smtClean="0"/>
              <a:t>conifères</a:t>
            </a:r>
          </a:p>
          <a:p>
            <a:r>
              <a:rPr lang="fr-FR" sz="1100" dirty="0" smtClean="0"/>
              <a:t>313 </a:t>
            </a:r>
            <a:r>
              <a:rPr lang="fr-FR" sz="1100" dirty="0"/>
              <a:t>Forêts </a:t>
            </a:r>
            <a:r>
              <a:rPr lang="fr-FR" sz="1100" dirty="0" smtClean="0"/>
              <a:t>mélangées</a:t>
            </a:r>
          </a:p>
          <a:p>
            <a:endParaRPr lang="fr-FR" sz="1100" b="1" dirty="0"/>
          </a:p>
          <a:p>
            <a:pPr lvl="0" eaLnBrk="0" fontAlgn="base" hangingPunct="0">
              <a:spcBef>
                <a:spcPct val="0"/>
              </a:spcBef>
              <a:spcAft>
                <a:spcPct val="0"/>
              </a:spcAft>
            </a:pPr>
            <a:r>
              <a:rPr lang="fr-FR" altLang="fr-FR" sz="1100" b="1" dirty="0"/>
              <a:t>32 Milieux à végétation arbustive et/ou herbacée </a:t>
            </a:r>
          </a:p>
          <a:p>
            <a:pPr lvl="0" eaLnBrk="0" fontAlgn="base" hangingPunct="0">
              <a:spcBef>
                <a:spcPct val="0"/>
              </a:spcBef>
              <a:spcAft>
                <a:spcPct val="0"/>
              </a:spcAft>
            </a:pPr>
            <a:r>
              <a:rPr lang="fr-FR" altLang="fr-FR" sz="1100" dirty="0"/>
              <a:t>321 Pelouses et pâturages naturels </a:t>
            </a:r>
          </a:p>
          <a:p>
            <a:pPr lvl="0" eaLnBrk="0" fontAlgn="base" hangingPunct="0">
              <a:spcBef>
                <a:spcPct val="0"/>
              </a:spcBef>
              <a:spcAft>
                <a:spcPct val="0"/>
              </a:spcAft>
            </a:pPr>
            <a:r>
              <a:rPr lang="fr-FR" altLang="fr-FR" sz="1100" dirty="0"/>
              <a:t>322 Landes et broussailles </a:t>
            </a:r>
          </a:p>
          <a:p>
            <a:pPr lvl="0" eaLnBrk="0" fontAlgn="base" hangingPunct="0">
              <a:spcBef>
                <a:spcPct val="0"/>
              </a:spcBef>
              <a:spcAft>
                <a:spcPct val="0"/>
              </a:spcAft>
            </a:pPr>
            <a:r>
              <a:rPr lang="fr-FR" altLang="fr-FR" sz="1100" dirty="0"/>
              <a:t>323 Végétation sclérophylle </a:t>
            </a:r>
          </a:p>
          <a:p>
            <a:pPr lvl="0" eaLnBrk="0" fontAlgn="base" hangingPunct="0">
              <a:spcBef>
                <a:spcPct val="0"/>
              </a:spcBef>
              <a:spcAft>
                <a:spcPct val="0"/>
              </a:spcAft>
            </a:pPr>
            <a:r>
              <a:rPr lang="fr-FR" altLang="fr-FR" sz="1100" dirty="0"/>
              <a:t>324 Forêt et végétation arbustive en </a:t>
            </a:r>
            <a:r>
              <a:rPr lang="fr-FR" altLang="fr-FR" sz="1100" dirty="0" smtClean="0"/>
              <a:t>mutation</a:t>
            </a:r>
          </a:p>
          <a:p>
            <a:pPr lvl="0" eaLnBrk="0" fontAlgn="base" hangingPunct="0">
              <a:spcBef>
                <a:spcPct val="0"/>
              </a:spcBef>
              <a:spcAft>
                <a:spcPct val="0"/>
              </a:spcAft>
            </a:pPr>
            <a:endParaRPr lang="fr-FR" altLang="fr-FR" sz="1100" dirty="0"/>
          </a:p>
          <a:p>
            <a:r>
              <a:rPr lang="fr-FR" sz="1100" b="1" dirty="0"/>
              <a:t>33 Espaces ouverts, sans ou avec peu de végétation </a:t>
            </a:r>
            <a:endParaRPr lang="fr-FR" sz="1100" b="1" dirty="0" smtClean="0"/>
          </a:p>
          <a:p>
            <a:r>
              <a:rPr lang="fr-FR" sz="1100" dirty="0" smtClean="0"/>
              <a:t>331 </a:t>
            </a:r>
            <a:r>
              <a:rPr lang="fr-FR" sz="1100" dirty="0"/>
              <a:t>Plages, dunes et sable</a:t>
            </a:r>
          </a:p>
          <a:p>
            <a:r>
              <a:rPr lang="fr-FR" sz="1100" dirty="0"/>
              <a:t>332 Roches nues</a:t>
            </a:r>
          </a:p>
          <a:p>
            <a:r>
              <a:rPr lang="fr-FR" sz="1100" dirty="0"/>
              <a:t>333 Végétation </a:t>
            </a:r>
            <a:r>
              <a:rPr lang="fr-FR" sz="1100" dirty="0" smtClean="0"/>
              <a:t>clairsemée</a:t>
            </a:r>
          </a:p>
          <a:p>
            <a:endParaRPr lang="fr-FR" sz="1200" b="1" dirty="0"/>
          </a:p>
          <a:p>
            <a:r>
              <a:rPr lang="fr-FR" sz="1200" b="1" dirty="0"/>
              <a:t>4 Zones </a:t>
            </a:r>
            <a:r>
              <a:rPr lang="fr-FR" sz="1200" b="1" dirty="0" smtClean="0"/>
              <a:t>humides</a:t>
            </a:r>
          </a:p>
          <a:p>
            <a:r>
              <a:rPr lang="fr-FR" sz="1100" b="1" dirty="0" smtClean="0"/>
              <a:t>41 </a:t>
            </a:r>
            <a:r>
              <a:rPr lang="fr-FR" sz="1100" b="1" dirty="0"/>
              <a:t>Zones humides intérieures </a:t>
            </a:r>
            <a:endParaRPr lang="fr-FR" sz="1100" b="1" dirty="0" smtClean="0"/>
          </a:p>
          <a:p>
            <a:r>
              <a:rPr lang="fr-FR" sz="1100" dirty="0" smtClean="0"/>
              <a:t>411 </a:t>
            </a:r>
            <a:r>
              <a:rPr lang="fr-FR" sz="1100" dirty="0"/>
              <a:t>Marais </a:t>
            </a:r>
            <a:r>
              <a:rPr lang="fr-FR" sz="1100" dirty="0" smtClean="0"/>
              <a:t>intérieurs</a:t>
            </a:r>
          </a:p>
          <a:p>
            <a:r>
              <a:rPr lang="fr-FR" sz="1100" dirty="0" smtClean="0"/>
              <a:t>412 Tourbières</a:t>
            </a:r>
          </a:p>
          <a:p>
            <a:endParaRPr lang="fr-FR" sz="1100" dirty="0"/>
          </a:p>
          <a:p>
            <a:pPr lvl="0" eaLnBrk="0" fontAlgn="base" hangingPunct="0">
              <a:spcBef>
                <a:spcPct val="0"/>
              </a:spcBef>
              <a:spcAft>
                <a:spcPct val="0"/>
              </a:spcAft>
            </a:pPr>
            <a:r>
              <a:rPr lang="fr-FR" altLang="fr-FR" sz="1100" b="1" dirty="0"/>
              <a:t>42 Zones humides maritimes </a:t>
            </a:r>
          </a:p>
          <a:p>
            <a:pPr lvl="0" eaLnBrk="0" fontAlgn="base" hangingPunct="0">
              <a:spcBef>
                <a:spcPct val="0"/>
              </a:spcBef>
              <a:spcAft>
                <a:spcPct val="0"/>
              </a:spcAft>
            </a:pPr>
            <a:r>
              <a:rPr lang="fr-FR" altLang="fr-FR" sz="1100" dirty="0"/>
              <a:t>421 Marais maritimes </a:t>
            </a:r>
          </a:p>
          <a:p>
            <a:pPr lvl="0" eaLnBrk="0" fontAlgn="base" hangingPunct="0">
              <a:spcBef>
                <a:spcPct val="0"/>
              </a:spcBef>
              <a:spcAft>
                <a:spcPct val="0"/>
              </a:spcAft>
            </a:pPr>
            <a:r>
              <a:rPr lang="fr-FR" altLang="fr-FR" sz="1100" dirty="0"/>
              <a:t>422 Marais salants </a:t>
            </a:r>
          </a:p>
          <a:p>
            <a:pPr lvl="0" eaLnBrk="0" fontAlgn="base" hangingPunct="0">
              <a:spcBef>
                <a:spcPct val="0"/>
              </a:spcBef>
              <a:spcAft>
                <a:spcPct val="0"/>
              </a:spcAft>
            </a:pPr>
            <a:r>
              <a:rPr lang="fr-FR" altLang="fr-FR" sz="1100" dirty="0"/>
              <a:t>423 Zones </a:t>
            </a:r>
            <a:r>
              <a:rPr lang="fr-FR" altLang="fr-FR" sz="1100" dirty="0" smtClean="0"/>
              <a:t>intertidales</a:t>
            </a:r>
          </a:p>
          <a:p>
            <a:pPr lvl="0" eaLnBrk="0" fontAlgn="base" hangingPunct="0">
              <a:spcBef>
                <a:spcPct val="0"/>
              </a:spcBef>
              <a:spcAft>
                <a:spcPct val="0"/>
              </a:spcAft>
            </a:pPr>
            <a:endParaRPr lang="fr-FR" altLang="fr-FR" sz="1100" dirty="0"/>
          </a:p>
          <a:p>
            <a:r>
              <a:rPr lang="fr-FR" sz="1200" b="1" dirty="0"/>
              <a:t>5 Surfaces en </a:t>
            </a:r>
            <a:r>
              <a:rPr lang="fr-FR" sz="1200" b="1" dirty="0" smtClean="0"/>
              <a:t>eau</a:t>
            </a:r>
          </a:p>
          <a:p>
            <a:r>
              <a:rPr lang="fr-FR" sz="1100" b="1" dirty="0" smtClean="0"/>
              <a:t>51 </a:t>
            </a:r>
            <a:r>
              <a:rPr lang="fr-FR" sz="1100" b="1" dirty="0"/>
              <a:t>Eaux continentales </a:t>
            </a:r>
            <a:endParaRPr lang="fr-FR" sz="1100" b="1" dirty="0" smtClean="0"/>
          </a:p>
          <a:p>
            <a:r>
              <a:rPr lang="fr-FR" sz="1100" dirty="0" smtClean="0"/>
              <a:t>511 </a:t>
            </a:r>
            <a:r>
              <a:rPr lang="fr-FR" sz="1100" dirty="0"/>
              <a:t>Cours d'eau et voies </a:t>
            </a:r>
            <a:r>
              <a:rPr lang="fr-FR" sz="1100" dirty="0" smtClean="0"/>
              <a:t>d'eau</a:t>
            </a:r>
          </a:p>
          <a:p>
            <a:r>
              <a:rPr lang="fr-FR" sz="1100" dirty="0" smtClean="0"/>
              <a:t>512 </a:t>
            </a:r>
            <a:r>
              <a:rPr lang="fr-FR" sz="1100" dirty="0"/>
              <a:t>Plans </a:t>
            </a:r>
            <a:r>
              <a:rPr lang="fr-FR" sz="1100" dirty="0" smtClean="0"/>
              <a:t>d'eau</a:t>
            </a:r>
          </a:p>
          <a:p>
            <a:endParaRPr lang="fr-FR" sz="1100" dirty="0"/>
          </a:p>
          <a:p>
            <a:pPr lvl="0" eaLnBrk="0" fontAlgn="base" hangingPunct="0">
              <a:spcBef>
                <a:spcPct val="0"/>
              </a:spcBef>
              <a:spcAft>
                <a:spcPct val="0"/>
              </a:spcAft>
            </a:pPr>
            <a:r>
              <a:rPr lang="fr-FR" altLang="fr-FR" sz="1100" b="1" dirty="0"/>
              <a:t>52 Eaux maritimes </a:t>
            </a:r>
          </a:p>
          <a:p>
            <a:pPr lvl="0" eaLnBrk="0" fontAlgn="base" hangingPunct="0">
              <a:spcBef>
                <a:spcPct val="0"/>
              </a:spcBef>
              <a:spcAft>
                <a:spcPct val="0"/>
              </a:spcAft>
            </a:pPr>
            <a:r>
              <a:rPr lang="fr-FR" altLang="fr-FR" sz="1100" dirty="0"/>
              <a:t>521 Lagunes littorales </a:t>
            </a:r>
          </a:p>
          <a:p>
            <a:pPr lvl="0" eaLnBrk="0" fontAlgn="base" hangingPunct="0">
              <a:spcBef>
                <a:spcPct val="0"/>
              </a:spcBef>
              <a:spcAft>
                <a:spcPct val="0"/>
              </a:spcAft>
            </a:pPr>
            <a:r>
              <a:rPr lang="fr-FR" altLang="fr-FR" sz="1100" dirty="0"/>
              <a:t>522 Estuaires</a:t>
            </a:r>
          </a:p>
          <a:p>
            <a:pPr lvl="0" eaLnBrk="0" fontAlgn="base" hangingPunct="0">
              <a:spcBef>
                <a:spcPct val="0"/>
              </a:spcBef>
              <a:spcAft>
                <a:spcPct val="0"/>
              </a:spcAft>
            </a:pPr>
            <a:r>
              <a:rPr lang="fr-FR" altLang="fr-FR" sz="1100" dirty="0"/>
              <a:t>523 Mers et océans</a:t>
            </a:r>
          </a:p>
          <a:p>
            <a:endParaRPr lang="fr-FR" sz="11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p:txBody>
      </p:sp>
    </p:spTree>
    <p:extLst>
      <p:ext uri="{BB962C8B-B14F-4D97-AF65-F5344CB8AC3E}">
        <p14:creationId xmlns:p14="http://schemas.microsoft.com/office/powerpoint/2010/main" val="2241081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9" name="ZoneTexte 8"/>
          <p:cNvSpPr txBox="1"/>
          <p:nvPr/>
        </p:nvSpPr>
        <p:spPr>
          <a:xfrm>
            <a:off x="1902823" y="2233748"/>
            <a:ext cx="8386354" cy="2031325"/>
          </a:xfrm>
          <a:prstGeom prst="rect">
            <a:avLst/>
          </a:prstGeom>
          <a:noFill/>
        </p:spPr>
        <p:txBody>
          <a:bodyPr wrap="square" rtlCol="0">
            <a:spAutoFit/>
          </a:bodyPr>
          <a:lstStyle/>
          <a:p>
            <a:r>
              <a:rPr lang="fr-FR" b="1" dirty="0" smtClean="0"/>
              <a:t>Deuxième proposition </a:t>
            </a:r>
            <a:r>
              <a:rPr lang="fr-FR" dirty="0" smtClean="0"/>
              <a:t>:</a:t>
            </a:r>
          </a:p>
          <a:p>
            <a:endParaRPr lang="fr-FR" dirty="0"/>
          </a:p>
          <a:p>
            <a:r>
              <a:rPr lang="fr-FR" dirty="0" smtClean="0"/>
              <a:t>Créer des </a:t>
            </a:r>
            <a:r>
              <a:rPr lang="fr-FR" dirty="0" err="1" smtClean="0"/>
              <a:t>boxplots</a:t>
            </a:r>
            <a:r>
              <a:rPr lang="fr-FR" dirty="0" smtClean="0"/>
              <a:t> de la différence d’individus contactés par point selon l’espèce. </a:t>
            </a:r>
          </a:p>
          <a:p>
            <a:pPr algn="ctr"/>
            <a:r>
              <a:rPr lang="fr-FR" i="1" dirty="0" err="1" smtClean="0"/>
              <a:t>Nparmaj</a:t>
            </a:r>
            <a:r>
              <a:rPr lang="fr-FR" i="1" dirty="0" smtClean="0"/>
              <a:t> – </a:t>
            </a:r>
            <a:r>
              <a:rPr lang="fr-FR" i="1" dirty="0" err="1" smtClean="0"/>
              <a:t>Nparcae</a:t>
            </a:r>
            <a:r>
              <a:rPr lang="fr-FR" i="1" dirty="0" smtClean="0"/>
              <a:t> </a:t>
            </a:r>
          </a:p>
          <a:p>
            <a:r>
              <a:rPr lang="fr-FR" dirty="0" smtClean="0"/>
              <a:t>Le nombre de mésange étant </a:t>
            </a:r>
            <a:r>
              <a:rPr lang="fr-FR" dirty="0"/>
              <a:t>corrigé comme il suit : </a:t>
            </a:r>
            <a:r>
              <a:rPr lang="fr-FR" i="1" dirty="0" smtClean="0"/>
              <a:t>nb </a:t>
            </a:r>
            <a:r>
              <a:rPr lang="fr-FR" i="1" dirty="0"/>
              <a:t>contacté / nb moyen de contact par </a:t>
            </a:r>
            <a:r>
              <a:rPr lang="fr-FR" i="1" dirty="0" smtClean="0"/>
              <a:t>point </a:t>
            </a:r>
            <a:r>
              <a:rPr lang="fr-FR" dirty="0" smtClean="0"/>
              <a:t>(lorsque l’individu est contacté) pour corriger la détection plus faible des mésanges bleues</a:t>
            </a:r>
            <a:endParaRPr lang="fr-FR" dirty="0"/>
          </a:p>
        </p:txBody>
      </p:sp>
    </p:spTree>
    <p:extLst>
      <p:ext uri="{BB962C8B-B14F-4D97-AF65-F5344CB8AC3E}">
        <p14:creationId xmlns:p14="http://schemas.microsoft.com/office/powerpoint/2010/main" val="954461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 STOC capture</a:t>
            </a:r>
            <a:endParaRPr lang="fr-FR" dirty="0"/>
          </a:p>
        </p:txBody>
      </p:sp>
      <p:sp>
        <p:nvSpPr>
          <p:cNvPr id="7" name="ZoneTexte 6"/>
          <p:cNvSpPr txBox="1"/>
          <p:nvPr/>
        </p:nvSpPr>
        <p:spPr>
          <a:xfrm>
            <a:off x="711200" y="895880"/>
            <a:ext cx="7649030" cy="5539978"/>
          </a:xfrm>
          <a:prstGeom prst="rect">
            <a:avLst/>
          </a:prstGeom>
          <a:noFill/>
        </p:spPr>
        <p:txBody>
          <a:bodyPr wrap="square" rtlCol="0">
            <a:spAutoFit/>
          </a:bodyPr>
          <a:lstStyle/>
          <a:p>
            <a:r>
              <a:rPr lang="fr-FR" sz="2400" b="1" dirty="0" smtClean="0"/>
              <a:t>Protocole</a:t>
            </a:r>
          </a:p>
          <a:p>
            <a:endParaRPr lang="fr-FR" sz="2400" b="1" dirty="0" smtClean="0"/>
          </a:p>
          <a:p>
            <a:r>
              <a:rPr lang="fr-FR" b="1" dirty="0" smtClean="0"/>
              <a:t>Localisation</a:t>
            </a:r>
            <a:endParaRPr lang="fr-FR" b="1" dirty="0"/>
          </a:p>
          <a:p>
            <a:pPr marL="285750" indent="-285750">
              <a:buFont typeface="Arial" panose="020B0604020202020204" pitchFamily="34" charset="0"/>
              <a:buChar char="•"/>
            </a:pPr>
            <a:r>
              <a:rPr lang="fr-FR" dirty="0" smtClean="0"/>
              <a:t>Station dans habitat homogène</a:t>
            </a:r>
          </a:p>
          <a:p>
            <a:pPr marL="285750" indent="-285750">
              <a:buFont typeface="Arial" panose="020B0604020202020204" pitchFamily="34" charset="0"/>
              <a:buChar char="•"/>
            </a:pPr>
            <a:r>
              <a:rPr lang="fr-FR" dirty="0" smtClean="0"/>
              <a:t>Distribution homogène des filets (environ 5 filets de 12m par ha)</a:t>
            </a:r>
          </a:p>
          <a:p>
            <a:pPr marL="285750" indent="-285750">
              <a:buFont typeface="Arial" panose="020B0604020202020204" pitchFamily="34" charset="0"/>
              <a:buChar char="•"/>
            </a:pPr>
            <a:endParaRPr lang="fr-FR" dirty="0" smtClean="0"/>
          </a:p>
          <a:p>
            <a:r>
              <a:rPr lang="fr-FR" b="1" dirty="0" smtClean="0"/>
              <a:t>Contraintes temporelles</a:t>
            </a:r>
          </a:p>
          <a:p>
            <a:pPr marL="285750" indent="-285750">
              <a:buFont typeface="Arial" panose="020B0604020202020204" pitchFamily="34" charset="0"/>
              <a:buChar char="•"/>
            </a:pPr>
            <a:r>
              <a:rPr lang="fr-FR" dirty="0" smtClean="0"/>
              <a:t>Durée minimale de vie d’une station : 2 ans</a:t>
            </a:r>
          </a:p>
          <a:p>
            <a:pPr marL="285750" indent="-285750">
              <a:buFont typeface="Arial" panose="020B0604020202020204" pitchFamily="34" charset="0"/>
              <a:buChar char="•"/>
            </a:pPr>
            <a:r>
              <a:rPr lang="fr-FR" dirty="0" smtClean="0"/>
              <a:t>Un minimum 3 sessions secondaires par an </a:t>
            </a:r>
          </a:p>
          <a:p>
            <a:pPr marL="285750" indent="-285750">
              <a:buFont typeface="Arial" panose="020B0604020202020204" pitchFamily="34" charset="0"/>
              <a:buChar char="•"/>
            </a:pPr>
            <a:r>
              <a:rPr lang="fr-FR" dirty="0" smtClean="0"/>
              <a:t>Entre mi-mai et début juillet</a:t>
            </a:r>
          </a:p>
          <a:p>
            <a:pPr marL="285750" indent="-285750">
              <a:buFont typeface="Arial" panose="020B0604020202020204" pitchFamily="34" charset="0"/>
              <a:buChar char="•"/>
            </a:pPr>
            <a:r>
              <a:rPr lang="fr-FR" dirty="0"/>
              <a:t>Captures de l’aube à 12h</a:t>
            </a:r>
          </a:p>
          <a:p>
            <a:endParaRPr lang="fr-FR" b="1" dirty="0" smtClean="0"/>
          </a:p>
          <a:p>
            <a:r>
              <a:rPr lang="fr-FR" b="1" dirty="0" smtClean="0"/>
              <a:t>Captures</a:t>
            </a:r>
          </a:p>
          <a:p>
            <a:pPr marL="285750" indent="-285750">
              <a:buFont typeface="Arial" panose="020B0604020202020204" pitchFamily="34" charset="0"/>
              <a:buChar char="•"/>
            </a:pPr>
            <a:r>
              <a:rPr lang="fr-FR" dirty="0" smtClean="0"/>
              <a:t>Individus bagués ou contrôlés à proximité des filets</a:t>
            </a:r>
          </a:p>
          <a:p>
            <a:pPr marL="285750" indent="-285750">
              <a:buFont typeface="Arial" panose="020B0604020202020204" pitchFamily="34" charset="0"/>
              <a:buChar char="•"/>
            </a:pPr>
            <a:r>
              <a:rPr lang="fr-FR" dirty="0" smtClean="0"/>
              <a:t>30 minutes entre chaque visite au filet</a:t>
            </a:r>
          </a:p>
          <a:p>
            <a:pPr marL="285750" indent="-285750">
              <a:buFont typeface="Arial" panose="020B0604020202020204" pitchFamily="34" charset="0"/>
              <a:buChar char="•"/>
            </a:pPr>
            <a:r>
              <a:rPr lang="fr-FR" dirty="0" smtClean="0"/>
              <a:t>Information sur heure de capture, âge, sexe, biométrie…</a:t>
            </a:r>
          </a:p>
          <a:p>
            <a:pPr marL="285750" indent="-285750">
              <a:buFont typeface="Arial" panose="020B0604020202020204" pitchFamily="34" charset="0"/>
              <a:buChar char="•"/>
            </a:pPr>
            <a:endParaRPr lang="fr-FR" dirty="0"/>
          </a:p>
          <a:p>
            <a:r>
              <a:rPr lang="fr-FR" dirty="0" smtClean="0"/>
              <a:t>-&gt; protocole renouvelé chaque année sur la même plage temporelle</a:t>
            </a:r>
          </a:p>
          <a:p>
            <a:r>
              <a:rPr lang="fr-FR" dirty="0" smtClean="0">
                <a:solidFill>
                  <a:srgbClr val="C00000"/>
                </a:solidFill>
              </a:rPr>
              <a:t> </a:t>
            </a:r>
            <a:endParaRPr lang="fr-FR" dirty="0">
              <a:solidFill>
                <a:srgbClr val="C00000"/>
              </a:solidFill>
            </a:endParaRPr>
          </a:p>
        </p:txBody>
      </p:sp>
    </p:spTree>
    <p:extLst>
      <p:ext uri="{BB962C8B-B14F-4D97-AF65-F5344CB8AC3E}">
        <p14:creationId xmlns:p14="http://schemas.microsoft.com/office/powerpoint/2010/main" val="3919432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pic>
        <p:nvPicPr>
          <p:cNvPr id="3" name="Image 2"/>
          <p:cNvPicPr>
            <a:picLocks noChangeAspect="1"/>
          </p:cNvPicPr>
          <p:nvPr/>
        </p:nvPicPr>
        <p:blipFill>
          <a:blip r:embed="rId2"/>
          <a:stretch>
            <a:fillRect/>
          </a:stretch>
        </p:blipFill>
        <p:spPr>
          <a:xfrm>
            <a:off x="1138441" y="986905"/>
            <a:ext cx="9915117" cy="5687262"/>
          </a:xfrm>
          <a:prstGeom prst="rect">
            <a:avLst/>
          </a:prstGeom>
        </p:spPr>
      </p:pic>
    </p:spTree>
    <p:extLst>
      <p:ext uri="{BB962C8B-B14F-4D97-AF65-F5344CB8AC3E}">
        <p14:creationId xmlns:p14="http://schemas.microsoft.com/office/powerpoint/2010/main" val="3243911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CLC</a:t>
            </a:r>
            <a:endParaRPr lang="fr-FR" dirty="0"/>
          </a:p>
        </p:txBody>
      </p:sp>
      <p:sp>
        <p:nvSpPr>
          <p:cNvPr id="5" name="ZoneTexte 4"/>
          <p:cNvSpPr txBox="1"/>
          <p:nvPr/>
        </p:nvSpPr>
        <p:spPr>
          <a:xfrm>
            <a:off x="130945" y="687375"/>
            <a:ext cx="5858934" cy="8186857"/>
          </a:xfrm>
          <a:prstGeom prst="rect">
            <a:avLst/>
          </a:prstGeom>
          <a:noFill/>
        </p:spPr>
        <p:txBody>
          <a:bodyPr wrap="square" rtlCol="0">
            <a:spAutoFit/>
          </a:bodyPr>
          <a:lstStyle/>
          <a:p>
            <a:r>
              <a:rPr lang="fr-FR" sz="1100" b="1" dirty="0" smtClean="0"/>
              <a:t>1 Territoires </a:t>
            </a:r>
            <a:r>
              <a:rPr lang="fr-FR" sz="1100" b="1" dirty="0"/>
              <a:t>artificialisés </a:t>
            </a:r>
            <a:endParaRPr lang="fr-FR" sz="1100" b="1" dirty="0" smtClean="0"/>
          </a:p>
          <a:p>
            <a:r>
              <a:rPr lang="fr-FR" sz="1050" b="1" dirty="0" smtClean="0"/>
              <a:t>11 </a:t>
            </a:r>
            <a:r>
              <a:rPr lang="fr-FR" sz="1050" b="1" dirty="0"/>
              <a:t>Zones urbanisées</a:t>
            </a:r>
          </a:p>
          <a:p>
            <a:r>
              <a:rPr lang="fr-FR" sz="1050" dirty="0"/>
              <a:t>111 Tissu urbain continu</a:t>
            </a:r>
          </a:p>
          <a:p>
            <a:r>
              <a:rPr lang="fr-FR" sz="1050" dirty="0"/>
              <a:t>112 Tissu urbain </a:t>
            </a:r>
            <a:r>
              <a:rPr lang="fr-FR" sz="1050" dirty="0" smtClean="0"/>
              <a:t>discontinu</a:t>
            </a:r>
          </a:p>
          <a:p>
            <a:endParaRPr lang="fr-FR" sz="1050" dirty="0"/>
          </a:p>
          <a:p>
            <a:r>
              <a:rPr lang="fr-FR" sz="1050" b="1" dirty="0" smtClean="0"/>
              <a:t>12 </a:t>
            </a:r>
            <a:r>
              <a:rPr lang="fr-FR" sz="1050" b="1" dirty="0"/>
              <a:t>Zones industrielles ou commerciales et réseaux de communication </a:t>
            </a:r>
            <a:endParaRPr lang="fr-FR" sz="1050" b="1" dirty="0" smtClean="0"/>
          </a:p>
          <a:p>
            <a:r>
              <a:rPr lang="fr-FR" sz="1050" dirty="0" smtClean="0"/>
              <a:t>121 </a:t>
            </a:r>
            <a:r>
              <a:rPr lang="fr-FR" sz="1050" dirty="0"/>
              <a:t>Zones industrielles et commerciales</a:t>
            </a:r>
          </a:p>
          <a:p>
            <a:r>
              <a:rPr lang="fr-FR" sz="1050" dirty="0"/>
              <a:t>122 Réseaux routier et ferroviaire et espaces </a:t>
            </a:r>
            <a:r>
              <a:rPr lang="fr-FR" sz="1050" dirty="0" smtClean="0"/>
              <a:t>associés</a:t>
            </a:r>
          </a:p>
          <a:p>
            <a:r>
              <a:rPr lang="fr-FR" sz="1050" dirty="0" smtClean="0"/>
              <a:t>123 Zones portuaires</a:t>
            </a:r>
            <a:endParaRPr lang="fr-FR" sz="1050" dirty="0"/>
          </a:p>
          <a:p>
            <a:r>
              <a:rPr lang="fr-FR" sz="1050" dirty="0"/>
              <a:t>124 </a:t>
            </a:r>
            <a:r>
              <a:rPr lang="fr-FR" sz="1050" dirty="0" smtClean="0"/>
              <a:t>Aéroports</a:t>
            </a:r>
          </a:p>
          <a:p>
            <a:endParaRPr lang="fr-FR" sz="1050" dirty="0"/>
          </a:p>
          <a:p>
            <a:r>
              <a:rPr lang="fr-FR" sz="1050" b="1" dirty="0" smtClean="0"/>
              <a:t>13 Mines, décharges et chantiers</a:t>
            </a:r>
          </a:p>
          <a:p>
            <a:r>
              <a:rPr lang="fr-FR" sz="1050" dirty="0" smtClean="0"/>
              <a:t>131 Extraction de matériaux</a:t>
            </a:r>
          </a:p>
          <a:p>
            <a:r>
              <a:rPr lang="fr-FR" sz="1050" dirty="0" smtClean="0"/>
              <a:t>132 Décharges</a:t>
            </a:r>
          </a:p>
          <a:p>
            <a:r>
              <a:rPr lang="fr-FR" sz="1050" dirty="0" smtClean="0"/>
              <a:t>133 Chantiers</a:t>
            </a:r>
          </a:p>
          <a:p>
            <a:endParaRPr lang="fr-FR" sz="1050" dirty="0" smtClean="0"/>
          </a:p>
          <a:p>
            <a:pPr lvl="0" eaLnBrk="0" fontAlgn="base" hangingPunct="0"/>
            <a:r>
              <a:rPr lang="fr-FR" altLang="fr-FR" sz="1050" b="1" dirty="0"/>
              <a:t>14 Espaces verts artificialisés, non agricoles </a:t>
            </a:r>
          </a:p>
          <a:p>
            <a:pPr lvl="0" eaLnBrk="0" fontAlgn="base" hangingPunct="0"/>
            <a:r>
              <a:rPr lang="fr-FR" altLang="fr-FR" sz="1050" dirty="0"/>
              <a:t>141 Espaces verts urbains </a:t>
            </a:r>
          </a:p>
          <a:p>
            <a:pPr lvl="0" eaLnBrk="0" fontAlgn="base" hangingPunct="0"/>
            <a:r>
              <a:rPr lang="fr-FR" altLang="fr-FR" sz="1050" dirty="0"/>
              <a:t>142 Équipements sportifs et de </a:t>
            </a:r>
            <a:r>
              <a:rPr lang="fr-FR" altLang="fr-FR" sz="1050" dirty="0" smtClean="0"/>
              <a:t>loisirs</a:t>
            </a:r>
          </a:p>
          <a:p>
            <a:pPr lvl="0" eaLnBrk="0" fontAlgn="base" hangingPunct="0">
              <a:buFontTx/>
              <a:buChar char="•"/>
            </a:pPr>
            <a:endParaRPr lang="fr-FR" altLang="fr-FR" sz="1050" dirty="0"/>
          </a:p>
          <a:p>
            <a:r>
              <a:rPr lang="fr-FR" sz="1100" b="1" dirty="0"/>
              <a:t>2 Territoires agricoles </a:t>
            </a:r>
            <a:endParaRPr lang="fr-FR" sz="1100" b="1" dirty="0" smtClean="0"/>
          </a:p>
          <a:p>
            <a:r>
              <a:rPr lang="fr-FR" sz="1050" b="1" dirty="0" smtClean="0"/>
              <a:t>21 </a:t>
            </a:r>
            <a:r>
              <a:rPr lang="fr-FR" sz="1050" b="1" dirty="0"/>
              <a:t>Terres arables </a:t>
            </a:r>
            <a:endParaRPr lang="fr-FR" sz="1050" b="1" dirty="0" smtClean="0"/>
          </a:p>
          <a:p>
            <a:r>
              <a:rPr lang="fr-FR" sz="1050" dirty="0" smtClean="0"/>
              <a:t>211 </a:t>
            </a:r>
            <a:r>
              <a:rPr lang="fr-FR" sz="1050" dirty="0"/>
              <a:t>Terres arables hors périmètres </a:t>
            </a:r>
            <a:r>
              <a:rPr lang="fr-FR" sz="1050" dirty="0" smtClean="0"/>
              <a:t>d'irrigation</a:t>
            </a:r>
          </a:p>
          <a:p>
            <a:r>
              <a:rPr lang="fr-FR" sz="1050" dirty="0"/>
              <a:t>213 </a:t>
            </a:r>
            <a:r>
              <a:rPr lang="fr-FR" sz="1050" dirty="0" smtClean="0"/>
              <a:t>Rizières</a:t>
            </a:r>
          </a:p>
          <a:p>
            <a:endParaRPr lang="fr-FR" sz="1050" dirty="0" smtClean="0"/>
          </a:p>
          <a:p>
            <a:r>
              <a:rPr lang="fr-FR" sz="1050" b="1" dirty="0" smtClean="0"/>
              <a:t>22 </a:t>
            </a:r>
            <a:r>
              <a:rPr lang="fr-FR" sz="1050" b="1" dirty="0"/>
              <a:t>Cultures permanentes </a:t>
            </a:r>
            <a:endParaRPr lang="fr-FR" sz="1050" b="1" dirty="0" smtClean="0"/>
          </a:p>
          <a:p>
            <a:r>
              <a:rPr lang="fr-FR" sz="1050" dirty="0" smtClean="0"/>
              <a:t>221 </a:t>
            </a:r>
            <a:r>
              <a:rPr lang="fr-FR" sz="1050" dirty="0"/>
              <a:t>Vignobles</a:t>
            </a:r>
          </a:p>
          <a:p>
            <a:r>
              <a:rPr lang="fr-FR" sz="1050" dirty="0"/>
              <a:t>222 Vergers et petits </a:t>
            </a:r>
            <a:r>
              <a:rPr lang="fr-FR" sz="1050" dirty="0" smtClean="0"/>
              <a:t>fruits</a:t>
            </a:r>
          </a:p>
          <a:p>
            <a:r>
              <a:rPr lang="fr-FR" sz="1100" dirty="0" smtClean="0"/>
              <a:t>223 Oliveraies</a:t>
            </a:r>
          </a:p>
          <a:p>
            <a:endParaRPr lang="fr-FR" sz="1100" dirty="0"/>
          </a:p>
          <a:p>
            <a:pPr lvl="0" eaLnBrk="0" fontAlgn="base" hangingPunct="0">
              <a:spcBef>
                <a:spcPct val="0"/>
              </a:spcBef>
              <a:spcAft>
                <a:spcPct val="0"/>
              </a:spcAft>
            </a:pPr>
            <a:r>
              <a:rPr lang="fr-FR" altLang="fr-FR" sz="1100" b="1" dirty="0"/>
              <a:t>23 Prairies </a:t>
            </a:r>
          </a:p>
          <a:p>
            <a:pPr lvl="0" eaLnBrk="0" fontAlgn="base" hangingPunct="0">
              <a:spcBef>
                <a:spcPct val="0"/>
              </a:spcBef>
              <a:spcAft>
                <a:spcPct val="0"/>
              </a:spcAft>
            </a:pPr>
            <a:r>
              <a:rPr lang="fr-FR" altLang="fr-FR" sz="1100" dirty="0"/>
              <a:t>231 </a:t>
            </a:r>
            <a:r>
              <a:rPr lang="fr-FR" altLang="fr-FR" sz="1100" dirty="0" smtClean="0"/>
              <a:t>Prairies</a:t>
            </a:r>
          </a:p>
          <a:p>
            <a:pPr lvl="0" eaLnBrk="0" fontAlgn="base" hangingPunct="0">
              <a:spcBef>
                <a:spcPct val="0"/>
              </a:spcBef>
              <a:spcAft>
                <a:spcPct val="0"/>
              </a:spcAft>
            </a:pPr>
            <a:endParaRPr lang="fr-FR" altLang="fr-FR" sz="1100" dirty="0"/>
          </a:p>
          <a:p>
            <a:pPr lvl="0" eaLnBrk="0" fontAlgn="base" hangingPunct="0">
              <a:spcBef>
                <a:spcPct val="0"/>
              </a:spcBef>
              <a:spcAft>
                <a:spcPct val="0"/>
              </a:spcAft>
            </a:pPr>
            <a:r>
              <a:rPr lang="fr-FR" sz="1100" b="1" dirty="0"/>
              <a:t>24 Zones agricoles </a:t>
            </a:r>
            <a:r>
              <a:rPr lang="fr-FR" sz="1100" b="1" dirty="0" smtClean="0"/>
              <a:t>hétérogènes</a:t>
            </a:r>
          </a:p>
          <a:p>
            <a:pPr lvl="0" eaLnBrk="0" fontAlgn="base" hangingPunct="0">
              <a:spcBef>
                <a:spcPct val="0"/>
              </a:spcBef>
              <a:spcAft>
                <a:spcPct val="0"/>
              </a:spcAft>
            </a:pPr>
            <a:r>
              <a:rPr lang="fr-FR" sz="1100" dirty="0" smtClean="0"/>
              <a:t>241 Cultures annuelles associées aux cultures permanentes</a:t>
            </a:r>
          </a:p>
          <a:p>
            <a:pPr lvl="0" eaLnBrk="0" fontAlgn="base" hangingPunct="0">
              <a:spcBef>
                <a:spcPct val="0"/>
              </a:spcBef>
              <a:spcAft>
                <a:spcPct val="0"/>
              </a:spcAft>
            </a:pPr>
            <a:r>
              <a:rPr lang="fr-FR" altLang="fr-FR" sz="1100" dirty="0"/>
              <a:t>242 Systèmes culturaux et parcellaires complexes </a:t>
            </a:r>
          </a:p>
          <a:p>
            <a:pPr lvl="0" eaLnBrk="0" fontAlgn="base" hangingPunct="0">
              <a:spcBef>
                <a:spcPct val="0"/>
              </a:spcBef>
              <a:spcAft>
                <a:spcPct val="0"/>
              </a:spcAft>
            </a:pPr>
            <a:r>
              <a:rPr lang="fr-FR" altLang="fr-FR" sz="1100" dirty="0"/>
              <a:t>243 Surfaces essentiellement agricoles, interrompues par des espaces naturels importants </a:t>
            </a:r>
          </a:p>
          <a:p>
            <a:pPr lvl="0" eaLnBrk="0" fontAlgn="base" hangingPunct="0">
              <a:spcBef>
                <a:spcPct val="0"/>
              </a:spcBef>
              <a:spcAft>
                <a:spcPct val="0"/>
              </a:spcAft>
            </a:pPr>
            <a:endParaRPr lang="fr-FR" sz="1200" dirty="0" smtClean="0"/>
          </a:p>
          <a:p>
            <a:pPr lvl="0" eaLnBrk="0" fontAlgn="base" hangingPunct="0">
              <a:spcBef>
                <a:spcPct val="0"/>
              </a:spcBef>
              <a:spcAft>
                <a:spcPct val="0"/>
              </a:spcAft>
            </a:pPr>
            <a:endParaRPr lang="fr-FR" altLang="fr-FR" sz="1200" dirty="0"/>
          </a:p>
          <a:p>
            <a:endParaRPr lang="fr-FR" sz="1200" dirty="0" smtClean="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buFontTx/>
              <a:buChar char="•"/>
            </a:pPr>
            <a:endParaRPr lang="fr-FR" altLang="fr-FR" sz="1200" dirty="0"/>
          </a:p>
          <a:p>
            <a:endParaRPr lang="fr-FR" sz="1200" dirty="0"/>
          </a:p>
          <a:p>
            <a:endParaRPr lang="fr-FR" sz="1200" dirty="0"/>
          </a:p>
          <a:p>
            <a:endParaRPr lang="fr-FR" sz="1200" dirty="0"/>
          </a:p>
        </p:txBody>
      </p:sp>
      <p:sp>
        <p:nvSpPr>
          <p:cNvPr id="11" name="ZoneTexte 10"/>
          <p:cNvSpPr txBox="1"/>
          <p:nvPr/>
        </p:nvSpPr>
        <p:spPr>
          <a:xfrm>
            <a:off x="6318197" y="648904"/>
            <a:ext cx="3533421" cy="8263801"/>
          </a:xfrm>
          <a:prstGeom prst="rect">
            <a:avLst/>
          </a:prstGeom>
          <a:noFill/>
        </p:spPr>
        <p:txBody>
          <a:bodyPr wrap="square" rtlCol="0">
            <a:spAutoFit/>
          </a:bodyPr>
          <a:lstStyle/>
          <a:p>
            <a:r>
              <a:rPr lang="fr-FR" sz="1200" b="1" dirty="0"/>
              <a:t>3 Forêts et milieux semi-naturels </a:t>
            </a:r>
            <a:endParaRPr lang="fr-FR" sz="1200" b="1" dirty="0" smtClean="0"/>
          </a:p>
          <a:p>
            <a:r>
              <a:rPr lang="fr-FR" sz="1100" b="1" dirty="0" smtClean="0"/>
              <a:t>31 </a:t>
            </a:r>
            <a:r>
              <a:rPr lang="fr-FR" sz="1100" b="1" dirty="0"/>
              <a:t>Forêts </a:t>
            </a:r>
            <a:endParaRPr lang="fr-FR" sz="1100" b="1" dirty="0" smtClean="0"/>
          </a:p>
          <a:p>
            <a:r>
              <a:rPr lang="fr-FR" sz="1100" dirty="0" smtClean="0"/>
              <a:t>311 </a:t>
            </a:r>
            <a:r>
              <a:rPr lang="fr-FR" sz="1100" dirty="0"/>
              <a:t>Forêts de </a:t>
            </a:r>
            <a:r>
              <a:rPr lang="fr-FR" sz="1100" dirty="0" smtClean="0"/>
              <a:t>feuillus</a:t>
            </a:r>
          </a:p>
          <a:p>
            <a:r>
              <a:rPr lang="fr-FR" sz="1100" dirty="0" smtClean="0"/>
              <a:t>312 </a:t>
            </a:r>
            <a:r>
              <a:rPr lang="fr-FR" sz="1100" dirty="0"/>
              <a:t>Forêts de </a:t>
            </a:r>
            <a:r>
              <a:rPr lang="fr-FR" sz="1100" dirty="0" smtClean="0"/>
              <a:t>conifères</a:t>
            </a:r>
          </a:p>
          <a:p>
            <a:r>
              <a:rPr lang="fr-FR" sz="1100" dirty="0" smtClean="0"/>
              <a:t>313 </a:t>
            </a:r>
            <a:r>
              <a:rPr lang="fr-FR" sz="1100" dirty="0"/>
              <a:t>Forêts </a:t>
            </a:r>
            <a:r>
              <a:rPr lang="fr-FR" sz="1100" dirty="0" smtClean="0"/>
              <a:t>mélangées</a:t>
            </a:r>
          </a:p>
          <a:p>
            <a:endParaRPr lang="fr-FR" sz="1100" b="1" dirty="0"/>
          </a:p>
          <a:p>
            <a:pPr lvl="0" eaLnBrk="0" fontAlgn="base" hangingPunct="0">
              <a:spcBef>
                <a:spcPct val="0"/>
              </a:spcBef>
              <a:spcAft>
                <a:spcPct val="0"/>
              </a:spcAft>
            </a:pPr>
            <a:r>
              <a:rPr lang="fr-FR" altLang="fr-FR" sz="1100" b="1" dirty="0"/>
              <a:t>32 Milieux à végétation arbustive et/ou herbacée </a:t>
            </a:r>
          </a:p>
          <a:p>
            <a:pPr lvl="0" eaLnBrk="0" fontAlgn="base" hangingPunct="0">
              <a:spcBef>
                <a:spcPct val="0"/>
              </a:spcBef>
              <a:spcAft>
                <a:spcPct val="0"/>
              </a:spcAft>
            </a:pPr>
            <a:r>
              <a:rPr lang="fr-FR" altLang="fr-FR" sz="1100" dirty="0"/>
              <a:t>321 Pelouses et pâturages naturels </a:t>
            </a:r>
          </a:p>
          <a:p>
            <a:pPr lvl="0" eaLnBrk="0" fontAlgn="base" hangingPunct="0">
              <a:spcBef>
                <a:spcPct val="0"/>
              </a:spcBef>
              <a:spcAft>
                <a:spcPct val="0"/>
              </a:spcAft>
            </a:pPr>
            <a:r>
              <a:rPr lang="fr-FR" altLang="fr-FR" sz="1100" dirty="0"/>
              <a:t>322 Landes et broussailles </a:t>
            </a:r>
          </a:p>
          <a:p>
            <a:pPr lvl="0" eaLnBrk="0" fontAlgn="base" hangingPunct="0">
              <a:spcBef>
                <a:spcPct val="0"/>
              </a:spcBef>
              <a:spcAft>
                <a:spcPct val="0"/>
              </a:spcAft>
            </a:pPr>
            <a:r>
              <a:rPr lang="fr-FR" altLang="fr-FR" sz="1100" dirty="0"/>
              <a:t>323 Végétation sclérophylle </a:t>
            </a:r>
          </a:p>
          <a:p>
            <a:pPr lvl="0" eaLnBrk="0" fontAlgn="base" hangingPunct="0">
              <a:spcBef>
                <a:spcPct val="0"/>
              </a:spcBef>
              <a:spcAft>
                <a:spcPct val="0"/>
              </a:spcAft>
            </a:pPr>
            <a:r>
              <a:rPr lang="fr-FR" altLang="fr-FR" sz="1100" dirty="0"/>
              <a:t>324 Forêt et végétation arbustive en </a:t>
            </a:r>
            <a:r>
              <a:rPr lang="fr-FR" altLang="fr-FR" sz="1100" dirty="0" smtClean="0"/>
              <a:t>mutation</a:t>
            </a:r>
          </a:p>
          <a:p>
            <a:pPr lvl="0" eaLnBrk="0" fontAlgn="base" hangingPunct="0">
              <a:spcBef>
                <a:spcPct val="0"/>
              </a:spcBef>
              <a:spcAft>
                <a:spcPct val="0"/>
              </a:spcAft>
            </a:pPr>
            <a:endParaRPr lang="fr-FR" altLang="fr-FR" sz="1100" dirty="0"/>
          </a:p>
          <a:p>
            <a:r>
              <a:rPr lang="fr-FR" sz="1100" b="1" dirty="0"/>
              <a:t>33 Espaces ouverts, sans ou avec peu de végétation </a:t>
            </a:r>
            <a:endParaRPr lang="fr-FR" sz="1100" b="1" dirty="0" smtClean="0"/>
          </a:p>
          <a:p>
            <a:r>
              <a:rPr lang="fr-FR" sz="1100" dirty="0" smtClean="0"/>
              <a:t>331 </a:t>
            </a:r>
            <a:r>
              <a:rPr lang="fr-FR" sz="1100" dirty="0"/>
              <a:t>Plages, dunes et sable</a:t>
            </a:r>
          </a:p>
          <a:p>
            <a:r>
              <a:rPr lang="fr-FR" sz="1100" dirty="0"/>
              <a:t>332 Roches nues</a:t>
            </a:r>
          </a:p>
          <a:p>
            <a:r>
              <a:rPr lang="fr-FR" sz="1100" dirty="0"/>
              <a:t>333 Végétation </a:t>
            </a:r>
            <a:r>
              <a:rPr lang="fr-FR" sz="1100" dirty="0" smtClean="0"/>
              <a:t>clairsemée</a:t>
            </a:r>
          </a:p>
          <a:p>
            <a:endParaRPr lang="fr-FR" sz="1200" b="1" dirty="0"/>
          </a:p>
          <a:p>
            <a:r>
              <a:rPr lang="fr-FR" sz="1200" b="1" dirty="0"/>
              <a:t>4 Zones </a:t>
            </a:r>
            <a:r>
              <a:rPr lang="fr-FR" sz="1200" b="1" dirty="0" smtClean="0"/>
              <a:t>humides</a:t>
            </a:r>
          </a:p>
          <a:p>
            <a:r>
              <a:rPr lang="fr-FR" sz="1100" b="1" dirty="0" smtClean="0"/>
              <a:t>41 </a:t>
            </a:r>
            <a:r>
              <a:rPr lang="fr-FR" sz="1100" b="1" dirty="0"/>
              <a:t>Zones humides intérieures </a:t>
            </a:r>
            <a:endParaRPr lang="fr-FR" sz="1100" b="1" dirty="0" smtClean="0"/>
          </a:p>
          <a:p>
            <a:r>
              <a:rPr lang="fr-FR" sz="1100" dirty="0" smtClean="0"/>
              <a:t>411 </a:t>
            </a:r>
            <a:r>
              <a:rPr lang="fr-FR" sz="1100" dirty="0"/>
              <a:t>Marais </a:t>
            </a:r>
            <a:r>
              <a:rPr lang="fr-FR" sz="1100" dirty="0" smtClean="0"/>
              <a:t>intérieurs</a:t>
            </a:r>
          </a:p>
          <a:p>
            <a:r>
              <a:rPr lang="fr-FR" sz="1100" dirty="0" smtClean="0"/>
              <a:t>412 Tourbières</a:t>
            </a:r>
          </a:p>
          <a:p>
            <a:endParaRPr lang="fr-FR" sz="1100" dirty="0"/>
          </a:p>
          <a:p>
            <a:pPr lvl="0" eaLnBrk="0" fontAlgn="base" hangingPunct="0">
              <a:spcBef>
                <a:spcPct val="0"/>
              </a:spcBef>
              <a:spcAft>
                <a:spcPct val="0"/>
              </a:spcAft>
            </a:pPr>
            <a:r>
              <a:rPr lang="fr-FR" altLang="fr-FR" sz="1100" b="1" dirty="0"/>
              <a:t>42 Zones humides maritimes </a:t>
            </a:r>
          </a:p>
          <a:p>
            <a:pPr lvl="0" eaLnBrk="0" fontAlgn="base" hangingPunct="0">
              <a:spcBef>
                <a:spcPct val="0"/>
              </a:spcBef>
              <a:spcAft>
                <a:spcPct val="0"/>
              </a:spcAft>
            </a:pPr>
            <a:r>
              <a:rPr lang="fr-FR" altLang="fr-FR" sz="1100" dirty="0"/>
              <a:t>421 Marais maritimes </a:t>
            </a:r>
          </a:p>
          <a:p>
            <a:pPr lvl="0" eaLnBrk="0" fontAlgn="base" hangingPunct="0">
              <a:spcBef>
                <a:spcPct val="0"/>
              </a:spcBef>
              <a:spcAft>
                <a:spcPct val="0"/>
              </a:spcAft>
            </a:pPr>
            <a:r>
              <a:rPr lang="fr-FR" altLang="fr-FR" sz="1100" dirty="0"/>
              <a:t>422 Marais salants </a:t>
            </a:r>
          </a:p>
          <a:p>
            <a:pPr lvl="0" eaLnBrk="0" fontAlgn="base" hangingPunct="0">
              <a:spcBef>
                <a:spcPct val="0"/>
              </a:spcBef>
              <a:spcAft>
                <a:spcPct val="0"/>
              </a:spcAft>
            </a:pPr>
            <a:r>
              <a:rPr lang="fr-FR" altLang="fr-FR" sz="1100" dirty="0"/>
              <a:t>423 Zones </a:t>
            </a:r>
            <a:r>
              <a:rPr lang="fr-FR" altLang="fr-FR" sz="1100" dirty="0" smtClean="0"/>
              <a:t>intertidales</a:t>
            </a:r>
          </a:p>
          <a:p>
            <a:pPr lvl="0" eaLnBrk="0" fontAlgn="base" hangingPunct="0">
              <a:spcBef>
                <a:spcPct val="0"/>
              </a:spcBef>
              <a:spcAft>
                <a:spcPct val="0"/>
              </a:spcAft>
            </a:pPr>
            <a:endParaRPr lang="fr-FR" altLang="fr-FR" sz="1100" dirty="0"/>
          </a:p>
          <a:p>
            <a:r>
              <a:rPr lang="fr-FR" sz="1200" b="1" dirty="0"/>
              <a:t>5 Surfaces en </a:t>
            </a:r>
            <a:r>
              <a:rPr lang="fr-FR" sz="1200" b="1" dirty="0" smtClean="0"/>
              <a:t>eau</a:t>
            </a:r>
          </a:p>
          <a:p>
            <a:r>
              <a:rPr lang="fr-FR" sz="1100" b="1" dirty="0" smtClean="0"/>
              <a:t>51 </a:t>
            </a:r>
            <a:r>
              <a:rPr lang="fr-FR" sz="1100" b="1" dirty="0"/>
              <a:t>Eaux continentales </a:t>
            </a:r>
            <a:endParaRPr lang="fr-FR" sz="1100" b="1" dirty="0" smtClean="0"/>
          </a:p>
          <a:p>
            <a:r>
              <a:rPr lang="fr-FR" sz="1100" dirty="0" smtClean="0"/>
              <a:t>511 </a:t>
            </a:r>
            <a:r>
              <a:rPr lang="fr-FR" sz="1100" dirty="0"/>
              <a:t>Cours d'eau et voies </a:t>
            </a:r>
            <a:r>
              <a:rPr lang="fr-FR" sz="1100" dirty="0" smtClean="0"/>
              <a:t>d'eau</a:t>
            </a:r>
          </a:p>
          <a:p>
            <a:r>
              <a:rPr lang="fr-FR" sz="1100" dirty="0" smtClean="0"/>
              <a:t>512 </a:t>
            </a:r>
            <a:r>
              <a:rPr lang="fr-FR" sz="1100" dirty="0"/>
              <a:t>Plans </a:t>
            </a:r>
            <a:r>
              <a:rPr lang="fr-FR" sz="1100" dirty="0" smtClean="0"/>
              <a:t>d'eau</a:t>
            </a:r>
          </a:p>
          <a:p>
            <a:endParaRPr lang="fr-FR" sz="1100" dirty="0"/>
          </a:p>
          <a:p>
            <a:pPr lvl="0" eaLnBrk="0" fontAlgn="base" hangingPunct="0">
              <a:spcBef>
                <a:spcPct val="0"/>
              </a:spcBef>
              <a:spcAft>
                <a:spcPct val="0"/>
              </a:spcAft>
            </a:pPr>
            <a:r>
              <a:rPr lang="fr-FR" altLang="fr-FR" sz="1100" b="1" dirty="0"/>
              <a:t>52 Eaux maritimes </a:t>
            </a:r>
          </a:p>
          <a:p>
            <a:pPr lvl="0" eaLnBrk="0" fontAlgn="base" hangingPunct="0">
              <a:spcBef>
                <a:spcPct val="0"/>
              </a:spcBef>
              <a:spcAft>
                <a:spcPct val="0"/>
              </a:spcAft>
            </a:pPr>
            <a:r>
              <a:rPr lang="fr-FR" altLang="fr-FR" sz="1100" dirty="0"/>
              <a:t>521 Lagunes littorales </a:t>
            </a:r>
          </a:p>
          <a:p>
            <a:pPr lvl="0" eaLnBrk="0" fontAlgn="base" hangingPunct="0">
              <a:spcBef>
                <a:spcPct val="0"/>
              </a:spcBef>
              <a:spcAft>
                <a:spcPct val="0"/>
              </a:spcAft>
            </a:pPr>
            <a:r>
              <a:rPr lang="fr-FR" altLang="fr-FR" sz="1100" dirty="0"/>
              <a:t>522 Estuaires</a:t>
            </a:r>
          </a:p>
          <a:p>
            <a:pPr lvl="0" eaLnBrk="0" fontAlgn="base" hangingPunct="0">
              <a:spcBef>
                <a:spcPct val="0"/>
              </a:spcBef>
              <a:spcAft>
                <a:spcPct val="0"/>
              </a:spcAft>
            </a:pPr>
            <a:r>
              <a:rPr lang="fr-FR" altLang="fr-FR" sz="1100" dirty="0"/>
              <a:t>523 Mers et océans</a:t>
            </a:r>
          </a:p>
          <a:p>
            <a:endParaRPr lang="fr-FR" sz="11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p:txBody>
      </p:sp>
    </p:spTree>
    <p:extLst>
      <p:ext uri="{BB962C8B-B14F-4D97-AF65-F5344CB8AC3E}">
        <p14:creationId xmlns:p14="http://schemas.microsoft.com/office/powerpoint/2010/main" val="28701359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sp>
        <p:nvSpPr>
          <p:cNvPr id="9" name="ZoneTexte 8"/>
          <p:cNvSpPr txBox="1"/>
          <p:nvPr/>
        </p:nvSpPr>
        <p:spPr>
          <a:xfrm>
            <a:off x="1358536" y="2233748"/>
            <a:ext cx="9797143" cy="1477328"/>
          </a:xfrm>
          <a:prstGeom prst="rect">
            <a:avLst/>
          </a:prstGeom>
          <a:noFill/>
        </p:spPr>
        <p:txBody>
          <a:bodyPr wrap="square" rtlCol="0">
            <a:spAutoFit/>
          </a:bodyPr>
          <a:lstStyle/>
          <a:p>
            <a:r>
              <a:rPr lang="fr-FR" b="1" dirty="0" smtClean="0"/>
              <a:t>Une autre idée de mon côté </a:t>
            </a:r>
            <a:r>
              <a:rPr lang="fr-FR" dirty="0" smtClean="0"/>
              <a:t>:</a:t>
            </a:r>
          </a:p>
          <a:p>
            <a:r>
              <a:rPr lang="fr-FR" dirty="0" smtClean="0"/>
              <a:t>Faire un </a:t>
            </a:r>
            <a:r>
              <a:rPr lang="fr-FR" dirty="0" err="1" smtClean="0"/>
              <a:t>glm</a:t>
            </a:r>
            <a:r>
              <a:rPr lang="fr-FR" dirty="0" smtClean="0"/>
              <a:t> (poisson) avec un effet mésange, un effet habitat et une interaction mésange/habitat</a:t>
            </a:r>
          </a:p>
          <a:p>
            <a:endParaRPr lang="fr-FR" dirty="0"/>
          </a:p>
          <a:p>
            <a:endParaRPr lang="fr-FR" dirty="0"/>
          </a:p>
          <a:p>
            <a:r>
              <a:rPr lang="fr-FR" dirty="0" smtClean="0"/>
              <a:t>  </a:t>
            </a:r>
            <a:endParaRPr lang="fr-FR" dirty="0"/>
          </a:p>
        </p:txBody>
      </p:sp>
    </p:spTree>
    <p:extLst>
      <p:ext uri="{BB962C8B-B14F-4D97-AF65-F5344CB8AC3E}">
        <p14:creationId xmlns:p14="http://schemas.microsoft.com/office/powerpoint/2010/main" val="5874616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pic>
        <p:nvPicPr>
          <p:cNvPr id="4" name="Image 3"/>
          <p:cNvPicPr>
            <a:picLocks noChangeAspect="1"/>
          </p:cNvPicPr>
          <p:nvPr/>
        </p:nvPicPr>
        <p:blipFill>
          <a:blip r:embed="rId2"/>
          <a:stretch>
            <a:fillRect/>
          </a:stretch>
        </p:blipFill>
        <p:spPr>
          <a:xfrm>
            <a:off x="1849917" y="1132429"/>
            <a:ext cx="8708816" cy="5166111"/>
          </a:xfrm>
          <a:prstGeom prst="rect">
            <a:avLst/>
          </a:prstGeom>
        </p:spPr>
      </p:pic>
    </p:spTree>
    <p:extLst>
      <p:ext uri="{BB962C8B-B14F-4D97-AF65-F5344CB8AC3E}">
        <p14:creationId xmlns:p14="http://schemas.microsoft.com/office/powerpoint/2010/main" val="3939822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pic>
        <p:nvPicPr>
          <p:cNvPr id="4" name="Image 3"/>
          <p:cNvPicPr>
            <a:picLocks noChangeAspect="1"/>
          </p:cNvPicPr>
          <p:nvPr/>
        </p:nvPicPr>
        <p:blipFill>
          <a:blip r:embed="rId2"/>
          <a:stretch>
            <a:fillRect/>
          </a:stretch>
        </p:blipFill>
        <p:spPr>
          <a:xfrm>
            <a:off x="232138" y="916629"/>
            <a:ext cx="11727724" cy="5637660"/>
          </a:xfrm>
          <a:prstGeom prst="rect">
            <a:avLst/>
          </a:prstGeom>
        </p:spPr>
      </p:pic>
    </p:spTree>
    <p:extLst>
      <p:ext uri="{BB962C8B-B14F-4D97-AF65-F5344CB8AC3E}">
        <p14:creationId xmlns:p14="http://schemas.microsoft.com/office/powerpoint/2010/main" val="2079058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CLC</a:t>
            </a:r>
            <a:endParaRPr lang="fr-FR" dirty="0"/>
          </a:p>
        </p:txBody>
      </p:sp>
      <p:sp>
        <p:nvSpPr>
          <p:cNvPr id="5" name="ZoneTexte 4"/>
          <p:cNvSpPr txBox="1"/>
          <p:nvPr/>
        </p:nvSpPr>
        <p:spPr>
          <a:xfrm>
            <a:off x="130945" y="687375"/>
            <a:ext cx="5858934" cy="8186857"/>
          </a:xfrm>
          <a:prstGeom prst="rect">
            <a:avLst/>
          </a:prstGeom>
          <a:noFill/>
        </p:spPr>
        <p:txBody>
          <a:bodyPr wrap="square" rtlCol="0">
            <a:spAutoFit/>
          </a:bodyPr>
          <a:lstStyle/>
          <a:p>
            <a:r>
              <a:rPr lang="fr-FR" sz="1100" b="1" dirty="0" smtClean="0"/>
              <a:t>1 Territoires </a:t>
            </a:r>
            <a:r>
              <a:rPr lang="fr-FR" sz="1100" b="1" dirty="0"/>
              <a:t>artificialisés </a:t>
            </a:r>
            <a:endParaRPr lang="fr-FR" sz="1100" b="1" dirty="0" smtClean="0"/>
          </a:p>
          <a:p>
            <a:r>
              <a:rPr lang="fr-FR" sz="1050" b="1" dirty="0" smtClean="0"/>
              <a:t>11 </a:t>
            </a:r>
            <a:r>
              <a:rPr lang="fr-FR" sz="1050" b="1" dirty="0"/>
              <a:t>Zones urbanisées</a:t>
            </a:r>
          </a:p>
          <a:p>
            <a:r>
              <a:rPr lang="fr-FR" sz="1050" dirty="0"/>
              <a:t>111 Tissu urbain continu</a:t>
            </a:r>
          </a:p>
          <a:p>
            <a:r>
              <a:rPr lang="fr-FR" sz="1050" dirty="0"/>
              <a:t>112 Tissu urbain </a:t>
            </a:r>
            <a:r>
              <a:rPr lang="fr-FR" sz="1050" dirty="0" smtClean="0"/>
              <a:t>discontinu</a:t>
            </a:r>
          </a:p>
          <a:p>
            <a:endParaRPr lang="fr-FR" sz="1050" dirty="0"/>
          </a:p>
          <a:p>
            <a:r>
              <a:rPr lang="fr-FR" sz="1050" b="1" dirty="0" smtClean="0"/>
              <a:t>12 </a:t>
            </a:r>
            <a:r>
              <a:rPr lang="fr-FR" sz="1050" b="1" dirty="0"/>
              <a:t>Zones industrielles ou commerciales et réseaux de communication </a:t>
            </a:r>
            <a:endParaRPr lang="fr-FR" sz="1050" b="1" dirty="0" smtClean="0"/>
          </a:p>
          <a:p>
            <a:r>
              <a:rPr lang="fr-FR" sz="1050" dirty="0" smtClean="0"/>
              <a:t>121 </a:t>
            </a:r>
            <a:r>
              <a:rPr lang="fr-FR" sz="1050" dirty="0"/>
              <a:t>Zones industrielles et commerciales</a:t>
            </a:r>
          </a:p>
          <a:p>
            <a:r>
              <a:rPr lang="fr-FR" sz="1050" dirty="0"/>
              <a:t>122 Réseaux routier et ferroviaire et espaces </a:t>
            </a:r>
            <a:r>
              <a:rPr lang="fr-FR" sz="1050" dirty="0" smtClean="0"/>
              <a:t>associés</a:t>
            </a:r>
          </a:p>
          <a:p>
            <a:r>
              <a:rPr lang="fr-FR" sz="1050" dirty="0" smtClean="0"/>
              <a:t>123 Zones portuaires</a:t>
            </a:r>
            <a:endParaRPr lang="fr-FR" sz="1050" dirty="0"/>
          </a:p>
          <a:p>
            <a:r>
              <a:rPr lang="fr-FR" sz="1050" dirty="0"/>
              <a:t>124 </a:t>
            </a:r>
            <a:r>
              <a:rPr lang="fr-FR" sz="1050" dirty="0" smtClean="0"/>
              <a:t>Aéroports</a:t>
            </a:r>
          </a:p>
          <a:p>
            <a:endParaRPr lang="fr-FR" sz="1050" dirty="0"/>
          </a:p>
          <a:p>
            <a:r>
              <a:rPr lang="fr-FR" sz="1050" b="1" dirty="0" smtClean="0"/>
              <a:t>13 Mines, décharges et chantiers</a:t>
            </a:r>
          </a:p>
          <a:p>
            <a:r>
              <a:rPr lang="fr-FR" sz="1050" dirty="0" smtClean="0"/>
              <a:t>131 Extraction de matériaux</a:t>
            </a:r>
          </a:p>
          <a:p>
            <a:r>
              <a:rPr lang="fr-FR" sz="1050" dirty="0" smtClean="0"/>
              <a:t>132 Décharges</a:t>
            </a:r>
          </a:p>
          <a:p>
            <a:r>
              <a:rPr lang="fr-FR" sz="1050" dirty="0" smtClean="0"/>
              <a:t>133 Chantiers</a:t>
            </a:r>
          </a:p>
          <a:p>
            <a:endParaRPr lang="fr-FR" sz="1050" dirty="0" smtClean="0"/>
          </a:p>
          <a:p>
            <a:pPr lvl="0" eaLnBrk="0" fontAlgn="base" hangingPunct="0"/>
            <a:r>
              <a:rPr lang="fr-FR" altLang="fr-FR" sz="1050" b="1" dirty="0"/>
              <a:t>14 Espaces verts artificialisés, non agricoles </a:t>
            </a:r>
          </a:p>
          <a:p>
            <a:pPr lvl="0" eaLnBrk="0" fontAlgn="base" hangingPunct="0"/>
            <a:r>
              <a:rPr lang="fr-FR" altLang="fr-FR" sz="1050" dirty="0"/>
              <a:t>141 Espaces verts urbains </a:t>
            </a:r>
          </a:p>
          <a:p>
            <a:pPr lvl="0" eaLnBrk="0" fontAlgn="base" hangingPunct="0"/>
            <a:r>
              <a:rPr lang="fr-FR" altLang="fr-FR" sz="1050" dirty="0"/>
              <a:t>142 Équipements sportifs et de </a:t>
            </a:r>
            <a:r>
              <a:rPr lang="fr-FR" altLang="fr-FR" sz="1050" dirty="0" smtClean="0"/>
              <a:t>loisirs</a:t>
            </a:r>
          </a:p>
          <a:p>
            <a:pPr lvl="0" eaLnBrk="0" fontAlgn="base" hangingPunct="0">
              <a:buFontTx/>
              <a:buChar char="•"/>
            </a:pPr>
            <a:endParaRPr lang="fr-FR" altLang="fr-FR" sz="1050" dirty="0"/>
          </a:p>
          <a:p>
            <a:r>
              <a:rPr lang="fr-FR" sz="1100" b="1" dirty="0"/>
              <a:t>2 Territoires agricoles </a:t>
            </a:r>
            <a:endParaRPr lang="fr-FR" sz="1100" b="1" dirty="0" smtClean="0"/>
          </a:p>
          <a:p>
            <a:r>
              <a:rPr lang="fr-FR" sz="1050" b="1" dirty="0" smtClean="0"/>
              <a:t>21 </a:t>
            </a:r>
            <a:r>
              <a:rPr lang="fr-FR" sz="1050" b="1" dirty="0"/>
              <a:t>Terres arables </a:t>
            </a:r>
            <a:endParaRPr lang="fr-FR" sz="1050" b="1" dirty="0" smtClean="0"/>
          </a:p>
          <a:p>
            <a:r>
              <a:rPr lang="fr-FR" sz="1050" dirty="0" smtClean="0"/>
              <a:t>211 </a:t>
            </a:r>
            <a:r>
              <a:rPr lang="fr-FR" sz="1050" dirty="0"/>
              <a:t>Terres arables hors périmètres </a:t>
            </a:r>
            <a:r>
              <a:rPr lang="fr-FR" sz="1050" dirty="0" smtClean="0"/>
              <a:t>d'irrigation</a:t>
            </a:r>
          </a:p>
          <a:p>
            <a:r>
              <a:rPr lang="fr-FR" sz="1050" dirty="0"/>
              <a:t>213 </a:t>
            </a:r>
            <a:r>
              <a:rPr lang="fr-FR" sz="1050" dirty="0" smtClean="0"/>
              <a:t>Rizières</a:t>
            </a:r>
          </a:p>
          <a:p>
            <a:endParaRPr lang="fr-FR" sz="1050" dirty="0" smtClean="0"/>
          </a:p>
          <a:p>
            <a:r>
              <a:rPr lang="fr-FR" sz="1050" b="1" dirty="0" smtClean="0"/>
              <a:t>22 </a:t>
            </a:r>
            <a:r>
              <a:rPr lang="fr-FR" sz="1050" b="1" dirty="0"/>
              <a:t>Cultures permanentes </a:t>
            </a:r>
            <a:endParaRPr lang="fr-FR" sz="1050" b="1" dirty="0" smtClean="0"/>
          </a:p>
          <a:p>
            <a:r>
              <a:rPr lang="fr-FR" sz="1050" dirty="0" smtClean="0"/>
              <a:t>221 </a:t>
            </a:r>
            <a:r>
              <a:rPr lang="fr-FR" sz="1050" dirty="0"/>
              <a:t>Vignobles</a:t>
            </a:r>
          </a:p>
          <a:p>
            <a:r>
              <a:rPr lang="fr-FR" sz="1050" dirty="0"/>
              <a:t>222 Vergers et petits </a:t>
            </a:r>
            <a:r>
              <a:rPr lang="fr-FR" sz="1050" dirty="0" smtClean="0"/>
              <a:t>fruits</a:t>
            </a:r>
          </a:p>
          <a:p>
            <a:r>
              <a:rPr lang="fr-FR" sz="1100" dirty="0" smtClean="0"/>
              <a:t>223 Oliveraies</a:t>
            </a:r>
          </a:p>
          <a:p>
            <a:endParaRPr lang="fr-FR" sz="1100" dirty="0"/>
          </a:p>
          <a:p>
            <a:pPr lvl="0" eaLnBrk="0" fontAlgn="base" hangingPunct="0">
              <a:spcBef>
                <a:spcPct val="0"/>
              </a:spcBef>
              <a:spcAft>
                <a:spcPct val="0"/>
              </a:spcAft>
            </a:pPr>
            <a:r>
              <a:rPr lang="fr-FR" altLang="fr-FR" sz="1100" b="1" dirty="0"/>
              <a:t>23 Prairies </a:t>
            </a:r>
          </a:p>
          <a:p>
            <a:pPr lvl="0" eaLnBrk="0" fontAlgn="base" hangingPunct="0">
              <a:spcBef>
                <a:spcPct val="0"/>
              </a:spcBef>
              <a:spcAft>
                <a:spcPct val="0"/>
              </a:spcAft>
            </a:pPr>
            <a:r>
              <a:rPr lang="fr-FR" altLang="fr-FR" sz="1100" dirty="0"/>
              <a:t>231 </a:t>
            </a:r>
            <a:r>
              <a:rPr lang="fr-FR" altLang="fr-FR" sz="1100" dirty="0" smtClean="0"/>
              <a:t>Prairies</a:t>
            </a:r>
          </a:p>
          <a:p>
            <a:pPr lvl="0" eaLnBrk="0" fontAlgn="base" hangingPunct="0">
              <a:spcBef>
                <a:spcPct val="0"/>
              </a:spcBef>
              <a:spcAft>
                <a:spcPct val="0"/>
              </a:spcAft>
            </a:pPr>
            <a:endParaRPr lang="fr-FR" altLang="fr-FR" sz="1100" dirty="0"/>
          </a:p>
          <a:p>
            <a:pPr lvl="0" eaLnBrk="0" fontAlgn="base" hangingPunct="0">
              <a:spcBef>
                <a:spcPct val="0"/>
              </a:spcBef>
              <a:spcAft>
                <a:spcPct val="0"/>
              </a:spcAft>
            </a:pPr>
            <a:r>
              <a:rPr lang="fr-FR" sz="1100" b="1" dirty="0"/>
              <a:t>24 Zones agricoles </a:t>
            </a:r>
            <a:r>
              <a:rPr lang="fr-FR" sz="1100" b="1" dirty="0" smtClean="0"/>
              <a:t>hétérogènes</a:t>
            </a:r>
          </a:p>
          <a:p>
            <a:pPr lvl="0" eaLnBrk="0" fontAlgn="base" hangingPunct="0">
              <a:spcBef>
                <a:spcPct val="0"/>
              </a:spcBef>
              <a:spcAft>
                <a:spcPct val="0"/>
              </a:spcAft>
            </a:pPr>
            <a:r>
              <a:rPr lang="fr-FR" sz="1100" dirty="0" smtClean="0"/>
              <a:t>241 Cultures annuelles associées aux cultures permanentes</a:t>
            </a:r>
          </a:p>
          <a:p>
            <a:pPr lvl="0" eaLnBrk="0" fontAlgn="base" hangingPunct="0">
              <a:spcBef>
                <a:spcPct val="0"/>
              </a:spcBef>
              <a:spcAft>
                <a:spcPct val="0"/>
              </a:spcAft>
            </a:pPr>
            <a:r>
              <a:rPr lang="fr-FR" altLang="fr-FR" sz="1100" dirty="0"/>
              <a:t>242 Systèmes culturaux et parcellaires complexes </a:t>
            </a:r>
          </a:p>
          <a:p>
            <a:pPr lvl="0" eaLnBrk="0" fontAlgn="base" hangingPunct="0">
              <a:spcBef>
                <a:spcPct val="0"/>
              </a:spcBef>
              <a:spcAft>
                <a:spcPct val="0"/>
              </a:spcAft>
            </a:pPr>
            <a:r>
              <a:rPr lang="fr-FR" altLang="fr-FR" sz="1100" dirty="0"/>
              <a:t>243 Surfaces essentiellement agricoles, interrompues par des espaces naturels importants </a:t>
            </a:r>
          </a:p>
          <a:p>
            <a:pPr lvl="0" eaLnBrk="0" fontAlgn="base" hangingPunct="0">
              <a:spcBef>
                <a:spcPct val="0"/>
              </a:spcBef>
              <a:spcAft>
                <a:spcPct val="0"/>
              </a:spcAft>
            </a:pPr>
            <a:endParaRPr lang="fr-FR" sz="1200" dirty="0" smtClean="0"/>
          </a:p>
          <a:p>
            <a:pPr lvl="0" eaLnBrk="0" fontAlgn="base" hangingPunct="0">
              <a:spcBef>
                <a:spcPct val="0"/>
              </a:spcBef>
              <a:spcAft>
                <a:spcPct val="0"/>
              </a:spcAft>
            </a:pPr>
            <a:endParaRPr lang="fr-FR" altLang="fr-FR" sz="1200" dirty="0"/>
          </a:p>
          <a:p>
            <a:endParaRPr lang="fr-FR" sz="1200" dirty="0" smtClean="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buFontTx/>
              <a:buChar char="•"/>
            </a:pPr>
            <a:endParaRPr lang="fr-FR" altLang="fr-FR" sz="1200" dirty="0"/>
          </a:p>
          <a:p>
            <a:endParaRPr lang="fr-FR" sz="1200" dirty="0"/>
          </a:p>
          <a:p>
            <a:endParaRPr lang="fr-FR" sz="1200" dirty="0"/>
          </a:p>
          <a:p>
            <a:endParaRPr lang="fr-FR" sz="1200" dirty="0"/>
          </a:p>
        </p:txBody>
      </p:sp>
      <p:sp>
        <p:nvSpPr>
          <p:cNvPr id="11" name="ZoneTexte 10"/>
          <p:cNvSpPr txBox="1"/>
          <p:nvPr/>
        </p:nvSpPr>
        <p:spPr>
          <a:xfrm>
            <a:off x="6318197" y="648904"/>
            <a:ext cx="3533421" cy="8263801"/>
          </a:xfrm>
          <a:prstGeom prst="rect">
            <a:avLst/>
          </a:prstGeom>
          <a:noFill/>
        </p:spPr>
        <p:txBody>
          <a:bodyPr wrap="square" rtlCol="0">
            <a:spAutoFit/>
          </a:bodyPr>
          <a:lstStyle/>
          <a:p>
            <a:r>
              <a:rPr lang="fr-FR" sz="1200" b="1" dirty="0"/>
              <a:t>3 Forêts et milieux semi-naturels </a:t>
            </a:r>
            <a:endParaRPr lang="fr-FR" sz="1200" b="1" dirty="0" smtClean="0"/>
          </a:p>
          <a:p>
            <a:r>
              <a:rPr lang="fr-FR" sz="1100" b="1" dirty="0" smtClean="0"/>
              <a:t>31 </a:t>
            </a:r>
            <a:r>
              <a:rPr lang="fr-FR" sz="1100" b="1" dirty="0"/>
              <a:t>Forêts </a:t>
            </a:r>
            <a:endParaRPr lang="fr-FR" sz="1100" b="1" dirty="0" smtClean="0"/>
          </a:p>
          <a:p>
            <a:r>
              <a:rPr lang="fr-FR" sz="1100" dirty="0" smtClean="0"/>
              <a:t>311 </a:t>
            </a:r>
            <a:r>
              <a:rPr lang="fr-FR" sz="1100" dirty="0"/>
              <a:t>Forêts de </a:t>
            </a:r>
            <a:r>
              <a:rPr lang="fr-FR" sz="1100" dirty="0" smtClean="0"/>
              <a:t>feuillus</a:t>
            </a:r>
          </a:p>
          <a:p>
            <a:r>
              <a:rPr lang="fr-FR" sz="1100" dirty="0" smtClean="0"/>
              <a:t>312 </a:t>
            </a:r>
            <a:r>
              <a:rPr lang="fr-FR" sz="1100" dirty="0"/>
              <a:t>Forêts de </a:t>
            </a:r>
            <a:r>
              <a:rPr lang="fr-FR" sz="1100" dirty="0" smtClean="0"/>
              <a:t>conifères</a:t>
            </a:r>
          </a:p>
          <a:p>
            <a:r>
              <a:rPr lang="fr-FR" sz="1100" dirty="0" smtClean="0"/>
              <a:t>313 </a:t>
            </a:r>
            <a:r>
              <a:rPr lang="fr-FR" sz="1100" dirty="0"/>
              <a:t>Forêts </a:t>
            </a:r>
            <a:r>
              <a:rPr lang="fr-FR" sz="1100" dirty="0" smtClean="0"/>
              <a:t>mélangées</a:t>
            </a:r>
          </a:p>
          <a:p>
            <a:endParaRPr lang="fr-FR" sz="1100" b="1" dirty="0"/>
          </a:p>
          <a:p>
            <a:pPr lvl="0" eaLnBrk="0" fontAlgn="base" hangingPunct="0">
              <a:spcBef>
                <a:spcPct val="0"/>
              </a:spcBef>
              <a:spcAft>
                <a:spcPct val="0"/>
              </a:spcAft>
            </a:pPr>
            <a:r>
              <a:rPr lang="fr-FR" altLang="fr-FR" sz="1100" b="1" dirty="0"/>
              <a:t>32 Milieux à végétation arbustive et/ou herbacée </a:t>
            </a:r>
          </a:p>
          <a:p>
            <a:pPr lvl="0" eaLnBrk="0" fontAlgn="base" hangingPunct="0">
              <a:spcBef>
                <a:spcPct val="0"/>
              </a:spcBef>
              <a:spcAft>
                <a:spcPct val="0"/>
              </a:spcAft>
            </a:pPr>
            <a:r>
              <a:rPr lang="fr-FR" altLang="fr-FR" sz="1100" dirty="0"/>
              <a:t>321 Pelouses et pâturages naturels </a:t>
            </a:r>
          </a:p>
          <a:p>
            <a:pPr lvl="0" eaLnBrk="0" fontAlgn="base" hangingPunct="0">
              <a:spcBef>
                <a:spcPct val="0"/>
              </a:spcBef>
              <a:spcAft>
                <a:spcPct val="0"/>
              </a:spcAft>
            </a:pPr>
            <a:r>
              <a:rPr lang="fr-FR" altLang="fr-FR" sz="1100" dirty="0"/>
              <a:t>322 Landes et broussailles </a:t>
            </a:r>
          </a:p>
          <a:p>
            <a:pPr lvl="0" eaLnBrk="0" fontAlgn="base" hangingPunct="0">
              <a:spcBef>
                <a:spcPct val="0"/>
              </a:spcBef>
              <a:spcAft>
                <a:spcPct val="0"/>
              </a:spcAft>
            </a:pPr>
            <a:r>
              <a:rPr lang="fr-FR" altLang="fr-FR" sz="1100" dirty="0"/>
              <a:t>323 Végétation sclérophylle </a:t>
            </a:r>
          </a:p>
          <a:p>
            <a:pPr lvl="0" eaLnBrk="0" fontAlgn="base" hangingPunct="0">
              <a:spcBef>
                <a:spcPct val="0"/>
              </a:spcBef>
              <a:spcAft>
                <a:spcPct val="0"/>
              </a:spcAft>
            </a:pPr>
            <a:r>
              <a:rPr lang="fr-FR" altLang="fr-FR" sz="1100" dirty="0"/>
              <a:t>324 Forêt et végétation arbustive en </a:t>
            </a:r>
            <a:r>
              <a:rPr lang="fr-FR" altLang="fr-FR" sz="1100" dirty="0" smtClean="0"/>
              <a:t>mutation</a:t>
            </a:r>
          </a:p>
          <a:p>
            <a:pPr lvl="0" eaLnBrk="0" fontAlgn="base" hangingPunct="0">
              <a:spcBef>
                <a:spcPct val="0"/>
              </a:spcBef>
              <a:spcAft>
                <a:spcPct val="0"/>
              </a:spcAft>
            </a:pPr>
            <a:endParaRPr lang="fr-FR" altLang="fr-FR" sz="1100" dirty="0"/>
          </a:p>
          <a:p>
            <a:r>
              <a:rPr lang="fr-FR" sz="1100" b="1" dirty="0"/>
              <a:t>33 Espaces ouverts, sans ou avec peu de végétation </a:t>
            </a:r>
            <a:endParaRPr lang="fr-FR" sz="1100" b="1" dirty="0" smtClean="0"/>
          </a:p>
          <a:p>
            <a:r>
              <a:rPr lang="fr-FR" sz="1100" dirty="0" smtClean="0"/>
              <a:t>331 </a:t>
            </a:r>
            <a:r>
              <a:rPr lang="fr-FR" sz="1100" dirty="0"/>
              <a:t>Plages, dunes et sable</a:t>
            </a:r>
          </a:p>
          <a:p>
            <a:r>
              <a:rPr lang="fr-FR" sz="1100" dirty="0"/>
              <a:t>332 Roches nues</a:t>
            </a:r>
          </a:p>
          <a:p>
            <a:r>
              <a:rPr lang="fr-FR" sz="1100" dirty="0"/>
              <a:t>333 Végétation </a:t>
            </a:r>
            <a:r>
              <a:rPr lang="fr-FR" sz="1100" dirty="0" smtClean="0"/>
              <a:t>clairsemée</a:t>
            </a:r>
          </a:p>
          <a:p>
            <a:endParaRPr lang="fr-FR" sz="1200" b="1" dirty="0"/>
          </a:p>
          <a:p>
            <a:r>
              <a:rPr lang="fr-FR" sz="1200" b="1" dirty="0"/>
              <a:t>4 Zones </a:t>
            </a:r>
            <a:r>
              <a:rPr lang="fr-FR" sz="1200" b="1" dirty="0" smtClean="0"/>
              <a:t>humides</a:t>
            </a:r>
          </a:p>
          <a:p>
            <a:r>
              <a:rPr lang="fr-FR" sz="1100" b="1" dirty="0" smtClean="0"/>
              <a:t>41 </a:t>
            </a:r>
            <a:r>
              <a:rPr lang="fr-FR" sz="1100" b="1" dirty="0"/>
              <a:t>Zones humides intérieures </a:t>
            </a:r>
            <a:endParaRPr lang="fr-FR" sz="1100" b="1" dirty="0" smtClean="0"/>
          </a:p>
          <a:p>
            <a:r>
              <a:rPr lang="fr-FR" sz="1100" dirty="0" smtClean="0"/>
              <a:t>411 </a:t>
            </a:r>
            <a:r>
              <a:rPr lang="fr-FR" sz="1100" dirty="0"/>
              <a:t>Marais </a:t>
            </a:r>
            <a:r>
              <a:rPr lang="fr-FR" sz="1100" dirty="0" smtClean="0"/>
              <a:t>intérieurs</a:t>
            </a:r>
          </a:p>
          <a:p>
            <a:r>
              <a:rPr lang="fr-FR" sz="1100" dirty="0" smtClean="0"/>
              <a:t>412 Tourbières</a:t>
            </a:r>
          </a:p>
          <a:p>
            <a:endParaRPr lang="fr-FR" sz="1100" dirty="0"/>
          </a:p>
          <a:p>
            <a:pPr lvl="0" eaLnBrk="0" fontAlgn="base" hangingPunct="0">
              <a:spcBef>
                <a:spcPct val="0"/>
              </a:spcBef>
              <a:spcAft>
                <a:spcPct val="0"/>
              </a:spcAft>
            </a:pPr>
            <a:r>
              <a:rPr lang="fr-FR" altLang="fr-FR" sz="1100" b="1" dirty="0"/>
              <a:t>42 Zones humides maritimes </a:t>
            </a:r>
          </a:p>
          <a:p>
            <a:pPr lvl="0" eaLnBrk="0" fontAlgn="base" hangingPunct="0">
              <a:spcBef>
                <a:spcPct val="0"/>
              </a:spcBef>
              <a:spcAft>
                <a:spcPct val="0"/>
              </a:spcAft>
            </a:pPr>
            <a:r>
              <a:rPr lang="fr-FR" altLang="fr-FR" sz="1100" dirty="0"/>
              <a:t>421 Marais maritimes </a:t>
            </a:r>
          </a:p>
          <a:p>
            <a:pPr lvl="0" eaLnBrk="0" fontAlgn="base" hangingPunct="0">
              <a:spcBef>
                <a:spcPct val="0"/>
              </a:spcBef>
              <a:spcAft>
                <a:spcPct val="0"/>
              </a:spcAft>
            </a:pPr>
            <a:r>
              <a:rPr lang="fr-FR" altLang="fr-FR" sz="1100" dirty="0"/>
              <a:t>422 Marais salants </a:t>
            </a:r>
          </a:p>
          <a:p>
            <a:pPr lvl="0" eaLnBrk="0" fontAlgn="base" hangingPunct="0">
              <a:spcBef>
                <a:spcPct val="0"/>
              </a:spcBef>
              <a:spcAft>
                <a:spcPct val="0"/>
              </a:spcAft>
            </a:pPr>
            <a:r>
              <a:rPr lang="fr-FR" altLang="fr-FR" sz="1100" dirty="0"/>
              <a:t>423 Zones </a:t>
            </a:r>
            <a:r>
              <a:rPr lang="fr-FR" altLang="fr-FR" sz="1100" dirty="0" smtClean="0"/>
              <a:t>intertidales</a:t>
            </a:r>
          </a:p>
          <a:p>
            <a:pPr lvl="0" eaLnBrk="0" fontAlgn="base" hangingPunct="0">
              <a:spcBef>
                <a:spcPct val="0"/>
              </a:spcBef>
              <a:spcAft>
                <a:spcPct val="0"/>
              </a:spcAft>
            </a:pPr>
            <a:endParaRPr lang="fr-FR" altLang="fr-FR" sz="1100" dirty="0"/>
          </a:p>
          <a:p>
            <a:r>
              <a:rPr lang="fr-FR" sz="1200" b="1" dirty="0"/>
              <a:t>5 Surfaces en </a:t>
            </a:r>
            <a:r>
              <a:rPr lang="fr-FR" sz="1200" b="1" dirty="0" smtClean="0"/>
              <a:t>eau</a:t>
            </a:r>
          </a:p>
          <a:p>
            <a:r>
              <a:rPr lang="fr-FR" sz="1100" b="1" dirty="0" smtClean="0"/>
              <a:t>51 </a:t>
            </a:r>
            <a:r>
              <a:rPr lang="fr-FR" sz="1100" b="1" dirty="0"/>
              <a:t>Eaux continentales </a:t>
            </a:r>
            <a:endParaRPr lang="fr-FR" sz="1100" b="1" dirty="0" smtClean="0"/>
          </a:p>
          <a:p>
            <a:r>
              <a:rPr lang="fr-FR" sz="1100" dirty="0" smtClean="0"/>
              <a:t>511 </a:t>
            </a:r>
            <a:r>
              <a:rPr lang="fr-FR" sz="1100" dirty="0"/>
              <a:t>Cours d'eau et voies </a:t>
            </a:r>
            <a:r>
              <a:rPr lang="fr-FR" sz="1100" dirty="0" smtClean="0"/>
              <a:t>d'eau</a:t>
            </a:r>
          </a:p>
          <a:p>
            <a:r>
              <a:rPr lang="fr-FR" sz="1100" dirty="0" smtClean="0"/>
              <a:t>512 </a:t>
            </a:r>
            <a:r>
              <a:rPr lang="fr-FR" sz="1100" dirty="0"/>
              <a:t>Plans </a:t>
            </a:r>
            <a:r>
              <a:rPr lang="fr-FR" sz="1100" dirty="0" smtClean="0"/>
              <a:t>d'eau</a:t>
            </a:r>
          </a:p>
          <a:p>
            <a:endParaRPr lang="fr-FR" sz="1100" dirty="0"/>
          </a:p>
          <a:p>
            <a:pPr lvl="0" eaLnBrk="0" fontAlgn="base" hangingPunct="0">
              <a:spcBef>
                <a:spcPct val="0"/>
              </a:spcBef>
              <a:spcAft>
                <a:spcPct val="0"/>
              </a:spcAft>
            </a:pPr>
            <a:r>
              <a:rPr lang="fr-FR" altLang="fr-FR" sz="1100" b="1" dirty="0"/>
              <a:t>52 Eaux maritimes </a:t>
            </a:r>
          </a:p>
          <a:p>
            <a:pPr lvl="0" eaLnBrk="0" fontAlgn="base" hangingPunct="0">
              <a:spcBef>
                <a:spcPct val="0"/>
              </a:spcBef>
              <a:spcAft>
                <a:spcPct val="0"/>
              </a:spcAft>
            </a:pPr>
            <a:r>
              <a:rPr lang="fr-FR" altLang="fr-FR" sz="1100" dirty="0"/>
              <a:t>521 Lagunes littorales </a:t>
            </a:r>
          </a:p>
          <a:p>
            <a:pPr lvl="0" eaLnBrk="0" fontAlgn="base" hangingPunct="0">
              <a:spcBef>
                <a:spcPct val="0"/>
              </a:spcBef>
              <a:spcAft>
                <a:spcPct val="0"/>
              </a:spcAft>
            </a:pPr>
            <a:r>
              <a:rPr lang="fr-FR" altLang="fr-FR" sz="1100" dirty="0"/>
              <a:t>522 Estuaires</a:t>
            </a:r>
          </a:p>
          <a:p>
            <a:pPr lvl="0" eaLnBrk="0" fontAlgn="base" hangingPunct="0">
              <a:spcBef>
                <a:spcPct val="0"/>
              </a:spcBef>
              <a:spcAft>
                <a:spcPct val="0"/>
              </a:spcAft>
            </a:pPr>
            <a:r>
              <a:rPr lang="fr-FR" altLang="fr-FR" sz="1100" dirty="0"/>
              <a:t>523 Mers et océans</a:t>
            </a:r>
          </a:p>
          <a:p>
            <a:endParaRPr lang="fr-FR" sz="11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p:txBody>
      </p:sp>
    </p:spTree>
    <p:extLst>
      <p:ext uri="{BB962C8B-B14F-4D97-AF65-F5344CB8AC3E}">
        <p14:creationId xmlns:p14="http://schemas.microsoft.com/office/powerpoint/2010/main" val="1342354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l’habitat dans les stations EPS</a:t>
            </a:r>
            <a:endParaRPr lang="fr-FR" dirty="0"/>
          </a:p>
        </p:txBody>
      </p:sp>
      <p:pic>
        <p:nvPicPr>
          <p:cNvPr id="8" name="Image 7"/>
          <p:cNvPicPr>
            <a:picLocks noChangeAspect="1"/>
          </p:cNvPicPr>
          <p:nvPr/>
        </p:nvPicPr>
        <p:blipFill>
          <a:blip r:embed="rId2"/>
          <a:stretch>
            <a:fillRect/>
          </a:stretch>
        </p:blipFill>
        <p:spPr>
          <a:xfrm>
            <a:off x="976788" y="859766"/>
            <a:ext cx="10238423" cy="5776438"/>
          </a:xfrm>
          <a:prstGeom prst="rect">
            <a:avLst/>
          </a:prstGeom>
        </p:spPr>
      </p:pic>
    </p:spTree>
    <p:extLst>
      <p:ext uri="{BB962C8B-B14F-4D97-AF65-F5344CB8AC3E}">
        <p14:creationId xmlns:p14="http://schemas.microsoft.com/office/powerpoint/2010/main" val="352043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CLC</a:t>
            </a:r>
            <a:endParaRPr lang="fr-FR" dirty="0"/>
          </a:p>
        </p:txBody>
      </p:sp>
      <p:sp>
        <p:nvSpPr>
          <p:cNvPr id="5" name="ZoneTexte 4"/>
          <p:cNvSpPr txBox="1"/>
          <p:nvPr/>
        </p:nvSpPr>
        <p:spPr>
          <a:xfrm>
            <a:off x="130945" y="687375"/>
            <a:ext cx="5858934" cy="8186857"/>
          </a:xfrm>
          <a:prstGeom prst="rect">
            <a:avLst/>
          </a:prstGeom>
          <a:noFill/>
        </p:spPr>
        <p:txBody>
          <a:bodyPr wrap="square" rtlCol="0">
            <a:spAutoFit/>
          </a:bodyPr>
          <a:lstStyle/>
          <a:p>
            <a:r>
              <a:rPr lang="fr-FR" sz="1100" b="1" dirty="0" smtClean="0"/>
              <a:t>1 Territoires </a:t>
            </a:r>
            <a:r>
              <a:rPr lang="fr-FR" sz="1100" b="1" dirty="0"/>
              <a:t>artificialisés </a:t>
            </a:r>
            <a:endParaRPr lang="fr-FR" sz="1100" b="1" dirty="0" smtClean="0"/>
          </a:p>
          <a:p>
            <a:r>
              <a:rPr lang="fr-FR" sz="1050" b="1" dirty="0" smtClean="0"/>
              <a:t>11 </a:t>
            </a:r>
            <a:r>
              <a:rPr lang="fr-FR" sz="1050" b="1" dirty="0"/>
              <a:t>Zones urbanisées</a:t>
            </a:r>
          </a:p>
          <a:p>
            <a:r>
              <a:rPr lang="fr-FR" sz="1050" dirty="0"/>
              <a:t>111 Tissu urbain continu</a:t>
            </a:r>
          </a:p>
          <a:p>
            <a:r>
              <a:rPr lang="fr-FR" sz="1050" dirty="0"/>
              <a:t>112 Tissu urbain </a:t>
            </a:r>
            <a:r>
              <a:rPr lang="fr-FR" sz="1050" dirty="0" smtClean="0"/>
              <a:t>discontinu</a:t>
            </a:r>
          </a:p>
          <a:p>
            <a:endParaRPr lang="fr-FR" sz="1050" dirty="0"/>
          </a:p>
          <a:p>
            <a:r>
              <a:rPr lang="fr-FR" sz="1050" b="1" dirty="0" smtClean="0"/>
              <a:t>12 </a:t>
            </a:r>
            <a:r>
              <a:rPr lang="fr-FR" sz="1050" b="1" dirty="0"/>
              <a:t>Zones industrielles ou commerciales et réseaux de communication </a:t>
            </a:r>
            <a:endParaRPr lang="fr-FR" sz="1050" b="1" dirty="0" smtClean="0"/>
          </a:p>
          <a:p>
            <a:r>
              <a:rPr lang="fr-FR" sz="1050" dirty="0" smtClean="0"/>
              <a:t>121 </a:t>
            </a:r>
            <a:r>
              <a:rPr lang="fr-FR" sz="1050" dirty="0"/>
              <a:t>Zones industrielles et commerciales</a:t>
            </a:r>
          </a:p>
          <a:p>
            <a:r>
              <a:rPr lang="fr-FR" sz="1050" dirty="0"/>
              <a:t>122 Réseaux routier et ferroviaire et espaces </a:t>
            </a:r>
            <a:r>
              <a:rPr lang="fr-FR" sz="1050" dirty="0" smtClean="0"/>
              <a:t>associés</a:t>
            </a:r>
          </a:p>
          <a:p>
            <a:r>
              <a:rPr lang="fr-FR" sz="1050" dirty="0" smtClean="0"/>
              <a:t>123 Zones portuaires</a:t>
            </a:r>
            <a:endParaRPr lang="fr-FR" sz="1050" dirty="0"/>
          </a:p>
          <a:p>
            <a:r>
              <a:rPr lang="fr-FR" sz="1050" dirty="0"/>
              <a:t>124 </a:t>
            </a:r>
            <a:r>
              <a:rPr lang="fr-FR" sz="1050" dirty="0" smtClean="0"/>
              <a:t>Aéroports</a:t>
            </a:r>
          </a:p>
          <a:p>
            <a:endParaRPr lang="fr-FR" sz="1050" dirty="0"/>
          </a:p>
          <a:p>
            <a:r>
              <a:rPr lang="fr-FR" sz="1050" b="1" dirty="0" smtClean="0"/>
              <a:t>13 Mines, décharges et chantiers</a:t>
            </a:r>
          </a:p>
          <a:p>
            <a:r>
              <a:rPr lang="fr-FR" sz="1050" dirty="0" smtClean="0"/>
              <a:t>131 Extraction de matériaux</a:t>
            </a:r>
          </a:p>
          <a:p>
            <a:r>
              <a:rPr lang="fr-FR" sz="1050" dirty="0" smtClean="0"/>
              <a:t>132 Décharges</a:t>
            </a:r>
          </a:p>
          <a:p>
            <a:r>
              <a:rPr lang="fr-FR" sz="1050" dirty="0" smtClean="0"/>
              <a:t>133 Chantiers</a:t>
            </a:r>
          </a:p>
          <a:p>
            <a:endParaRPr lang="fr-FR" sz="1050" dirty="0" smtClean="0"/>
          </a:p>
          <a:p>
            <a:pPr lvl="0" eaLnBrk="0" fontAlgn="base" hangingPunct="0"/>
            <a:r>
              <a:rPr lang="fr-FR" altLang="fr-FR" sz="1050" b="1" dirty="0"/>
              <a:t>14 Espaces verts artificialisés, non agricoles </a:t>
            </a:r>
          </a:p>
          <a:p>
            <a:pPr lvl="0" eaLnBrk="0" fontAlgn="base" hangingPunct="0"/>
            <a:r>
              <a:rPr lang="fr-FR" altLang="fr-FR" sz="1050" dirty="0"/>
              <a:t>141 Espaces verts urbains </a:t>
            </a:r>
          </a:p>
          <a:p>
            <a:pPr lvl="0" eaLnBrk="0" fontAlgn="base" hangingPunct="0"/>
            <a:r>
              <a:rPr lang="fr-FR" altLang="fr-FR" sz="1050" dirty="0"/>
              <a:t>142 Équipements sportifs et de </a:t>
            </a:r>
            <a:r>
              <a:rPr lang="fr-FR" altLang="fr-FR" sz="1050" dirty="0" smtClean="0"/>
              <a:t>loisirs</a:t>
            </a:r>
          </a:p>
          <a:p>
            <a:pPr lvl="0" eaLnBrk="0" fontAlgn="base" hangingPunct="0">
              <a:buFontTx/>
              <a:buChar char="•"/>
            </a:pPr>
            <a:endParaRPr lang="fr-FR" altLang="fr-FR" sz="1050" dirty="0"/>
          </a:p>
          <a:p>
            <a:r>
              <a:rPr lang="fr-FR" sz="1100" b="1" dirty="0"/>
              <a:t>2 Territoires agricoles </a:t>
            </a:r>
            <a:endParaRPr lang="fr-FR" sz="1100" b="1" dirty="0" smtClean="0"/>
          </a:p>
          <a:p>
            <a:r>
              <a:rPr lang="fr-FR" sz="1050" b="1" dirty="0" smtClean="0"/>
              <a:t>21 </a:t>
            </a:r>
            <a:r>
              <a:rPr lang="fr-FR" sz="1050" b="1" dirty="0"/>
              <a:t>Terres arables </a:t>
            </a:r>
            <a:endParaRPr lang="fr-FR" sz="1050" b="1" dirty="0" smtClean="0"/>
          </a:p>
          <a:p>
            <a:r>
              <a:rPr lang="fr-FR" sz="1050" dirty="0" smtClean="0"/>
              <a:t>211 </a:t>
            </a:r>
            <a:r>
              <a:rPr lang="fr-FR" sz="1050" dirty="0"/>
              <a:t>Terres arables hors périmètres </a:t>
            </a:r>
            <a:r>
              <a:rPr lang="fr-FR" sz="1050" dirty="0" smtClean="0"/>
              <a:t>d'irrigation</a:t>
            </a:r>
          </a:p>
          <a:p>
            <a:r>
              <a:rPr lang="fr-FR" sz="1050" dirty="0"/>
              <a:t>213 </a:t>
            </a:r>
            <a:r>
              <a:rPr lang="fr-FR" sz="1050" dirty="0" smtClean="0"/>
              <a:t>Rizières</a:t>
            </a:r>
          </a:p>
          <a:p>
            <a:endParaRPr lang="fr-FR" sz="1050" dirty="0" smtClean="0"/>
          </a:p>
          <a:p>
            <a:r>
              <a:rPr lang="fr-FR" sz="1050" b="1" dirty="0" smtClean="0"/>
              <a:t>22 </a:t>
            </a:r>
            <a:r>
              <a:rPr lang="fr-FR" sz="1050" b="1" dirty="0"/>
              <a:t>Cultures permanentes </a:t>
            </a:r>
            <a:endParaRPr lang="fr-FR" sz="1050" b="1" dirty="0" smtClean="0"/>
          </a:p>
          <a:p>
            <a:r>
              <a:rPr lang="fr-FR" sz="1050" dirty="0" smtClean="0"/>
              <a:t>221 </a:t>
            </a:r>
            <a:r>
              <a:rPr lang="fr-FR" sz="1050" dirty="0"/>
              <a:t>Vignobles</a:t>
            </a:r>
          </a:p>
          <a:p>
            <a:r>
              <a:rPr lang="fr-FR" sz="1050" dirty="0"/>
              <a:t>222 Vergers et petits </a:t>
            </a:r>
            <a:r>
              <a:rPr lang="fr-FR" sz="1050" dirty="0" smtClean="0"/>
              <a:t>fruits</a:t>
            </a:r>
          </a:p>
          <a:p>
            <a:r>
              <a:rPr lang="fr-FR" sz="1100" dirty="0" smtClean="0"/>
              <a:t>223 Oliveraies</a:t>
            </a:r>
          </a:p>
          <a:p>
            <a:endParaRPr lang="fr-FR" sz="1100" dirty="0"/>
          </a:p>
          <a:p>
            <a:pPr lvl="0" eaLnBrk="0" fontAlgn="base" hangingPunct="0">
              <a:spcBef>
                <a:spcPct val="0"/>
              </a:spcBef>
              <a:spcAft>
                <a:spcPct val="0"/>
              </a:spcAft>
            </a:pPr>
            <a:r>
              <a:rPr lang="fr-FR" altLang="fr-FR" sz="1100" b="1" dirty="0"/>
              <a:t>23 Prairies </a:t>
            </a:r>
          </a:p>
          <a:p>
            <a:pPr lvl="0" eaLnBrk="0" fontAlgn="base" hangingPunct="0">
              <a:spcBef>
                <a:spcPct val="0"/>
              </a:spcBef>
              <a:spcAft>
                <a:spcPct val="0"/>
              </a:spcAft>
            </a:pPr>
            <a:r>
              <a:rPr lang="fr-FR" altLang="fr-FR" sz="1100" dirty="0"/>
              <a:t>231 </a:t>
            </a:r>
            <a:r>
              <a:rPr lang="fr-FR" altLang="fr-FR" sz="1100" dirty="0" smtClean="0"/>
              <a:t>Prairies</a:t>
            </a:r>
          </a:p>
          <a:p>
            <a:pPr lvl="0" eaLnBrk="0" fontAlgn="base" hangingPunct="0">
              <a:spcBef>
                <a:spcPct val="0"/>
              </a:spcBef>
              <a:spcAft>
                <a:spcPct val="0"/>
              </a:spcAft>
            </a:pPr>
            <a:endParaRPr lang="fr-FR" altLang="fr-FR" sz="1100" dirty="0"/>
          </a:p>
          <a:p>
            <a:pPr lvl="0" eaLnBrk="0" fontAlgn="base" hangingPunct="0">
              <a:spcBef>
                <a:spcPct val="0"/>
              </a:spcBef>
              <a:spcAft>
                <a:spcPct val="0"/>
              </a:spcAft>
            </a:pPr>
            <a:r>
              <a:rPr lang="fr-FR" sz="1100" b="1" dirty="0"/>
              <a:t>24 Zones agricoles </a:t>
            </a:r>
            <a:r>
              <a:rPr lang="fr-FR" sz="1100" b="1" dirty="0" smtClean="0"/>
              <a:t>hétérogènes</a:t>
            </a:r>
          </a:p>
          <a:p>
            <a:pPr lvl="0" eaLnBrk="0" fontAlgn="base" hangingPunct="0">
              <a:spcBef>
                <a:spcPct val="0"/>
              </a:spcBef>
              <a:spcAft>
                <a:spcPct val="0"/>
              </a:spcAft>
            </a:pPr>
            <a:r>
              <a:rPr lang="fr-FR" sz="1100" dirty="0" smtClean="0"/>
              <a:t>241 Cultures annuelles associées aux cultures permanentes</a:t>
            </a:r>
          </a:p>
          <a:p>
            <a:pPr lvl="0" eaLnBrk="0" fontAlgn="base" hangingPunct="0">
              <a:spcBef>
                <a:spcPct val="0"/>
              </a:spcBef>
              <a:spcAft>
                <a:spcPct val="0"/>
              </a:spcAft>
            </a:pPr>
            <a:r>
              <a:rPr lang="fr-FR" altLang="fr-FR" sz="1100" dirty="0"/>
              <a:t>242 Systèmes culturaux et parcellaires complexes </a:t>
            </a:r>
          </a:p>
          <a:p>
            <a:pPr lvl="0" eaLnBrk="0" fontAlgn="base" hangingPunct="0">
              <a:spcBef>
                <a:spcPct val="0"/>
              </a:spcBef>
              <a:spcAft>
                <a:spcPct val="0"/>
              </a:spcAft>
            </a:pPr>
            <a:r>
              <a:rPr lang="fr-FR" altLang="fr-FR" sz="1100" dirty="0"/>
              <a:t>243 Surfaces essentiellement agricoles, interrompues par des espaces naturels importants </a:t>
            </a:r>
          </a:p>
          <a:p>
            <a:pPr lvl="0" eaLnBrk="0" fontAlgn="base" hangingPunct="0">
              <a:spcBef>
                <a:spcPct val="0"/>
              </a:spcBef>
              <a:spcAft>
                <a:spcPct val="0"/>
              </a:spcAft>
            </a:pPr>
            <a:endParaRPr lang="fr-FR" sz="1200" dirty="0" smtClean="0"/>
          </a:p>
          <a:p>
            <a:pPr lvl="0" eaLnBrk="0" fontAlgn="base" hangingPunct="0">
              <a:spcBef>
                <a:spcPct val="0"/>
              </a:spcBef>
              <a:spcAft>
                <a:spcPct val="0"/>
              </a:spcAft>
            </a:pPr>
            <a:endParaRPr lang="fr-FR" altLang="fr-FR" sz="1200" dirty="0"/>
          </a:p>
          <a:p>
            <a:endParaRPr lang="fr-FR" sz="1200" dirty="0" smtClean="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buFontTx/>
              <a:buChar char="•"/>
            </a:pPr>
            <a:endParaRPr lang="fr-FR" altLang="fr-FR" sz="1200" dirty="0"/>
          </a:p>
          <a:p>
            <a:endParaRPr lang="fr-FR" sz="1200" dirty="0"/>
          </a:p>
          <a:p>
            <a:endParaRPr lang="fr-FR" sz="1200" dirty="0"/>
          </a:p>
          <a:p>
            <a:endParaRPr lang="fr-FR" sz="1200" dirty="0"/>
          </a:p>
        </p:txBody>
      </p:sp>
      <p:sp>
        <p:nvSpPr>
          <p:cNvPr id="11" name="ZoneTexte 10"/>
          <p:cNvSpPr txBox="1"/>
          <p:nvPr/>
        </p:nvSpPr>
        <p:spPr>
          <a:xfrm>
            <a:off x="6318197" y="648904"/>
            <a:ext cx="3533421" cy="8263801"/>
          </a:xfrm>
          <a:prstGeom prst="rect">
            <a:avLst/>
          </a:prstGeom>
          <a:noFill/>
        </p:spPr>
        <p:txBody>
          <a:bodyPr wrap="square" rtlCol="0">
            <a:spAutoFit/>
          </a:bodyPr>
          <a:lstStyle/>
          <a:p>
            <a:r>
              <a:rPr lang="fr-FR" sz="1200" b="1" dirty="0"/>
              <a:t>3 Forêts et milieux semi-naturels </a:t>
            </a:r>
            <a:endParaRPr lang="fr-FR" sz="1200" b="1" dirty="0" smtClean="0"/>
          </a:p>
          <a:p>
            <a:r>
              <a:rPr lang="fr-FR" sz="1100" b="1" dirty="0" smtClean="0"/>
              <a:t>31 </a:t>
            </a:r>
            <a:r>
              <a:rPr lang="fr-FR" sz="1100" b="1" dirty="0"/>
              <a:t>Forêts </a:t>
            </a:r>
            <a:endParaRPr lang="fr-FR" sz="1100" b="1" dirty="0" smtClean="0"/>
          </a:p>
          <a:p>
            <a:r>
              <a:rPr lang="fr-FR" sz="1100" dirty="0" smtClean="0"/>
              <a:t>311 </a:t>
            </a:r>
            <a:r>
              <a:rPr lang="fr-FR" sz="1100" dirty="0"/>
              <a:t>Forêts de </a:t>
            </a:r>
            <a:r>
              <a:rPr lang="fr-FR" sz="1100" dirty="0" smtClean="0"/>
              <a:t>feuillus</a:t>
            </a:r>
          </a:p>
          <a:p>
            <a:r>
              <a:rPr lang="fr-FR" sz="1100" dirty="0" smtClean="0"/>
              <a:t>312 </a:t>
            </a:r>
            <a:r>
              <a:rPr lang="fr-FR" sz="1100" dirty="0"/>
              <a:t>Forêts de </a:t>
            </a:r>
            <a:r>
              <a:rPr lang="fr-FR" sz="1100" dirty="0" smtClean="0"/>
              <a:t>conifères</a:t>
            </a:r>
          </a:p>
          <a:p>
            <a:r>
              <a:rPr lang="fr-FR" sz="1100" dirty="0" smtClean="0"/>
              <a:t>313 </a:t>
            </a:r>
            <a:r>
              <a:rPr lang="fr-FR" sz="1100" dirty="0"/>
              <a:t>Forêts </a:t>
            </a:r>
            <a:r>
              <a:rPr lang="fr-FR" sz="1100" dirty="0" smtClean="0"/>
              <a:t>mélangées</a:t>
            </a:r>
          </a:p>
          <a:p>
            <a:endParaRPr lang="fr-FR" sz="1100" b="1" dirty="0"/>
          </a:p>
          <a:p>
            <a:pPr lvl="0" eaLnBrk="0" fontAlgn="base" hangingPunct="0">
              <a:spcBef>
                <a:spcPct val="0"/>
              </a:spcBef>
              <a:spcAft>
                <a:spcPct val="0"/>
              </a:spcAft>
            </a:pPr>
            <a:r>
              <a:rPr lang="fr-FR" altLang="fr-FR" sz="1100" b="1" dirty="0"/>
              <a:t>32 Milieux à végétation arbustive et/ou herbacée </a:t>
            </a:r>
          </a:p>
          <a:p>
            <a:pPr lvl="0" eaLnBrk="0" fontAlgn="base" hangingPunct="0">
              <a:spcBef>
                <a:spcPct val="0"/>
              </a:spcBef>
              <a:spcAft>
                <a:spcPct val="0"/>
              </a:spcAft>
            </a:pPr>
            <a:r>
              <a:rPr lang="fr-FR" altLang="fr-FR" sz="1100" dirty="0"/>
              <a:t>321 Pelouses et pâturages naturels </a:t>
            </a:r>
          </a:p>
          <a:p>
            <a:pPr lvl="0" eaLnBrk="0" fontAlgn="base" hangingPunct="0">
              <a:spcBef>
                <a:spcPct val="0"/>
              </a:spcBef>
              <a:spcAft>
                <a:spcPct val="0"/>
              </a:spcAft>
            </a:pPr>
            <a:r>
              <a:rPr lang="fr-FR" altLang="fr-FR" sz="1100" dirty="0"/>
              <a:t>322 Landes et broussailles </a:t>
            </a:r>
          </a:p>
          <a:p>
            <a:pPr lvl="0" eaLnBrk="0" fontAlgn="base" hangingPunct="0">
              <a:spcBef>
                <a:spcPct val="0"/>
              </a:spcBef>
              <a:spcAft>
                <a:spcPct val="0"/>
              </a:spcAft>
            </a:pPr>
            <a:r>
              <a:rPr lang="fr-FR" altLang="fr-FR" sz="1100" dirty="0"/>
              <a:t>323 Végétation sclérophylle </a:t>
            </a:r>
          </a:p>
          <a:p>
            <a:pPr lvl="0" eaLnBrk="0" fontAlgn="base" hangingPunct="0">
              <a:spcBef>
                <a:spcPct val="0"/>
              </a:spcBef>
              <a:spcAft>
                <a:spcPct val="0"/>
              </a:spcAft>
            </a:pPr>
            <a:r>
              <a:rPr lang="fr-FR" altLang="fr-FR" sz="1100" dirty="0"/>
              <a:t>324 Forêt et végétation arbustive en </a:t>
            </a:r>
            <a:r>
              <a:rPr lang="fr-FR" altLang="fr-FR" sz="1100" dirty="0" smtClean="0"/>
              <a:t>mutation</a:t>
            </a:r>
          </a:p>
          <a:p>
            <a:pPr lvl="0" eaLnBrk="0" fontAlgn="base" hangingPunct="0">
              <a:spcBef>
                <a:spcPct val="0"/>
              </a:spcBef>
              <a:spcAft>
                <a:spcPct val="0"/>
              </a:spcAft>
            </a:pPr>
            <a:endParaRPr lang="fr-FR" altLang="fr-FR" sz="1100" dirty="0"/>
          </a:p>
          <a:p>
            <a:r>
              <a:rPr lang="fr-FR" sz="1100" b="1" dirty="0"/>
              <a:t>33 Espaces ouverts, sans ou avec peu de végétation </a:t>
            </a:r>
            <a:endParaRPr lang="fr-FR" sz="1100" b="1" dirty="0" smtClean="0"/>
          </a:p>
          <a:p>
            <a:r>
              <a:rPr lang="fr-FR" sz="1100" dirty="0" smtClean="0"/>
              <a:t>331 </a:t>
            </a:r>
            <a:r>
              <a:rPr lang="fr-FR" sz="1100" dirty="0"/>
              <a:t>Plages, dunes et sable</a:t>
            </a:r>
          </a:p>
          <a:p>
            <a:r>
              <a:rPr lang="fr-FR" sz="1100" dirty="0"/>
              <a:t>332 Roches nues</a:t>
            </a:r>
          </a:p>
          <a:p>
            <a:r>
              <a:rPr lang="fr-FR" sz="1100" dirty="0"/>
              <a:t>333 Végétation </a:t>
            </a:r>
            <a:r>
              <a:rPr lang="fr-FR" sz="1100" dirty="0" smtClean="0"/>
              <a:t>clairsemée</a:t>
            </a:r>
          </a:p>
          <a:p>
            <a:endParaRPr lang="fr-FR" sz="1200" b="1" dirty="0"/>
          </a:p>
          <a:p>
            <a:r>
              <a:rPr lang="fr-FR" sz="1200" b="1" dirty="0"/>
              <a:t>4 Zones </a:t>
            </a:r>
            <a:r>
              <a:rPr lang="fr-FR" sz="1200" b="1" dirty="0" smtClean="0"/>
              <a:t>humides</a:t>
            </a:r>
          </a:p>
          <a:p>
            <a:r>
              <a:rPr lang="fr-FR" sz="1100" b="1" dirty="0" smtClean="0"/>
              <a:t>41 </a:t>
            </a:r>
            <a:r>
              <a:rPr lang="fr-FR" sz="1100" b="1" dirty="0"/>
              <a:t>Zones humides intérieures </a:t>
            </a:r>
            <a:endParaRPr lang="fr-FR" sz="1100" b="1" dirty="0" smtClean="0"/>
          </a:p>
          <a:p>
            <a:r>
              <a:rPr lang="fr-FR" sz="1100" dirty="0" smtClean="0"/>
              <a:t>411 </a:t>
            </a:r>
            <a:r>
              <a:rPr lang="fr-FR" sz="1100" dirty="0"/>
              <a:t>Marais </a:t>
            </a:r>
            <a:r>
              <a:rPr lang="fr-FR" sz="1100" dirty="0" smtClean="0"/>
              <a:t>intérieurs</a:t>
            </a:r>
          </a:p>
          <a:p>
            <a:r>
              <a:rPr lang="fr-FR" sz="1100" dirty="0" smtClean="0"/>
              <a:t>412 Tourbières</a:t>
            </a:r>
          </a:p>
          <a:p>
            <a:endParaRPr lang="fr-FR" sz="1100" dirty="0"/>
          </a:p>
          <a:p>
            <a:pPr lvl="0" eaLnBrk="0" fontAlgn="base" hangingPunct="0">
              <a:spcBef>
                <a:spcPct val="0"/>
              </a:spcBef>
              <a:spcAft>
                <a:spcPct val="0"/>
              </a:spcAft>
            </a:pPr>
            <a:r>
              <a:rPr lang="fr-FR" altLang="fr-FR" sz="1100" b="1" dirty="0"/>
              <a:t>42 Zones humides maritimes </a:t>
            </a:r>
          </a:p>
          <a:p>
            <a:pPr lvl="0" eaLnBrk="0" fontAlgn="base" hangingPunct="0">
              <a:spcBef>
                <a:spcPct val="0"/>
              </a:spcBef>
              <a:spcAft>
                <a:spcPct val="0"/>
              </a:spcAft>
            </a:pPr>
            <a:r>
              <a:rPr lang="fr-FR" altLang="fr-FR" sz="1100" dirty="0"/>
              <a:t>421 Marais maritimes </a:t>
            </a:r>
          </a:p>
          <a:p>
            <a:pPr lvl="0" eaLnBrk="0" fontAlgn="base" hangingPunct="0">
              <a:spcBef>
                <a:spcPct val="0"/>
              </a:spcBef>
              <a:spcAft>
                <a:spcPct val="0"/>
              </a:spcAft>
            </a:pPr>
            <a:r>
              <a:rPr lang="fr-FR" altLang="fr-FR" sz="1100" dirty="0"/>
              <a:t>422 Marais salants </a:t>
            </a:r>
          </a:p>
          <a:p>
            <a:pPr lvl="0" eaLnBrk="0" fontAlgn="base" hangingPunct="0">
              <a:spcBef>
                <a:spcPct val="0"/>
              </a:spcBef>
              <a:spcAft>
                <a:spcPct val="0"/>
              </a:spcAft>
            </a:pPr>
            <a:r>
              <a:rPr lang="fr-FR" altLang="fr-FR" sz="1100" dirty="0"/>
              <a:t>423 Zones </a:t>
            </a:r>
            <a:r>
              <a:rPr lang="fr-FR" altLang="fr-FR" sz="1100" dirty="0" smtClean="0"/>
              <a:t>intertidales</a:t>
            </a:r>
          </a:p>
          <a:p>
            <a:pPr lvl="0" eaLnBrk="0" fontAlgn="base" hangingPunct="0">
              <a:spcBef>
                <a:spcPct val="0"/>
              </a:spcBef>
              <a:spcAft>
                <a:spcPct val="0"/>
              </a:spcAft>
            </a:pPr>
            <a:endParaRPr lang="fr-FR" altLang="fr-FR" sz="1100" dirty="0"/>
          </a:p>
          <a:p>
            <a:r>
              <a:rPr lang="fr-FR" sz="1200" b="1" dirty="0"/>
              <a:t>5 Surfaces en </a:t>
            </a:r>
            <a:r>
              <a:rPr lang="fr-FR" sz="1200" b="1" dirty="0" smtClean="0"/>
              <a:t>eau</a:t>
            </a:r>
          </a:p>
          <a:p>
            <a:r>
              <a:rPr lang="fr-FR" sz="1100" b="1" dirty="0" smtClean="0"/>
              <a:t>51 </a:t>
            </a:r>
            <a:r>
              <a:rPr lang="fr-FR" sz="1100" b="1" dirty="0"/>
              <a:t>Eaux continentales </a:t>
            </a:r>
            <a:endParaRPr lang="fr-FR" sz="1100" b="1" dirty="0" smtClean="0"/>
          </a:p>
          <a:p>
            <a:r>
              <a:rPr lang="fr-FR" sz="1100" dirty="0" smtClean="0"/>
              <a:t>511 </a:t>
            </a:r>
            <a:r>
              <a:rPr lang="fr-FR" sz="1100" dirty="0"/>
              <a:t>Cours d'eau et voies </a:t>
            </a:r>
            <a:r>
              <a:rPr lang="fr-FR" sz="1100" dirty="0" smtClean="0"/>
              <a:t>d'eau</a:t>
            </a:r>
          </a:p>
          <a:p>
            <a:r>
              <a:rPr lang="fr-FR" sz="1100" dirty="0" smtClean="0"/>
              <a:t>512 </a:t>
            </a:r>
            <a:r>
              <a:rPr lang="fr-FR" sz="1100" dirty="0"/>
              <a:t>Plans </a:t>
            </a:r>
            <a:r>
              <a:rPr lang="fr-FR" sz="1100" dirty="0" smtClean="0"/>
              <a:t>d'eau</a:t>
            </a:r>
          </a:p>
          <a:p>
            <a:endParaRPr lang="fr-FR" sz="1100" dirty="0"/>
          </a:p>
          <a:p>
            <a:pPr lvl="0" eaLnBrk="0" fontAlgn="base" hangingPunct="0">
              <a:spcBef>
                <a:spcPct val="0"/>
              </a:spcBef>
              <a:spcAft>
                <a:spcPct val="0"/>
              </a:spcAft>
            </a:pPr>
            <a:r>
              <a:rPr lang="fr-FR" altLang="fr-FR" sz="1100" b="1" dirty="0"/>
              <a:t>52 Eaux maritimes </a:t>
            </a:r>
          </a:p>
          <a:p>
            <a:pPr lvl="0" eaLnBrk="0" fontAlgn="base" hangingPunct="0">
              <a:spcBef>
                <a:spcPct val="0"/>
              </a:spcBef>
              <a:spcAft>
                <a:spcPct val="0"/>
              </a:spcAft>
            </a:pPr>
            <a:r>
              <a:rPr lang="fr-FR" altLang="fr-FR" sz="1100" dirty="0"/>
              <a:t>521 Lagunes littorales </a:t>
            </a:r>
          </a:p>
          <a:p>
            <a:pPr lvl="0" eaLnBrk="0" fontAlgn="base" hangingPunct="0">
              <a:spcBef>
                <a:spcPct val="0"/>
              </a:spcBef>
              <a:spcAft>
                <a:spcPct val="0"/>
              </a:spcAft>
            </a:pPr>
            <a:r>
              <a:rPr lang="fr-FR" altLang="fr-FR" sz="1100" dirty="0"/>
              <a:t>522 Estuaires</a:t>
            </a:r>
          </a:p>
          <a:p>
            <a:pPr lvl="0" eaLnBrk="0" fontAlgn="base" hangingPunct="0">
              <a:spcBef>
                <a:spcPct val="0"/>
              </a:spcBef>
              <a:spcAft>
                <a:spcPct val="0"/>
              </a:spcAft>
            </a:pPr>
            <a:r>
              <a:rPr lang="fr-FR" altLang="fr-FR" sz="1100" dirty="0"/>
              <a:t>523 Mers et océans</a:t>
            </a:r>
          </a:p>
          <a:p>
            <a:endParaRPr lang="fr-FR" sz="11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a:p>
            <a:pPr lvl="0" eaLnBrk="0" fontAlgn="base" hangingPunct="0">
              <a:spcBef>
                <a:spcPct val="0"/>
              </a:spcBef>
              <a:spcAft>
                <a:spcPct val="0"/>
              </a:spcAft>
            </a:pPr>
            <a:endParaRPr lang="fr-FR" altLang="fr-FR" sz="1200" dirty="0"/>
          </a:p>
          <a:p>
            <a:endParaRPr lang="fr-FR" sz="1200" dirty="0" smtClean="0"/>
          </a:p>
          <a:p>
            <a:endParaRPr lang="fr-FR" sz="1200" dirty="0"/>
          </a:p>
          <a:p>
            <a:endParaRPr lang="fr-FR" sz="1200" dirty="0"/>
          </a:p>
          <a:p>
            <a:endParaRPr lang="fr-FR" sz="1200" dirty="0"/>
          </a:p>
        </p:txBody>
      </p:sp>
    </p:spTree>
    <p:extLst>
      <p:ext uri="{BB962C8B-B14F-4D97-AF65-F5344CB8AC3E}">
        <p14:creationId xmlns:p14="http://schemas.microsoft.com/office/powerpoint/2010/main" val="1682711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 STOC capture</a:t>
            </a:r>
            <a:endParaRPr lang="fr-FR" dirty="0"/>
          </a:p>
        </p:txBody>
      </p:sp>
      <p:sp>
        <p:nvSpPr>
          <p:cNvPr id="2" name="ZoneTexte 1"/>
          <p:cNvSpPr txBox="1"/>
          <p:nvPr/>
        </p:nvSpPr>
        <p:spPr>
          <a:xfrm>
            <a:off x="329383" y="983145"/>
            <a:ext cx="3733298" cy="4801314"/>
          </a:xfrm>
          <a:prstGeom prst="rect">
            <a:avLst/>
          </a:prstGeom>
          <a:noFill/>
        </p:spPr>
        <p:txBody>
          <a:bodyPr wrap="square" rtlCol="0">
            <a:spAutoFit/>
          </a:bodyPr>
          <a:lstStyle/>
          <a:p>
            <a:r>
              <a:rPr lang="fr-FR" b="1" dirty="0" smtClean="0"/>
              <a:t>Premier tri des données STOC :</a:t>
            </a:r>
          </a:p>
          <a:p>
            <a:endParaRPr lang="fr-FR" dirty="0" smtClean="0"/>
          </a:p>
          <a:p>
            <a:pPr marL="285750" indent="-285750">
              <a:buFont typeface="Arial" panose="020B0604020202020204" pitchFamily="34" charset="0"/>
              <a:buChar char="•"/>
            </a:pPr>
            <a:r>
              <a:rPr lang="fr-FR" sz="1600" dirty="0" smtClean="0"/>
              <a:t>Données STOC brut : </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smtClean="0"/>
              <a:t>On garde uniquement le thème STOC </a:t>
            </a:r>
          </a:p>
          <a:p>
            <a:r>
              <a:rPr lang="fr-FR" sz="1600" dirty="0"/>
              <a:t> </a:t>
            </a:r>
            <a:r>
              <a:rPr lang="fr-FR" sz="1600" dirty="0" smtClean="0"/>
              <a:t>   </a:t>
            </a:r>
            <a:r>
              <a:rPr lang="fr-FR" sz="1400" dirty="0" smtClean="0"/>
              <a:t>   </a:t>
            </a:r>
            <a:endParaRPr lang="fr-FR" sz="1600" dirty="0" smtClean="0"/>
          </a:p>
          <a:p>
            <a:pPr marL="285750" indent="-285750">
              <a:buFont typeface="Arial" panose="020B0604020202020204" pitchFamily="34" charset="0"/>
              <a:buChar char="•"/>
            </a:pPr>
            <a:r>
              <a:rPr lang="fr-FR" sz="1600" dirty="0" smtClean="0"/>
              <a:t>On garde les captures à partir de 2001</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smtClean="0"/>
              <a:t>On enlève les dates hors protocoles (avril-juillet) </a:t>
            </a:r>
          </a:p>
          <a:p>
            <a:pPr marL="285750" indent="-285750">
              <a:buFont typeface="Arial" panose="020B0604020202020204" pitchFamily="34" charset="0"/>
              <a:buChar char="•"/>
            </a:pPr>
            <a:endParaRPr lang="fr-FR" sz="1600" dirty="0"/>
          </a:p>
          <a:p>
            <a:pPr marL="285750" indent="-285750">
              <a:buFont typeface="Arial" panose="020B0604020202020204" pitchFamily="34" charset="0"/>
              <a:buChar char="•"/>
            </a:pPr>
            <a:r>
              <a:rPr lang="fr-FR" sz="1600" dirty="0" smtClean="0"/>
              <a:t>On conserve les sites qui respectent le protocole :</a:t>
            </a:r>
          </a:p>
          <a:p>
            <a:r>
              <a:rPr lang="fr-FR" sz="1600" dirty="0" smtClean="0"/>
              <a:t>       </a:t>
            </a:r>
            <a:r>
              <a:rPr lang="fr-FR" sz="1400" dirty="0" smtClean="0"/>
              <a:t>-&gt; On retire les sites qui n’ont jamais fait au </a:t>
            </a:r>
          </a:p>
          <a:p>
            <a:r>
              <a:rPr lang="fr-FR" sz="1400" dirty="0" smtClean="0"/>
              <a:t>             moins 2 ans avec 3 sessions secondaires</a:t>
            </a:r>
          </a:p>
          <a:p>
            <a:endParaRPr lang="fr-FR" sz="1600" dirty="0"/>
          </a:p>
          <a:p>
            <a:pPr marL="285750" indent="-285750">
              <a:buFont typeface="Arial" panose="020B0604020202020204" pitchFamily="34" charset="0"/>
              <a:buChar char="•"/>
            </a:pPr>
            <a:r>
              <a:rPr lang="fr-FR" sz="1600" dirty="0" smtClean="0"/>
              <a:t>On garde les espèces cibles </a:t>
            </a:r>
          </a:p>
          <a:p>
            <a:r>
              <a:rPr lang="fr-FR" sz="1400" dirty="0" smtClean="0"/>
              <a:t>       -&gt; PARMAJ, PARCAE, SYLBOR, SYLATR</a:t>
            </a:r>
          </a:p>
          <a:p>
            <a:endParaRPr lang="fr-FR" dirty="0"/>
          </a:p>
        </p:txBody>
      </p:sp>
      <p:sp>
        <p:nvSpPr>
          <p:cNvPr id="3" name="ZoneTexte 2"/>
          <p:cNvSpPr txBox="1"/>
          <p:nvPr/>
        </p:nvSpPr>
        <p:spPr>
          <a:xfrm>
            <a:off x="4226724" y="1447397"/>
            <a:ext cx="5575003" cy="4247317"/>
          </a:xfrm>
          <a:prstGeom prst="rect">
            <a:avLst/>
          </a:prstGeom>
          <a:noFill/>
        </p:spPr>
        <p:txBody>
          <a:bodyPr wrap="square" rtlCol="0">
            <a:spAutoFit/>
          </a:bodyPr>
          <a:lstStyle/>
          <a:p>
            <a:r>
              <a:rPr lang="fr-FR" b="1" dirty="0" smtClean="0"/>
              <a:t>534,407 </a:t>
            </a:r>
            <a:r>
              <a:rPr lang="fr-FR" b="1" dirty="0" err="1" smtClean="0"/>
              <a:t>obs</a:t>
            </a:r>
            <a:r>
              <a:rPr lang="fr-FR" b="1" dirty="0" smtClean="0"/>
              <a:t>      </a:t>
            </a:r>
            <a:r>
              <a:rPr lang="fr-FR" dirty="0" smtClean="0"/>
              <a:t>505 </a:t>
            </a:r>
            <a:r>
              <a:rPr lang="fr-FR" dirty="0" smtClean="0"/>
              <a:t>stations 	</a:t>
            </a:r>
            <a:r>
              <a:rPr lang="fr-FR" i="1" dirty="0" smtClean="0"/>
              <a:t>374,122 </a:t>
            </a:r>
            <a:r>
              <a:rPr lang="fr-FR" i="1" dirty="0" err="1" smtClean="0"/>
              <a:t>ind</a:t>
            </a:r>
            <a:r>
              <a:rPr lang="fr-FR" dirty="0" smtClean="0"/>
              <a:t>		</a:t>
            </a:r>
            <a:endParaRPr lang="fr-FR" b="1" dirty="0" smtClean="0"/>
          </a:p>
          <a:p>
            <a:r>
              <a:rPr lang="fr-FR" b="1" dirty="0" smtClean="0"/>
              <a:t>503,904 </a:t>
            </a:r>
            <a:r>
              <a:rPr lang="fr-FR" b="1" dirty="0" err="1" smtClean="0"/>
              <a:t>obs</a:t>
            </a:r>
            <a:r>
              <a:rPr lang="fr-FR" b="1" dirty="0" smtClean="0"/>
              <a:t>      </a:t>
            </a:r>
            <a:r>
              <a:rPr lang="fr-FR" dirty="0" smtClean="0"/>
              <a:t>394 </a:t>
            </a:r>
            <a:r>
              <a:rPr lang="fr-FR" dirty="0" smtClean="0"/>
              <a:t>stations	</a:t>
            </a:r>
            <a:r>
              <a:rPr lang="fr-FR" i="1" dirty="0" smtClean="0"/>
              <a:t>373,814 </a:t>
            </a:r>
            <a:r>
              <a:rPr lang="fr-FR" i="1" dirty="0" err="1" smtClean="0"/>
              <a:t>ind</a:t>
            </a:r>
            <a:endParaRPr lang="fr-FR" i="1" dirty="0" smtClean="0"/>
          </a:p>
          <a:p>
            <a:endParaRPr lang="fr-FR" b="1" dirty="0" smtClean="0"/>
          </a:p>
          <a:p>
            <a:r>
              <a:rPr lang="fr-FR" b="1" dirty="0" smtClean="0"/>
              <a:t>422,610 </a:t>
            </a:r>
            <a:r>
              <a:rPr lang="fr-FR" b="1" dirty="0" err="1" smtClean="0"/>
              <a:t>obs</a:t>
            </a:r>
            <a:r>
              <a:rPr lang="fr-FR" b="1" dirty="0" smtClean="0"/>
              <a:t>      </a:t>
            </a:r>
            <a:r>
              <a:rPr lang="fr-FR" dirty="0" smtClean="0"/>
              <a:t>380 </a:t>
            </a:r>
            <a:r>
              <a:rPr lang="fr-FR" dirty="0" smtClean="0"/>
              <a:t>stations	</a:t>
            </a:r>
            <a:r>
              <a:rPr lang="fr-FR" i="1" dirty="0" smtClean="0"/>
              <a:t>316,816 </a:t>
            </a:r>
            <a:r>
              <a:rPr lang="fr-FR" i="1" dirty="0" err="1" smtClean="0"/>
              <a:t>ind</a:t>
            </a:r>
            <a:endParaRPr lang="fr-FR" i="1" dirty="0" smtClean="0"/>
          </a:p>
          <a:p>
            <a:endParaRPr lang="fr-FR" b="1" dirty="0"/>
          </a:p>
          <a:p>
            <a:r>
              <a:rPr lang="fr-FR" b="1" dirty="0" smtClean="0"/>
              <a:t>407,645 </a:t>
            </a:r>
            <a:r>
              <a:rPr lang="fr-FR" b="1" dirty="0" err="1" smtClean="0"/>
              <a:t>obs</a:t>
            </a:r>
            <a:r>
              <a:rPr lang="fr-FR" b="1" dirty="0" smtClean="0"/>
              <a:t>      </a:t>
            </a:r>
            <a:r>
              <a:rPr lang="fr-FR" dirty="0" smtClean="0"/>
              <a:t>375 </a:t>
            </a:r>
            <a:r>
              <a:rPr lang="fr-FR" dirty="0" smtClean="0"/>
              <a:t>stations	</a:t>
            </a:r>
            <a:r>
              <a:rPr lang="fr-FR" i="1" dirty="0" smtClean="0"/>
              <a:t>304,441 </a:t>
            </a:r>
            <a:r>
              <a:rPr lang="fr-FR" i="1" dirty="0" err="1" smtClean="0"/>
              <a:t>ind</a:t>
            </a:r>
            <a:endParaRPr lang="fr-FR" i="1" dirty="0" smtClean="0"/>
          </a:p>
          <a:p>
            <a:endParaRPr lang="fr-FR" b="1" dirty="0" smtClean="0"/>
          </a:p>
          <a:p>
            <a:endParaRPr lang="fr-FR" b="1" dirty="0"/>
          </a:p>
          <a:p>
            <a:r>
              <a:rPr lang="fr-FR" b="1" dirty="0" smtClean="0"/>
              <a:t>398,523 </a:t>
            </a:r>
            <a:r>
              <a:rPr lang="fr-FR" b="1" dirty="0" err="1" smtClean="0"/>
              <a:t>obs</a:t>
            </a:r>
            <a:r>
              <a:rPr lang="fr-FR" b="1" dirty="0" smtClean="0"/>
              <a:t>      </a:t>
            </a:r>
            <a:r>
              <a:rPr lang="fr-FR" dirty="0" smtClean="0"/>
              <a:t>314 stations  </a:t>
            </a:r>
            <a:r>
              <a:rPr lang="fr-FR" dirty="0" smtClean="0"/>
              <a:t>	</a:t>
            </a:r>
            <a:r>
              <a:rPr lang="fr-FR" i="1" dirty="0" smtClean="0"/>
              <a:t>297,128 </a:t>
            </a:r>
            <a:r>
              <a:rPr lang="fr-FR" i="1" dirty="0" err="1" smtClean="0"/>
              <a:t>ind</a:t>
            </a:r>
            <a:endParaRPr lang="fr-FR" i="1" dirty="0" smtClean="0"/>
          </a:p>
          <a:p>
            <a:endParaRPr lang="fr-FR" b="1" dirty="0"/>
          </a:p>
          <a:p>
            <a:endParaRPr lang="fr-FR" b="1" dirty="0" smtClean="0"/>
          </a:p>
          <a:p>
            <a:endParaRPr lang="fr-FR" b="1" dirty="0"/>
          </a:p>
          <a:p>
            <a:r>
              <a:rPr lang="fr-FR" b="1" dirty="0" smtClean="0"/>
              <a:t>112,016 </a:t>
            </a:r>
            <a:r>
              <a:rPr lang="fr-FR" b="1" dirty="0" err="1" smtClean="0"/>
              <a:t>obs</a:t>
            </a:r>
            <a:r>
              <a:rPr lang="fr-FR" b="1" dirty="0" smtClean="0"/>
              <a:t>       </a:t>
            </a:r>
            <a:r>
              <a:rPr lang="fr-FR" dirty="0" smtClean="0"/>
              <a:t>307 </a:t>
            </a:r>
            <a:r>
              <a:rPr lang="fr-FR" dirty="0" smtClean="0"/>
              <a:t>stations	</a:t>
            </a:r>
            <a:r>
              <a:rPr lang="fr-FR" i="1" dirty="0" smtClean="0"/>
              <a:t>89,264 </a:t>
            </a:r>
            <a:r>
              <a:rPr lang="fr-FR" i="1" dirty="0" err="1" smtClean="0"/>
              <a:t>ind</a:t>
            </a:r>
            <a:endParaRPr lang="fr-FR" i="1" dirty="0"/>
          </a:p>
          <a:p>
            <a:endParaRPr lang="fr-FR" dirty="0"/>
          </a:p>
        </p:txBody>
      </p:sp>
    </p:spTree>
    <p:extLst>
      <p:ext uri="{BB962C8B-B14F-4D97-AF65-F5344CB8AC3E}">
        <p14:creationId xmlns:p14="http://schemas.microsoft.com/office/powerpoint/2010/main" val="385081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 STOC capture</a:t>
            </a:r>
            <a:endParaRPr lang="fr-FR" dirty="0"/>
          </a:p>
        </p:txBody>
      </p:sp>
      <p:sp>
        <p:nvSpPr>
          <p:cNvPr id="8" name="Rectangle 7"/>
          <p:cNvSpPr/>
          <p:nvPr/>
        </p:nvSpPr>
        <p:spPr>
          <a:xfrm>
            <a:off x="9202754" y="1810848"/>
            <a:ext cx="2594236" cy="3170099"/>
          </a:xfrm>
          <a:prstGeom prst="rect">
            <a:avLst/>
          </a:prstGeom>
        </p:spPr>
        <p:txBody>
          <a:bodyPr wrap="none">
            <a:spAutoFit/>
          </a:bodyPr>
          <a:lstStyle/>
          <a:p>
            <a:r>
              <a:rPr lang="fr-FR" sz="2000" b="1" dirty="0" smtClean="0"/>
              <a:t>En chiffres </a:t>
            </a:r>
          </a:p>
          <a:p>
            <a:endParaRPr lang="fr-FR" b="1" dirty="0" smtClean="0"/>
          </a:p>
          <a:p>
            <a:pPr marL="285750" indent="-285750">
              <a:buFont typeface="Arial" panose="020B0604020202020204" pitchFamily="34" charset="0"/>
              <a:buChar char="•"/>
            </a:pPr>
            <a:r>
              <a:rPr lang="fr-FR" dirty="0" smtClean="0"/>
              <a:t>19 années</a:t>
            </a:r>
          </a:p>
          <a:p>
            <a:r>
              <a:rPr lang="fr-FR" dirty="0" smtClean="0"/>
              <a:t>     </a:t>
            </a:r>
          </a:p>
          <a:p>
            <a:pPr marL="285750" indent="-285750">
              <a:buFont typeface="Arial" panose="020B0604020202020204" pitchFamily="34" charset="0"/>
              <a:buChar char="•"/>
            </a:pPr>
            <a:r>
              <a:rPr lang="fr-FR" dirty="0" smtClean="0"/>
              <a:t>307 </a:t>
            </a:r>
            <a:r>
              <a:rPr lang="fr-FR" dirty="0" smtClean="0"/>
              <a:t>stations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112,016 observations  </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t>89,264 bagues</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t>17,406 </a:t>
            </a:r>
            <a:r>
              <a:rPr lang="fr-FR" dirty="0" err="1" smtClean="0"/>
              <a:t>ind</a:t>
            </a:r>
            <a:r>
              <a:rPr lang="fr-FR" dirty="0" smtClean="0"/>
              <a:t> recapturés</a:t>
            </a:r>
            <a:endParaRPr lang="fr-FR" dirty="0"/>
          </a:p>
        </p:txBody>
      </p:sp>
      <p:sp>
        <p:nvSpPr>
          <p:cNvPr id="9" name="Rectangle 8"/>
          <p:cNvSpPr/>
          <p:nvPr/>
        </p:nvSpPr>
        <p:spPr>
          <a:xfrm>
            <a:off x="9044273" y="1715001"/>
            <a:ext cx="2799384" cy="3448456"/>
          </a:xfrm>
          <a:prstGeom prst="rect">
            <a:avLst/>
          </a:prstGeom>
          <a:noFill/>
          <a:ln w="63500">
            <a:solidFill>
              <a:srgbClr val="8C2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2"/>
          <a:stretch>
            <a:fillRect/>
          </a:stretch>
        </p:blipFill>
        <p:spPr>
          <a:xfrm>
            <a:off x="893152" y="1078889"/>
            <a:ext cx="5886450" cy="4981575"/>
          </a:xfrm>
          <a:prstGeom prst="rect">
            <a:avLst/>
          </a:prstGeom>
        </p:spPr>
      </p:pic>
    </p:spTree>
    <p:extLst>
      <p:ext uri="{BB962C8B-B14F-4D97-AF65-F5344CB8AC3E}">
        <p14:creationId xmlns:p14="http://schemas.microsoft.com/office/powerpoint/2010/main" val="499186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47784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t>Les données point d’écoute EPS</a:t>
            </a:r>
            <a:endParaRPr lang="fr-FR" sz="3200" dirty="0"/>
          </a:p>
        </p:txBody>
      </p:sp>
    </p:spTree>
    <p:extLst>
      <p:ext uri="{BB962C8B-B14F-4D97-AF65-F5344CB8AC3E}">
        <p14:creationId xmlns:p14="http://schemas.microsoft.com/office/powerpoint/2010/main" val="100506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 point d’écoute EPS</a:t>
            </a:r>
            <a:endParaRPr lang="fr-FR" dirty="0"/>
          </a:p>
        </p:txBody>
      </p:sp>
      <p:sp>
        <p:nvSpPr>
          <p:cNvPr id="12" name="ZoneTexte 11"/>
          <p:cNvSpPr txBox="1"/>
          <p:nvPr/>
        </p:nvSpPr>
        <p:spPr>
          <a:xfrm>
            <a:off x="870858" y="1596571"/>
            <a:ext cx="10116456" cy="3785652"/>
          </a:xfrm>
          <a:prstGeom prst="rect">
            <a:avLst/>
          </a:prstGeom>
          <a:noFill/>
        </p:spPr>
        <p:txBody>
          <a:bodyPr wrap="square" rtlCol="0">
            <a:spAutoFit/>
          </a:bodyPr>
          <a:lstStyle/>
          <a:p>
            <a:r>
              <a:rPr lang="fr-FR" sz="2400" b="1" dirty="0" smtClean="0"/>
              <a:t>Protocole</a:t>
            </a:r>
          </a:p>
          <a:p>
            <a:pPr marL="285750" indent="-285750">
              <a:buFont typeface="Arial" panose="020B0604020202020204" pitchFamily="34" charset="0"/>
              <a:buChar char="•"/>
            </a:pPr>
            <a:endParaRPr lang="fr-FR" dirty="0" smtClean="0"/>
          </a:p>
          <a:p>
            <a:r>
              <a:rPr lang="fr-FR" b="1" dirty="0" smtClean="0"/>
              <a:t>Localisation</a:t>
            </a:r>
          </a:p>
          <a:p>
            <a:pPr marL="285750" indent="-285750">
              <a:buFont typeface="Arial" panose="020B0604020202020204" pitchFamily="34" charset="0"/>
              <a:buChar char="•"/>
            </a:pPr>
            <a:r>
              <a:rPr lang="fr-FR" dirty="0" smtClean="0"/>
              <a:t>Carré de 2x2 km choisi aléatoirement</a:t>
            </a:r>
          </a:p>
          <a:p>
            <a:pPr marL="285750" indent="-285750">
              <a:buFont typeface="Arial" panose="020B0604020202020204" pitchFamily="34" charset="0"/>
              <a:buChar char="•"/>
            </a:pPr>
            <a:r>
              <a:rPr lang="fr-FR" dirty="0" smtClean="0"/>
              <a:t>Dix points par carré</a:t>
            </a:r>
          </a:p>
          <a:p>
            <a:pPr marL="285750" indent="-285750">
              <a:buFont typeface="Arial" panose="020B0604020202020204" pitchFamily="34" charset="0"/>
              <a:buChar char="•"/>
            </a:pPr>
            <a:r>
              <a:rPr lang="fr-FR" dirty="0" smtClean="0"/>
              <a:t>Points espacés d’au moins 300m</a:t>
            </a:r>
          </a:p>
          <a:p>
            <a:pPr marL="285750" indent="-285750">
              <a:buFontTx/>
              <a:buChar char="-"/>
            </a:pPr>
            <a:endParaRPr lang="fr-FR" dirty="0" smtClean="0"/>
          </a:p>
          <a:p>
            <a:r>
              <a:rPr lang="fr-FR" b="1" dirty="0" smtClean="0"/>
              <a:t>L’observation</a:t>
            </a:r>
          </a:p>
          <a:p>
            <a:pPr marL="285750" indent="-285750">
              <a:buFont typeface="Arial" panose="020B0604020202020204" pitchFamily="34" charset="0"/>
              <a:buChar char="•"/>
            </a:pPr>
            <a:r>
              <a:rPr lang="fr-FR" dirty="0" smtClean="0"/>
              <a:t>1 observateur stationnaire pendant 5 minutes</a:t>
            </a:r>
          </a:p>
          <a:p>
            <a:pPr marL="285750" indent="-285750">
              <a:buFont typeface="Arial" panose="020B0604020202020204" pitchFamily="34" charset="0"/>
              <a:buChar char="•"/>
            </a:pPr>
            <a:r>
              <a:rPr lang="fr-FR" dirty="0" smtClean="0"/>
              <a:t>Il note tous les oiseaux vus ou entendus</a:t>
            </a:r>
          </a:p>
          <a:p>
            <a:pPr marL="285750" indent="-285750">
              <a:buFont typeface="Arial" panose="020B0604020202020204" pitchFamily="34" charset="0"/>
              <a:buChar char="•"/>
            </a:pPr>
            <a:r>
              <a:rPr lang="fr-FR" dirty="0" smtClean="0"/>
              <a:t>2 écoutes par an espacées de quatre semaines soit environ du 01/04 au 08/05 puis du 09/05 au 30/06</a:t>
            </a:r>
          </a:p>
          <a:p>
            <a:pPr marL="285750" indent="-285750">
              <a:buFont typeface="Arial" panose="020B0604020202020204" pitchFamily="34" charset="0"/>
              <a:buChar char="•"/>
            </a:pPr>
            <a:endParaRPr lang="fr-FR" dirty="0" smtClean="0"/>
          </a:p>
          <a:p>
            <a:r>
              <a:rPr lang="fr-FR" dirty="0" smtClean="0"/>
              <a:t>-&gt; Protocole répété chaque année sur le même jour et la même heure</a:t>
            </a:r>
          </a:p>
        </p:txBody>
      </p:sp>
    </p:spTree>
    <p:extLst>
      <p:ext uri="{BB962C8B-B14F-4D97-AF65-F5344CB8AC3E}">
        <p14:creationId xmlns:p14="http://schemas.microsoft.com/office/powerpoint/2010/main" val="3859282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8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 point d’écoute EPS</a:t>
            </a:r>
            <a:endParaRPr lang="fr-FR" dirty="0"/>
          </a:p>
        </p:txBody>
      </p:sp>
      <p:sp>
        <p:nvSpPr>
          <p:cNvPr id="6" name="ZoneTexte 5"/>
          <p:cNvSpPr txBox="1"/>
          <p:nvPr/>
        </p:nvSpPr>
        <p:spPr>
          <a:xfrm>
            <a:off x="3469488" y="2653595"/>
            <a:ext cx="4500048" cy="1231106"/>
          </a:xfrm>
          <a:prstGeom prst="rect">
            <a:avLst/>
          </a:prstGeom>
          <a:noFill/>
        </p:spPr>
        <p:txBody>
          <a:bodyPr wrap="square" rtlCol="0">
            <a:spAutoFit/>
          </a:bodyPr>
          <a:lstStyle/>
          <a:p>
            <a:r>
              <a:rPr lang="fr-FR" b="1" dirty="0" smtClean="0"/>
              <a:t>Problème</a:t>
            </a:r>
          </a:p>
          <a:p>
            <a:pPr marL="285750" indent="-285750">
              <a:buFontTx/>
              <a:buChar char="-"/>
            </a:pPr>
            <a:r>
              <a:rPr lang="fr-FR" sz="1400" dirty="0" smtClean="0"/>
              <a:t>Si aucune des espèces cibles n’a été entendue/vue, on a pas de donnée pour le point. Il serait important de savoir si le point à quand même été fait pour ajouter des 0. </a:t>
            </a:r>
          </a:p>
        </p:txBody>
      </p:sp>
      <p:sp>
        <p:nvSpPr>
          <p:cNvPr id="7" name="Rectangle 6"/>
          <p:cNvSpPr/>
          <p:nvPr/>
        </p:nvSpPr>
        <p:spPr>
          <a:xfrm>
            <a:off x="815488" y="1002393"/>
            <a:ext cx="1751890" cy="1477328"/>
          </a:xfrm>
          <a:prstGeom prst="rect">
            <a:avLst/>
          </a:prstGeom>
        </p:spPr>
        <p:txBody>
          <a:bodyPr wrap="none">
            <a:spAutoFit/>
          </a:bodyPr>
          <a:lstStyle/>
          <a:p>
            <a:r>
              <a:rPr lang="fr-FR" dirty="0" smtClean="0"/>
              <a:t>En chiffres :</a:t>
            </a:r>
          </a:p>
          <a:p>
            <a:endParaRPr lang="fr-FR" dirty="0"/>
          </a:p>
          <a:p>
            <a:pPr marL="285750" indent="-285750">
              <a:buFont typeface="Arial" panose="020B0604020202020204" pitchFamily="34" charset="0"/>
              <a:buChar char="•"/>
            </a:pPr>
            <a:r>
              <a:rPr lang="fr-FR" dirty="0" smtClean="0"/>
              <a:t>25,189 points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445,553 </a:t>
            </a:r>
            <a:r>
              <a:rPr lang="fr-FR" dirty="0" err="1" smtClean="0"/>
              <a:t>ind</a:t>
            </a:r>
            <a:endParaRPr lang="fr-FR" dirty="0" smtClean="0"/>
          </a:p>
        </p:txBody>
      </p:sp>
      <p:sp>
        <p:nvSpPr>
          <p:cNvPr id="8" name="Rectangle 7"/>
          <p:cNvSpPr/>
          <p:nvPr/>
        </p:nvSpPr>
        <p:spPr>
          <a:xfrm>
            <a:off x="3403572" y="2584558"/>
            <a:ext cx="4500048" cy="1369180"/>
          </a:xfrm>
          <a:prstGeom prst="rect">
            <a:avLst/>
          </a:prstGeom>
          <a:noFill/>
          <a:ln w="63500">
            <a:solidFill>
              <a:srgbClr val="8C2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593435" y="824090"/>
            <a:ext cx="1973943" cy="1833935"/>
          </a:xfrm>
          <a:prstGeom prst="rect">
            <a:avLst/>
          </a:prstGeom>
          <a:noFill/>
          <a:ln w="63500">
            <a:solidFill>
              <a:srgbClr val="5894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589482"/>
              </a:solidFill>
            </a:endParaRPr>
          </a:p>
        </p:txBody>
      </p:sp>
      <p:sp>
        <p:nvSpPr>
          <p:cNvPr id="2" name="Flèche à angle droit 1"/>
          <p:cNvSpPr/>
          <p:nvPr/>
        </p:nvSpPr>
        <p:spPr>
          <a:xfrm rot="5400000">
            <a:off x="3405557" y="4524927"/>
            <a:ext cx="938463" cy="681790"/>
          </a:xfrm>
          <a:prstGeom prst="bentUpArrow">
            <a:avLst/>
          </a:prstGeom>
          <a:solidFill>
            <a:srgbClr val="A6B0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4336000" y="4612119"/>
            <a:ext cx="4114800" cy="1277273"/>
          </a:xfrm>
          <a:prstGeom prst="rect">
            <a:avLst/>
          </a:prstGeom>
          <a:noFill/>
        </p:spPr>
        <p:txBody>
          <a:bodyPr wrap="square" rtlCol="0">
            <a:spAutoFit/>
          </a:bodyPr>
          <a:lstStyle/>
          <a:p>
            <a:r>
              <a:rPr lang="fr-FR" sz="1100" dirty="0" smtClean="0"/>
              <a:t>J’ai récupéré l’information pour tous les carrés à quelles années ils ont été effectués</a:t>
            </a:r>
          </a:p>
          <a:p>
            <a:pPr marL="171450" indent="-171450">
              <a:buFontTx/>
              <a:buChar char="-"/>
            </a:pPr>
            <a:r>
              <a:rPr lang="fr-FR" sz="1100" dirty="0" smtClean="0"/>
              <a:t>Ca m’a permis de rajouter des 0 pour les années ou les point d’écoute ont été effectués mais qu’aucune des espèces cibles n’a été contactée.</a:t>
            </a:r>
          </a:p>
          <a:p>
            <a:pPr marL="171450" indent="-171450">
              <a:buFontTx/>
              <a:buChar char="-"/>
            </a:pPr>
            <a:r>
              <a:rPr lang="fr-FR" sz="1100" dirty="0" smtClean="0"/>
              <a:t>Par contre ça ne m’a pas permis d’ajouter des points d’écoute lorsque qu’aucune des espèce cible n’a jamais été entendue </a:t>
            </a:r>
            <a:endParaRPr lang="fr-FR" sz="1100" dirty="0"/>
          </a:p>
        </p:txBody>
      </p:sp>
      <p:sp>
        <p:nvSpPr>
          <p:cNvPr id="10" name="Rectangle 9"/>
          <p:cNvSpPr/>
          <p:nvPr/>
        </p:nvSpPr>
        <p:spPr>
          <a:xfrm>
            <a:off x="9150553" y="4646907"/>
            <a:ext cx="1768093" cy="1200329"/>
          </a:xfrm>
          <a:prstGeom prst="rect">
            <a:avLst/>
          </a:prstGeom>
        </p:spPr>
        <p:txBody>
          <a:bodyPr wrap="square">
            <a:spAutoFit/>
          </a:bodyPr>
          <a:lstStyle/>
          <a:p>
            <a:r>
              <a:rPr lang="fr-FR" sz="1200" dirty="0" smtClean="0"/>
              <a:t>Nombre de carrés:</a:t>
            </a:r>
            <a:endParaRPr lang="fr-FR" sz="1200" dirty="0" smtClean="0"/>
          </a:p>
          <a:p>
            <a:endParaRPr lang="fr-FR" sz="1200" dirty="0"/>
          </a:p>
          <a:p>
            <a:pPr marL="285750" indent="-285750">
              <a:buFont typeface="Arial" panose="020B0604020202020204" pitchFamily="34" charset="0"/>
              <a:buChar char="•"/>
            </a:pPr>
            <a:r>
              <a:rPr lang="fr-FR" sz="1200" dirty="0" smtClean="0"/>
              <a:t>2893 en tout</a:t>
            </a:r>
            <a:endParaRPr lang="fr-FR" sz="1200" dirty="0" smtClean="0"/>
          </a:p>
          <a:p>
            <a:pPr marL="285750" indent="-285750">
              <a:buFont typeface="Arial" panose="020B0604020202020204" pitchFamily="34" charset="0"/>
              <a:buChar char="•"/>
            </a:pPr>
            <a:r>
              <a:rPr lang="fr-FR" sz="1200" dirty="0" smtClean="0"/>
              <a:t>2769 avec au moins une année une de nos espèces cibles</a:t>
            </a:r>
            <a:endParaRPr lang="fr-FR" sz="1200" dirty="0"/>
          </a:p>
        </p:txBody>
      </p:sp>
      <p:sp>
        <p:nvSpPr>
          <p:cNvPr id="11" name="Rectangle 10"/>
          <p:cNvSpPr/>
          <p:nvPr/>
        </p:nvSpPr>
        <p:spPr>
          <a:xfrm>
            <a:off x="9047748" y="4604752"/>
            <a:ext cx="2005904" cy="1284640"/>
          </a:xfrm>
          <a:prstGeom prst="rect">
            <a:avLst/>
          </a:prstGeom>
          <a:noFill/>
          <a:ln w="63500">
            <a:solidFill>
              <a:srgbClr val="FF88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589482"/>
              </a:solidFill>
            </a:endParaRPr>
          </a:p>
        </p:txBody>
      </p:sp>
    </p:spTree>
    <p:extLst>
      <p:ext uri="{BB962C8B-B14F-4D97-AF65-F5344CB8AC3E}">
        <p14:creationId xmlns:p14="http://schemas.microsoft.com/office/powerpoint/2010/main" val="2416821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16125</TotalTime>
  <Words>3558</Words>
  <Application>Microsoft Office PowerPoint</Application>
  <PresentationFormat>Grand écran</PresentationFormat>
  <Paragraphs>905</Paragraphs>
  <Slides>47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47</vt:i4>
      </vt:variant>
    </vt:vector>
  </HeadingPairs>
  <TitlesOfParts>
    <vt:vector size="54" baseType="lpstr">
      <vt:lpstr>Arial</vt:lpstr>
      <vt:lpstr>Calibri</vt:lpstr>
      <vt:lpstr>Calibri Light</vt:lpstr>
      <vt:lpstr>Cambria Math</vt:lpstr>
      <vt:lpstr>Leelawadee UI Semilight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Maud QUEROUE</dc:creator>
  <cp:lastModifiedBy>Maud QUEROUE</cp:lastModifiedBy>
  <cp:revision>229</cp:revision>
  <dcterms:created xsi:type="dcterms:W3CDTF">2020-07-03T15:14:46Z</dcterms:created>
  <dcterms:modified xsi:type="dcterms:W3CDTF">2020-12-29T23:25:52Z</dcterms:modified>
</cp:coreProperties>
</file>