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59" r:id="rId3"/>
    <p:sldId id="257" r:id="rId4"/>
    <p:sldId id="309" r:id="rId5"/>
    <p:sldId id="277" r:id="rId6"/>
    <p:sldId id="262" r:id="rId7"/>
    <p:sldId id="264" r:id="rId8"/>
    <p:sldId id="310" r:id="rId9"/>
    <p:sldId id="311" r:id="rId10"/>
    <p:sldId id="275" r:id="rId11"/>
    <p:sldId id="312" r:id="rId12"/>
    <p:sldId id="313" r:id="rId13"/>
    <p:sldId id="314" r:id="rId14"/>
    <p:sldId id="315" r:id="rId15"/>
    <p:sldId id="316" r:id="rId16"/>
    <p:sldId id="317" r:id="rId1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5AF7C-C57A-4820-AFDE-FF0CA1A49D6C}">
  <a:tblStyle styleId="{3D05AF7C-C57A-4820-AFDE-FF0CA1A49D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295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0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1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9653453a3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9653453a3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76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35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9653453a3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9653453a3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62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1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1" r:id="rId7"/>
    <p:sldLayoutId id="2147483663" r:id="rId8"/>
    <p:sldLayoutId id="2147483673" r:id="rId9"/>
    <p:sldLayoutId id="2147483675" r:id="rId10"/>
    <p:sldLayoutId id="2147483680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rJto5gKqizuHqvSoTFwtBvkLsy7fa-LB3kPanR6Uuw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rJto5gKqizuHqvSoTFwtBvkLsy7fa-LB3kPanR6Uuw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rJto5gKqizuHqvSoTFwtBvkLsy7fa-LB3kPanR6Uuw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165386" y="653197"/>
            <a:ext cx="6047476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Analisis Kata Kasar dan Ucapan Kebencian Pada </a:t>
            </a:r>
            <a:br>
              <a:rPr lang="en" sz="2400" dirty="0"/>
            </a:br>
            <a:r>
              <a:rPr lang="en" sz="2400" dirty="0"/>
              <a:t>Platform Twitter di Indonesia</a:t>
            </a:r>
            <a:endParaRPr sz="2400"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225505" y="4063739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Maududi Nur Imani Tarigan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5010507" y="2064339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38;p43">
            <a:extLst>
              <a:ext uri="{FF2B5EF4-FFF2-40B4-BE49-F238E27FC236}">
                <a16:creationId xmlns:a16="http://schemas.microsoft.com/office/drawing/2014/main" id="{A79AE56D-0F51-F1F6-8AF1-A88AF100E5FC}"/>
              </a:ext>
            </a:extLst>
          </p:cNvPr>
          <p:cNvSpPr txBox="1">
            <a:spLocks/>
          </p:cNvSpPr>
          <p:nvPr/>
        </p:nvSpPr>
        <p:spPr>
          <a:xfrm>
            <a:off x="161700" y="653197"/>
            <a:ext cx="4410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L</a:t>
            </a:r>
            <a:r>
              <a:rPr lang="en-ID" dirty="0" err="1"/>
              <a:t>aporan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API Text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Text_Processing</a:t>
            </a:r>
            <a:endParaRPr dirty="0"/>
          </a:p>
        </p:txBody>
      </p:sp>
      <p:cxnSp>
        <p:nvCxnSpPr>
          <p:cNvPr id="2058" name="Google Shape;2058;p62"/>
          <p:cNvCxnSpPr>
            <a:cxnSpLocks/>
          </p:cNvCxnSpPr>
          <p:nvPr/>
        </p:nvCxnSpPr>
        <p:spPr>
          <a:xfrm>
            <a:off x="2900605" y="4344228"/>
            <a:ext cx="109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0" name="Google Shape;2060;p62"/>
          <p:cNvSpPr txBox="1">
            <a:spLocks noGrp="1"/>
          </p:cNvSpPr>
          <p:nvPr>
            <p:ph type="subTitle" idx="4294967295"/>
          </p:nvPr>
        </p:nvSpPr>
        <p:spPr>
          <a:xfrm>
            <a:off x="5755242" y="1966988"/>
            <a:ext cx="28710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Menghilangkan karakter yang tidak dibutuhkan</a:t>
            </a:r>
            <a:endParaRPr sz="1400" dirty="0"/>
          </a:p>
        </p:txBody>
      </p:sp>
      <p:sp>
        <p:nvSpPr>
          <p:cNvPr id="2062" name="Google Shape;2062;p62"/>
          <p:cNvSpPr txBox="1">
            <a:spLocks noGrp="1"/>
          </p:cNvSpPr>
          <p:nvPr>
            <p:ph type="subTitle" idx="4294967295"/>
          </p:nvPr>
        </p:nvSpPr>
        <p:spPr>
          <a:xfrm>
            <a:off x="4703599" y="1208426"/>
            <a:ext cx="28710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Mengubuah karakter menjadi lower case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5CBF9-0225-F5E4-37F8-A6F1472B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9" y="1396413"/>
            <a:ext cx="4057650" cy="2019300"/>
          </a:xfrm>
          <a:prstGeom prst="rect">
            <a:avLst/>
          </a:prstGeom>
        </p:spPr>
      </p:pic>
      <p:cxnSp>
        <p:nvCxnSpPr>
          <p:cNvPr id="2057" name="Google Shape;2057;p62"/>
          <p:cNvCxnSpPr/>
          <p:nvPr/>
        </p:nvCxnSpPr>
        <p:spPr>
          <a:xfrm>
            <a:off x="1921399" y="1519074"/>
            <a:ext cx="278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057;p62">
            <a:extLst>
              <a:ext uri="{FF2B5EF4-FFF2-40B4-BE49-F238E27FC236}">
                <a16:creationId xmlns:a16="http://schemas.microsoft.com/office/drawing/2014/main" id="{B05B0CEB-D844-A754-C00C-E71DB28579ED}"/>
              </a:ext>
            </a:extLst>
          </p:cNvPr>
          <p:cNvCxnSpPr/>
          <p:nvPr/>
        </p:nvCxnSpPr>
        <p:spPr>
          <a:xfrm>
            <a:off x="2767861" y="2314838"/>
            <a:ext cx="278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4B940BD-1ED9-0537-1234-BCE9FDC5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49" y="3397568"/>
            <a:ext cx="4254042" cy="1803778"/>
          </a:xfrm>
          <a:prstGeom prst="rect">
            <a:avLst/>
          </a:prstGeom>
        </p:spPr>
      </p:pic>
      <p:cxnSp>
        <p:nvCxnSpPr>
          <p:cNvPr id="7" name="Google Shape;2057;p62">
            <a:extLst>
              <a:ext uri="{FF2B5EF4-FFF2-40B4-BE49-F238E27FC236}">
                <a16:creationId xmlns:a16="http://schemas.microsoft.com/office/drawing/2014/main" id="{AACB86DA-E7AE-4A57-8A6F-037553273FFE}"/>
              </a:ext>
            </a:extLst>
          </p:cNvPr>
          <p:cNvCxnSpPr/>
          <p:nvPr/>
        </p:nvCxnSpPr>
        <p:spPr>
          <a:xfrm>
            <a:off x="3508891" y="3508890"/>
            <a:ext cx="278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060;p62">
            <a:extLst>
              <a:ext uri="{FF2B5EF4-FFF2-40B4-BE49-F238E27FC236}">
                <a16:creationId xmlns:a16="http://schemas.microsoft.com/office/drawing/2014/main" id="{D2888A66-5BBF-664B-983B-A8F36808D6C9}"/>
              </a:ext>
            </a:extLst>
          </p:cNvPr>
          <p:cNvSpPr txBox="1">
            <a:spLocks/>
          </p:cNvSpPr>
          <p:nvPr/>
        </p:nvSpPr>
        <p:spPr>
          <a:xfrm>
            <a:off x="6291091" y="3182050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ID" sz="1400" dirty="0" err="1"/>
              <a:t>Mengganti</a:t>
            </a:r>
            <a:r>
              <a:rPr lang="en-ID" sz="1400" dirty="0"/>
              <a:t> </a:t>
            </a:r>
            <a:r>
              <a:rPr lang="en-ID" sz="1400" dirty="0" err="1"/>
              <a:t>kalimat</a:t>
            </a:r>
            <a:r>
              <a:rPr lang="en-ID" sz="1400" dirty="0"/>
              <a:t> </a:t>
            </a:r>
            <a:r>
              <a:rPr lang="en-ID" sz="1400" dirty="0" err="1"/>
              <a:t>alay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kalimat</a:t>
            </a:r>
            <a:r>
              <a:rPr lang="en-ID" sz="1400" dirty="0"/>
              <a:t> yang </a:t>
            </a:r>
            <a:r>
              <a:rPr lang="en-ID" sz="1400" dirty="0" err="1"/>
              <a:t>baku</a:t>
            </a:r>
            <a:endParaRPr lang="en-ID" sz="1400" dirty="0"/>
          </a:p>
        </p:txBody>
      </p:sp>
      <p:cxnSp>
        <p:nvCxnSpPr>
          <p:cNvPr id="9" name="Google Shape;2057;p62">
            <a:extLst>
              <a:ext uri="{FF2B5EF4-FFF2-40B4-BE49-F238E27FC236}">
                <a16:creationId xmlns:a16="http://schemas.microsoft.com/office/drawing/2014/main" id="{0CF3FBCD-0973-F27E-4D39-F7002A56BB59}"/>
              </a:ext>
            </a:extLst>
          </p:cNvPr>
          <p:cNvCxnSpPr/>
          <p:nvPr/>
        </p:nvCxnSpPr>
        <p:spPr>
          <a:xfrm>
            <a:off x="3614709" y="4157049"/>
            <a:ext cx="278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ID" sz="1400" dirty="0" err="1"/>
              <a:t>Menghilangkan</a:t>
            </a:r>
            <a:r>
              <a:rPr lang="en-ID" sz="1400" dirty="0"/>
              <a:t> kata </a:t>
            </a:r>
          </a:p>
          <a:p>
            <a:pPr marL="0" indent="0">
              <a:buFont typeface="Raleway"/>
              <a:buNone/>
            </a:pPr>
            <a:r>
              <a:rPr lang="en-ID" sz="1400" dirty="0"/>
              <a:t>kata abusive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B099DC-A832-9081-8C4E-8437E95C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22"/>
            <a:ext cx="9267909" cy="4562778"/>
          </a:xfrm>
          <a:prstGeom prst="rect">
            <a:avLst/>
          </a:prstGeom>
        </p:spPr>
      </p:pic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26914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API Text_Processing (Input)</a:t>
            </a:r>
            <a:endParaRPr sz="2000" dirty="0"/>
          </a:p>
        </p:txBody>
      </p: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7623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26914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API Text_Processing (Upload)</a:t>
            </a:r>
            <a:endParaRPr sz="2000" dirty="0"/>
          </a:p>
        </p:txBody>
      </p: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endParaRPr lang="en-ID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D514A-436F-9EE9-CFC0-CFA0B6E1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9" y="580722"/>
            <a:ext cx="9144000" cy="4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181151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</a:t>
            </a:r>
            <a:endParaRPr sz="2000" dirty="0"/>
          </a:p>
        </p:txBody>
      </p: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endParaRPr lang="en-ID" sz="1400" dirty="0"/>
          </a:p>
        </p:txBody>
      </p:sp>
      <p:sp>
        <p:nvSpPr>
          <p:cNvPr id="2" name="Google Shape;1230;p51">
            <a:extLst>
              <a:ext uri="{FF2B5EF4-FFF2-40B4-BE49-F238E27FC236}">
                <a16:creationId xmlns:a16="http://schemas.microsoft.com/office/drawing/2014/main" id="{07FCEFDE-762F-CB70-87CD-B2975ECF794F}"/>
              </a:ext>
            </a:extLst>
          </p:cNvPr>
          <p:cNvSpPr txBox="1">
            <a:spLocks/>
          </p:cNvSpPr>
          <p:nvPr/>
        </p:nvSpPr>
        <p:spPr>
          <a:xfrm>
            <a:off x="713126" y="1047403"/>
            <a:ext cx="7717748" cy="297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/>
            <a:endParaRPr lang="en-ID" sz="1500" b="1" i="0" dirty="0">
              <a:effectLst/>
              <a:latin typeface="Raleway" pitchFamily="2" charset="0"/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ID" sz="1400" i="0" dirty="0">
                <a:effectLst/>
                <a:latin typeface="Raleway" pitchFamily="2" charset="0"/>
              </a:rPr>
              <a:t>Dari 13,044 </a:t>
            </a:r>
            <a:r>
              <a:rPr lang="en-ID" sz="1400" i="0" dirty="0" err="1">
                <a:effectLst/>
                <a:latin typeface="Raleway" pitchFamily="2" charset="0"/>
              </a:rPr>
              <a:t>cuitan</a:t>
            </a:r>
            <a:r>
              <a:rPr lang="en-ID" sz="1400" i="0" dirty="0">
                <a:effectLst/>
                <a:latin typeface="Raleway" pitchFamily="2" charset="0"/>
              </a:rPr>
              <a:t> </a:t>
            </a:r>
            <a:r>
              <a:rPr lang="en-ID" sz="1400" i="0" dirty="0" err="1">
                <a:effectLst/>
                <a:latin typeface="Raleway" pitchFamily="2" charset="0"/>
              </a:rPr>
              <a:t>terdapat</a:t>
            </a:r>
            <a:r>
              <a:rPr lang="en-ID" sz="1400" i="0" dirty="0">
                <a:effectLst/>
                <a:latin typeface="Raleway" pitchFamily="2" charset="0"/>
              </a:rPr>
              <a:t> </a:t>
            </a:r>
            <a:r>
              <a:rPr lang="en-ID" sz="1400" b="1" i="0" dirty="0">
                <a:effectLst/>
                <a:latin typeface="Raleway" pitchFamily="2" charset="0"/>
              </a:rPr>
              <a:t>5,518 (42%) Hate Speech </a:t>
            </a:r>
            <a:r>
              <a:rPr lang="en-ID" sz="1400" i="0" dirty="0">
                <a:effectLst/>
                <a:latin typeface="Raleway" pitchFamily="2" charset="0"/>
              </a:rPr>
              <a:t>dan </a:t>
            </a:r>
            <a:r>
              <a:rPr lang="en-ID" sz="1400" b="1" i="0" dirty="0">
                <a:effectLst/>
                <a:latin typeface="Raleway" pitchFamily="2" charset="0"/>
              </a:rPr>
              <a:t>7,526 (58%) </a:t>
            </a:r>
            <a:r>
              <a:rPr lang="en-ID" sz="1400" b="1" i="0" dirty="0" err="1">
                <a:effectLst/>
                <a:latin typeface="Raleway" pitchFamily="2" charset="0"/>
              </a:rPr>
              <a:t>Bukan</a:t>
            </a:r>
            <a:r>
              <a:rPr lang="en-ID" sz="1400" b="1" i="0" dirty="0">
                <a:effectLst/>
                <a:latin typeface="Raleway" pitchFamily="2" charset="0"/>
              </a:rPr>
              <a:t> Hate Speech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ID" sz="1400" i="0" dirty="0">
                <a:effectLst/>
                <a:latin typeface="Raleway" pitchFamily="2" charset="0"/>
              </a:rPr>
              <a:t>Dari 5,518 Hate Speech, </a:t>
            </a:r>
            <a:r>
              <a:rPr lang="en-ID" sz="1400" i="0" dirty="0" err="1">
                <a:effectLst/>
                <a:latin typeface="Raleway" pitchFamily="2" charset="0"/>
              </a:rPr>
              <a:t>terdapat</a:t>
            </a:r>
            <a:r>
              <a:rPr lang="en-ID" sz="1400" i="0" dirty="0">
                <a:effectLst/>
                <a:latin typeface="Raleway" pitchFamily="2" charset="0"/>
              </a:rPr>
              <a:t> </a:t>
            </a:r>
            <a:r>
              <a:rPr lang="en-ID" sz="1400" dirty="0">
                <a:latin typeface="Raleway" pitchFamily="2" charset="0"/>
              </a:rPr>
              <a:t>dan </a:t>
            </a:r>
            <a:r>
              <a:rPr lang="en-ID" sz="1400" b="1" dirty="0">
                <a:latin typeface="Raleway" pitchFamily="2" charset="0"/>
              </a:rPr>
              <a:t>2256 (41%) </a:t>
            </a:r>
            <a:r>
              <a:rPr lang="en-ID" sz="1400" b="1" dirty="0" err="1">
                <a:latin typeface="Raleway" pitchFamily="2" charset="0"/>
              </a:rPr>
              <a:t>tanpa</a:t>
            </a:r>
            <a:r>
              <a:rPr lang="en-ID" sz="1400" b="1" dirty="0">
                <a:latin typeface="Raleway" pitchFamily="2" charset="0"/>
              </a:rPr>
              <a:t> abusive </a:t>
            </a:r>
            <a:r>
              <a:rPr lang="en-ID" sz="1400" dirty="0">
                <a:latin typeface="Raleway" pitchFamily="2" charset="0"/>
              </a:rPr>
              <a:t>dan </a:t>
            </a:r>
            <a:r>
              <a:rPr lang="en-ID" sz="1400" b="1" dirty="0">
                <a:latin typeface="Raleway" pitchFamily="2" charset="0"/>
              </a:rPr>
              <a:t>3,262 (59%) abusive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ID" sz="1400" dirty="0" err="1">
                <a:latin typeface="Raleway" pitchFamily="2" charset="0"/>
              </a:rPr>
              <a:t>Topik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ujaran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kebencian</a:t>
            </a:r>
            <a:r>
              <a:rPr lang="en-ID" sz="1400" dirty="0">
                <a:latin typeface="Raleway" pitchFamily="2" charset="0"/>
              </a:rPr>
              <a:t> yang </a:t>
            </a:r>
            <a:r>
              <a:rPr lang="en-ID" sz="1400" dirty="0" err="1">
                <a:latin typeface="Raleway" pitchFamily="2" charset="0"/>
              </a:rPr>
              <a:t>sering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diperbincangkan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adalah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topik</a:t>
            </a:r>
            <a:r>
              <a:rPr lang="en-ID" sz="1400" dirty="0">
                <a:latin typeface="Raleway" pitchFamily="2" charset="0"/>
              </a:rPr>
              <a:t> yang </a:t>
            </a:r>
            <a:r>
              <a:rPr lang="en-ID" sz="1400" b="1" dirty="0">
                <a:latin typeface="Raleway" pitchFamily="2" charset="0"/>
              </a:rPr>
              <a:t>general (Other). </a:t>
            </a:r>
            <a:r>
              <a:rPr lang="en-ID" sz="1400" dirty="0" err="1">
                <a:latin typeface="Raleway" pitchFamily="2" charset="0"/>
              </a:rPr>
              <a:t>Begitu</a:t>
            </a:r>
            <a:r>
              <a:rPr lang="en-ID" sz="1400" dirty="0">
                <a:latin typeface="Raleway" pitchFamily="2" charset="0"/>
              </a:rPr>
              <a:t> pula </a:t>
            </a:r>
            <a:r>
              <a:rPr lang="en-ID" sz="1400" dirty="0" err="1">
                <a:latin typeface="Raleway" pitchFamily="2" charset="0"/>
              </a:rPr>
              <a:t>dengan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tingkat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ujaran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kebencian</a:t>
            </a:r>
            <a:r>
              <a:rPr lang="en-ID" sz="1400" dirty="0">
                <a:latin typeface="Raleway" pitchFamily="2" charset="0"/>
              </a:rPr>
              <a:t> yang </a:t>
            </a:r>
            <a:r>
              <a:rPr lang="en-ID" sz="1400" dirty="0" err="1">
                <a:latin typeface="Raleway" pitchFamily="2" charset="0"/>
              </a:rPr>
              <a:t>dibahas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dirty="0" err="1">
                <a:latin typeface="Raleway" pitchFamily="2" charset="0"/>
              </a:rPr>
              <a:t>mayoritas</a:t>
            </a:r>
            <a:r>
              <a:rPr lang="en-ID" sz="1400" dirty="0">
                <a:latin typeface="Raleway" pitchFamily="2" charset="0"/>
              </a:rPr>
              <a:t> pada </a:t>
            </a:r>
            <a:r>
              <a:rPr lang="en-ID" sz="1400" dirty="0" err="1">
                <a:latin typeface="Raleway" pitchFamily="2" charset="0"/>
              </a:rPr>
              <a:t>topik</a:t>
            </a:r>
            <a:r>
              <a:rPr lang="en-ID" sz="1400" dirty="0">
                <a:latin typeface="Raleway" pitchFamily="2" charset="0"/>
              </a:rPr>
              <a:t> </a:t>
            </a:r>
            <a:r>
              <a:rPr lang="en-ID" sz="1400" b="1" dirty="0">
                <a:latin typeface="Raleway" pitchFamily="2" charset="0"/>
              </a:rPr>
              <a:t>general (Other)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ID" sz="1500" dirty="0">
                <a:latin typeface="Raleway" pitchFamily="2" charset="0"/>
              </a:rPr>
              <a:t>Salah </a:t>
            </a:r>
            <a:r>
              <a:rPr lang="en-ID" sz="1500" dirty="0" err="1">
                <a:latin typeface="Raleway" pitchFamily="2" charset="0"/>
              </a:rPr>
              <a:t>satu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cara</a:t>
            </a:r>
            <a:r>
              <a:rPr lang="en-ID" sz="1500" dirty="0">
                <a:latin typeface="Raleway" pitchFamily="2" charset="0"/>
              </a:rPr>
              <a:t> agar data </a:t>
            </a:r>
            <a:r>
              <a:rPr lang="en-ID" sz="1500" dirty="0" err="1">
                <a:latin typeface="Raleway" pitchFamily="2" charset="0"/>
              </a:rPr>
              <a:t>teks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seperti</a:t>
            </a:r>
            <a:r>
              <a:rPr lang="en-ID" sz="1500" dirty="0">
                <a:latin typeface="Raleway" pitchFamily="2" charset="0"/>
              </a:rPr>
              <a:t> tweet </a:t>
            </a:r>
            <a:r>
              <a:rPr lang="en-ID" sz="1500" dirty="0" err="1">
                <a:latin typeface="Raleway" pitchFamily="2" charset="0"/>
              </a:rPr>
              <a:t>lebih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mudah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dipahami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maksudnya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adalah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dengan</a:t>
            </a:r>
            <a:r>
              <a:rPr lang="en-ID" sz="1500" dirty="0">
                <a:latin typeface="Raleway" pitchFamily="2" charset="0"/>
              </a:rPr>
              <a:t> di </a:t>
            </a:r>
            <a:r>
              <a:rPr lang="en-ID" sz="1500" b="1" dirty="0">
                <a:latin typeface="Raleway" pitchFamily="2" charset="0"/>
              </a:rPr>
              <a:t>processing (cleansing) </a:t>
            </a:r>
            <a:r>
              <a:rPr lang="en-ID" sz="1500" dirty="0" err="1">
                <a:latin typeface="Raleway" pitchFamily="2" charset="0"/>
              </a:rPr>
              <a:t>dengan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bantuan</a:t>
            </a:r>
            <a:r>
              <a:rPr lang="en-ID" sz="1500" dirty="0">
                <a:latin typeface="Raleway" pitchFamily="2" charset="0"/>
              </a:rPr>
              <a:t> library </a:t>
            </a:r>
            <a:r>
              <a:rPr lang="en-ID" sz="1500" b="1" dirty="0" err="1">
                <a:latin typeface="Raleway" pitchFamily="2" charset="0"/>
              </a:rPr>
              <a:t>RegEx</a:t>
            </a:r>
            <a:r>
              <a:rPr lang="en-ID" sz="1500" dirty="0">
                <a:latin typeface="Raleway" pitchFamily="2" charset="0"/>
              </a:rPr>
              <a:t>. Lalu </a:t>
            </a:r>
            <a:r>
              <a:rPr lang="en-ID" sz="1500" dirty="0" err="1">
                <a:latin typeface="Raleway" pitchFamily="2" charset="0"/>
              </a:rPr>
              <a:t>untuk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sekumpulan</a:t>
            </a:r>
            <a:r>
              <a:rPr lang="en-ID" sz="1500" dirty="0">
                <a:latin typeface="Raleway" pitchFamily="2" charset="0"/>
              </a:rPr>
              <a:t> tweet </a:t>
            </a:r>
            <a:r>
              <a:rPr lang="en-ID" sz="1500" dirty="0" err="1">
                <a:latin typeface="Raleway" pitchFamily="2" charset="0"/>
              </a:rPr>
              <a:t>dalam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jumlah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banyak</a:t>
            </a:r>
            <a:r>
              <a:rPr lang="en-ID" sz="1500" dirty="0">
                <a:latin typeface="Raleway" pitchFamily="2" charset="0"/>
              </a:rPr>
              <a:t> yang </a:t>
            </a:r>
            <a:r>
              <a:rPr lang="en-ID" sz="1500" dirty="0" err="1">
                <a:latin typeface="Raleway" pitchFamily="2" charset="0"/>
              </a:rPr>
              <a:t>digabung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dalam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suatu</a:t>
            </a:r>
            <a:r>
              <a:rPr lang="en-ID" sz="1500" dirty="0">
                <a:latin typeface="Raleway" pitchFamily="2" charset="0"/>
              </a:rPr>
              <a:t> data, </a:t>
            </a:r>
            <a:r>
              <a:rPr lang="en-ID" sz="1500" dirty="0" err="1">
                <a:latin typeface="Raleway" pitchFamily="2" charset="0"/>
              </a:rPr>
              <a:t>dapat</a:t>
            </a:r>
            <a:r>
              <a:rPr lang="en-ID" sz="1500" dirty="0">
                <a:latin typeface="Raleway" pitchFamily="2" charset="0"/>
              </a:rPr>
              <a:t> di cleansing </a:t>
            </a:r>
            <a:r>
              <a:rPr lang="en-ID" sz="1500" dirty="0" err="1">
                <a:latin typeface="Raleway" pitchFamily="2" charset="0"/>
              </a:rPr>
              <a:t>secara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relatif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singkat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dengan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dirty="0" err="1">
                <a:latin typeface="Raleway" pitchFamily="2" charset="0"/>
              </a:rPr>
              <a:t>membuat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b="1" dirty="0">
                <a:latin typeface="Raleway" pitchFamily="2" charset="0"/>
              </a:rPr>
              <a:t>API (Application Program Interface) </a:t>
            </a:r>
            <a:r>
              <a:rPr lang="en-ID" sz="1500" dirty="0" err="1">
                <a:latin typeface="Raleway" pitchFamily="2" charset="0"/>
              </a:rPr>
              <a:t>menggunakan</a:t>
            </a:r>
            <a:r>
              <a:rPr lang="en-ID" sz="1500" dirty="0">
                <a:latin typeface="Raleway" pitchFamily="2" charset="0"/>
              </a:rPr>
              <a:t> library</a:t>
            </a:r>
            <a:r>
              <a:rPr lang="en-ID" sz="1500" b="1" dirty="0">
                <a:latin typeface="Raleway" pitchFamily="2" charset="0"/>
              </a:rPr>
              <a:t> Flask </a:t>
            </a:r>
            <a:r>
              <a:rPr lang="en-ID" sz="1500" dirty="0" err="1">
                <a:latin typeface="Raleway" pitchFamily="2" charset="0"/>
              </a:rPr>
              <a:t>serta</a:t>
            </a:r>
            <a:r>
              <a:rPr lang="en-ID" sz="1500" dirty="0">
                <a:latin typeface="Raleway" pitchFamily="2" charset="0"/>
              </a:rPr>
              <a:t> </a:t>
            </a:r>
            <a:r>
              <a:rPr lang="en-ID" sz="1500" b="1" dirty="0">
                <a:latin typeface="Raleway" pitchFamily="2" charset="0"/>
              </a:rPr>
              <a:t>Swagger </a:t>
            </a:r>
            <a:endParaRPr lang="en-ID" sz="1500" b="1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3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181151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Kesimpulan dan Saran</a:t>
            </a:r>
            <a:endParaRPr sz="2000" dirty="0"/>
          </a:p>
        </p:txBody>
      </p: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endParaRPr lang="en-ID" sz="1400" dirty="0"/>
          </a:p>
        </p:txBody>
      </p:sp>
      <p:sp>
        <p:nvSpPr>
          <p:cNvPr id="2" name="Google Shape;1230;p51">
            <a:extLst>
              <a:ext uri="{FF2B5EF4-FFF2-40B4-BE49-F238E27FC236}">
                <a16:creationId xmlns:a16="http://schemas.microsoft.com/office/drawing/2014/main" id="{07FCEFDE-762F-CB70-87CD-B2975ECF794F}"/>
              </a:ext>
            </a:extLst>
          </p:cNvPr>
          <p:cNvSpPr txBox="1">
            <a:spLocks/>
          </p:cNvSpPr>
          <p:nvPr/>
        </p:nvSpPr>
        <p:spPr>
          <a:xfrm>
            <a:off x="900413" y="1686381"/>
            <a:ext cx="7717748" cy="297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/>
            <a:r>
              <a:rPr lang="en-ID" sz="1500" dirty="0" err="1"/>
              <a:t>Berdasarkan</a:t>
            </a:r>
            <a:r>
              <a:rPr lang="en-ID" sz="1500" dirty="0"/>
              <a:t> </a:t>
            </a:r>
            <a:r>
              <a:rPr lang="en-ID" sz="1500" dirty="0" err="1"/>
              <a:t>hasil</a:t>
            </a:r>
            <a:r>
              <a:rPr lang="en-ID" sz="1500" dirty="0"/>
              <a:t> </a:t>
            </a:r>
            <a:r>
              <a:rPr lang="en-ID" sz="1500" dirty="0" err="1"/>
              <a:t>penelitian</a:t>
            </a:r>
            <a:r>
              <a:rPr lang="en-ID" sz="1500" dirty="0"/>
              <a:t> yang </a:t>
            </a:r>
            <a:r>
              <a:rPr lang="en-ID" sz="1500" dirty="0" err="1"/>
              <a:t>telah</a:t>
            </a:r>
            <a:r>
              <a:rPr lang="en-ID" sz="1500" dirty="0"/>
              <a:t> </a:t>
            </a:r>
            <a:r>
              <a:rPr lang="en-ID" sz="1500" dirty="0" err="1"/>
              <a:t>dilakukan</a:t>
            </a:r>
            <a:r>
              <a:rPr lang="en-ID" sz="1500" dirty="0"/>
              <a:t>, </a:t>
            </a:r>
            <a:r>
              <a:rPr lang="en-ID" sz="1500" dirty="0" err="1"/>
              <a:t>bisa</a:t>
            </a:r>
            <a:r>
              <a:rPr lang="en-ID" sz="1500" dirty="0"/>
              <a:t> </a:t>
            </a:r>
            <a:r>
              <a:rPr lang="en-ID" sz="1500" dirty="0" err="1"/>
              <a:t>disimpulkan</a:t>
            </a:r>
            <a:r>
              <a:rPr lang="en-ID" sz="1500" dirty="0"/>
              <a:t> </a:t>
            </a:r>
            <a:r>
              <a:rPr lang="en-ID" sz="1500" dirty="0" err="1"/>
              <a:t>bahwa</a:t>
            </a:r>
            <a:r>
              <a:rPr lang="en-ID" sz="1500" dirty="0"/>
              <a:t> </a:t>
            </a:r>
            <a:r>
              <a:rPr lang="en-ID" sz="1500" dirty="0" err="1"/>
              <a:t>pengguna</a:t>
            </a:r>
            <a:r>
              <a:rPr lang="en-ID" sz="1500" dirty="0"/>
              <a:t> </a:t>
            </a:r>
            <a:r>
              <a:rPr lang="en-ID" sz="1500" dirty="0" err="1"/>
              <a:t>sosial</a:t>
            </a:r>
            <a:r>
              <a:rPr lang="en-ID" sz="1500" dirty="0"/>
              <a:t> media (twitter) para </a:t>
            </a:r>
            <a:r>
              <a:rPr lang="en-ID" sz="1500" dirty="0" err="1"/>
              <a:t>warga</a:t>
            </a:r>
            <a:r>
              <a:rPr lang="en-ID" sz="1500" dirty="0"/>
              <a:t> Indonesia </a:t>
            </a:r>
            <a:r>
              <a:rPr lang="en-ID" sz="1500" dirty="0" err="1"/>
              <a:t>mayoritas</a:t>
            </a:r>
            <a:r>
              <a:rPr lang="en-ID" sz="1500" dirty="0"/>
              <a:t> </a:t>
            </a:r>
            <a:r>
              <a:rPr lang="en-ID" sz="1500" dirty="0" err="1"/>
              <a:t>membuat</a:t>
            </a:r>
            <a:r>
              <a:rPr lang="en-ID" sz="1500" dirty="0"/>
              <a:t> tweet yang </a:t>
            </a:r>
            <a:r>
              <a:rPr lang="en-ID" sz="1500" dirty="0" err="1"/>
              <a:t>mengandung</a:t>
            </a:r>
            <a:r>
              <a:rPr lang="en-ID" sz="1500" dirty="0"/>
              <a:t> kata-kata </a:t>
            </a:r>
            <a:r>
              <a:rPr lang="en-ID" sz="1500" dirty="0" err="1"/>
              <a:t>kasar</a:t>
            </a:r>
            <a:r>
              <a:rPr lang="en-ID" sz="1500" dirty="0"/>
              <a:t> </a:t>
            </a:r>
            <a:r>
              <a:rPr lang="en-ID" sz="1500" dirty="0" err="1"/>
              <a:t>serta</a:t>
            </a:r>
            <a:r>
              <a:rPr lang="en-ID" sz="1500" dirty="0"/>
              <a:t> </a:t>
            </a:r>
            <a:r>
              <a:rPr lang="en-ID" sz="1500" dirty="0" err="1"/>
              <a:t>ujaran</a:t>
            </a:r>
            <a:r>
              <a:rPr lang="en-ID" sz="1500" dirty="0"/>
              <a:t> </a:t>
            </a:r>
            <a:r>
              <a:rPr lang="en-ID" sz="1500" dirty="0" err="1"/>
              <a:t>kebencian</a:t>
            </a:r>
            <a:r>
              <a:rPr lang="en-ID" sz="1500" dirty="0"/>
              <a:t>.</a:t>
            </a:r>
          </a:p>
          <a:p>
            <a:pPr marL="114300" indent="0" algn="l"/>
            <a:r>
              <a:rPr lang="en-ID" sz="1500" dirty="0"/>
              <a:t>Kita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meminimalisir</a:t>
            </a:r>
            <a:r>
              <a:rPr lang="en-ID" sz="1500" dirty="0"/>
              <a:t> </a:t>
            </a:r>
            <a:r>
              <a:rPr lang="en-ID" sz="1500" dirty="0" err="1"/>
              <a:t>hal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menghindari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yang </a:t>
            </a:r>
            <a:r>
              <a:rPr lang="en-ID" sz="1500" dirty="0" err="1"/>
              <a:t>provokatif</a:t>
            </a:r>
            <a:r>
              <a:rPr lang="en-ID" sz="1500" dirty="0"/>
              <a:t> yang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memicu</a:t>
            </a:r>
            <a:r>
              <a:rPr lang="en-ID" sz="1500" dirty="0"/>
              <a:t> </a:t>
            </a:r>
            <a:r>
              <a:rPr lang="en-ID" sz="1500" dirty="0" err="1"/>
              <a:t>terjadinya</a:t>
            </a:r>
            <a:r>
              <a:rPr lang="en-ID" sz="1500" dirty="0"/>
              <a:t> </a:t>
            </a:r>
            <a:r>
              <a:rPr lang="en-ID" sz="1500" dirty="0" err="1"/>
              <a:t>ujaran</a:t>
            </a:r>
            <a:r>
              <a:rPr lang="en-ID" sz="1500" dirty="0"/>
              <a:t> </a:t>
            </a:r>
            <a:r>
              <a:rPr lang="en-ID" sz="1500" dirty="0" err="1"/>
              <a:t>kebencian</a:t>
            </a:r>
            <a:r>
              <a:rPr lang="en-ID" sz="1500" dirty="0"/>
              <a:t> dan kata-kata </a:t>
            </a:r>
            <a:r>
              <a:rPr lang="en-ID" sz="1500" dirty="0" err="1"/>
              <a:t>kasar</a:t>
            </a:r>
            <a:r>
              <a:rPr lang="en-ID" sz="1500" dirty="0"/>
              <a:t>. Cara yang paling </a:t>
            </a:r>
            <a:r>
              <a:rPr lang="en-ID" sz="1500" dirty="0" err="1"/>
              <a:t>efektif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menghindari</a:t>
            </a:r>
            <a:r>
              <a:rPr lang="en-ID" sz="1500" dirty="0"/>
              <a:t> </a:t>
            </a:r>
            <a:r>
              <a:rPr lang="en-ID" sz="1500" dirty="0" err="1"/>
              <a:t>lalu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melaporkan</a:t>
            </a:r>
            <a:r>
              <a:rPr lang="en-ID" sz="1500" dirty="0"/>
              <a:t> </a:t>
            </a:r>
            <a:r>
              <a:rPr lang="en-ID" sz="1500" dirty="0" err="1"/>
              <a:t>hal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melalui</a:t>
            </a:r>
            <a:r>
              <a:rPr lang="en-ID" sz="1500" dirty="0"/>
              <a:t> </a:t>
            </a:r>
            <a:r>
              <a:rPr lang="en-ID" sz="1500" dirty="0" err="1"/>
              <a:t>fitur</a:t>
            </a:r>
            <a:r>
              <a:rPr lang="en-ID" sz="1500" dirty="0"/>
              <a:t> </a:t>
            </a:r>
            <a:r>
              <a:rPr lang="en-ID" sz="1500" dirty="0" err="1"/>
              <a:t>aplikasi</a:t>
            </a:r>
            <a:r>
              <a:rPr lang="en-ID" sz="1500" dirty="0"/>
              <a:t> </a:t>
            </a:r>
            <a:r>
              <a:rPr lang="en-ID" sz="1500" dirty="0" err="1"/>
              <a:t>sehingga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perlu</a:t>
            </a:r>
            <a:r>
              <a:rPr lang="en-ID" sz="1500" dirty="0"/>
              <a:t> </a:t>
            </a:r>
            <a:r>
              <a:rPr lang="en-ID" sz="1500" dirty="0" err="1"/>
              <a:t>bersinggungan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.</a:t>
            </a:r>
          </a:p>
          <a:p>
            <a:pPr marL="114300" indent="0" algn="l"/>
            <a:endParaRPr lang="en-ID" sz="1500" b="1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8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181151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Kesimpulan dan Saran</a:t>
            </a:r>
            <a:endParaRPr sz="2000" dirty="0"/>
          </a:p>
        </p:txBody>
      </p:sp>
      <p:sp>
        <p:nvSpPr>
          <p:cNvPr id="10" name="Google Shape;2060;p62">
            <a:extLst>
              <a:ext uri="{FF2B5EF4-FFF2-40B4-BE49-F238E27FC236}">
                <a16:creationId xmlns:a16="http://schemas.microsoft.com/office/drawing/2014/main" id="{0ABCC958-CAD9-604A-B1D2-5AEEC849D118}"/>
              </a:ext>
            </a:extLst>
          </p:cNvPr>
          <p:cNvSpPr txBox="1">
            <a:spLocks/>
          </p:cNvSpPr>
          <p:nvPr/>
        </p:nvSpPr>
        <p:spPr>
          <a:xfrm>
            <a:off x="6396909" y="3867078"/>
            <a:ext cx="2871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endParaRPr lang="en-ID" sz="1400" dirty="0"/>
          </a:p>
        </p:txBody>
      </p:sp>
      <p:sp>
        <p:nvSpPr>
          <p:cNvPr id="2" name="Google Shape;1230;p51">
            <a:extLst>
              <a:ext uri="{FF2B5EF4-FFF2-40B4-BE49-F238E27FC236}">
                <a16:creationId xmlns:a16="http://schemas.microsoft.com/office/drawing/2014/main" id="{07FCEFDE-762F-CB70-87CD-B2975ECF794F}"/>
              </a:ext>
            </a:extLst>
          </p:cNvPr>
          <p:cNvSpPr txBox="1">
            <a:spLocks/>
          </p:cNvSpPr>
          <p:nvPr/>
        </p:nvSpPr>
        <p:spPr>
          <a:xfrm>
            <a:off x="900413" y="1686381"/>
            <a:ext cx="7717748" cy="297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/>
            <a:r>
              <a:rPr lang="en-ID" sz="1500" dirty="0" err="1"/>
              <a:t>Berdasarkan</a:t>
            </a:r>
            <a:r>
              <a:rPr lang="en-ID" sz="1500" dirty="0"/>
              <a:t> </a:t>
            </a:r>
            <a:r>
              <a:rPr lang="en-ID" sz="1500" dirty="0" err="1"/>
              <a:t>hasil</a:t>
            </a:r>
            <a:r>
              <a:rPr lang="en-ID" sz="1500" dirty="0"/>
              <a:t> </a:t>
            </a:r>
            <a:r>
              <a:rPr lang="en-ID" sz="1500" dirty="0" err="1"/>
              <a:t>penelitian</a:t>
            </a:r>
            <a:r>
              <a:rPr lang="en-ID" sz="1500" dirty="0"/>
              <a:t> yang </a:t>
            </a:r>
            <a:r>
              <a:rPr lang="en-ID" sz="1500" dirty="0" err="1"/>
              <a:t>telah</a:t>
            </a:r>
            <a:r>
              <a:rPr lang="en-ID" sz="1500" dirty="0"/>
              <a:t> </a:t>
            </a:r>
            <a:r>
              <a:rPr lang="en-ID" sz="1500" dirty="0" err="1"/>
              <a:t>dilakukan</a:t>
            </a:r>
            <a:r>
              <a:rPr lang="en-ID" sz="1500" dirty="0"/>
              <a:t>, </a:t>
            </a:r>
            <a:r>
              <a:rPr lang="en-ID" sz="1500" dirty="0" err="1"/>
              <a:t>bisa</a:t>
            </a:r>
            <a:r>
              <a:rPr lang="en-ID" sz="1500" dirty="0"/>
              <a:t> </a:t>
            </a:r>
            <a:r>
              <a:rPr lang="en-ID" sz="1500" dirty="0" err="1"/>
              <a:t>disimpulkan</a:t>
            </a:r>
            <a:r>
              <a:rPr lang="en-ID" sz="1500" dirty="0"/>
              <a:t> </a:t>
            </a:r>
            <a:r>
              <a:rPr lang="en-ID" sz="1500" dirty="0" err="1"/>
              <a:t>bahwa</a:t>
            </a:r>
            <a:r>
              <a:rPr lang="en-ID" sz="1500" dirty="0"/>
              <a:t> </a:t>
            </a:r>
            <a:r>
              <a:rPr lang="en-ID" sz="1500" dirty="0" err="1"/>
              <a:t>pengguna</a:t>
            </a:r>
            <a:r>
              <a:rPr lang="en-ID" sz="1500" dirty="0"/>
              <a:t> </a:t>
            </a:r>
            <a:r>
              <a:rPr lang="en-ID" sz="1500" dirty="0" err="1"/>
              <a:t>sosial</a:t>
            </a:r>
            <a:r>
              <a:rPr lang="en-ID" sz="1500" dirty="0"/>
              <a:t> media (twitter) para </a:t>
            </a:r>
            <a:r>
              <a:rPr lang="en-ID" sz="1500" dirty="0" err="1"/>
              <a:t>warga</a:t>
            </a:r>
            <a:r>
              <a:rPr lang="en-ID" sz="1500" dirty="0"/>
              <a:t> Indonesia </a:t>
            </a:r>
            <a:r>
              <a:rPr lang="en-ID" sz="1500" dirty="0" err="1"/>
              <a:t>mayoritas</a:t>
            </a:r>
            <a:r>
              <a:rPr lang="en-ID" sz="1500" dirty="0"/>
              <a:t> </a:t>
            </a:r>
            <a:r>
              <a:rPr lang="en-ID" sz="1500" dirty="0" err="1"/>
              <a:t>membuat</a:t>
            </a:r>
            <a:r>
              <a:rPr lang="en-ID" sz="1500" dirty="0"/>
              <a:t> tweet yang </a:t>
            </a:r>
            <a:r>
              <a:rPr lang="en-ID" sz="1500" dirty="0" err="1"/>
              <a:t>mengandung</a:t>
            </a:r>
            <a:r>
              <a:rPr lang="en-ID" sz="1500" dirty="0"/>
              <a:t> kata-kata </a:t>
            </a:r>
            <a:r>
              <a:rPr lang="en-ID" sz="1500" dirty="0" err="1"/>
              <a:t>kasar</a:t>
            </a:r>
            <a:r>
              <a:rPr lang="en-ID" sz="1500" dirty="0"/>
              <a:t> </a:t>
            </a:r>
            <a:r>
              <a:rPr lang="en-ID" sz="1500" dirty="0" err="1"/>
              <a:t>serta</a:t>
            </a:r>
            <a:r>
              <a:rPr lang="en-ID" sz="1500" dirty="0"/>
              <a:t> </a:t>
            </a:r>
            <a:r>
              <a:rPr lang="en-ID" sz="1500" dirty="0" err="1"/>
              <a:t>ujaran</a:t>
            </a:r>
            <a:r>
              <a:rPr lang="en-ID" sz="1500" dirty="0"/>
              <a:t> </a:t>
            </a:r>
            <a:r>
              <a:rPr lang="en-ID" sz="1500" dirty="0" err="1"/>
              <a:t>kebencian</a:t>
            </a:r>
            <a:r>
              <a:rPr lang="en-ID" sz="1500" dirty="0"/>
              <a:t>.</a:t>
            </a:r>
          </a:p>
          <a:p>
            <a:pPr marL="114300" indent="0" algn="l"/>
            <a:r>
              <a:rPr lang="en-ID" sz="1500" dirty="0"/>
              <a:t>Kita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meminimalisir</a:t>
            </a:r>
            <a:r>
              <a:rPr lang="en-ID" sz="1500" dirty="0"/>
              <a:t> </a:t>
            </a:r>
            <a:r>
              <a:rPr lang="en-ID" sz="1500" dirty="0" err="1"/>
              <a:t>hal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menghindari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yang </a:t>
            </a:r>
            <a:r>
              <a:rPr lang="en-ID" sz="1500" dirty="0" err="1"/>
              <a:t>provokatif</a:t>
            </a:r>
            <a:r>
              <a:rPr lang="en-ID" sz="1500" dirty="0"/>
              <a:t> yang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memicu</a:t>
            </a:r>
            <a:r>
              <a:rPr lang="en-ID" sz="1500" dirty="0"/>
              <a:t> </a:t>
            </a:r>
            <a:r>
              <a:rPr lang="en-ID" sz="1500" dirty="0" err="1"/>
              <a:t>terjadinya</a:t>
            </a:r>
            <a:r>
              <a:rPr lang="en-ID" sz="1500" dirty="0"/>
              <a:t> </a:t>
            </a:r>
            <a:r>
              <a:rPr lang="en-ID" sz="1500" dirty="0" err="1"/>
              <a:t>ujaran</a:t>
            </a:r>
            <a:r>
              <a:rPr lang="en-ID" sz="1500" dirty="0"/>
              <a:t> </a:t>
            </a:r>
            <a:r>
              <a:rPr lang="en-ID" sz="1500" dirty="0" err="1"/>
              <a:t>kebencian</a:t>
            </a:r>
            <a:r>
              <a:rPr lang="en-ID" sz="1500" dirty="0"/>
              <a:t> dan kata-kata </a:t>
            </a:r>
            <a:r>
              <a:rPr lang="en-ID" sz="1500" dirty="0" err="1"/>
              <a:t>kasar</a:t>
            </a:r>
            <a:r>
              <a:rPr lang="en-ID" sz="1500" dirty="0"/>
              <a:t>. Cara yang paling </a:t>
            </a:r>
            <a:r>
              <a:rPr lang="en-ID" sz="1500" dirty="0" err="1"/>
              <a:t>efektif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menghindari</a:t>
            </a:r>
            <a:r>
              <a:rPr lang="en-ID" sz="1500" dirty="0"/>
              <a:t> </a:t>
            </a:r>
            <a:r>
              <a:rPr lang="en-ID" sz="1500" dirty="0" err="1"/>
              <a:t>lalu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melaporkan</a:t>
            </a:r>
            <a:r>
              <a:rPr lang="en-ID" sz="1500" dirty="0"/>
              <a:t> </a:t>
            </a:r>
            <a:r>
              <a:rPr lang="en-ID" sz="1500" dirty="0" err="1"/>
              <a:t>hal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melalui</a:t>
            </a:r>
            <a:r>
              <a:rPr lang="en-ID" sz="1500" dirty="0"/>
              <a:t> </a:t>
            </a:r>
            <a:r>
              <a:rPr lang="en-ID" sz="1500" dirty="0" err="1"/>
              <a:t>fitur</a:t>
            </a:r>
            <a:r>
              <a:rPr lang="en-ID" sz="1500" dirty="0"/>
              <a:t> </a:t>
            </a:r>
            <a:r>
              <a:rPr lang="en-ID" sz="1500" dirty="0" err="1"/>
              <a:t>aplikasi</a:t>
            </a:r>
            <a:r>
              <a:rPr lang="en-ID" sz="1500" dirty="0"/>
              <a:t> </a:t>
            </a:r>
            <a:r>
              <a:rPr lang="en-ID" sz="1500" dirty="0" err="1"/>
              <a:t>sehingga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perlu</a:t>
            </a:r>
            <a:r>
              <a:rPr lang="en-ID" sz="1500" dirty="0"/>
              <a:t> </a:t>
            </a:r>
            <a:r>
              <a:rPr lang="en-ID" sz="1500" dirty="0" err="1"/>
              <a:t>bersinggungan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</a:t>
            </a:r>
            <a:r>
              <a:rPr lang="en-ID" sz="1500" dirty="0" err="1"/>
              <a:t>akun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.</a:t>
            </a:r>
          </a:p>
          <a:p>
            <a:pPr marL="114300" indent="0" algn="l"/>
            <a:endParaRPr lang="en-ID" sz="1500" b="1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5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4"/>
          <p:cNvSpPr txBox="1">
            <a:spLocks noGrp="1"/>
          </p:cNvSpPr>
          <p:nvPr>
            <p:ph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2141" name="Google Shape;2141;p64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Maududi Nur Imani Tarigan</a:t>
            </a:r>
            <a:endParaRPr dirty="0"/>
          </a:p>
        </p:txBody>
      </p:sp>
      <p:grpSp>
        <p:nvGrpSpPr>
          <p:cNvPr id="2142" name="Google Shape;2142;p64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2143" name="Google Shape;2143;p64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4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4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4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4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4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4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4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4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4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4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4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4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4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4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4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4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64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2174" name="Google Shape;2174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83;p49">
            <a:extLst>
              <a:ext uri="{FF2B5EF4-FFF2-40B4-BE49-F238E27FC236}">
                <a16:creationId xmlns:a16="http://schemas.microsoft.com/office/drawing/2014/main" id="{0E6B78EF-90D6-71B3-8962-609CF9DB2AED}"/>
              </a:ext>
            </a:extLst>
          </p:cNvPr>
          <p:cNvSpPr/>
          <p:nvPr/>
        </p:nvSpPr>
        <p:spPr>
          <a:xfrm>
            <a:off x="6126431" y="713635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83;p49">
            <a:extLst>
              <a:ext uri="{FF2B5EF4-FFF2-40B4-BE49-F238E27FC236}">
                <a16:creationId xmlns:a16="http://schemas.microsoft.com/office/drawing/2014/main" id="{058DB976-FF11-DD77-4532-77594022FF2D}"/>
              </a:ext>
            </a:extLst>
          </p:cNvPr>
          <p:cNvSpPr/>
          <p:nvPr/>
        </p:nvSpPr>
        <p:spPr>
          <a:xfrm>
            <a:off x="1587481" y="1264358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83;p49">
            <a:extLst>
              <a:ext uri="{FF2B5EF4-FFF2-40B4-BE49-F238E27FC236}">
                <a16:creationId xmlns:a16="http://schemas.microsoft.com/office/drawing/2014/main" id="{B256A8CB-0D3A-EBC0-B488-F47C6E9C1F78}"/>
              </a:ext>
            </a:extLst>
          </p:cNvPr>
          <p:cNvSpPr/>
          <p:nvPr/>
        </p:nvSpPr>
        <p:spPr>
          <a:xfrm>
            <a:off x="6214566" y="4005317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4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132149" y="1900869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7273598" y="1900869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990750" y="1898831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650" y="210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96" name="Google Shape;896;p46"/>
          <p:cNvSpPr txBox="1">
            <a:spLocks noGrp="1"/>
          </p:cNvSpPr>
          <p:nvPr>
            <p:ph type="subTitle" idx="2"/>
          </p:nvPr>
        </p:nvSpPr>
        <p:spPr>
          <a:xfrm>
            <a:off x="114550" y="2582618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4"/>
          </p:nvPr>
        </p:nvSpPr>
        <p:spPr>
          <a:xfrm>
            <a:off x="3255999" y="255692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900" name="Google Shape;900;p46"/>
          <p:cNvSpPr txBox="1">
            <a:spLocks noGrp="1"/>
          </p:cNvSpPr>
          <p:nvPr>
            <p:ph type="subTitle" idx="6"/>
          </p:nvPr>
        </p:nvSpPr>
        <p:spPr>
          <a:xfrm>
            <a:off x="6397448" y="255692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990700" y="1898831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132099" y="1900919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7273448" y="1900919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1619775" y="1845306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2519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Pendahuluan</a:t>
            </a:r>
            <a:endParaRPr sz="2400"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Media social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mengekspresikan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.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orang-orang pun </a:t>
            </a:r>
            <a:r>
              <a:rPr lang="en-US" dirty="0" err="1"/>
              <a:t>beragam</a:t>
            </a:r>
            <a:r>
              <a:rPr lang="en-US" dirty="0"/>
              <a:t>, salah </a:t>
            </a:r>
            <a:r>
              <a:rPr lang="en-US" dirty="0" err="1"/>
              <a:t>satu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platform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Twitter.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Menurut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riset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Monash University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bersama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Aliansi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Jurnalis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Independen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(AJI) Indonesia pada 1 September 2023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hingga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31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Januari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2024,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ujaran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kebencian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paling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banyak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ditemukan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di X/Twitter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jumlah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120.381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cuitan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. 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Kemudian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di Facebook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ada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56.780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unggahan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, dan Instagram 4.472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unggahan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serupa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solidFill>
                <a:srgbClr val="111111"/>
              </a:solidFill>
              <a:highlight>
                <a:srgbClr val="FFFFFF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Serta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Jenis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ujaran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kebencian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yang paling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banyak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serangan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terhadap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identitas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(123.968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teks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),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diikuti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hinaan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(104.664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teks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), kata-kata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kotor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(42.267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teks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),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ancaman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/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hasutan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(39.153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teks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), dan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seksual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/vulgar (3.528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teks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solidFill>
                <a:srgbClr val="111111"/>
              </a:solidFill>
              <a:highlight>
                <a:srgbClr val="FFFFFF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Maka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itu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saya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menganalisis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apakah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sebuah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cuitan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mengandung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ujarang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kebencian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ataupun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 kata-kata </a:t>
            </a:r>
            <a:r>
              <a:rPr lang="en-ID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kasar</a:t>
            </a:r>
            <a:r>
              <a:rPr lang="en-ID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2519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Pendahuluan</a:t>
            </a:r>
            <a:endParaRPr sz="2400"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/>
              <a:t>Rumusan</a:t>
            </a:r>
            <a:r>
              <a:rPr lang="en-US" sz="1400" b="1" dirty="0"/>
              <a:t> </a:t>
            </a:r>
            <a:r>
              <a:rPr lang="en-US" sz="1400" b="1" dirty="0" err="1"/>
              <a:t>Masalah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Berapa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jumlah</a:t>
            </a:r>
            <a:r>
              <a:rPr lang="en-US" sz="1400" dirty="0">
                <a:solidFill>
                  <a:schemeClr val="tx1"/>
                </a:solidFill>
              </a:rPr>
              <a:t> dan </a:t>
            </a:r>
            <a:r>
              <a:rPr lang="en-US" sz="1400" dirty="0" err="1">
                <a:solidFill>
                  <a:schemeClr val="tx1"/>
                </a:solidFill>
              </a:rPr>
              <a:t>perbandingan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cuitan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tergolong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kebencian</a:t>
            </a:r>
            <a:r>
              <a:rPr lang="en-US" sz="1400" dirty="0">
                <a:solidFill>
                  <a:schemeClr val="tx1"/>
                </a:solidFill>
              </a:rPr>
              <a:t> dan kata </a:t>
            </a:r>
            <a:r>
              <a:rPr lang="en-US" sz="1400" dirty="0" err="1">
                <a:solidFill>
                  <a:schemeClr val="tx1"/>
                </a:solidFill>
              </a:rPr>
              <a:t>kasar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Siapa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menjadi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tujuan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ataupun</a:t>
            </a:r>
            <a:r>
              <a:rPr lang="en-US" sz="1400" dirty="0">
                <a:solidFill>
                  <a:schemeClr val="tx1"/>
                </a:solidFill>
              </a:rPr>
              <a:t> target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kebencian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tersebut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Hal </a:t>
            </a:r>
            <a:r>
              <a:rPr lang="en-US" sz="1400" dirty="0" err="1">
                <a:solidFill>
                  <a:schemeClr val="tx1"/>
                </a:solidFill>
              </a:rPr>
              <a:t>apa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memicu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kebencian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tersebut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Bagaimana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kebencian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tersebut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chemeClr val="tx1"/>
                </a:solidFill>
              </a:rPr>
              <a:t>Tujuan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Mengetahui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jumlah</a:t>
            </a:r>
            <a:r>
              <a:rPr lang="en-US" sz="1400" dirty="0">
                <a:solidFill>
                  <a:schemeClr val="tx1"/>
                </a:solidFill>
              </a:rPr>
              <a:t> kata </a:t>
            </a:r>
            <a:r>
              <a:rPr lang="en-US" sz="1400" dirty="0" err="1">
                <a:solidFill>
                  <a:schemeClr val="tx1"/>
                </a:solidFill>
              </a:rPr>
              <a:t>kata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kasar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baik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disertai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ataupun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disertai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kebencian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Melakukan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text processing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agat</a:t>
            </a:r>
            <a:r>
              <a:rPr lang="en-US" sz="1400" dirty="0">
                <a:solidFill>
                  <a:schemeClr val="tx1"/>
                </a:solidFill>
              </a:rPr>
              <a:t> kata-kata </a:t>
            </a:r>
            <a:r>
              <a:rPr lang="en-US" sz="1400" dirty="0" err="1">
                <a:solidFill>
                  <a:schemeClr val="tx1"/>
                </a:solidFill>
              </a:rPr>
              <a:t>menjadi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baku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4"/>
          <p:cNvSpPr txBox="1">
            <a:spLocks noGrp="1"/>
          </p:cNvSpPr>
          <p:nvPr>
            <p:ph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13,044</a:t>
            </a:r>
            <a:endParaRPr dirty="0"/>
          </a:p>
        </p:txBody>
      </p:sp>
      <p:sp>
        <p:nvSpPr>
          <p:cNvPr id="2141" name="Google Shape;2141;p64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data cuitan setelah diduplikat</a:t>
            </a:r>
            <a:endParaRPr dirty="0"/>
          </a:p>
        </p:txBody>
      </p:sp>
      <p:grpSp>
        <p:nvGrpSpPr>
          <p:cNvPr id="2142" name="Google Shape;2142;p64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2143" name="Google Shape;2143;p64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4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4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4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4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4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4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4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4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4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4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4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4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4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4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4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4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64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2174" name="Google Shape;2174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83;p49">
            <a:extLst>
              <a:ext uri="{FF2B5EF4-FFF2-40B4-BE49-F238E27FC236}">
                <a16:creationId xmlns:a16="http://schemas.microsoft.com/office/drawing/2014/main" id="{0E6B78EF-90D6-71B3-8962-609CF9DB2AED}"/>
              </a:ext>
            </a:extLst>
          </p:cNvPr>
          <p:cNvSpPr/>
          <p:nvPr/>
        </p:nvSpPr>
        <p:spPr>
          <a:xfrm>
            <a:off x="6126431" y="713635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83;p49">
            <a:extLst>
              <a:ext uri="{FF2B5EF4-FFF2-40B4-BE49-F238E27FC236}">
                <a16:creationId xmlns:a16="http://schemas.microsoft.com/office/drawing/2014/main" id="{058DB976-FF11-DD77-4532-77594022FF2D}"/>
              </a:ext>
            </a:extLst>
          </p:cNvPr>
          <p:cNvSpPr/>
          <p:nvPr/>
        </p:nvSpPr>
        <p:spPr>
          <a:xfrm>
            <a:off x="1587481" y="1264358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83;p49">
            <a:extLst>
              <a:ext uri="{FF2B5EF4-FFF2-40B4-BE49-F238E27FC236}">
                <a16:creationId xmlns:a16="http://schemas.microsoft.com/office/drawing/2014/main" id="{B256A8CB-0D3A-EBC0-B488-F47C6E9C1F78}"/>
              </a:ext>
            </a:extLst>
          </p:cNvPr>
          <p:cNvSpPr/>
          <p:nvPr/>
        </p:nvSpPr>
        <p:spPr>
          <a:xfrm>
            <a:off x="6214566" y="4005317"/>
            <a:ext cx="824087" cy="60970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Data</a:t>
            </a:r>
            <a:endParaRPr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13 </a:t>
            </a:r>
            <a:r>
              <a:rPr lang="en-US" dirty="0" err="1"/>
              <a:t>kolom</a:t>
            </a:r>
            <a:br>
              <a:rPr lang="en-US" dirty="0"/>
            </a:br>
            <a:endParaRPr lang="en-US" dirty="0"/>
          </a:p>
          <a:p>
            <a:pPr marL="800100" lvl="1">
              <a:buClr>
                <a:schemeClr val="dk1"/>
              </a:buClr>
              <a:buSzPts val="1100"/>
            </a:pPr>
            <a:r>
              <a:rPr lang="en-US" sz="1400" dirty="0"/>
              <a:t>Total </a:t>
            </a:r>
            <a:r>
              <a:rPr lang="en-US" sz="1400" dirty="0" err="1"/>
              <a:t>kolom</a:t>
            </a:r>
            <a:endParaRPr lang="en-US" sz="1400" dirty="0"/>
          </a:p>
          <a:p>
            <a:pPr marL="800100" lvl="1">
              <a:buClr>
                <a:schemeClr val="dk1"/>
              </a:buClr>
              <a:buSzPts val="1100"/>
            </a:pPr>
            <a:r>
              <a:rPr lang="en-US" sz="1400" dirty="0"/>
              <a:t>Kolom hate speech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endParaRPr lang="en-US" sz="1400" dirty="0"/>
          </a:p>
          <a:p>
            <a:pPr marL="800100" lvl="1">
              <a:buClr>
                <a:schemeClr val="dk1"/>
              </a:buClr>
              <a:buSzPts val="1100"/>
            </a:pPr>
            <a:r>
              <a:rPr lang="en-US" sz="1400" dirty="0"/>
              <a:t>Kolom Abusive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endParaRPr lang="en-US" sz="1400" dirty="0"/>
          </a:p>
          <a:p>
            <a:pPr marL="800100" lvl="1">
              <a:buClr>
                <a:schemeClr val="dk1"/>
              </a:buClr>
              <a:buSzPts val="1100"/>
            </a:pPr>
            <a:r>
              <a:rPr lang="en-US" sz="1400" dirty="0"/>
              <a:t>10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hate speech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4514856" y="1188436"/>
            <a:ext cx="3948492" cy="3097376"/>
            <a:chOff x="3695459" y="738354"/>
            <a:chExt cx="5093514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3695459" y="738354"/>
              <a:ext cx="5093514" cy="3995583"/>
              <a:chOff x="616475" y="841050"/>
              <a:chExt cx="5478075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616475" y="1165928"/>
                <a:ext cx="1656175" cy="1588459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865348" y="1558766"/>
                <a:ext cx="1143325" cy="845901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1226" name="Google Shape;1226;p51"/>
          <p:cNvSpPr/>
          <p:nvPr/>
        </p:nvSpPr>
        <p:spPr>
          <a:xfrm>
            <a:off x="4421186" y="1342487"/>
            <a:ext cx="1873800" cy="327149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6885510" y="1342488"/>
            <a:ext cx="1873800" cy="32714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 txBox="1">
            <a:spLocks noGrp="1"/>
          </p:cNvSpPr>
          <p:nvPr>
            <p:ph type="subTitle" idx="1"/>
          </p:nvPr>
        </p:nvSpPr>
        <p:spPr>
          <a:xfrm>
            <a:off x="4592413" y="2338798"/>
            <a:ext cx="1531345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Terdapat</a:t>
            </a:r>
            <a:r>
              <a:rPr lang="en-US" sz="1400" dirty="0"/>
              <a:t> 5,518 kata </a:t>
            </a:r>
            <a:r>
              <a:rPr lang="en-US" sz="1400" dirty="0" err="1"/>
              <a:t>mengandung</a:t>
            </a:r>
            <a:r>
              <a:rPr lang="en-US" sz="1400" dirty="0"/>
              <a:t> hate speech</a:t>
            </a:r>
            <a:endParaRPr sz="1400" dirty="0"/>
          </a:p>
        </p:txBody>
      </p:sp>
      <p:sp>
        <p:nvSpPr>
          <p:cNvPr id="1248" name="Google Shape;1248;p51"/>
          <p:cNvSpPr txBox="1">
            <a:spLocks noGrp="1"/>
          </p:cNvSpPr>
          <p:nvPr>
            <p:ph type="subTitle" idx="4294967295"/>
          </p:nvPr>
        </p:nvSpPr>
        <p:spPr>
          <a:xfrm>
            <a:off x="4572000" y="1385575"/>
            <a:ext cx="1789275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Hate </a:t>
            </a:r>
            <a:r>
              <a:rPr lang="en-US" sz="1900" dirty="0" err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Spech</a:t>
            </a:r>
            <a:endParaRPr sz="1900" dirty="0">
              <a:solidFill>
                <a:schemeClr val="accen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255" name="Google Shape;1255;p51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219" r="20225"/>
          <a:stretch/>
        </p:blipFill>
        <p:spPr>
          <a:xfrm>
            <a:off x="911611" y="1204500"/>
            <a:ext cx="2691771" cy="27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EDA56-2428-3BC6-8198-C2AFD4133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9482" y="1291762"/>
            <a:ext cx="4438650" cy="3038475"/>
          </a:xfrm>
          <a:prstGeom prst="rect">
            <a:avLst/>
          </a:prstGeom>
        </p:spPr>
      </p:pic>
      <p:sp>
        <p:nvSpPr>
          <p:cNvPr id="4" name="Google Shape;1248;p51">
            <a:extLst>
              <a:ext uri="{FF2B5EF4-FFF2-40B4-BE49-F238E27FC236}">
                <a16:creationId xmlns:a16="http://schemas.microsoft.com/office/drawing/2014/main" id="{3EA0355B-E1D4-C04D-A30C-6356B3CD2EE1}"/>
              </a:ext>
            </a:extLst>
          </p:cNvPr>
          <p:cNvSpPr txBox="1">
            <a:spLocks/>
          </p:cNvSpPr>
          <p:nvPr/>
        </p:nvSpPr>
        <p:spPr>
          <a:xfrm>
            <a:off x="6927773" y="1385575"/>
            <a:ext cx="1789275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900" dirty="0" err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Bukan</a:t>
            </a:r>
            <a:r>
              <a:rPr lang="en-US" sz="1900" dirty="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 Hate Speech</a:t>
            </a:r>
          </a:p>
        </p:txBody>
      </p:sp>
      <p:sp>
        <p:nvSpPr>
          <p:cNvPr id="5" name="Google Shape;1230;p51">
            <a:extLst>
              <a:ext uri="{FF2B5EF4-FFF2-40B4-BE49-F238E27FC236}">
                <a16:creationId xmlns:a16="http://schemas.microsoft.com/office/drawing/2014/main" id="{47FDBCD6-F40E-10CF-7543-355E989C4B75}"/>
              </a:ext>
            </a:extLst>
          </p:cNvPr>
          <p:cNvSpPr txBox="1">
            <a:spLocks/>
          </p:cNvSpPr>
          <p:nvPr/>
        </p:nvSpPr>
        <p:spPr>
          <a:xfrm>
            <a:off x="7056737" y="2338798"/>
            <a:ext cx="1531345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400" dirty="0" err="1"/>
              <a:t>Terdapat</a:t>
            </a:r>
            <a:r>
              <a:rPr lang="en-US" sz="1400" dirty="0"/>
              <a:t> 7,526 kata </a:t>
            </a:r>
            <a:r>
              <a:rPr lang="en-US" sz="1400" dirty="0" err="1"/>
              <a:t>mengandung</a:t>
            </a:r>
            <a:r>
              <a:rPr lang="en-US" sz="1400" dirty="0"/>
              <a:t> hate speech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1226" name="Google Shape;1226;p51"/>
          <p:cNvSpPr/>
          <p:nvPr/>
        </p:nvSpPr>
        <p:spPr>
          <a:xfrm>
            <a:off x="4421186" y="1342487"/>
            <a:ext cx="1873800" cy="327149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6885510" y="1342488"/>
            <a:ext cx="1873800" cy="32714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 txBox="1">
            <a:spLocks noGrp="1"/>
          </p:cNvSpPr>
          <p:nvPr>
            <p:ph type="subTitle" idx="1"/>
          </p:nvPr>
        </p:nvSpPr>
        <p:spPr>
          <a:xfrm>
            <a:off x="4592413" y="2338798"/>
            <a:ext cx="1531345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b="1" dirty="0"/>
              <a:t>3,262 (59%) </a:t>
            </a:r>
            <a:r>
              <a:rPr lang="en-US" sz="1400" dirty="0"/>
              <a:t>kata </a:t>
            </a:r>
            <a:r>
              <a:rPr lang="en-US" sz="1400" dirty="0" err="1"/>
              <a:t>mengandung</a:t>
            </a:r>
            <a:r>
              <a:rPr lang="en-US" sz="1400" dirty="0"/>
              <a:t> hate speech dan abusive</a:t>
            </a:r>
            <a:endParaRPr sz="1400" dirty="0"/>
          </a:p>
        </p:txBody>
      </p:sp>
      <p:sp>
        <p:nvSpPr>
          <p:cNvPr id="1248" name="Google Shape;1248;p51"/>
          <p:cNvSpPr txBox="1">
            <a:spLocks noGrp="1"/>
          </p:cNvSpPr>
          <p:nvPr>
            <p:ph type="subTitle" idx="4294967295"/>
          </p:nvPr>
        </p:nvSpPr>
        <p:spPr>
          <a:xfrm>
            <a:off x="4463447" y="1454543"/>
            <a:ext cx="1789275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Hate Speech with abusive</a:t>
            </a:r>
            <a:endParaRPr sz="1900" dirty="0">
              <a:solidFill>
                <a:schemeClr val="accen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255" name="Google Shape;1255;p51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219" r="20225"/>
          <a:stretch/>
        </p:blipFill>
        <p:spPr>
          <a:xfrm>
            <a:off x="911611" y="1204500"/>
            <a:ext cx="2691771" cy="27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8;p51">
            <a:extLst>
              <a:ext uri="{FF2B5EF4-FFF2-40B4-BE49-F238E27FC236}">
                <a16:creationId xmlns:a16="http://schemas.microsoft.com/office/drawing/2014/main" id="{3EA0355B-E1D4-C04D-A30C-6356B3CD2EE1}"/>
              </a:ext>
            </a:extLst>
          </p:cNvPr>
          <p:cNvSpPr txBox="1">
            <a:spLocks/>
          </p:cNvSpPr>
          <p:nvPr/>
        </p:nvSpPr>
        <p:spPr>
          <a:xfrm>
            <a:off x="6927773" y="1385575"/>
            <a:ext cx="1789275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900" dirty="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Hate Speech without abusive</a:t>
            </a:r>
          </a:p>
        </p:txBody>
      </p:sp>
      <p:sp>
        <p:nvSpPr>
          <p:cNvPr id="5" name="Google Shape;1230;p51">
            <a:extLst>
              <a:ext uri="{FF2B5EF4-FFF2-40B4-BE49-F238E27FC236}">
                <a16:creationId xmlns:a16="http://schemas.microsoft.com/office/drawing/2014/main" id="{47FDBCD6-F40E-10CF-7543-355E989C4B75}"/>
              </a:ext>
            </a:extLst>
          </p:cNvPr>
          <p:cNvSpPr txBox="1">
            <a:spLocks/>
          </p:cNvSpPr>
          <p:nvPr/>
        </p:nvSpPr>
        <p:spPr>
          <a:xfrm>
            <a:off x="7056737" y="2338798"/>
            <a:ext cx="1531345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b="1" dirty="0"/>
              <a:t>2,256 (41%) </a:t>
            </a:r>
            <a:r>
              <a:rPr lang="en-US" sz="1400" dirty="0"/>
              <a:t>kata </a:t>
            </a:r>
            <a:r>
              <a:rPr lang="en-US" sz="1400" dirty="0" err="1"/>
              <a:t>mengandung</a:t>
            </a:r>
            <a:r>
              <a:rPr lang="en-US" sz="1400" dirty="0"/>
              <a:t> hate speech </a:t>
            </a:r>
            <a:r>
              <a:rPr lang="en-US" sz="1400" dirty="0" err="1"/>
              <a:t>tanpa</a:t>
            </a:r>
            <a:r>
              <a:rPr lang="en-US" sz="1400" dirty="0"/>
              <a:t> abusive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0B088-5466-9D72-BD1C-477D23E2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4" y="1204500"/>
            <a:ext cx="3581400" cy="2924175"/>
          </a:xfrm>
          <a:prstGeom prst="rect">
            <a:avLst/>
          </a:prstGeom>
        </p:spPr>
      </p:pic>
      <p:sp>
        <p:nvSpPr>
          <p:cNvPr id="9" name="Google Shape;1230;p51">
            <a:extLst>
              <a:ext uri="{FF2B5EF4-FFF2-40B4-BE49-F238E27FC236}">
                <a16:creationId xmlns:a16="http://schemas.microsoft.com/office/drawing/2014/main" id="{6BB2877A-8D65-6185-A5EA-8CC00BA52994}"/>
              </a:ext>
            </a:extLst>
          </p:cNvPr>
          <p:cNvSpPr txBox="1">
            <a:spLocks/>
          </p:cNvSpPr>
          <p:nvPr/>
        </p:nvSpPr>
        <p:spPr>
          <a:xfrm>
            <a:off x="1524874" y="4019381"/>
            <a:ext cx="18738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400" dirty="0"/>
              <a:t>Total </a:t>
            </a:r>
            <a:r>
              <a:rPr lang="en-US" sz="1400" b="1" dirty="0"/>
              <a:t>5,518</a:t>
            </a:r>
            <a:r>
              <a:rPr lang="en-US" sz="1400" dirty="0"/>
              <a:t> </a:t>
            </a:r>
            <a:r>
              <a:rPr lang="en-US" sz="1400" dirty="0" err="1"/>
              <a:t>cuitan</a:t>
            </a:r>
            <a:r>
              <a:rPr lang="en-US" sz="1400" dirty="0"/>
              <a:t> hate speech</a:t>
            </a:r>
          </a:p>
        </p:txBody>
      </p:sp>
    </p:spTree>
    <p:extLst>
      <p:ext uri="{BB962C8B-B14F-4D97-AF65-F5344CB8AC3E}">
        <p14:creationId xmlns:p14="http://schemas.microsoft.com/office/powerpoint/2010/main" val="423806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1229" name="Google Shape;1229;p51"/>
          <p:cNvSpPr/>
          <p:nvPr/>
        </p:nvSpPr>
        <p:spPr>
          <a:xfrm>
            <a:off x="5535635" y="1894900"/>
            <a:ext cx="3498197" cy="21748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5" name="Google Shape;1255;p51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219" r="20225"/>
          <a:stretch/>
        </p:blipFill>
        <p:spPr>
          <a:xfrm>
            <a:off x="911611" y="1204500"/>
            <a:ext cx="2691771" cy="27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0;p51">
            <a:extLst>
              <a:ext uri="{FF2B5EF4-FFF2-40B4-BE49-F238E27FC236}">
                <a16:creationId xmlns:a16="http://schemas.microsoft.com/office/drawing/2014/main" id="{47FDBCD6-F40E-10CF-7543-355E989C4B75}"/>
              </a:ext>
            </a:extLst>
          </p:cNvPr>
          <p:cNvSpPr txBox="1">
            <a:spLocks/>
          </p:cNvSpPr>
          <p:nvPr/>
        </p:nvSpPr>
        <p:spPr>
          <a:xfrm>
            <a:off x="5436391" y="2085057"/>
            <a:ext cx="3597441" cy="190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/>
            <a:r>
              <a:rPr lang="en-ID" sz="1500" b="0" i="0" dirty="0" err="1">
                <a:effectLst/>
                <a:latin typeface="Raleway" pitchFamily="2" charset="0"/>
              </a:rPr>
              <a:t>Topik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ujaran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kebencian</a:t>
            </a:r>
            <a:r>
              <a:rPr lang="en-ID" sz="1500" b="0" i="0" dirty="0">
                <a:effectLst/>
                <a:latin typeface="Raleway" pitchFamily="2" charset="0"/>
              </a:rPr>
              <a:t> yang </a:t>
            </a:r>
            <a:r>
              <a:rPr lang="en-ID" sz="1500" b="0" i="0" dirty="0" err="1">
                <a:effectLst/>
                <a:latin typeface="Raleway" pitchFamily="2" charset="0"/>
              </a:rPr>
              <a:t>sering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dibicarakan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adalah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topik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umum</a:t>
            </a:r>
            <a:r>
              <a:rPr lang="en-ID" sz="1500" b="0" i="0" dirty="0">
                <a:effectLst/>
                <a:latin typeface="Raleway" pitchFamily="2" charset="0"/>
              </a:rPr>
              <a:t> (other), </a:t>
            </a:r>
            <a:r>
              <a:rPr lang="en-ID" sz="1500" b="0" i="0" dirty="0" err="1">
                <a:effectLst/>
                <a:latin typeface="Raleway" pitchFamily="2" charset="0"/>
              </a:rPr>
              <a:t>disusul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cuitan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negatif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dengan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topik</a:t>
            </a:r>
            <a:r>
              <a:rPr lang="en-ID" sz="1500" b="0" i="0" dirty="0">
                <a:effectLst/>
                <a:latin typeface="Raleway" pitchFamily="2" charset="0"/>
              </a:rPr>
              <a:t> agama. </a:t>
            </a:r>
            <a:r>
              <a:rPr lang="en-ID" sz="1500" b="0" i="0" dirty="0" err="1">
                <a:effectLst/>
                <a:latin typeface="Raleway" pitchFamily="2" charset="0"/>
              </a:rPr>
              <a:t>Begitu</a:t>
            </a:r>
            <a:r>
              <a:rPr lang="en-ID" sz="1500" b="0" i="0" dirty="0">
                <a:effectLst/>
                <a:latin typeface="Raleway" pitchFamily="2" charset="0"/>
              </a:rPr>
              <a:t> pula </a:t>
            </a:r>
            <a:r>
              <a:rPr lang="en-ID" sz="1500" b="0" i="0" dirty="0" err="1">
                <a:effectLst/>
                <a:latin typeface="Raleway" pitchFamily="2" charset="0"/>
              </a:rPr>
              <a:t>dari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tingkat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ujaran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kebencian</a:t>
            </a:r>
            <a:r>
              <a:rPr lang="en-ID" sz="1500" b="0" i="0" dirty="0">
                <a:effectLst/>
                <a:latin typeface="Raleway" pitchFamily="2" charset="0"/>
              </a:rPr>
              <a:t> yang </a:t>
            </a:r>
            <a:r>
              <a:rPr lang="en-ID" sz="1500" b="0" i="0" dirty="0" err="1">
                <a:effectLst/>
                <a:latin typeface="Raleway" pitchFamily="2" charset="0"/>
              </a:rPr>
              <a:t>mayoritas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dibicarakan</a:t>
            </a:r>
            <a:r>
              <a:rPr lang="en-ID" sz="1500" b="0" i="0" dirty="0">
                <a:effectLst/>
                <a:latin typeface="Raleway" pitchFamily="2" charset="0"/>
              </a:rPr>
              <a:t> pada </a:t>
            </a:r>
            <a:r>
              <a:rPr lang="en-ID" sz="1500" b="0" i="0" dirty="0" err="1">
                <a:effectLst/>
                <a:latin typeface="Raleway" pitchFamily="2" charset="0"/>
              </a:rPr>
              <a:t>topik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umum</a:t>
            </a:r>
            <a:r>
              <a:rPr lang="en-ID" sz="1500" b="0" i="0" dirty="0">
                <a:effectLst/>
                <a:latin typeface="Raleway" pitchFamily="2" charset="0"/>
              </a:rPr>
              <a:t> dan </a:t>
            </a:r>
            <a:r>
              <a:rPr lang="en-ID" sz="1500" b="0" i="0" dirty="0" err="1">
                <a:effectLst/>
                <a:latin typeface="Raleway" pitchFamily="2" charset="0"/>
              </a:rPr>
              <a:t>diikuti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dengan</a:t>
            </a:r>
            <a:r>
              <a:rPr lang="en-ID" sz="1500" b="0" i="0" dirty="0">
                <a:effectLst/>
                <a:latin typeface="Raleway" pitchFamily="2" charset="0"/>
              </a:rPr>
              <a:t> </a:t>
            </a:r>
            <a:r>
              <a:rPr lang="en-ID" sz="1500" b="0" i="0" dirty="0" err="1">
                <a:effectLst/>
                <a:latin typeface="Raleway" pitchFamily="2" charset="0"/>
              </a:rPr>
              <a:t>topik</a:t>
            </a:r>
            <a:r>
              <a:rPr lang="en-ID" sz="1500" b="0" i="0" dirty="0">
                <a:effectLst/>
                <a:latin typeface="Raleway" pitchFamily="2" charset="0"/>
              </a:rPr>
              <a:t> agama (Other).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A07A5-1D7E-1068-83C7-77B9E1426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4500"/>
            <a:ext cx="5535635" cy="39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Raleway</vt:lpstr>
      <vt:lpstr>Arial</vt:lpstr>
      <vt:lpstr>Wingdings</vt:lpstr>
      <vt:lpstr>Fredoka One</vt:lpstr>
      <vt:lpstr>Retato Slideshow by Slidesgo</vt:lpstr>
      <vt:lpstr>Analisis Kata Kasar dan Ucapan Kebencian Pada  Platform Twitter di Indonesia</vt:lpstr>
      <vt:lpstr>Table of contents</vt:lpstr>
      <vt:lpstr>Pendahuluan</vt:lpstr>
      <vt:lpstr>Pendahuluan</vt:lpstr>
      <vt:lpstr>13,044</vt:lpstr>
      <vt:lpstr>Deskripsi Data</vt:lpstr>
      <vt:lpstr>Metode Penelitian</vt:lpstr>
      <vt:lpstr>Metode Penelitian</vt:lpstr>
      <vt:lpstr>Metode Penelitian</vt:lpstr>
      <vt:lpstr>API Text_Processing</vt:lpstr>
      <vt:lpstr>API Text_Processing (Input)</vt:lpstr>
      <vt:lpstr>API Text_Processing (Upload)</vt:lpstr>
      <vt:lpstr>Hasil</vt:lpstr>
      <vt:lpstr>Kesimpulan dan Saran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gg</dc:creator>
  <cp:lastModifiedBy>Yudis Tira</cp:lastModifiedBy>
  <cp:revision>1</cp:revision>
  <dcterms:modified xsi:type="dcterms:W3CDTF">2024-07-01T16:35:05Z</dcterms:modified>
</cp:coreProperties>
</file>