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F0"/>
    <a:srgbClr val="7030A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FF24-4FBF-46CF-B0AD-734C27651EBE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4A7D-7A5A-4B94-8987-BE51C0F5327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1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FF24-4FBF-46CF-B0AD-734C27651EBE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4A7D-7A5A-4B94-8987-BE51C0F5327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2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FF24-4FBF-46CF-B0AD-734C27651EBE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4A7D-7A5A-4B94-8987-BE51C0F5327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FF24-4FBF-46CF-B0AD-734C27651EBE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4A7D-7A5A-4B94-8987-BE51C0F5327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9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FF24-4FBF-46CF-B0AD-734C27651EBE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4A7D-7A5A-4B94-8987-BE51C0F5327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5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FF24-4FBF-46CF-B0AD-734C27651EBE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4A7D-7A5A-4B94-8987-BE51C0F5327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3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FF24-4FBF-46CF-B0AD-734C27651EBE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4A7D-7A5A-4B94-8987-BE51C0F5327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FF24-4FBF-46CF-B0AD-734C27651EBE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4A7D-7A5A-4B94-8987-BE51C0F5327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1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FF24-4FBF-46CF-B0AD-734C27651EBE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4A7D-7A5A-4B94-8987-BE51C0F5327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FF24-4FBF-46CF-B0AD-734C27651EBE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4A7D-7A5A-4B94-8987-BE51C0F5327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3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FF24-4FBF-46CF-B0AD-734C27651EBE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4A7D-7A5A-4B94-8987-BE51C0F5327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3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FF24-4FBF-46CF-B0AD-734C27651EBE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4A7D-7A5A-4B94-8987-BE51C0F5327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1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41131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Virtual Surgical Planning</a:t>
            </a:r>
            <a:endParaRPr lang="en-US" b="1" dirty="0"/>
          </a:p>
        </p:txBody>
      </p:sp>
      <p:sp>
        <p:nvSpPr>
          <p:cNvPr id="45" name="CuadroTexto 44"/>
          <p:cNvSpPr txBox="1"/>
          <p:nvPr/>
        </p:nvSpPr>
        <p:spPr>
          <a:xfrm>
            <a:off x="41045" y="415700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DeformedBone</a:t>
            </a:r>
            <a:endParaRPr lang="en-US" b="1" dirty="0"/>
          </a:p>
        </p:txBody>
      </p:sp>
      <p:grpSp>
        <p:nvGrpSpPr>
          <p:cNvPr id="73" name="Grupo 72"/>
          <p:cNvGrpSpPr/>
          <p:nvPr/>
        </p:nvGrpSpPr>
        <p:grpSpPr>
          <a:xfrm rot="19099072">
            <a:off x="187216" y="2162452"/>
            <a:ext cx="6794500" cy="3333751"/>
            <a:chOff x="101600" y="933450"/>
            <a:chExt cx="6794500" cy="3333751"/>
          </a:xfrm>
        </p:grpSpPr>
        <p:grpSp>
          <p:nvGrpSpPr>
            <p:cNvPr id="52" name="Grupo 51"/>
            <p:cNvGrpSpPr/>
            <p:nvPr/>
          </p:nvGrpSpPr>
          <p:grpSpPr>
            <a:xfrm>
              <a:off x="2828109" y="3620226"/>
              <a:ext cx="1345474" cy="335280"/>
              <a:chOff x="2828109" y="3620226"/>
              <a:chExt cx="1345474" cy="335280"/>
            </a:xfrm>
          </p:grpSpPr>
          <p:cxnSp>
            <p:nvCxnSpPr>
              <p:cNvPr id="11" name="Conector recto 10"/>
              <p:cNvCxnSpPr/>
              <p:nvPr/>
            </p:nvCxnSpPr>
            <p:spPr>
              <a:xfrm>
                <a:off x="2828109" y="3620226"/>
                <a:ext cx="1345474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>
                <a:off x="2828109" y="3955506"/>
                <a:ext cx="1345474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ector recto 15"/>
            <p:cNvCxnSpPr/>
            <p:nvPr/>
          </p:nvCxnSpPr>
          <p:spPr>
            <a:xfrm>
              <a:off x="2627812" y="3864066"/>
              <a:ext cx="200297" cy="9144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 flipV="1">
              <a:off x="4173583" y="3840515"/>
              <a:ext cx="251097" cy="114991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upo 49"/>
            <p:cNvGrpSpPr/>
            <p:nvPr/>
          </p:nvGrpSpPr>
          <p:grpSpPr>
            <a:xfrm>
              <a:off x="101600" y="1219200"/>
              <a:ext cx="2726509" cy="2644866"/>
              <a:chOff x="101600" y="1219200"/>
              <a:chExt cx="2726509" cy="2644866"/>
            </a:xfrm>
          </p:grpSpPr>
          <p:cxnSp>
            <p:nvCxnSpPr>
              <p:cNvPr id="5" name="Conector recto 4"/>
              <p:cNvCxnSpPr/>
              <p:nvPr/>
            </p:nvCxnSpPr>
            <p:spPr>
              <a:xfrm>
                <a:off x="1038497" y="1987369"/>
                <a:ext cx="1789612" cy="163285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8"/>
              <p:cNvCxnSpPr/>
              <p:nvPr/>
            </p:nvCxnSpPr>
            <p:spPr>
              <a:xfrm>
                <a:off x="838200" y="2231209"/>
                <a:ext cx="1789612" cy="163285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Forma libre 28"/>
              <p:cNvSpPr/>
              <p:nvPr/>
            </p:nvSpPr>
            <p:spPr>
              <a:xfrm>
                <a:off x="101600" y="1219200"/>
                <a:ext cx="939800" cy="1022350"/>
              </a:xfrm>
              <a:custGeom>
                <a:avLst/>
                <a:gdLst>
                  <a:gd name="connsiteX0" fmla="*/ 939800 w 939800"/>
                  <a:gd name="connsiteY0" fmla="*/ 768350 h 1022350"/>
                  <a:gd name="connsiteX1" fmla="*/ 815975 w 939800"/>
                  <a:gd name="connsiteY1" fmla="*/ 501650 h 1022350"/>
                  <a:gd name="connsiteX2" fmla="*/ 787400 w 939800"/>
                  <a:gd name="connsiteY2" fmla="*/ 161925 h 1022350"/>
                  <a:gd name="connsiteX3" fmla="*/ 561975 w 939800"/>
                  <a:gd name="connsiteY3" fmla="*/ 0 h 1022350"/>
                  <a:gd name="connsiteX4" fmla="*/ 234950 w 939800"/>
                  <a:gd name="connsiteY4" fmla="*/ 28575 h 1022350"/>
                  <a:gd name="connsiteX5" fmla="*/ 6350 w 939800"/>
                  <a:gd name="connsiteY5" fmla="*/ 266700 h 1022350"/>
                  <a:gd name="connsiteX6" fmla="*/ 0 w 939800"/>
                  <a:gd name="connsiteY6" fmla="*/ 539750 h 1022350"/>
                  <a:gd name="connsiteX7" fmla="*/ 127000 w 939800"/>
                  <a:gd name="connsiteY7" fmla="*/ 755650 h 1022350"/>
                  <a:gd name="connsiteX8" fmla="*/ 434975 w 939800"/>
                  <a:gd name="connsiteY8" fmla="*/ 863600 h 1022350"/>
                  <a:gd name="connsiteX9" fmla="*/ 746125 w 939800"/>
                  <a:gd name="connsiteY9" fmla="*/ 1022350 h 102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9800" h="1022350">
                    <a:moveTo>
                      <a:pt x="939800" y="768350"/>
                    </a:moveTo>
                    <a:lnTo>
                      <a:pt x="815975" y="501650"/>
                    </a:lnTo>
                    <a:lnTo>
                      <a:pt x="787400" y="161925"/>
                    </a:lnTo>
                    <a:lnTo>
                      <a:pt x="561975" y="0"/>
                    </a:lnTo>
                    <a:lnTo>
                      <a:pt x="234950" y="28575"/>
                    </a:lnTo>
                    <a:lnTo>
                      <a:pt x="6350" y="266700"/>
                    </a:lnTo>
                    <a:lnTo>
                      <a:pt x="0" y="539750"/>
                    </a:lnTo>
                    <a:lnTo>
                      <a:pt x="127000" y="755650"/>
                    </a:lnTo>
                    <a:lnTo>
                      <a:pt x="434975" y="863600"/>
                    </a:lnTo>
                    <a:lnTo>
                      <a:pt x="746125" y="102235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4173583" y="933450"/>
              <a:ext cx="2722517" cy="2907065"/>
              <a:chOff x="4173583" y="933450"/>
              <a:chExt cx="2722517" cy="2907065"/>
            </a:xfrm>
          </p:grpSpPr>
          <p:cxnSp>
            <p:nvCxnSpPr>
              <p:cNvPr id="18" name="Conector recto 17"/>
              <p:cNvCxnSpPr/>
              <p:nvPr/>
            </p:nvCxnSpPr>
            <p:spPr>
              <a:xfrm flipV="1">
                <a:off x="4173583" y="1839391"/>
                <a:ext cx="1584960" cy="1780836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 flipV="1">
                <a:off x="4424680" y="2059679"/>
                <a:ext cx="1584960" cy="1780836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orma libre 29"/>
              <p:cNvSpPr/>
              <p:nvPr/>
            </p:nvSpPr>
            <p:spPr>
              <a:xfrm>
                <a:off x="5759450" y="933450"/>
                <a:ext cx="1136650" cy="1136650"/>
              </a:xfrm>
              <a:custGeom>
                <a:avLst/>
                <a:gdLst>
                  <a:gd name="connsiteX0" fmla="*/ 0 w 1136650"/>
                  <a:gd name="connsiteY0" fmla="*/ 908050 h 1136650"/>
                  <a:gd name="connsiteX1" fmla="*/ 63500 w 1136650"/>
                  <a:gd name="connsiteY1" fmla="*/ 622300 h 1136650"/>
                  <a:gd name="connsiteX2" fmla="*/ 254000 w 1136650"/>
                  <a:gd name="connsiteY2" fmla="*/ 234950 h 1136650"/>
                  <a:gd name="connsiteX3" fmla="*/ 546100 w 1136650"/>
                  <a:gd name="connsiteY3" fmla="*/ 0 h 1136650"/>
                  <a:gd name="connsiteX4" fmla="*/ 895350 w 1136650"/>
                  <a:gd name="connsiteY4" fmla="*/ 139700 h 1136650"/>
                  <a:gd name="connsiteX5" fmla="*/ 1136650 w 1136650"/>
                  <a:gd name="connsiteY5" fmla="*/ 406400 h 1136650"/>
                  <a:gd name="connsiteX6" fmla="*/ 1104900 w 1136650"/>
                  <a:gd name="connsiteY6" fmla="*/ 793750 h 1136650"/>
                  <a:gd name="connsiteX7" fmla="*/ 717550 w 1136650"/>
                  <a:gd name="connsiteY7" fmla="*/ 958850 h 1136650"/>
                  <a:gd name="connsiteX8" fmla="*/ 444500 w 1136650"/>
                  <a:gd name="connsiteY8" fmla="*/ 1041400 h 1136650"/>
                  <a:gd name="connsiteX9" fmla="*/ 241300 w 1136650"/>
                  <a:gd name="connsiteY9" fmla="*/ 1136650 h 1136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6650" h="1136650">
                    <a:moveTo>
                      <a:pt x="0" y="908050"/>
                    </a:moveTo>
                    <a:lnTo>
                      <a:pt x="63500" y="622300"/>
                    </a:lnTo>
                    <a:lnTo>
                      <a:pt x="254000" y="234950"/>
                    </a:lnTo>
                    <a:lnTo>
                      <a:pt x="546100" y="0"/>
                    </a:lnTo>
                    <a:lnTo>
                      <a:pt x="895350" y="139700"/>
                    </a:lnTo>
                    <a:lnTo>
                      <a:pt x="1136650" y="406400"/>
                    </a:lnTo>
                    <a:lnTo>
                      <a:pt x="1104900" y="793750"/>
                    </a:lnTo>
                    <a:lnTo>
                      <a:pt x="717550" y="958850"/>
                    </a:lnTo>
                    <a:lnTo>
                      <a:pt x="444500" y="1041400"/>
                    </a:lnTo>
                    <a:lnTo>
                      <a:pt x="241300" y="113665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Conector recto 31"/>
            <p:cNvCxnSpPr/>
            <p:nvPr/>
          </p:nvCxnSpPr>
          <p:spPr>
            <a:xfrm rot="2500928" flipH="1" flipV="1">
              <a:off x="2736095" y="3320035"/>
              <a:ext cx="18668" cy="84051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 flipV="1">
              <a:off x="2828109" y="3251200"/>
              <a:ext cx="0" cy="101600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4173583" y="3367314"/>
              <a:ext cx="0" cy="8998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4020457" y="3367314"/>
              <a:ext cx="595086" cy="7547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uadroTexto 45"/>
          <p:cNvSpPr txBox="1"/>
          <p:nvPr/>
        </p:nvSpPr>
        <p:spPr>
          <a:xfrm>
            <a:off x="2182726" y="442498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rgbClr val="7030A0"/>
                </a:solidFill>
              </a:rPr>
              <a:t>boneCutPlane</a:t>
            </a:r>
            <a:r>
              <a:rPr lang="es-AR" dirty="0">
                <a:solidFill>
                  <a:srgbClr val="7030A0"/>
                </a:solidFill>
              </a:rPr>
              <a:t>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2238932" y="5319718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rgbClr val="00B0F0"/>
                </a:solidFill>
              </a:rPr>
              <a:t>boneCutPlane1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5369949" y="40144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boneCutPlane3</a:t>
            </a:r>
            <a:endParaRPr lang="en-U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5117683" y="4563259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boneCutPlane2</a:t>
            </a:r>
            <a:endParaRPr lang="en-US" dirty="0"/>
          </a:p>
        </p:txBody>
      </p:sp>
      <p:grpSp>
        <p:nvGrpSpPr>
          <p:cNvPr id="80" name="Grupo 79"/>
          <p:cNvGrpSpPr/>
          <p:nvPr/>
        </p:nvGrpSpPr>
        <p:grpSpPr>
          <a:xfrm>
            <a:off x="543786" y="4866837"/>
            <a:ext cx="7880570" cy="2644866"/>
            <a:chOff x="496363" y="4610520"/>
            <a:chExt cx="7880570" cy="2644866"/>
          </a:xfrm>
        </p:grpSpPr>
        <p:grpSp>
          <p:nvGrpSpPr>
            <p:cNvPr id="53" name="Grupo 52"/>
            <p:cNvGrpSpPr/>
            <p:nvPr/>
          </p:nvGrpSpPr>
          <p:grpSpPr>
            <a:xfrm rot="19066648">
              <a:off x="496363" y="4610520"/>
              <a:ext cx="2726509" cy="2644866"/>
              <a:chOff x="101600" y="1219200"/>
              <a:chExt cx="2726509" cy="2644866"/>
            </a:xfrm>
          </p:grpSpPr>
          <p:cxnSp>
            <p:nvCxnSpPr>
              <p:cNvPr id="54" name="Conector recto 53"/>
              <p:cNvCxnSpPr/>
              <p:nvPr/>
            </p:nvCxnSpPr>
            <p:spPr>
              <a:xfrm>
                <a:off x="1038497" y="1987369"/>
                <a:ext cx="1789612" cy="163285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/>
              <p:cNvCxnSpPr/>
              <p:nvPr/>
            </p:nvCxnSpPr>
            <p:spPr>
              <a:xfrm>
                <a:off x="838200" y="2231209"/>
                <a:ext cx="1789612" cy="163285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Forma libre 55"/>
              <p:cNvSpPr/>
              <p:nvPr/>
            </p:nvSpPr>
            <p:spPr>
              <a:xfrm>
                <a:off x="101600" y="1219200"/>
                <a:ext cx="939800" cy="1022350"/>
              </a:xfrm>
              <a:custGeom>
                <a:avLst/>
                <a:gdLst>
                  <a:gd name="connsiteX0" fmla="*/ 939800 w 939800"/>
                  <a:gd name="connsiteY0" fmla="*/ 768350 h 1022350"/>
                  <a:gd name="connsiteX1" fmla="*/ 815975 w 939800"/>
                  <a:gd name="connsiteY1" fmla="*/ 501650 h 1022350"/>
                  <a:gd name="connsiteX2" fmla="*/ 787400 w 939800"/>
                  <a:gd name="connsiteY2" fmla="*/ 161925 h 1022350"/>
                  <a:gd name="connsiteX3" fmla="*/ 561975 w 939800"/>
                  <a:gd name="connsiteY3" fmla="*/ 0 h 1022350"/>
                  <a:gd name="connsiteX4" fmla="*/ 234950 w 939800"/>
                  <a:gd name="connsiteY4" fmla="*/ 28575 h 1022350"/>
                  <a:gd name="connsiteX5" fmla="*/ 6350 w 939800"/>
                  <a:gd name="connsiteY5" fmla="*/ 266700 h 1022350"/>
                  <a:gd name="connsiteX6" fmla="*/ 0 w 939800"/>
                  <a:gd name="connsiteY6" fmla="*/ 539750 h 1022350"/>
                  <a:gd name="connsiteX7" fmla="*/ 127000 w 939800"/>
                  <a:gd name="connsiteY7" fmla="*/ 755650 h 1022350"/>
                  <a:gd name="connsiteX8" fmla="*/ 434975 w 939800"/>
                  <a:gd name="connsiteY8" fmla="*/ 863600 h 1022350"/>
                  <a:gd name="connsiteX9" fmla="*/ 746125 w 939800"/>
                  <a:gd name="connsiteY9" fmla="*/ 1022350 h 102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9800" h="1022350">
                    <a:moveTo>
                      <a:pt x="939800" y="768350"/>
                    </a:moveTo>
                    <a:lnTo>
                      <a:pt x="815975" y="501650"/>
                    </a:lnTo>
                    <a:lnTo>
                      <a:pt x="787400" y="161925"/>
                    </a:lnTo>
                    <a:lnTo>
                      <a:pt x="561975" y="0"/>
                    </a:lnTo>
                    <a:lnTo>
                      <a:pt x="234950" y="28575"/>
                    </a:lnTo>
                    <a:lnTo>
                      <a:pt x="6350" y="266700"/>
                    </a:lnTo>
                    <a:lnTo>
                      <a:pt x="0" y="539750"/>
                    </a:lnTo>
                    <a:lnTo>
                      <a:pt x="127000" y="755650"/>
                    </a:lnTo>
                    <a:lnTo>
                      <a:pt x="434975" y="863600"/>
                    </a:lnTo>
                    <a:lnTo>
                      <a:pt x="746125" y="102235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upo 78"/>
            <p:cNvGrpSpPr/>
            <p:nvPr/>
          </p:nvGrpSpPr>
          <p:grpSpPr>
            <a:xfrm>
              <a:off x="3591451" y="5815360"/>
              <a:ext cx="1363549" cy="320110"/>
              <a:chOff x="3591451" y="5815360"/>
              <a:chExt cx="1363549" cy="320110"/>
            </a:xfrm>
          </p:grpSpPr>
          <p:cxnSp>
            <p:nvCxnSpPr>
              <p:cNvPr id="58" name="Conector recto 57"/>
              <p:cNvCxnSpPr/>
              <p:nvPr/>
            </p:nvCxnSpPr>
            <p:spPr>
              <a:xfrm>
                <a:off x="3591451" y="5815360"/>
                <a:ext cx="1345474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/>
              <p:cNvCxnSpPr/>
              <p:nvPr/>
            </p:nvCxnSpPr>
            <p:spPr>
              <a:xfrm>
                <a:off x="3609526" y="6135470"/>
                <a:ext cx="1345474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upo 63"/>
            <p:cNvGrpSpPr/>
            <p:nvPr/>
          </p:nvGrpSpPr>
          <p:grpSpPr>
            <a:xfrm>
              <a:off x="5228801" y="5054716"/>
              <a:ext cx="3148132" cy="1841051"/>
              <a:chOff x="5228801" y="5054716"/>
              <a:chExt cx="3148132" cy="1841051"/>
            </a:xfrm>
          </p:grpSpPr>
          <p:cxnSp>
            <p:nvCxnSpPr>
              <p:cNvPr id="61" name="Conector recto 60"/>
              <p:cNvCxnSpPr/>
              <p:nvPr/>
            </p:nvCxnSpPr>
            <p:spPr>
              <a:xfrm rot="2899761" flipV="1">
                <a:off x="5322762" y="4960755"/>
                <a:ext cx="1520594" cy="1708516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/>
              <p:cNvCxnSpPr/>
              <p:nvPr/>
            </p:nvCxnSpPr>
            <p:spPr>
              <a:xfrm rot="2899761" flipV="1">
                <a:off x="5325056" y="5281212"/>
                <a:ext cx="1520594" cy="1708516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orma libre 62"/>
              <p:cNvSpPr/>
              <p:nvPr/>
            </p:nvSpPr>
            <p:spPr>
              <a:xfrm rot="2899761">
                <a:off x="7286443" y="5462331"/>
                <a:ext cx="1090490" cy="1090490"/>
              </a:xfrm>
              <a:custGeom>
                <a:avLst/>
                <a:gdLst>
                  <a:gd name="connsiteX0" fmla="*/ 0 w 1136650"/>
                  <a:gd name="connsiteY0" fmla="*/ 908050 h 1136650"/>
                  <a:gd name="connsiteX1" fmla="*/ 63500 w 1136650"/>
                  <a:gd name="connsiteY1" fmla="*/ 622300 h 1136650"/>
                  <a:gd name="connsiteX2" fmla="*/ 254000 w 1136650"/>
                  <a:gd name="connsiteY2" fmla="*/ 234950 h 1136650"/>
                  <a:gd name="connsiteX3" fmla="*/ 546100 w 1136650"/>
                  <a:gd name="connsiteY3" fmla="*/ 0 h 1136650"/>
                  <a:gd name="connsiteX4" fmla="*/ 895350 w 1136650"/>
                  <a:gd name="connsiteY4" fmla="*/ 139700 h 1136650"/>
                  <a:gd name="connsiteX5" fmla="*/ 1136650 w 1136650"/>
                  <a:gd name="connsiteY5" fmla="*/ 406400 h 1136650"/>
                  <a:gd name="connsiteX6" fmla="*/ 1104900 w 1136650"/>
                  <a:gd name="connsiteY6" fmla="*/ 793750 h 1136650"/>
                  <a:gd name="connsiteX7" fmla="*/ 717550 w 1136650"/>
                  <a:gd name="connsiteY7" fmla="*/ 958850 h 1136650"/>
                  <a:gd name="connsiteX8" fmla="*/ 444500 w 1136650"/>
                  <a:gd name="connsiteY8" fmla="*/ 1041400 h 1136650"/>
                  <a:gd name="connsiteX9" fmla="*/ 241300 w 1136650"/>
                  <a:gd name="connsiteY9" fmla="*/ 1136650 h 1136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6650" h="1136650">
                    <a:moveTo>
                      <a:pt x="0" y="908050"/>
                    </a:moveTo>
                    <a:lnTo>
                      <a:pt x="63500" y="622300"/>
                    </a:lnTo>
                    <a:lnTo>
                      <a:pt x="254000" y="234950"/>
                    </a:lnTo>
                    <a:lnTo>
                      <a:pt x="546100" y="0"/>
                    </a:lnTo>
                    <a:lnTo>
                      <a:pt x="895350" y="139700"/>
                    </a:lnTo>
                    <a:lnTo>
                      <a:pt x="1136650" y="406400"/>
                    </a:lnTo>
                    <a:lnTo>
                      <a:pt x="1104900" y="793750"/>
                    </a:lnTo>
                    <a:lnTo>
                      <a:pt x="717550" y="958850"/>
                    </a:lnTo>
                    <a:lnTo>
                      <a:pt x="444500" y="1041400"/>
                    </a:lnTo>
                    <a:lnTo>
                      <a:pt x="241300" y="113665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CuadroTexto 64"/>
          <p:cNvSpPr txBox="1"/>
          <p:nvPr/>
        </p:nvSpPr>
        <p:spPr>
          <a:xfrm>
            <a:off x="68552" y="6543111"/>
            <a:ext cx="161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CorrectedBone</a:t>
            </a:r>
            <a:endParaRPr lang="en-US" b="1" dirty="0"/>
          </a:p>
        </p:txBody>
      </p:sp>
      <p:cxnSp>
        <p:nvCxnSpPr>
          <p:cNvPr id="81" name="Conector recto 80"/>
          <p:cNvCxnSpPr/>
          <p:nvPr/>
        </p:nvCxnSpPr>
        <p:spPr>
          <a:xfrm flipH="1" flipV="1">
            <a:off x="3628271" y="5806908"/>
            <a:ext cx="18668" cy="8405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 flipH="1" flipV="1">
            <a:off x="3656825" y="5806908"/>
            <a:ext cx="18668" cy="8405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H="1" flipV="1">
            <a:off x="4972262" y="5806908"/>
            <a:ext cx="18668" cy="8405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/>
          <p:cNvSpPr txBox="1"/>
          <p:nvPr/>
        </p:nvSpPr>
        <p:spPr>
          <a:xfrm>
            <a:off x="5117683" y="4565442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boneCutPlane2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6" name="Conector recto 85"/>
          <p:cNvCxnSpPr/>
          <p:nvPr/>
        </p:nvCxnSpPr>
        <p:spPr>
          <a:xfrm flipH="1" flipV="1">
            <a:off x="5000515" y="5806908"/>
            <a:ext cx="18668" cy="8405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8648903" y="1881049"/>
            <a:ext cx="2353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All</a:t>
            </a:r>
            <a:r>
              <a:rPr lang="es-AR" dirty="0" smtClean="0"/>
              <a:t> planes </a:t>
            </a:r>
            <a:r>
              <a:rPr lang="es-AR" dirty="0" err="1" smtClean="0"/>
              <a:t>have</a:t>
            </a:r>
            <a:r>
              <a:rPr lang="es-AR" dirty="0" smtClean="0"/>
              <a:t> </a:t>
            </a:r>
            <a:r>
              <a:rPr lang="es-AR" dirty="0" err="1" smtClean="0"/>
              <a:t>an</a:t>
            </a:r>
            <a:r>
              <a:rPr lang="es-AR" dirty="0" smtClean="0"/>
              <a:t> </a:t>
            </a:r>
            <a:r>
              <a:rPr lang="es-AR" dirty="0" err="1" smtClean="0"/>
              <a:t>asociated</a:t>
            </a:r>
            <a:r>
              <a:rPr lang="es-AR" dirty="0" smtClean="0"/>
              <a:t> </a:t>
            </a:r>
            <a:r>
              <a:rPr lang="es-AR" dirty="0" err="1" smtClean="0"/>
              <a:t>frame</a:t>
            </a:r>
            <a:r>
              <a:rPr lang="es-AR" dirty="0" smtClean="0"/>
              <a:t>.</a:t>
            </a:r>
            <a:endParaRPr lang="en-US" dirty="0"/>
          </a:p>
        </p:txBody>
      </p:sp>
      <p:cxnSp>
        <p:nvCxnSpPr>
          <p:cNvPr id="96" name="Conector recto de flecha 95"/>
          <p:cNvCxnSpPr/>
          <p:nvPr/>
        </p:nvCxnSpPr>
        <p:spPr>
          <a:xfrm flipV="1">
            <a:off x="9287267" y="2902522"/>
            <a:ext cx="275574" cy="3040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/>
          <p:nvPr/>
        </p:nvCxnSpPr>
        <p:spPr>
          <a:xfrm>
            <a:off x="9287268" y="3206612"/>
            <a:ext cx="250476" cy="572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/>
          <p:nvPr/>
        </p:nvCxnSpPr>
        <p:spPr>
          <a:xfrm flipH="1" flipV="1">
            <a:off x="9258351" y="2981807"/>
            <a:ext cx="25118" cy="2403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 rot="19099072" flipV="1">
            <a:off x="9253937" y="2679045"/>
            <a:ext cx="0" cy="101600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109"/>
          <p:cNvSpPr txBox="1"/>
          <p:nvPr/>
        </p:nvSpPr>
        <p:spPr>
          <a:xfrm>
            <a:off x="9469781" y="305058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accent1"/>
                </a:solidFill>
              </a:rPr>
              <a:t>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9477795" y="2675438"/>
            <a:ext cx="276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z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9097368" y="2675438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1164512" y="465684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Bone Piece 0</a:t>
            </a:r>
            <a:endParaRPr lang="en-US" b="1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4072394" y="505430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Bone Piece 1</a:t>
            </a:r>
            <a:endParaRPr lang="en-US" b="1" dirty="0"/>
          </a:p>
        </p:txBody>
      </p:sp>
      <p:sp>
        <p:nvSpPr>
          <p:cNvPr id="115" name="CuadroTexto 114"/>
          <p:cNvSpPr txBox="1"/>
          <p:nvPr/>
        </p:nvSpPr>
        <p:spPr>
          <a:xfrm>
            <a:off x="3379848" y="2298766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Bone Piece 2</a:t>
            </a:r>
            <a:endParaRPr lang="en-US" b="1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8831982" y="4132892"/>
            <a:ext cx="2959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Each</a:t>
            </a:r>
            <a:r>
              <a:rPr lang="es-AR" dirty="0" smtClean="0"/>
              <a:t> </a:t>
            </a:r>
            <a:r>
              <a:rPr lang="es-AR" dirty="0" err="1" smtClean="0"/>
              <a:t>bone</a:t>
            </a:r>
            <a:r>
              <a:rPr lang="es-AR" dirty="0" smtClean="0"/>
              <a:t> </a:t>
            </a:r>
            <a:r>
              <a:rPr lang="es-AR" dirty="0" err="1" smtClean="0"/>
              <a:t>piece</a:t>
            </a:r>
            <a:r>
              <a:rPr lang="es-AR" dirty="0" smtClean="0"/>
              <a:t> </a:t>
            </a:r>
            <a:r>
              <a:rPr lang="es-AR" dirty="0" err="1" smtClean="0"/>
              <a:t>is</a:t>
            </a:r>
            <a:r>
              <a:rPr lang="es-AR" dirty="0" smtClean="0"/>
              <a:t> a </a:t>
            </a:r>
            <a:r>
              <a:rPr lang="es-AR" dirty="0" err="1" smtClean="0"/>
              <a:t>point</a:t>
            </a:r>
            <a:r>
              <a:rPr lang="es-AR" dirty="0" smtClean="0"/>
              <a:t> </a:t>
            </a:r>
            <a:r>
              <a:rPr lang="es-AR" dirty="0" err="1" smtClean="0"/>
              <a:t>mesh</a:t>
            </a:r>
            <a:r>
              <a:rPr lang="es-AR" dirty="0" smtClean="0"/>
              <a:t>.</a:t>
            </a:r>
          </a:p>
          <a:p>
            <a:r>
              <a:rPr lang="es-AR" dirty="0" smtClean="0"/>
              <a:t>To </a:t>
            </a:r>
            <a:r>
              <a:rPr lang="es-AR" dirty="0" err="1" smtClean="0"/>
              <a:t>apply</a:t>
            </a:r>
            <a:r>
              <a:rPr lang="es-AR" dirty="0" smtClean="0"/>
              <a:t> a </a:t>
            </a:r>
            <a:r>
              <a:rPr lang="es-AR" dirty="0" err="1" smtClean="0"/>
              <a:t>transform</a:t>
            </a:r>
            <a:r>
              <a:rPr lang="es-AR" dirty="0" smtClean="0"/>
              <a:t> to a </a:t>
            </a:r>
            <a:r>
              <a:rPr lang="es-AR" dirty="0" err="1" smtClean="0"/>
              <a:t>bone</a:t>
            </a:r>
            <a:r>
              <a:rPr lang="es-AR" dirty="0" smtClean="0"/>
              <a:t> </a:t>
            </a:r>
            <a:r>
              <a:rPr lang="es-AR" dirty="0" err="1" smtClean="0"/>
              <a:t>piece</a:t>
            </a:r>
            <a:r>
              <a:rPr lang="es-AR" dirty="0" smtClean="0"/>
              <a:t> </a:t>
            </a:r>
            <a:r>
              <a:rPr lang="es-AR" dirty="0" err="1" smtClean="0"/>
              <a:t>is</a:t>
            </a:r>
            <a:r>
              <a:rPr lang="es-AR" dirty="0" smtClean="0"/>
              <a:t> to </a:t>
            </a:r>
            <a:r>
              <a:rPr lang="es-AR" dirty="0" err="1" smtClean="0"/>
              <a:t>apply</a:t>
            </a:r>
            <a:r>
              <a:rPr lang="es-AR" dirty="0" smtClean="0"/>
              <a:t>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transform</a:t>
            </a:r>
            <a:r>
              <a:rPr lang="es-AR" dirty="0" smtClean="0"/>
              <a:t> to </a:t>
            </a:r>
            <a:r>
              <a:rPr lang="es-AR" dirty="0" err="1" smtClean="0"/>
              <a:t>each</a:t>
            </a:r>
            <a:r>
              <a:rPr lang="es-AR" dirty="0" smtClean="0"/>
              <a:t> </a:t>
            </a:r>
            <a:r>
              <a:rPr lang="es-AR" dirty="0" err="1" smtClean="0"/>
              <a:t>point</a:t>
            </a:r>
            <a:r>
              <a:rPr lang="es-AR" dirty="0" smtClean="0"/>
              <a:t> of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 rot="19099072">
            <a:off x="3574132" y="3744276"/>
            <a:ext cx="1345474" cy="335280"/>
            <a:chOff x="2828109" y="3620226"/>
            <a:chExt cx="1345474" cy="335280"/>
          </a:xfrm>
        </p:grpSpPr>
        <p:cxnSp>
          <p:nvCxnSpPr>
            <p:cNvPr id="22" name="Conector recto 21"/>
            <p:cNvCxnSpPr/>
            <p:nvPr/>
          </p:nvCxnSpPr>
          <p:spPr>
            <a:xfrm>
              <a:off x="2828109" y="3620226"/>
              <a:ext cx="13454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2828109" y="3955506"/>
              <a:ext cx="13454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ector recto 7"/>
          <p:cNvCxnSpPr/>
          <p:nvPr/>
        </p:nvCxnSpPr>
        <p:spPr>
          <a:xfrm rot="19099072">
            <a:off x="3650571" y="4471218"/>
            <a:ext cx="200297" cy="914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19099072">
            <a:off x="534302" y="3012668"/>
            <a:ext cx="2726509" cy="2644866"/>
            <a:chOff x="101600" y="1219200"/>
            <a:chExt cx="2726509" cy="2644866"/>
          </a:xfrm>
        </p:grpSpPr>
        <p:cxnSp>
          <p:nvCxnSpPr>
            <p:cNvPr id="19" name="Conector recto 18"/>
            <p:cNvCxnSpPr/>
            <p:nvPr/>
          </p:nvCxnSpPr>
          <p:spPr>
            <a:xfrm>
              <a:off x="1038497" y="1987369"/>
              <a:ext cx="1789612" cy="163285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838200" y="2231209"/>
              <a:ext cx="1789612" cy="163285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orma libre 20"/>
            <p:cNvSpPr/>
            <p:nvPr/>
          </p:nvSpPr>
          <p:spPr>
            <a:xfrm>
              <a:off x="101600" y="1219200"/>
              <a:ext cx="939800" cy="1022350"/>
            </a:xfrm>
            <a:custGeom>
              <a:avLst/>
              <a:gdLst>
                <a:gd name="connsiteX0" fmla="*/ 939800 w 939800"/>
                <a:gd name="connsiteY0" fmla="*/ 768350 h 1022350"/>
                <a:gd name="connsiteX1" fmla="*/ 815975 w 939800"/>
                <a:gd name="connsiteY1" fmla="*/ 501650 h 1022350"/>
                <a:gd name="connsiteX2" fmla="*/ 787400 w 939800"/>
                <a:gd name="connsiteY2" fmla="*/ 161925 h 1022350"/>
                <a:gd name="connsiteX3" fmla="*/ 561975 w 939800"/>
                <a:gd name="connsiteY3" fmla="*/ 0 h 1022350"/>
                <a:gd name="connsiteX4" fmla="*/ 234950 w 939800"/>
                <a:gd name="connsiteY4" fmla="*/ 28575 h 1022350"/>
                <a:gd name="connsiteX5" fmla="*/ 6350 w 939800"/>
                <a:gd name="connsiteY5" fmla="*/ 266700 h 1022350"/>
                <a:gd name="connsiteX6" fmla="*/ 0 w 939800"/>
                <a:gd name="connsiteY6" fmla="*/ 539750 h 1022350"/>
                <a:gd name="connsiteX7" fmla="*/ 127000 w 939800"/>
                <a:gd name="connsiteY7" fmla="*/ 755650 h 1022350"/>
                <a:gd name="connsiteX8" fmla="*/ 434975 w 939800"/>
                <a:gd name="connsiteY8" fmla="*/ 863600 h 1022350"/>
                <a:gd name="connsiteX9" fmla="*/ 746125 w 939800"/>
                <a:gd name="connsiteY9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9800" h="1022350">
                  <a:moveTo>
                    <a:pt x="939800" y="768350"/>
                  </a:moveTo>
                  <a:lnTo>
                    <a:pt x="815975" y="501650"/>
                  </a:lnTo>
                  <a:lnTo>
                    <a:pt x="787400" y="161925"/>
                  </a:lnTo>
                  <a:lnTo>
                    <a:pt x="561975" y="0"/>
                  </a:lnTo>
                  <a:lnTo>
                    <a:pt x="234950" y="28575"/>
                  </a:lnTo>
                  <a:lnTo>
                    <a:pt x="6350" y="266700"/>
                  </a:lnTo>
                  <a:lnTo>
                    <a:pt x="0" y="539750"/>
                  </a:lnTo>
                  <a:lnTo>
                    <a:pt x="127000" y="755650"/>
                  </a:lnTo>
                  <a:lnTo>
                    <a:pt x="434975" y="863600"/>
                  </a:lnTo>
                  <a:lnTo>
                    <a:pt x="746125" y="102235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Conector recto 11"/>
          <p:cNvCxnSpPr/>
          <p:nvPr/>
        </p:nvCxnSpPr>
        <p:spPr>
          <a:xfrm flipH="1" flipV="1">
            <a:off x="3641719" y="3958479"/>
            <a:ext cx="18668" cy="8405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rot="19099072" flipV="1">
            <a:off x="3725376" y="3829875"/>
            <a:ext cx="0" cy="101600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o 10"/>
          <p:cNvGrpSpPr/>
          <p:nvPr/>
        </p:nvGrpSpPr>
        <p:grpSpPr>
          <a:xfrm rot="186692">
            <a:off x="4714710" y="728721"/>
            <a:ext cx="2722517" cy="2907065"/>
            <a:chOff x="4173583" y="933450"/>
            <a:chExt cx="2722517" cy="2907065"/>
          </a:xfrm>
        </p:grpSpPr>
        <p:cxnSp>
          <p:nvCxnSpPr>
            <p:cNvPr id="16" name="Conector recto 15"/>
            <p:cNvCxnSpPr/>
            <p:nvPr/>
          </p:nvCxnSpPr>
          <p:spPr>
            <a:xfrm flipV="1">
              <a:off x="4173583" y="1839391"/>
              <a:ext cx="1584960" cy="178083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4424680" y="2059679"/>
              <a:ext cx="1584960" cy="178083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orma libre 17"/>
            <p:cNvSpPr/>
            <p:nvPr/>
          </p:nvSpPr>
          <p:spPr>
            <a:xfrm>
              <a:off x="5759450" y="933450"/>
              <a:ext cx="1136650" cy="1136650"/>
            </a:xfrm>
            <a:custGeom>
              <a:avLst/>
              <a:gdLst>
                <a:gd name="connsiteX0" fmla="*/ 0 w 1136650"/>
                <a:gd name="connsiteY0" fmla="*/ 908050 h 1136650"/>
                <a:gd name="connsiteX1" fmla="*/ 63500 w 1136650"/>
                <a:gd name="connsiteY1" fmla="*/ 622300 h 1136650"/>
                <a:gd name="connsiteX2" fmla="*/ 254000 w 1136650"/>
                <a:gd name="connsiteY2" fmla="*/ 234950 h 1136650"/>
                <a:gd name="connsiteX3" fmla="*/ 546100 w 1136650"/>
                <a:gd name="connsiteY3" fmla="*/ 0 h 1136650"/>
                <a:gd name="connsiteX4" fmla="*/ 895350 w 1136650"/>
                <a:gd name="connsiteY4" fmla="*/ 139700 h 1136650"/>
                <a:gd name="connsiteX5" fmla="*/ 1136650 w 1136650"/>
                <a:gd name="connsiteY5" fmla="*/ 406400 h 1136650"/>
                <a:gd name="connsiteX6" fmla="*/ 1104900 w 1136650"/>
                <a:gd name="connsiteY6" fmla="*/ 793750 h 1136650"/>
                <a:gd name="connsiteX7" fmla="*/ 717550 w 1136650"/>
                <a:gd name="connsiteY7" fmla="*/ 958850 h 1136650"/>
                <a:gd name="connsiteX8" fmla="*/ 444500 w 1136650"/>
                <a:gd name="connsiteY8" fmla="*/ 1041400 h 1136650"/>
                <a:gd name="connsiteX9" fmla="*/ 241300 w 1136650"/>
                <a:gd name="connsiteY9" fmla="*/ 1136650 h 11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6650" h="1136650">
                  <a:moveTo>
                    <a:pt x="0" y="908050"/>
                  </a:moveTo>
                  <a:lnTo>
                    <a:pt x="63500" y="622300"/>
                  </a:lnTo>
                  <a:lnTo>
                    <a:pt x="254000" y="234950"/>
                  </a:lnTo>
                  <a:lnTo>
                    <a:pt x="546100" y="0"/>
                  </a:lnTo>
                  <a:lnTo>
                    <a:pt x="895350" y="139700"/>
                  </a:lnTo>
                  <a:lnTo>
                    <a:pt x="1136650" y="406400"/>
                  </a:lnTo>
                  <a:lnTo>
                    <a:pt x="1104900" y="793750"/>
                  </a:lnTo>
                  <a:lnTo>
                    <a:pt x="717550" y="958850"/>
                  </a:lnTo>
                  <a:lnTo>
                    <a:pt x="444500" y="1041400"/>
                  </a:lnTo>
                  <a:lnTo>
                    <a:pt x="241300" y="1136650"/>
                  </a:ln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Conector recto 14"/>
          <p:cNvCxnSpPr/>
          <p:nvPr/>
        </p:nvCxnSpPr>
        <p:spPr>
          <a:xfrm>
            <a:off x="4440559" y="3146897"/>
            <a:ext cx="595575" cy="663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rot="19099072">
            <a:off x="4717745" y="3047671"/>
            <a:ext cx="0" cy="8998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885538" y="3773811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Bone Piece 0</a:t>
            </a:r>
            <a:endParaRPr lang="en-US" b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4014668" y="421938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Bone Piece 1</a:t>
            </a:r>
            <a:endParaRPr lang="en-US" b="1" dirty="0"/>
          </a:p>
        </p:txBody>
      </p:sp>
      <p:sp>
        <p:nvSpPr>
          <p:cNvPr id="32" name="CuadroTexto 31"/>
          <p:cNvSpPr txBox="1"/>
          <p:nvPr/>
        </p:nvSpPr>
        <p:spPr>
          <a:xfrm>
            <a:off x="3855918" y="1919471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Bone Piece 2 (FT)</a:t>
            </a:r>
            <a:endParaRPr lang="en-US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2415701" y="5144133"/>
            <a:ext cx="19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FT: First Transform</a:t>
            </a:r>
            <a:endParaRPr lang="en-US" b="1" dirty="0"/>
          </a:p>
        </p:txBody>
      </p:sp>
      <p:sp>
        <p:nvSpPr>
          <p:cNvPr id="34" name="CuadroTexto 33"/>
          <p:cNvSpPr txBox="1"/>
          <p:nvPr/>
        </p:nvSpPr>
        <p:spPr>
          <a:xfrm>
            <a:off x="2434316" y="5695969"/>
            <a:ext cx="883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Bone Piece 2 (FT) = boneCutPlane3FrameToBoneCutPlane2FrameTransform*[Bone Piece 2]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67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943129" y="139728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Bone Piece 0</a:t>
            </a:r>
            <a:endParaRPr lang="en-US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446262" y="1371107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Bone Piece 1 (FT)</a:t>
            </a:r>
            <a:endParaRPr lang="en-US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631793" y="1397284"/>
            <a:ext cx="182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Bone Piece 2 (ST)</a:t>
            </a:r>
            <a:endParaRPr lang="en-US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9081" y="3029353"/>
            <a:ext cx="462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FT: First Transform;           ST: Second Transform</a:t>
            </a:r>
            <a:endParaRPr lang="en-US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9081" y="3478320"/>
            <a:ext cx="119587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Bone Piece 1 (FT) = boneCutPlane1FrameToBoneCutPlane0FrameTransform* (Bone Piece 1)</a:t>
            </a:r>
          </a:p>
          <a:p>
            <a:endParaRPr lang="en-US" b="1" dirty="0" smtClean="0"/>
          </a:p>
          <a:p>
            <a:r>
              <a:rPr lang="en-US" b="1" dirty="0" smtClean="0"/>
              <a:t>Bone Piece 2 (ST) = boneCutPlane1FrameToBoneCutPlane0FrameTransform * [Bone Piece 2 (FT)]</a:t>
            </a:r>
          </a:p>
          <a:p>
            <a:endParaRPr lang="en-US" b="1" dirty="0" smtClean="0"/>
          </a:p>
          <a:p>
            <a:r>
              <a:rPr lang="en-US" b="1" dirty="0" smtClean="0"/>
              <a:t>Bone Piece 2 (ST) = boneCutPlane1FrameToBoneCutPlane0FrameTransform *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            </a:t>
            </a:r>
            <a:r>
              <a:rPr lang="en-US" b="1" dirty="0" smtClean="0"/>
              <a:t>boneCutPlane3FrameToBoneCutPlane2FrameTransform * [Bone Piece 2]</a:t>
            </a:r>
          </a:p>
          <a:p>
            <a:endParaRPr lang="en-US" b="1" dirty="0"/>
          </a:p>
        </p:txBody>
      </p:sp>
      <p:grpSp>
        <p:nvGrpSpPr>
          <p:cNvPr id="21" name="Grupo 20"/>
          <p:cNvGrpSpPr/>
          <p:nvPr/>
        </p:nvGrpSpPr>
        <p:grpSpPr>
          <a:xfrm>
            <a:off x="569186" y="763528"/>
            <a:ext cx="7880570" cy="2644866"/>
            <a:chOff x="496363" y="4610520"/>
            <a:chExt cx="7880570" cy="2644866"/>
          </a:xfrm>
        </p:grpSpPr>
        <p:grpSp>
          <p:nvGrpSpPr>
            <p:cNvPr id="22" name="Grupo 21"/>
            <p:cNvGrpSpPr/>
            <p:nvPr/>
          </p:nvGrpSpPr>
          <p:grpSpPr>
            <a:xfrm rot="19066648">
              <a:off x="496363" y="4610520"/>
              <a:ext cx="2726509" cy="2644866"/>
              <a:chOff x="101600" y="1219200"/>
              <a:chExt cx="2726509" cy="2644866"/>
            </a:xfrm>
          </p:grpSpPr>
          <p:cxnSp>
            <p:nvCxnSpPr>
              <p:cNvPr id="30" name="Conector recto 29"/>
              <p:cNvCxnSpPr/>
              <p:nvPr/>
            </p:nvCxnSpPr>
            <p:spPr>
              <a:xfrm>
                <a:off x="1038497" y="1987369"/>
                <a:ext cx="1789612" cy="163285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838200" y="2231209"/>
                <a:ext cx="1789612" cy="163285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orma libre 31"/>
              <p:cNvSpPr/>
              <p:nvPr/>
            </p:nvSpPr>
            <p:spPr>
              <a:xfrm>
                <a:off x="101600" y="1219200"/>
                <a:ext cx="939800" cy="1022350"/>
              </a:xfrm>
              <a:custGeom>
                <a:avLst/>
                <a:gdLst>
                  <a:gd name="connsiteX0" fmla="*/ 939800 w 939800"/>
                  <a:gd name="connsiteY0" fmla="*/ 768350 h 1022350"/>
                  <a:gd name="connsiteX1" fmla="*/ 815975 w 939800"/>
                  <a:gd name="connsiteY1" fmla="*/ 501650 h 1022350"/>
                  <a:gd name="connsiteX2" fmla="*/ 787400 w 939800"/>
                  <a:gd name="connsiteY2" fmla="*/ 161925 h 1022350"/>
                  <a:gd name="connsiteX3" fmla="*/ 561975 w 939800"/>
                  <a:gd name="connsiteY3" fmla="*/ 0 h 1022350"/>
                  <a:gd name="connsiteX4" fmla="*/ 234950 w 939800"/>
                  <a:gd name="connsiteY4" fmla="*/ 28575 h 1022350"/>
                  <a:gd name="connsiteX5" fmla="*/ 6350 w 939800"/>
                  <a:gd name="connsiteY5" fmla="*/ 266700 h 1022350"/>
                  <a:gd name="connsiteX6" fmla="*/ 0 w 939800"/>
                  <a:gd name="connsiteY6" fmla="*/ 539750 h 1022350"/>
                  <a:gd name="connsiteX7" fmla="*/ 127000 w 939800"/>
                  <a:gd name="connsiteY7" fmla="*/ 755650 h 1022350"/>
                  <a:gd name="connsiteX8" fmla="*/ 434975 w 939800"/>
                  <a:gd name="connsiteY8" fmla="*/ 863600 h 1022350"/>
                  <a:gd name="connsiteX9" fmla="*/ 746125 w 939800"/>
                  <a:gd name="connsiteY9" fmla="*/ 1022350 h 102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9800" h="1022350">
                    <a:moveTo>
                      <a:pt x="939800" y="768350"/>
                    </a:moveTo>
                    <a:lnTo>
                      <a:pt x="815975" y="501650"/>
                    </a:lnTo>
                    <a:lnTo>
                      <a:pt x="787400" y="161925"/>
                    </a:lnTo>
                    <a:lnTo>
                      <a:pt x="561975" y="0"/>
                    </a:lnTo>
                    <a:lnTo>
                      <a:pt x="234950" y="28575"/>
                    </a:lnTo>
                    <a:lnTo>
                      <a:pt x="6350" y="266700"/>
                    </a:lnTo>
                    <a:lnTo>
                      <a:pt x="0" y="539750"/>
                    </a:lnTo>
                    <a:lnTo>
                      <a:pt x="127000" y="755650"/>
                    </a:lnTo>
                    <a:lnTo>
                      <a:pt x="434975" y="863600"/>
                    </a:lnTo>
                    <a:lnTo>
                      <a:pt x="746125" y="102235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3591451" y="5815360"/>
              <a:ext cx="1363549" cy="320110"/>
              <a:chOff x="3591451" y="5815360"/>
              <a:chExt cx="1363549" cy="320110"/>
            </a:xfrm>
          </p:grpSpPr>
          <p:cxnSp>
            <p:nvCxnSpPr>
              <p:cNvPr id="28" name="Conector recto 27"/>
              <p:cNvCxnSpPr/>
              <p:nvPr/>
            </p:nvCxnSpPr>
            <p:spPr>
              <a:xfrm>
                <a:off x="3591451" y="5815360"/>
                <a:ext cx="1345474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>
              <a:xfrm>
                <a:off x="3609526" y="6135470"/>
                <a:ext cx="1345474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/>
          </p:nvGrpSpPr>
          <p:grpSpPr>
            <a:xfrm>
              <a:off x="5228801" y="5054716"/>
              <a:ext cx="3148132" cy="1841051"/>
              <a:chOff x="5228801" y="5054716"/>
              <a:chExt cx="3148132" cy="1841051"/>
            </a:xfrm>
          </p:grpSpPr>
          <p:cxnSp>
            <p:nvCxnSpPr>
              <p:cNvPr id="25" name="Conector recto 24"/>
              <p:cNvCxnSpPr/>
              <p:nvPr/>
            </p:nvCxnSpPr>
            <p:spPr>
              <a:xfrm rot="2899761" flipV="1">
                <a:off x="5322762" y="4960755"/>
                <a:ext cx="1520594" cy="1708516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rot="2899761" flipV="1">
                <a:off x="5325056" y="5281212"/>
                <a:ext cx="1520594" cy="1708516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Forma libre 26"/>
              <p:cNvSpPr/>
              <p:nvPr/>
            </p:nvSpPr>
            <p:spPr>
              <a:xfrm rot="2899761">
                <a:off x="7286443" y="5462331"/>
                <a:ext cx="1090490" cy="1090490"/>
              </a:xfrm>
              <a:custGeom>
                <a:avLst/>
                <a:gdLst>
                  <a:gd name="connsiteX0" fmla="*/ 0 w 1136650"/>
                  <a:gd name="connsiteY0" fmla="*/ 908050 h 1136650"/>
                  <a:gd name="connsiteX1" fmla="*/ 63500 w 1136650"/>
                  <a:gd name="connsiteY1" fmla="*/ 622300 h 1136650"/>
                  <a:gd name="connsiteX2" fmla="*/ 254000 w 1136650"/>
                  <a:gd name="connsiteY2" fmla="*/ 234950 h 1136650"/>
                  <a:gd name="connsiteX3" fmla="*/ 546100 w 1136650"/>
                  <a:gd name="connsiteY3" fmla="*/ 0 h 1136650"/>
                  <a:gd name="connsiteX4" fmla="*/ 895350 w 1136650"/>
                  <a:gd name="connsiteY4" fmla="*/ 139700 h 1136650"/>
                  <a:gd name="connsiteX5" fmla="*/ 1136650 w 1136650"/>
                  <a:gd name="connsiteY5" fmla="*/ 406400 h 1136650"/>
                  <a:gd name="connsiteX6" fmla="*/ 1104900 w 1136650"/>
                  <a:gd name="connsiteY6" fmla="*/ 793750 h 1136650"/>
                  <a:gd name="connsiteX7" fmla="*/ 717550 w 1136650"/>
                  <a:gd name="connsiteY7" fmla="*/ 958850 h 1136650"/>
                  <a:gd name="connsiteX8" fmla="*/ 444500 w 1136650"/>
                  <a:gd name="connsiteY8" fmla="*/ 1041400 h 1136650"/>
                  <a:gd name="connsiteX9" fmla="*/ 241300 w 1136650"/>
                  <a:gd name="connsiteY9" fmla="*/ 1136650 h 1136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6650" h="1136650">
                    <a:moveTo>
                      <a:pt x="0" y="908050"/>
                    </a:moveTo>
                    <a:lnTo>
                      <a:pt x="63500" y="622300"/>
                    </a:lnTo>
                    <a:lnTo>
                      <a:pt x="254000" y="234950"/>
                    </a:lnTo>
                    <a:lnTo>
                      <a:pt x="546100" y="0"/>
                    </a:lnTo>
                    <a:lnTo>
                      <a:pt x="895350" y="139700"/>
                    </a:lnTo>
                    <a:lnTo>
                      <a:pt x="1136650" y="406400"/>
                    </a:lnTo>
                    <a:lnTo>
                      <a:pt x="1104900" y="793750"/>
                    </a:lnTo>
                    <a:lnTo>
                      <a:pt x="717550" y="958850"/>
                    </a:lnTo>
                    <a:lnTo>
                      <a:pt x="444500" y="1041400"/>
                    </a:lnTo>
                    <a:lnTo>
                      <a:pt x="241300" y="113665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Conector recto 32"/>
          <p:cNvCxnSpPr/>
          <p:nvPr/>
        </p:nvCxnSpPr>
        <p:spPr>
          <a:xfrm flipH="1" flipV="1">
            <a:off x="3653671" y="1703599"/>
            <a:ext cx="18668" cy="8405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H="1" flipV="1">
            <a:off x="3682225" y="1703599"/>
            <a:ext cx="18668" cy="8405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 flipH="1" flipV="1">
            <a:off x="4997662" y="1703599"/>
            <a:ext cx="18668" cy="8405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 flipV="1">
            <a:off x="5025915" y="1703599"/>
            <a:ext cx="18668" cy="8405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7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2567" y="-346075"/>
            <a:ext cx="10515600" cy="1325563"/>
          </a:xfrm>
        </p:spPr>
        <p:txBody>
          <a:bodyPr/>
          <a:lstStyle/>
          <a:p>
            <a:r>
              <a:rPr lang="en-US" b="1" dirty="0" smtClean="0"/>
              <a:t>Iterative process for more Bone Pieces</a:t>
            </a:r>
            <a:endParaRPr lang="en-U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552567" y="677063"/>
            <a:ext cx="119587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NT: </a:t>
            </a:r>
            <a:r>
              <a:rPr lang="es-AR" b="1" dirty="0" err="1" smtClean="0"/>
              <a:t>Nth</a:t>
            </a:r>
            <a:r>
              <a:rPr lang="es-AR" b="1" dirty="0" smtClean="0"/>
              <a:t> </a:t>
            </a:r>
            <a:r>
              <a:rPr lang="es-AR" b="1" dirty="0" err="1" smtClean="0"/>
              <a:t>Transform</a:t>
            </a:r>
            <a:r>
              <a:rPr lang="es-AR" b="1" dirty="0" smtClean="0"/>
              <a:t>;                N-1T: (N-1)</a:t>
            </a:r>
            <a:r>
              <a:rPr lang="es-AR" b="1" dirty="0" err="1" smtClean="0"/>
              <a:t>th</a:t>
            </a:r>
            <a:r>
              <a:rPr lang="es-AR" b="1" dirty="0" smtClean="0"/>
              <a:t> </a:t>
            </a:r>
            <a:r>
              <a:rPr lang="es-AR" b="1" dirty="0" err="1" smtClean="0"/>
              <a:t>Transform</a:t>
            </a:r>
            <a:r>
              <a:rPr lang="es-AR" b="1" dirty="0" smtClean="0"/>
              <a:t>;</a:t>
            </a:r>
            <a:r>
              <a:rPr lang="es-AR" b="1" dirty="0" smtClean="0"/>
              <a:t>                N-2T: (N-2)</a:t>
            </a:r>
            <a:r>
              <a:rPr lang="es-AR" b="1" dirty="0" err="1" smtClean="0"/>
              <a:t>th</a:t>
            </a:r>
            <a:r>
              <a:rPr lang="es-AR" b="1" dirty="0" smtClean="0"/>
              <a:t> </a:t>
            </a:r>
            <a:r>
              <a:rPr lang="es-AR" b="1" dirty="0" err="1" smtClean="0"/>
              <a:t>Transform</a:t>
            </a:r>
            <a:r>
              <a:rPr lang="es-AR" b="1" dirty="0" smtClean="0"/>
              <a:t>;                  N-</a:t>
            </a:r>
            <a:r>
              <a:rPr lang="es-AR" b="1" dirty="0" err="1" smtClean="0"/>
              <a:t>iT</a:t>
            </a:r>
            <a:r>
              <a:rPr lang="es-AR" b="1" dirty="0" smtClean="0"/>
              <a:t>: (N-i)</a:t>
            </a:r>
            <a:r>
              <a:rPr lang="es-AR" b="1" dirty="0" err="1" smtClean="0"/>
              <a:t>th</a:t>
            </a:r>
            <a:r>
              <a:rPr lang="es-AR" b="1" dirty="0" smtClean="0"/>
              <a:t> </a:t>
            </a:r>
            <a:r>
              <a:rPr lang="es-AR" b="1" dirty="0" err="1" smtClean="0"/>
              <a:t>Transform</a:t>
            </a:r>
            <a:r>
              <a:rPr lang="es-AR" b="1" dirty="0" smtClean="0"/>
              <a:t>;</a:t>
            </a:r>
          </a:p>
          <a:p>
            <a:endParaRPr lang="en-US" b="1" dirty="0"/>
          </a:p>
          <a:p>
            <a:r>
              <a:rPr lang="en-US" b="1" dirty="0" smtClean="0"/>
              <a:t>Bone Piece N (NT) = boneCutPlane1FrameToBoneCutPlane0FrameTransform * [Bone Piece N (</a:t>
            </a:r>
            <a:r>
              <a:rPr lang="es-AR" b="1" dirty="0" smtClean="0"/>
              <a:t>N-1T</a:t>
            </a:r>
            <a:r>
              <a:rPr lang="en-US" b="1" dirty="0" smtClean="0"/>
              <a:t>)]</a:t>
            </a:r>
          </a:p>
          <a:p>
            <a:endParaRPr lang="en-US" b="1" dirty="0" smtClean="0"/>
          </a:p>
          <a:p>
            <a:r>
              <a:rPr lang="en-US" b="1" dirty="0" smtClean="0"/>
              <a:t>Bone Piece N (NT) = boneCutPlane1FrameToBoneCutPlane0FrameTransform *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            </a:t>
            </a:r>
            <a:r>
              <a:rPr lang="en-US" b="1" dirty="0" smtClean="0"/>
              <a:t>boneCutPlane3FrameToBoneCutPlane2FrameTransform * [Bone Piece N (</a:t>
            </a:r>
            <a:r>
              <a:rPr lang="es-AR" b="1" dirty="0" smtClean="0"/>
              <a:t>N-2T</a:t>
            </a:r>
            <a:r>
              <a:rPr lang="en-US" b="1" dirty="0" smtClean="0"/>
              <a:t>)]</a:t>
            </a:r>
          </a:p>
          <a:p>
            <a:endParaRPr lang="en-US" b="1" dirty="0" smtClean="0"/>
          </a:p>
          <a:p>
            <a:r>
              <a:rPr lang="en-US" b="1" dirty="0" smtClean="0"/>
              <a:t>Bone Piece N (NT) = boneCutPlane1FrameToBoneCutPlane0FrameTransform * </a:t>
            </a:r>
          </a:p>
          <a:p>
            <a:r>
              <a:rPr lang="en-US" b="1" dirty="0" smtClean="0"/>
              <a:t>                                        boneCutPlane3FrameToBoneCutPlane2FrameTransform * … *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                  </a:t>
            </a:r>
            <a:r>
              <a:rPr lang="en-US" b="1" dirty="0" err="1" smtClean="0"/>
              <a:t>boneCutPlane</a:t>
            </a:r>
            <a:r>
              <a:rPr lang="en-US" b="1" dirty="0" smtClean="0"/>
              <a:t>((2*</a:t>
            </a:r>
            <a:r>
              <a:rPr lang="en-US" b="1" dirty="0" err="1" smtClean="0"/>
              <a:t>i</a:t>
            </a:r>
            <a:r>
              <a:rPr lang="en-US" b="1" dirty="0" smtClean="0"/>
              <a:t>)-1)</a:t>
            </a:r>
            <a:r>
              <a:rPr lang="en-US" b="1" dirty="0" err="1" smtClean="0"/>
              <a:t>FrameToBoneCutPlane</a:t>
            </a:r>
            <a:r>
              <a:rPr lang="en-US" b="1" dirty="0" smtClean="0"/>
              <a:t>((2*</a:t>
            </a:r>
            <a:r>
              <a:rPr lang="en-US" b="1" dirty="0" err="1" smtClean="0"/>
              <a:t>i</a:t>
            </a:r>
            <a:r>
              <a:rPr lang="en-US" b="1" dirty="0" smtClean="0"/>
              <a:t>)-2)</a:t>
            </a:r>
            <a:r>
              <a:rPr lang="en-US" b="1" dirty="0" err="1" smtClean="0"/>
              <a:t>FrameTransform</a:t>
            </a:r>
            <a:r>
              <a:rPr lang="en-US" b="1" dirty="0" smtClean="0"/>
              <a:t> * [Bone Piece N (N-</a:t>
            </a:r>
            <a:r>
              <a:rPr lang="en-US" b="1" dirty="0" err="1" smtClean="0"/>
              <a:t>iT</a:t>
            </a:r>
            <a:r>
              <a:rPr lang="en-US" b="1" dirty="0" smtClean="0"/>
              <a:t>)]</a:t>
            </a:r>
          </a:p>
          <a:p>
            <a:endParaRPr lang="es-AR" b="1" dirty="0" smtClean="0"/>
          </a:p>
          <a:p>
            <a:r>
              <a:rPr lang="en-US" b="1" dirty="0" smtClean="0"/>
              <a:t>Bone Piece N (NT) = boneCutPlane1FrameToBoneCutPlane0FrameTransform * </a:t>
            </a:r>
          </a:p>
          <a:p>
            <a:r>
              <a:rPr lang="en-US" b="1" dirty="0" smtClean="0"/>
              <a:t>                                        boneCutPlane3FrameToBoneCutPlane2FrameTransform * … *</a:t>
            </a:r>
          </a:p>
          <a:p>
            <a:r>
              <a:rPr lang="en-US" b="1" dirty="0" smtClean="0"/>
              <a:t>                                              </a:t>
            </a:r>
            <a:r>
              <a:rPr lang="en-US" b="1" dirty="0" err="1" smtClean="0"/>
              <a:t>boneCutPlane</a:t>
            </a:r>
            <a:r>
              <a:rPr lang="en-US" b="1" dirty="0" smtClean="0"/>
              <a:t>((2*</a:t>
            </a:r>
            <a:r>
              <a:rPr lang="en-US" b="1" dirty="0" err="1" smtClean="0"/>
              <a:t>i</a:t>
            </a:r>
            <a:r>
              <a:rPr lang="en-US" b="1" dirty="0" smtClean="0"/>
              <a:t>)-1)</a:t>
            </a:r>
            <a:r>
              <a:rPr lang="en-US" b="1" dirty="0" err="1" smtClean="0"/>
              <a:t>FrameToBoneCutPlane</a:t>
            </a:r>
            <a:r>
              <a:rPr lang="en-US" b="1" dirty="0" smtClean="0"/>
              <a:t>((2*</a:t>
            </a:r>
            <a:r>
              <a:rPr lang="en-US" b="1" dirty="0" err="1" smtClean="0"/>
              <a:t>i</a:t>
            </a:r>
            <a:r>
              <a:rPr lang="en-US" b="1" dirty="0" smtClean="0"/>
              <a:t>)-2)</a:t>
            </a:r>
            <a:r>
              <a:rPr lang="en-US" b="1" dirty="0" err="1" smtClean="0"/>
              <a:t>FrameTransform</a:t>
            </a:r>
            <a:r>
              <a:rPr lang="en-US" b="1" dirty="0" smtClean="0"/>
              <a:t> * … *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                       </a:t>
            </a:r>
            <a:r>
              <a:rPr lang="en-US" b="1" dirty="0" err="1" smtClean="0"/>
              <a:t>boneCutPlane</a:t>
            </a:r>
            <a:r>
              <a:rPr lang="en-US" b="1" dirty="0" smtClean="0"/>
              <a:t>(2*N-1)</a:t>
            </a:r>
            <a:r>
              <a:rPr lang="en-US" b="1" dirty="0" err="1" smtClean="0"/>
              <a:t>FrameToBoneCutPlane</a:t>
            </a:r>
            <a:r>
              <a:rPr lang="en-US" b="1" dirty="0" smtClean="0"/>
              <a:t>(2*N-2)</a:t>
            </a:r>
            <a:r>
              <a:rPr lang="en-US" b="1" dirty="0" err="1" smtClean="0"/>
              <a:t>FrameTransform</a:t>
            </a:r>
            <a:r>
              <a:rPr lang="en-US" b="1" dirty="0" smtClean="0"/>
              <a:t> * [Bone Piece N]</a:t>
            </a:r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926510" y="517099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Bone Piece 0</a:t>
            </a:r>
            <a:endParaRPr lang="en-US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429643" y="5144821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Bone Piece 1 (FT)</a:t>
            </a:r>
            <a:endParaRPr lang="en-U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344909" y="5179724"/>
            <a:ext cx="182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Bone Piece 2 (ST)</a:t>
            </a:r>
            <a:endParaRPr lang="en-US" b="1" dirty="0"/>
          </a:p>
        </p:txBody>
      </p:sp>
      <p:grpSp>
        <p:nvGrpSpPr>
          <p:cNvPr id="9" name="Grupo 8"/>
          <p:cNvGrpSpPr/>
          <p:nvPr/>
        </p:nvGrpSpPr>
        <p:grpSpPr>
          <a:xfrm rot="19066648">
            <a:off x="552567" y="4537242"/>
            <a:ext cx="2726509" cy="2644866"/>
            <a:chOff x="101600" y="1219200"/>
            <a:chExt cx="2726509" cy="2644866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1038497" y="1987369"/>
              <a:ext cx="1789612" cy="163285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838200" y="2231209"/>
              <a:ext cx="1789612" cy="163285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orma libre 18"/>
            <p:cNvSpPr/>
            <p:nvPr/>
          </p:nvSpPr>
          <p:spPr>
            <a:xfrm>
              <a:off x="101600" y="1219200"/>
              <a:ext cx="939800" cy="1022350"/>
            </a:xfrm>
            <a:custGeom>
              <a:avLst/>
              <a:gdLst>
                <a:gd name="connsiteX0" fmla="*/ 939800 w 939800"/>
                <a:gd name="connsiteY0" fmla="*/ 768350 h 1022350"/>
                <a:gd name="connsiteX1" fmla="*/ 815975 w 939800"/>
                <a:gd name="connsiteY1" fmla="*/ 501650 h 1022350"/>
                <a:gd name="connsiteX2" fmla="*/ 787400 w 939800"/>
                <a:gd name="connsiteY2" fmla="*/ 161925 h 1022350"/>
                <a:gd name="connsiteX3" fmla="*/ 561975 w 939800"/>
                <a:gd name="connsiteY3" fmla="*/ 0 h 1022350"/>
                <a:gd name="connsiteX4" fmla="*/ 234950 w 939800"/>
                <a:gd name="connsiteY4" fmla="*/ 28575 h 1022350"/>
                <a:gd name="connsiteX5" fmla="*/ 6350 w 939800"/>
                <a:gd name="connsiteY5" fmla="*/ 266700 h 1022350"/>
                <a:gd name="connsiteX6" fmla="*/ 0 w 939800"/>
                <a:gd name="connsiteY6" fmla="*/ 539750 h 1022350"/>
                <a:gd name="connsiteX7" fmla="*/ 127000 w 939800"/>
                <a:gd name="connsiteY7" fmla="*/ 755650 h 1022350"/>
                <a:gd name="connsiteX8" fmla="*/ 434975 w 939800"/>
                <a:gd name="connsiteY8" fmla="*/ 863600 h 1022350"/>
                <a:gd name="connsiteX9" fmla="*/ 746125 w 939800"/>
                <a:gd name="connsiteY9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9800" h="1022350">
                  <a:moveTo>
                    <a:pt x="939800" y="768350"/>
                  </a:moveTo>
                  <a:lnTo>
                    <a:pt x="815975" y="501650"/>
                  </a:lnTo>
                  <a:lnTo>
                    <a:pt x="787400" y="161925"/>
                  </a:lnTo>
                  <a:lnTo>
                    <a:pt x="561975" y="0"/>
                  </a:lnTo>
                  <a:lnTo>
                    <a:pt x="234950" y="28575"/>
                  </a:lnTo>
                  <a:lnTo>
                    <a:pt x="6350" y="266700"/>
                  </a:lnTo>
                  <a:lnTo>
                    <a:pt x="0" y="539750"/>
                  </a:lnTo>
                  <a:lnTo>
                    <a:pt x="127000" y="755650"/>
                  </a:lnTo>
                  <a:lnTo>
                    <a:pt x="434975" y="863600"/>
                  </a:lnTo>
                  <a:lnTo>
                    <a:pt x="746125" y="102235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3647655" y="5742082"/>
            <a:ext cx="1363549" cy="320110"/>
            <a:chOff x="3591451" y="5815360"/>
            <a:chExt cx="1363549" cy="320110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3591451" y="5815360"/>
              <a:ext cx="13454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3609526" y="6135470"/>
              <a:ext cx="13454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onector recto 19"/>
          <p:cNvCxnSpPr/>
          <p:nvPr/>
        </p:nvCxnSpPr>
        <p:spPr>
          <a:xfrm flipH="1" flipV="1">
            <a:off x="3637052" y="5477313"/>
            <a:ext cx="18668" cy="8405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 flipV="1">
            <a:off x="3665606" y="5477313"/>
            <a:ext cx="18668" cy="8405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H="1" flipV="1">
            <a:off x="4981043" y="5477313"/>
            <a:ext cx="18668" cy="8405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 flipV="1">
            <a:off x="5009296" y="5477313"/>
            <a:ext cx="18668" cy="8405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rot="2899761" flipV="1">
            <a:off x="5409699" y="4887823"/>
            <a:ext cx="1520594" cy="17085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rot="2899761" flipV="1">
            <a:off x="5411993" y="5208280"/>
            <a:ext cx="1520594" cy="17085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8655718" y="4978849"/>
            <a:ext cx="3131937" cy="1841051"/>
            <a:chOff x="8869557" y="4970675"/>
            <a:chExt cx="3131937" cy="1841051"/>
          </a:xfrm>
        </p:grpSpPr>
        <p:sp>
          <p:nvSpPr>
            <p:cNvPr id="14" name="Forma libre 13"/>
            <p:cNvSpPr/>
            <p:nvPr/>
          </p:nvSpPr>
          <p:spPr>
            <a:xfrm rot="2899761">
              <a:off x="10911004" y="5361035"/>
              <a:ext cx="1090490" cy="1090490"/>
            </a:xfrm>
            <a:custGeom>
              <a:avLst/>
              <a:gdLst>
                <a:gd name="connsiteX0" fmla="*/ 0 w 1136650"/>
                <a:gd name="connsiteY0" fmla="*/ 908050 h 1136650"/>
                <a:gd name="connsiteX1" fmla="*/ 63500 w 1136650"/>
                <a:gd name="connsiteY1" fmla="*/ 622300 h 1136650"/>
                <a:gd name="connsiteX2" fmla="*/ 254000 w 1136650"/>
                <a:gd name="connsiteY2" fmla="*/ 234950 h 1136650"/>
                <a:gd name="connsiteX3" fmla="*/ 546100 w 1136650"/>
                <a:gd name="connsiteY3" fmla="*/ 0 h 1136650"/>
                <a:gd name="connsiteX4" fmla="*/ 895350 w 1136650"/>
                <a:gd name="connsiteY4" fmla="*/ 139700 h 1136650"/>
                <a:gd name="connsiteX5" fmla="*/ 1136650 w 1136650"/>
                <a:gd name="connsiteY5" fmla="*/ 406400 h 1136650"/>
                <a:gd name="connsiteX6" fmla="*/ 1104900 w 1136650"/>
                <a:gd name="connsiteY6" fmla="*/ 793750 h 1136650"/>
                <a:gd name="connsiteX7" fmla="*/ 717550 w 1136650"/>
                <a:gd name="connsiteY7" fmla="*/ 958850 h 1136650"/>
                <a:gd name="connsiteX8" fmla="*/ 444500 w 1136650"/>
                <a:gd name="connsiteY8" fmla="*/ 1041400 h 1136650"/>
                <a:gd name="connsiteX9" fmla="*/ 241300 w 1136650"/>
                <a:gd name="connsiteY9" fmla="*/ 1136650 h 11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6650" h="1136650">
                  <a:moveTo>
                    <a:pt x="0" y="908050"/>
                  </a:moveTo>
                  <a:lnTo>
                    <a:pt x="63500" y="622300"/>
                  </a:lnTo>
                  <a:lnTo>
                    <a:pt x="254000" y="234950"/>
                  </a:lnTo>
                  <a:lnTo>
                    <a:pt x="546100" y="0"/>
                  </a:lnTo>
                  <a:lnTo>
                    <a:pt x="895350" y="139700"/>
                  </a:lnTo>
                  <a:lnTo>
                    <a:pt x="1136650" y="406400"/>
                  </a:lnTo>
                  <a:lnTo>
                    <a:pt x="1104900" y="793750"/>
                  </a:lnTo>
                  <a:lnTo>
                    <a:pt x="717550" y="958850"/>
                  </a:lnTo>
                  <a:lnTo>
                    <a:pt x="444500" y="1041400"/>
                  </a:lnTo>
                  <a:lnTo>
                    <a:pt x="241300" y="1136650"/>
                  </a:lnTo>
                </a:path>
              </a:pathLst>
            </a:cu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Conector recto 25"/>
            <p:cNvCxnSpPr/>
            <p:nvPr/>
          </p:nvCxnSpPr>
          <p:spPr>
            <a:xfrm rot="2899761" flipV="1">
              <a:off x="8963518" y="4876714"/>
              <a:ext cx="1520594" cy="170851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 rot="2899761" flipV="1">
              <a:off x="8965812" y="5197171"/>
              <a:ext cx="1520594" cy="170851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onector recto 27"/>
          <p:cNvCxnSpPr/>
          <p:nvPr/>
        </p:nvCxnSpPr>
        <p:spPr>
          <a:xfrm flipH="1" flipV="1">
            <a:off x="7283441" y="5514153"/>
            <a:ext cx="18668" cy="84051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 flipV="1">
            <a:off x="8354753" y="5502164"/>
            <a:ext cx="18668" cy="84051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8710639" y="5204434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Bone Piece N (NT)</a:t>
            </a:r>
            <a:endParaRPr lang="en-US" b="1" dirty="0"/>
          </a:p>
        </p:txBody>
      </p:sp>
      <p:sp>
        <p:nvSpPr>
          <p:cNvPr id="32" name="CuadroTexto 31"/>
          <p:cNvSpPr txBox="1"/>
          <p:nvPr/>
        </p:nvSpPr>
        <p:spPr>
          <a:xfrm>
            <a:off x="7542610" y="5375355"/>
            <a:ext cx="585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b="1" dirty="0" smtClean="0"/>
              <a:t>…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7353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309</Words>
  <Application>Microsoft Office PowerPoint</Application>
  <PresentationFormat>Panorámica</PresentationFormat>
  <Paragraphs>53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Virtual Surgical Planning</vt:lpstr>
      <vt:lpstr>Presentación de PowerPoint</vt:lpstr>
      <vt:lpstr>Presentación de PowerPoint</vt:lpstr>
      <vt:lpstr>Iterative process for more Bone Pieces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mau_igna_06@outlook.es</dc:creator>
  <cp:lastModifiedBy>mau_igna_06@outlook.es</cp:lastModifiedBy>
  <cp:revision>15</cp:revision>
  <dcterms:created xsi:type="dcterms:W3CDTF">2021-05-07T11:49:13Z</dcterms:created>
  <dcterms:modified xsi:type="dcterms:W3CDTF">2021-05-07T14:03:18Z</dcterms:modified>
</cp:coreProperties>
</file>