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9"/>
  </p:notesMasterIdLst>
  <p:sldIdLst>
    <p:sldId id="256" r:id="rId5"/>
    <p:sldId id="261" r:id="rId6"/>
    <p:sldId id="257" r:id="rId7"/>
    <p:sldId id="259" r:id="rId8"/>
    <p:sldId id="260" r:id="rId9"/>
    <p:sldId id="258" r:id="rId10"/>
    <p:sldId id="262" r:id="rId11"/>
    <p:sldId id="263" r:id="rId12"/>
    <p:sldId id="267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B8123-A165-47ED-9C55-C3D9A4DBAD68}" type="datetimeFigureOut">
              <a:rPr lang="fi-FI" smtClean="0"/>
              <a:t>25.9.2015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E969E-E6DF-42EF-9F62-F65811C92D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548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7DBA9D-E4B6-4518-8786-B9C2F86DE51A}" type="datetime1">
              <a:rPr lang="fi-FI" smtClean="0"/>
              <a:t>25.9.2015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8" name="Picture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9" y="5512936"/>
            <a:ext cx="2300605" cy="740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D1C434-342C-41CF-89F6-C5FAA9A71CEB}" type="datetime1">
              <a:rPr lang="fi-FI" smtClean="0"/>
              <a:t>25.9.2015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D5A8FB-7600-4919-883B-12481B4F6CCB}" type="datetime1">
              <a:rPr lang="fi-FI" smtClean="0"/>
              <a:t>25.9.2015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136903" cy="40653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01168" y="4039749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E8EE06-37CE-4589-979F-8BAD7B9A600E}" type="datetime1">
              <a:rPr lang="fi-FI" smtClean="0"/>
              <a:t>25.9.2015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D99144-C526-494B-B7FE-18E55CA793B3}" type="datetime1">
              <a:rPr lang="fi-FI" smtClean="0"/>
              <a:t>25.9.2015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39552" y="2060848"/>
            <a:ext cx="3959295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2060848"/>
            <a:ext cx="3823336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132857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2852936"/>
            <a:ext cx="3820055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132856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2936"/>
            <a:ext cx="3822192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F92E3A-C1B1-4FA0-AB14-E082E2685DC2}" type="datetime1">
              <a:rPr lang="fi-FI" smtClean="0"/>
              <a:t>25.9.2015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0" name="Picture 9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1167F19-C9AE-4D99-81D4-E387C66372F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6" name="Picture 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3C8B590-F809-4880-A511-D394916220E8}" type="datetime1">
              <a:rPr lang="fi-FI" smtClean="0"/>
              <a:t>25.9.2015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3" name="Picture 12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63C4C5-2E4E-4839-9FB9-FA0460CC2E24}" type="datetime1">
              <a:rPr lang="fi-FI" smtClean="0"/>
              <a:t>25.9.2015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CAF184-C661-41D6-A7AB-1B2872D71EF1}" type="datetime1">
              <a:rPr lang="fi-FI" smtClean="0"/>
              <a:t>25.9.2015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547E3534-5B45-47CB-9862-2AC10FB9400A}" type="datetime1">
              <a:rPr lang="fi-FI" smtClean="0"/>
              <a:t>25.9.2015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65" y="1824466"/>
            <a:ext cx="8464791" cy="43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SQL Basics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bg1"/>
                </a:solidFill>
              </a:rPr>
              <a:t>Markus Veijola</a:t>
            </a:r>
            <a:r>
              <a:rPr lang="fi-FI" dirty="0">
                <a:solidFill>
                  <a:schemeClr val="bg1"/>
                </a:solidFill>
              </a:rPr>
              <a:t/>
            </a:r>
            <a:br>
              <a:rPr lang="fi-FI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September</a:t>
            </a:r>
            <a:r>
              <a:rPr lang="fi-FI" sz="2400" dirty="0" smtClean="0">
                <a:solidFill>
                  <a:schemeClr val="bg1"/>
                </a:solidFill>
              </a:rPr>
              <a:t> 2015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B1D1-5A08-4681-9A72-9B2DED367437}" type="datetime1">
              <a:rPr lang="fi-FI" smtClean="0"/>
              <a:t>25.9.2015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869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Numeric</a:t>
            </a:r>
            <a:r>
              <a:rPr lang="fi-FI" dirty="0" smtClean="0"/>
              <a:t> </a:t>
            </a:r>
            <a:r>
              <a:rPr lang="fi-FI" dirty="0" err="1" smtClean="0"/>
              <a:t>types</a:t>
            </a:r>
            <a:r>
              <a:rPr lang="fi-FI" dirty="0" smtClean="0"/>
              <a:t> (</a:t>
            </a:r>
            <a:r>
              <a:rPr lang="fi-FI" dirty="0" err="1" smtClean="0"/>
              <a:t>note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bounds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for </a:t>
            </a:r>
            <a:r>
              <a:rPr lang="fi-FI" dirty="0" err="1" smtClean="0"/>
              <a:t>unsigned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!)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Data </a:t>
            </a:r>
            <a:r>
              <a:rPr lang="fi-FI" dirty="0" err="1" smtClean="0"/>
              <a:t>Types</a:t>
            </a:r>
            <a:endParaRPr lang="en-US" dirty="0"/>
          </a:p>
        </p:txBody>
      </p:sp>
      <p:graphicFrame>
        <p:nvGraphicFramePr>
          <p:cNvPr id="7" name="Taulukk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45765"/>
              </p:ext>
            </p:extLst>
          </p:nvPr>
        </p:nvGraphicFramePr>
        <p:xfrm>
          <a:off x="1403648" y="3019284"/>
          <a:ext cx="60960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28049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Bounds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4294967295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TINYINT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255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SMALLINT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65535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MEDIUMINT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16777215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BIGINT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18446744073709551615.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FLOAT(M,D)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is the total number of digits (including decimals).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DOUBLE(M,D)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 total number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13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and Time Types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Data </a:t>
            </a:r>
            <a:r>
              <a:rPr lang="fi-FI" dirty="0" err="1"/>
              <a:t>Types</a:t>
            </a:r>
            <a:endParaRPr lang="en-US" dirty="0"/>
          </a:p>
        </p:txBody>
      </p:sp>
      <p:graphicFrame>
        <p:nvGraphicFramePr>
          <p:cNvPr id="13" name="Taulukko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10223"/>
              </p:ext>
            </p:extLst>
          </p:nvPr>
        </p:nvGraphicFramePr>
        <p:xfrm>
          <a:off x="1524000" y="298098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Description</a:t>
                      </a:r>
                      <a:r>
                        <a:rPr lang="fi-FI" dirty="0" smtClean="0"/>
                        <a:t> (</a:t>
                      </a:r>
                      <a:r>
                        <a:rPr lang="fi-FI" dirty="0" err="1" smtClean="0"/>
                        <a:t>format</a:t>
                      </a:r>
                      <a:r>
                        <a:rPr lang="fi-FI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YYYY-MM-DD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YYYY-MM-DD HH:MM:SS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Ms </a:t>
                      </a:r>
                      <a:r>
                        <a:rPr lang="fi-FI" dirty="0" err="1" smtClean="0"/>
                        <a:t>from</a:t>
                      </a:r>
                      <a:r>
                        <a:rPr lang="fi-FI" dirty="0" smtClean="0"/>
                        <a:t> </a:t>
                      </a:r>
                      <a:r>
                        <a:rPr lang="en-US" dirty="0" smtClean="0"/>
                        <a:t>January 1, 1970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HH:MM:SS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 can be 1901 to 2155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16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String</a:t>
            </a:r>
            <a:r>
              <a:rPr lang="fi-FI" dirty="0" smtClean="0"/>
              <a:t> </a:t>
            </a:r>
            <a:r>
              <a:rPr lang="fi-FI" dirty="0" err="1" smtClean="0"/>
              <a:t>Types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Data </a:t>
            </a:r>
            <a:r>
              <a:rPr lang="fi-FI" dirty="0" err="1"/>
              <a:t>Types</a:t>
            </a:r>
            <a:endParaRPr lang="en-US" dirty="0"/>
          </a:p>
        </p:txBody>
      </p:sp>
      <p:graphicFrame>
        <p:nvGraphicFramePr>
          <p:cNvPr id="6" name="Taulukk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39851"/>
              </p:ext>
            </p:extLst>
          </p:nvPr>
        </p:nvGraphicFramePr>
        <p:xfrm>
          <a:off x="1331640" y="2612685"/>
          <a:ext cx="6096000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39040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CHAR(M)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1 to 255 characters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VARCHAR(M)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Variable</a:t>
                      </a:r>
                      <a:r>
                        <a:rPr lang="fi-FI" dirty="0" smtClean="0"/>
                        <a:t> </a:t>
                      </a:r>
                      <a:r>
                        <a:rPr lang="en-US" dirty="0" smtClean="0"/>
                        <a:t>1 to 255 characters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BLOB or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65535 characters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TINYBLOB or TINYTEXT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255</a:t>
                      </a:r>
                      <a:r>
                        <a:rPr lang="en-US" dirty="0" smtClean="0"/>
                        <a:t> characters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MEDIUMBLOB or MEDIUMTEXT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16777215 characters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LONGBLOB or LONGTEXT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4294967295 characters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b="1" dirty="0" smtClean="0"/>
                        <a:t>ENUM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enumeration, which is a fancy term for list.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635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CONSTRAINTS are </a:t>
            </a:r>
            <a:r>
              <a:rPr lang="en-US" dirty="0"/>
              <a:t>used to define rules to allow or restrict what values can be stored in columns. The purpose of inducing constraints is to enforce integrity of database</a:t>
            </a:r>
            <a:r>
              <a:rPr lang="en-US" dirty="0" smtClean="0"/>
              <a:t>.</a:t>
            </a:r>
          </a:p>
          <a:p>
            <a:r>
              <a:rPr lang="en-US" dirty="0"/>
              <a:t>MySQL CONSTRAINTS are used to limit the type of data that can be inserted into a table.</a:t>
            </a:r>
          </a:p>
          <a:p>
            <a:r>
              <a:rPr lang="en-US" dirty="0"/>
              <a:t>MySQL CONSTRAINTS can be classified into two types - column level and table level.</a:t>
            </a:r>
          </a:p>
          <a:p>
            <a:r>
              <a:rPr lang="en-US" dirty="0"/>
              <a:t>The column level constraints can apply only to one column where as table level constraints are applied to the entire table</a:t>
            </a:r>
            <a:r>
              <a:rPr lang="en-US" dirty="0" smtClean="0"/>
              <a:t>.</a:t>
            </a:r>
          </a:p>
          <a:p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next</a:t>
            </a:r>
            <a:r>
              <a:rPr lang="fi-FI" dirty="0" smtClean="0"/>
              <a:t> </a:t>
            </a:r>
            <a:r>
              <a:rPr lang="fi-FI" dirty="0" err="1" smtClean="0"/>
              <a:t>table</a:t>
            </a:r>
            <a:r>
              <a:rPr lang="fi-FI" dirty="0" smtClean="0"/>
              <a:t> </a:t>
            </a:r>
            <a:r>
              <a:rPr lang="fi-FI" dirty="0" err="1" smtClean="0"/>
              <a:t>contains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constraints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use</a:t>
            </a:r>
            <a:r>
              <a:rPr lang="fi-FI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2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isällön paikkamerkk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723176"/>
              </p:ext>
            </p:extLst>
          </p:nvPr>
        </p:nvGraphicFramePr>
        <p:xfrm>
          <a:off x="1860021" y="1412776"/>
          <a:ext cx="5423958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979"/>
                <a:gridCol w="27119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Allows to specify that a column can not contain any NULL value. MySQL NOT NULL can be used to CREATE and ALTER a table. 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Does not allow to insert a duplicate value in a column.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Enforces the table to accept unique data for a specific column and this constraint create a unique index for accessing the table faster. 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Creates a link between two tables by one specific column of both table. The specified column in one table must be a PRIMARY KEY and referred by the column of another table known as FOREIGN KEY</a:t>
                      </a:r>
                      <a:r>
                        <a:rPr lang="en-US" sz="1800" dirty="0" smtClean="0"/>
                        <a:t>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Determines whether the value is valid or not from a logical expression.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 err="1" smtClean="0"/>
                        <a:t>Defines</a:t>
                      </a:r>
                      <a:r>
                        <a:rPr lang="fi-FI" sz="1200" baseline="0" dirty="0" smtClean="0"/>
                        <a:t> a </a:t>
                      </a:r>
                      <a:r>
                        <a:rPr lang="fi-FI" sz="1200" baseline="0" dirty="0" err="1" smtClean="0"/>
                        <a:t>default</a:t>
                      </a:r>
                      <a:r>
                        <a:rPr lang="fi-FI" sz="1200" baseline="0" dirty="0" smtClean="0"/>
                        <a:t> </a:t>
                      </a:r>
                      <a:r>
                        <a:rPr lang="fi-FI" sz="1200" baseline="0" dirty="0" err="1" smtClean="0"/>
                        <a:t>value</a:t>
                      </a:r>
                      <a:r>
                        <a:rPr lang="fi-FI" sz="1200" baseline="0" dirty="0" smtClean="0"/>
                        <a:t> for </a:t>
                      </a:r>
                      <a:r>
                        <a:rPr lang="fi-FI" sz="1200" baseline="0" dirty="0" err="1" smtClean="0"/>
                        <a:t>column</a:t>
                      </a:r>
                      <a:r>
                        <a:rPr lang="fi-FI" sz="1200" baseline="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232938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very easy to drop an existing MySQL </a:t>
            </a:r>
            <a:r>
              <a:rPr lang="en-US" dirty="0" smtClean="0"/>
              <a:t>table. Be </a:t>
            </a:r>
            <a:r>
              <a:rPr lang="en-US" dirty="0"/>
              <a:t>very careful while deleting any existing table because data lost will not be recovered after deleting a table</a:t>
            </a:r>
            <a:r>
              <a:rPr lang="en-US" dirty="0" smtClean="0"/>
              <a:t>.</a:t>
            </a:r>
          </a:p>
          <a:p>
            <a:r>
              <a:rPr lang="en-US" dirty="0"/>
              <a:t>SQL syntax to drop a MySQL table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fi-FI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b="1" dirty="0" smtClean="0"/>
              <a:t>DROP TABLE </a:t>
            </a:r>
            <a:r>
              <a:rPr lang="en-US" b="1" dirty="0" err="1" smtClean="0"/>
              <a:t>table_name</a:t>
            </a:r>
            <a:r>
              <a:rPr lang="en-US" b="1" dirty="0" smtClean="0"/>
              <a:t> ;</a:t>
            </a:r>
          </a:p>
          <a:p>
            <a:pPr marL="0" indent="0" algn="ctr">
              <a:buNone/>
            </a:pPr>
            <a:r>
              <a:rPr lang="fi-FI" b="1" dirty="0" smtClean="0"/>
              <a:t>//</a:t>
            </a:r>
            <a:r>
              <a:rPr lang="fi-FI" b="1" dirty="0" err="1" smtClean="0"/>
              <a:t>example</a:t>
            </a:r>
            <a:r>
              <a:rPr lang="fi-FI" b="1" dirty="0"/>
              <a:t>:</a:t>
            </a:r>
            <a:r>
              <a:rPr lang="fi-FI" b="1" dirty="0" smtClean="0"/>
              <a:t> </a:t>
            </a:r>
            <a:r>
              <a:rPr lang="fi-FI" b="1" dirty="0" err="1" smtClean="0"/>
              <a:t>delete</a:t>
            </a:r>
            <a:r>
              <a:rPr lang="fi-FI" b="1" dirty="0" smtClean="0"/>
              <a:t> </a:t>
            </a:r>
            <a:r>
              <a:rPr lang="fi-FI" b="1" dirty="0" err="1" smtClean="0"/>
              <a:t>table</a:t>
            </a:r>
            <a:r>
              <a:rPr lang="fi-FI" b="1" dirty="0" smtClean="0"/>
              <a:t> </a:t>
            </a:r>
            <a:r>
              <a:rPr lang="fi-FI" b="1" dirty="0" err="1" smtClean="0"/>
              <a:t>student</a:t>
            </a:r>
            <a:r>
              <a:rPr lang="fi-FI" b="1" dirty="0" smtClean="0"/>
              <a:t> </a:t>
            </a:r>
            <a:r>
              <a:rPr lang="fi-FI" b="1" dirty="0" err="1" smtClean="0"/>
              <a:t>from</a:t>
            </a:r>
            <a:r>
              <a:rPr lang="fi-FI" b="1" dirty="0" smtClean="0"/>
              <a:t> </a:t>
            </a:r>
            <a:r>
              <a:rPr lang="fi-FI" b="1" dirty="0" err="1" smtClean="0"/>
              <a:t>db</a:t>
            </a:r>
            <a:endParaRPr lang="fi-FI" b="1" dirty="0" smtClean="0"/>
          </a:p>
          <a:p>
            <a:pPr marL="0" indent="0" algn="ctr">
              <a:buNone/>
            </a:pPr>
            <a:r>
              <a:rPr lang="fi-FI" b="1" dirty="0" smtClean="0"/>
              <a:t>DROPT TABLE </a:t>
            </a:r>
            <a:r>
              <a:rPr lang="fi-FI" b="1" dirty="0" err="1" smtClean="0"/>
              <a:t>student</a:t>
            </a:r>
            <a:r>
              <a:rPr lang="fi-FI" b="1" dirty="0" smtClean="0"/>
              <a:t>;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Drop</a:t>
            </a:r>
            <a:r>
              <a:rPr lang="fi-FI" dirty="0" smtClean="0"/>
              <a:t> </a:t>
            </a:r>
            <a:r>
              <a:rPr lang="fi-FI" dirty="0" err="1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9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insert data into MySQL table, you would need to use SQL </a:t>
            </a:r>
            <a:r>
              <a:rPr lang="en-US" b="1" dirty="0"/>
              <a:t>INSERT INTO</a:t>
            </a:r>
            <a:r>
              <a:rPr lang="en-US" dirty="0"/>
              <a:t> command</a:t>
            </a:r>
            <a:r>
              <a:rPr lang="en-US" dirty="0" smtClean="0"/>
              <a:t>.</a:t>
            </a:r>
          </a:p>
          <a:p>
            <a:r>
              <a:rPr lang="en-US" dirty="0"/>
              <a:t>SQL syntax of INSERT INTO command to insert data into MySQL </a:t>
            </a:r>
            <a:r>
              <a:rPr lang="en-US" dirty="0" smtClean="0"/>
              <a:t>table: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i="1" dirty="0"/>
              <a:t>INSERT INTO </a:t>
            </a:r>
            <a:r>
              <a:rPr lang="en-US" b="1" i="1" dirty="0" err="1"/>
              <a:t>table_name</a:t>
            </a:r>
            <a:r>
              <a:rPr lang="en-US" b="1" i="1" dirty="0"/>
              <a:t> ( field1, field2,...</a:t>
            </a:r>
            <a:r>
              <a:rPr lang="en-US" b="1" i="1" dirty="0" err="1"/>
              <a:t>fieldN</a:t>
            </a:r>
            <a:r>
              <a:rPr lang="en-US" b="1" i="1" dirty="0"/>
              <a:t> )</a:t>
            </a:r>
          </a:p>
          <a:p>
            <a:pPr marL="0" indent="0" algn="ctr">
              <a:buNone/>
            </a:pPr>
            <a:r>
              <a:rPr lang="en-US" b="1" i="1" dirty="0"/>
              <a:t>                       VALUES</a:t>
            </a:r>
          </a:p>
          <a:p>
            <a:pPr marL="0" indent="0" algn="ctr">
              <a:buNone/>
            </a:pPr>
            <a:r>
              <a:rPr lang="en-US" b="1" i="1" dirty="0"/>
              <a:t>                       ( value1, value2,...</a:t>
            </a:r>
            <a:r>
              <a:rPr lang="en-US" b="1" i="1" dirty="0" err="1"/>
              <a:t>valueN</a:t>
            </a:r>
            <a:r>
              <a:rPr lang="en-US" b="1" i="1" dirty="0"/>
              <a:t> );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Inserting</a:t>
            </a:r>
            <a:r>
              <a:rPr lang="fi-FI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3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 of </a:t>
            </a:r>
            <a:r>
              <a:rPr lang="fi-FI" dirty="0" err="1" smtClean="0"/>
              <a:t>inserting</a:t>
            </a:r>
            <a:r>
              <a:rPr lang="fi-FI" dirty="0" smtClean="0"/>
              <a:t> data in </a:t>
            </a:r>
            <a:r>
              <a:rPr lang="fi-FI" dirty="0" err="1" smtClean="0"/>
              <a:t>Students</a:t>
            </a:r>
            <a:r>
              <a:rPr lang="fi-FI" dirty="0" smtClean="0"/>
              <a:t> </a:t>
            </a:r>
            <a:r>
              <a:rPr lang="fi-FI" dirty="0" err="1" smtClean="0"/>
              <a:t>table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Inserting</a:t>
            </a:r>
            <a:r>
              <a:rPr lang="fi-FI" dirty="0"/>
              <a:t> Data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33" y="3733716"/>
            <a:ext cx="7866296" cy="71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86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SQL </a:t>
            </a:r>
            <a:r>
              <a:rPr lang="en-US" b="1" dirty="0"/>
              <a:t>SELECT</a:t>
            </a:r>
            <a:r>
              <a:rPr lang="en-US" dirty="0"/>
              <a:t> command is used to fetch data from MySQL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Generic </a:t>
            </a:r>
            <a:r>
              <a:rPr lang="en-US" dirty="0"/>
              <a:t>SQL syntax of SELECT </a:t>
            </a:r>
            <a:r>
              <a:rPr lang="en-US" dirty="0" smtClean="0"/>
              <a:t>command</a:t>
            </a:r>
          </a:p>
          <a:p>
            <a:pPr marL="0" indent="0">
              <a:buNone/>
            </a:pPr>
            <a:endParaRPr lang="fi-FI" dirty="0" smtClean="0"/>
          </a:p>
          <a:p>
            <a:pPr marL="0" indent="0" algn="ctr">
              <a:buNone/>
            </a:pPr>
            <a:r>
              <a:rPr lang="en-US" b="1" i="1" dirty="0"/>
              <a:t>SELECT field1, field2,...</a:t>
            </a:r>
            <a:r>
              <a:rPr lang="en-US" b="1" i="1" dirty="0" err="1"/>
              <a:t>fieldN</a:t>
            </a:r>
            <a:r>
              <a:rPr lang="en-US" b="1" i="1" dirty="0"/>
              <a:t> table_name1, table_name2...</a:t>
            </a:r>
          </a:p>
          <a:p>
            <a:pPr marL="0" indent="0" algn="ctr">
              <a:buNone/>
            </a:pPr>
            <a:r>
              <a:rPr lang="en-US" b="1" i="1" dirty="0"/>
              <a:t>[WHERE Clause]</a:t>
            </a:r>
          </a:p>
          <a:p>
            <a:pPr marL="0" indent="0" algn="ctr">
              <a:buNone/>
            </a:pPr>
            <a:r>
              <a:rPr lang="en-US" b="1" i="1" dirty="0"/>
              <a:t>[OFFSET M ][LIMIT N]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Fecth</a:t>
            </a:r>
            <a:r>
              <a:rPr lang="fi-FI" dirty="0" smtClean="0"/>
              <a:t> Data </a:t>
            </a:r>
            <a:r>
              <a:rPr lang="fi-FI" dirty="0" err="1" smtClean="0"/>
              <a:t>With</a:t>
            </a:r>
            <a:r>
              <a:rPr lang="fi-FI" dirty="0" smtClean="0"/>
              <a:t> 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4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can use one or more tables separated by comma to include various conditions using a WHERE clause, but WHERE clause is an optional part of SELECT command</a:t>
            </a:r>
            <a:r>
              <a:rPr lang="en-US" dirty="0" smtClean="0"/>
              <a:t>.</a:t>
            </a:r>
          </a:p>
          <a:p>
            <a:r>
              <a:rPr lang="en-US" dirty="0"/>
              <a:t>You can fetch one or more fields in a single SELECT command</a:t>
            </a:r>
            <a:r>
              <a:rPr lang="en-US" dirty="0" smtClean="0"/>
              <a:t>.</a:t>
            </a:r>
          </a:p>
          <a:p>
            <a:r>
              <a:rPr lang="en-US" dirty="0"/>
              <a:t>You can specify star (*) in place of fields. In this case, SELECT will return all the fields</a:t>
            </a:r>
            <a:r>
              <a:rPr lang="en-US" dirty="0" smtClean="0"/>
              <a:t>.</a:t>
            </a:r>
          </a:p>
          <a:p>
            <a:r>
              <a:rPr lang="en-US" dirty="0"/>
              <a:t>You can specify any condition using WHERE clause</a:t>
            </a:r>
            <a:r>
              <a:rPr lang="en-US" dirty="0" smtClean="0"/>
              <a:t>.</a:t>
            </a:r>
          </a:p>
          <a:p>
            <a:r>
              <a:rPr lang="en-US" dirty="0"/>
              <a:t>You can specify an offset using </a:t>
            </a:r>
            <a:r>
              <a:rPr lang="en-US" b="1" dirty="0"/>
              <a:t>OFFSET</a:t>
            </a:r>
            <a:r>
              <a:rPr lang="en-US" dirty="0"/>
              <a:t> from where SELECT will start returning records. By default offset is zero</a:t>
            </a:r>
            <a:r>
              <a:rPr lang="en-US" dirty="0" smtClean="0"/>
              <a:t>.</a:t>
            </a:r>
          </a:p>
          <a:p>
            <a:r>
              <a:rPr lang="en-US" dirty="0"/>
              <a:t>You can limit the number of returns using </a:t>
            </a:r>
            <a:r>
              <a:rPr lang="en-US" b="1" dirty="0"/>
              <a:t>LIMIT</a:t>
            </a:r>
            <a:r>
              <a:rPr lang="en-US" dirty="0"/>
              <a:t> attribute.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Fecth</a:t>
            </a:r>
            <a:r>
              <a:rPr lang="fi-FI" dirty="0"/>
              <a:t> Data </a:t>
            </a:r>
            <a:r>
              <a:rPr lang="fi-FI" dirty="0" err="1"/>
              <a:t>With</a:t>
            </a:r>
            <a:r>
              <a:rPr lang="fi-FI" dirty="0"/>
              <a:t> 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2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material</a:t>
            </a:r>
            <a:r>
              <a:rPr lang="fi-FI" dirty="0" smtClean="0"/>
              <a:t> </a:t>
            </a:r>
            <a:r>
              <a:rPr lang="fi-FI" dirty="0" err="1" smtClean="0"/>
              <a:t>contains</a:t>
            </a:r>
            <a:r>
              <a:rPr lang="fi-FI" dirty="0" smtClean="0"/>
              <a:t> </a:t>
            </a:r>
            <a:r>
              <a:rPr lang="fi-FI" dirty="0" err="1" smtClean="0"/>
              <a:t>basic</a:t>
            </a:r>
            <a:r>
              <a:rPr lang="fi-FI" dirty="0" smtClean="0"/>
              <a:t> </a:t>
            </a:r>
            <a:r>
              <a:rPr lang="fi-FI" dirty="0" err="1" smtClean="0"/>
              <a:t>instructions</a:t>
            </a:r>
            <a:r>
              <a:rPr lang="fi-FI" dirty="0" smtClean="0"/>
              <a:t> </a:t>
            </a:r>
            <a:r>
              <a:rPr lang="fi-FI" dirty="0" err="1" smtClean="0"/>
              <a:t>how</a:t>
            </a:r>
            <a:r>
              <a:rPr lang="fi-FI" dirty="0" smtClean="0"/>
              <a:t> to </a:t>
            </a:r>
            <a:r>
              <a:rPr lang="fi-FI" dirty="0" err="1" smtClean="0"/>
              <a:t>make</a:t>
            </a:r>
            <a:r>
              <a:rPr lang="fi-FI" dirty="0" smtClean="0"/>
              <a:t> </a:t>
            </a:r>
            <a:r>
              <a:rPr lang="fi-FI" dirty="0" err="1" smtClean="0"/>
              <a:t>basic</a:t>
            </a:r>
            <a:r>
              <a:rPr lang="fi-FI" dirty="0" smtClean="0"/>
              <a:t> </a:t>
            </a:r>
            <a:r>
              <a:rPr lang="fi-FI" dirty="0" err="1" smtClean="0"/>
              <a:t>database</a:t>
            </a:r>
            <a:r>
              <a:rPr lang="fi-FI" dirty="0" smtClean="0"/>
              <a:t> </a:t>
            </a:r>
            <a:r>
              <a:rPr lang="fi-FI" dirty="0" err="1" smtClean="0"/>
              <a:t>operations</a:t>
            </a:r>
            <a:r>
              <a:rPr lang="fi-FI" dirty="0" smtClean="0"/>
              <a:t>: </a:t>
            </a:r>
            <a:r>
              <a:rPr lang="fi-FI" dirty="0" err="1" smtClean="0"/>
              <a:t>Create</a:t>
            </a:r>
            <a:r>
              <a:rPr lang="fi-FI" dirty="0" smtClean="0"/>
              <a:t>, Read, Update and </a:t>
            </a:r>
            <a:r>
              <a:rPr lang="fi-FI" dirty="0" err="1" smtClean="0"/>
              <a:t>Delete</a:t>
            </a:r>
            <a:r>
              <a:rPr lang="fi-FI" dirty="0" smtClean="0"/>
              <a:t> (CRUD) </a:t>
            </a:r>
            <a:r>
              <a:rPr lang="fi-FI" b="1" i="1" dirty="0" smtClean="0"/>
              <a:t>in </a:t>
            </a:r>
            <a:r>
              <a:rPr lang="fi-FI" b="1" i="1" dirty="0" err="1" smtClean="0"/>
              <a:t>MySQL</a:t>
            </a:r>
            <a:r>
              <a:rPr lang="fi-FI" b="1" i="1" dirty="0" smtClean="0"/>
              <a:t> </a:t>
            </a:r>
            <a:r>
              <a:rPr lang="fi-FI" b="1" i="1" dirty="0" err="1" smtClean="0"/>
              <a:t>database</a:t>
            </a:r>
            <a:r>
              <a:rPr lang="fi-FI" b="1" i="1" dirty="0" smtClean="0"/>
              <a:t> </a:t>
            </a:r>
            <a:r>
              <a:rPr lang="fi-FI" b="1" i="1" dirty="0" err="1" smtClean="0"/>
              <a:t>server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material</a:t>
            </a:r>
            <a:r>
              <a:rPr lang="fi-FI" dirty="0" smtClean="0"/>
              <a:t> </a:t>
            </a:r>
            <a:r>
              <a:rPr lang="fi-FI" dirty="0" err="1" smtClean="0"/>
              <a:t>contains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table</a:t>
            </a:r>
            <a:r>
              <a:rPr lang="fi-FI" dirty="0" smtClean="0"/>
              <a:t> </a:t>
            </a:r>
            <a:r>
              <a:rPr lang="fi-FI" dirty="0" err="1" smtClean="0"/>
              <a:t>joins</a:t>
            </a:r>
            <a:r>
              <a:rPr lang="fi-FI" dirty="0" smtClean="0"/>
              <a:t>, </a:t>
            </a:r>
            <a:r>
              <a:rPr lang="fi-FI" dirty="0" err="1" smtClean="0"/>
              <a:t>because</a:t>
            </a:r>
            <a:r>
              <a:rPr lang="fi-FI" dirty="0" smtClean="0"/>
              <a:t> </a:t>
            </a:r>
            <a:r>
              <a:rPr lang="fi-FI" dirty="0" err="1" smtClean="0"/>
              <a:t>important</a:t>
            </a:r>
            <a:r>
              <a:rPr lang="fi-FI" dirty="0" smtClean="0"/>
              <a:t> </a:t>
            </a:r>
            <a:r>
              <a:rPr lang="fi-FI" dirty="0" err="1" smtClean="0"/>
              <a:t>meaning</a:t>
            </a:r>
            <a:r>
              <a:rPr lang="fi-FI" dirty="0" smtClean="0"/>
              <a:t> for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topic</a:t>
            </a:r>
            <a:r>
              <a:rPr lang="fi-FI" dirty="0" smtClean="0"/>
              <a:t>.</a:t>
            </a:r>
          </a:p>
          <a:p>
            <a:r>
              <a:rPr lang="fi-FI" b="1" i="1" dirty="0" smtClean="0"/>
              <a:t>If </a:t>
            </a:r>
            <a:r>
              <a:rPr lang="fi-FI" b="1" i="1" dirty="0" err="1" smtClean="0"/>
              <a:t>you</a:t>
            </a:r>
            <a:r>
              <a:rPr lang="fi-FI" b="1" i="1" dirty="0" smtClean="0"/>
              <a:t> </a:t>
            </a:r>
            <a:r>
              <a:rPr lang="fi-FI" b="1" i="1" dirty="0" err="1" smtClean="0"/>
              <a:t>are</a:t>
            </a:r>
            <a:r>
              <a:rPr lang="fi-FI" b="1" i="1" dirty="0" smtClean="0"/>
              <a:t> </a:t>
            </a:r>
            <a:r>
              <a:rPr lang="fi-FI" b="1" i="1" dirty="0" err="1" smtClean="0"/>
              <a:t>using</a:t>
            </a:r>
            <a:r>
              <a:rPr lang="fi-FI" b="1" i="1" dirty="0" smtClean="0"/>
              <a:t> </a:t>
            </a:r>
            <a:r>
              <a:rPr lang="fi-FI" b="1" i="1" dirty="0" err="1" smtClean="0"/>
              <a:t>some</a:t>
            </a:r>
            <a:r>
              <a:rPr lang="fi-FI" b="1" i="1" dirty="0" smtClean="0"/>
              <a:t> </a:t>
            </a:r>
            <a:r>
              <a:rPr lang="fi-FI" b="1" i="1" dirty="0" err="1" smtClean="0"/>
              <a:t>other</a:t>
            </a:r>
            <a:r>
              <a:rPr lang="fi-FI" b="1" i="1" dirty="0" smtClean="0"/>
              <a:t> </a:t>
            </a:r>
            <a:r>
              <a:rPr lang="fi-FI" b="1" i="1" dirty="0" err="1" smtClean="0"/>
              <a:t>database</a:t>
            </a:r>
            <a:r>
              <a:rPr lang="fi-FI" b="1" i="1" dirty="0" smtClean="0"/>
              <a:t> </a:t>
            </a:r>
            <a:r>
              <a:rPr lang="fi-FI" b="1" i="1" dirty="0" err="1" smtClean="0"/>
              <a:t>server</a:t>
            </a:r>
            <a:r>
              <a:rPr lang="fi-FI" b="1" i="1" dirty="0" smtClean="0"/>
              <a:t>, </a:t>
            </a:r>
            <a:r>
              <a:rPr lang="fi-FI" b="1" i="1" dirty="0" err="1" smtClean="0"/>
              <a:t>the</a:t>
            </a:r>
            <a:r>
              <a:rPr lang="fi-FI" b="1" i="1" dirty="0" smtClean="0"/>
              <a:t> </a:t>
            </a:r>
            <a:r>
              <a:rPr lang="fi-FI" b="1" i="1" dirty="0" err="1" smtClean="0"/>
              <a:t>instructions</a:t>
            </a:r>
            <a:r>
              <a:rPr lang="fi-FI" b="1" i="1" dirty="0" smtClean="0"/>
              <a:t> (SQL) </a:t>
            </a:r>
            <a:r>
              <a:rPr lang="fi-FI" b="1" i="1" dirty="0" err="1" smtClean="0"/>
              <a:t>syntax</a:t>
            </a:r>
            <a:r>
              <a:rPr lang="fi-FI" b="1" i="1" dirty="0" smtClean="0"/>
              <a:t> </a:t>
            </a:r>
            <a:r>
              <a:rPr lang="fi-FI" b="1" i="1" dirty="0" err="1" smtClean="0"/>
              <a:t>may</a:t>
            </a:r>
            <a:r>
              <a:rPr lang="fi-FI" b="1" i="1" dirty="0" smtClean="0"/>
              <a:t> </a:t>
            </a:r>
            <a:r>
              <a:rPr lang="fi-FI" b="1" i="1" dirty="0" err="1" smtClean="0"/>
              <a:t>vary</a:t>
            </a:r>
            <a:r>
              <a:rPr lang="fi-FI" b="1" i="1" dirty="0" smtClean="0"/>
              <a:t>! Look </a:t>
            </a:r>
            <a:r>
              <a:rPr lang="fi-FI" b="1" i="1" dirty="0" err="1" smtClean="0"/>
              <a:t>the</a:t>
            </a:r>
            <a:r>
              <a:rPr lang="fi-FI" b="1" i="1" dirty="0" smtClean="0"/>
              <a:t> </a:t>
            </a:r>
            <a:r>
              <a:rPr lang="fi-FI" b="1" i="1" dirty="0" err="1" smtClean="0"/>
              <a:t>documentation</a:t>
            </a:r>
            <a:r>
              <a:rPr lang="fi-FI" b="1" i="1" dirty="0" smtClean="0"/>
              <a:t> for </a:t>
            </a:r>
            <a:r>
              <a:rPr lang="fi-FI" b="1" i="1" dirty="0" err="1" smtClean="0"/>
              <a:t>that</a:t>
            </a:r>
            <a:r>
              <a:rPr lang="fi-FI" b="1" i="1" dirty="0" smtClean="0"/>
              <a:t> </a:t>
            </a:r>
            <a:r>
              <a:rPr lang="fi-FI" b="1" i="1" dirty="0" err="1" smtClean="0"/>
              <a:t>server</a:t>
            </a:r>
            <a:r>
              <a:rPr lang="fi-FI" b="1" i="1" dirty="0" smtClean="0"/>
              <a:t> for </a:t>
            </a:r>
            <a:r>
              <a:rPr lang="fi-FI" b="1" i="1" dirty="0" err="1" smtClean="0"/>
              <a:t>more</a:t>
            </a:r>
            <a:r>
              <a:rPr lang="fi-FI" b="1" i="1" dirty="0" smtClean="0"/>
              <a:t> </a:t>
            </a:r>
            <a:r>
              <a:rPr lang="fi-FI" b="1" i="1" dirty="0" err="1" smtClean="0"/>
              <a:t>information</a:t>
            </a:r>
            <a:r>
              <a:rPr lang="fi-FI" b="1" i="1" dirty="0" smtClean="0"/>
              <a:t>.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33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Examples</a:t>
            </a:r>
            <a:r>
              <a:rPr lang="fi-FI" dirty="0" smtClean="0"/>
              <a:t>:</a:t>
            </a:r>
          </a:p>
          <a:p>
            <a:pPr marL="0" indent="0">
              <a:buNone/>
            </a:pPr>
            <a:r>
              <a:rPr lang="fi-FI" dirty="0"/>
              <a:t> </a:t>
            </a:r>
            <a:r>
              <a:rPr lang="fi-FI" dirty="0" smtClean="0"/>
              <a:t>   </a:t>
            </a:r>
          </a:p>
          <a:p>
            <a:pPr marL="0" indent="0" algn="ctr">
              <a:buNone/>
            </a:pPr>
            <a:r>
              <a:rPr lang="fi-FI" dirty="0" smtClean="0"/>
              <a:t>//Select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fields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Students</a:t>
            </a:r>
            <a:r>
              <a:rPr lang="fi-FI" dirty="0" smtClean="0"/>
              <a:t> </a:t>
            </a:r>
            <a:r>
              <a:rPr lang="fi-FI" dirty="0" err="1" smtClean="0"/>
              <a:t>table</a:t>
            </a:r>
            <a:endParaRPr lang="fi-FI" dirty="0" smtClean="0"/>
          </a:p>
          <a:p>
            <a:pPr marL="0" indent="0" algn="ctr">
              <a:buNone/>
            </a:pPr>
            <a:r>
              <a:rPr lang="en-US" b="1" i="1" dirty="0"/>
              <a:t>select * from student</a:t>
            </a:r>
            <a:r>
              <a:rPr lang="en-US" b="1" i="1" dirty="0" smtClean="0"/>
              <a:t>;</a:t>
            </a:r>
          </a:p>
          <a:p>
            <a:pPr marL="0" indent="0" algn="ctr">
              <a:buNone/>
            </a:pPr>
            <a:r>
              <a:rPr lang="fi-FI" dirty="0"/>
              <a:t>//Select </a:t>
            </a:r>
            <a:r>
              <a:rPr lang="fi-FI" dirty="0" err="1" smtClean="0"/>
              <a:t>first</a:t>
            </a:r>
            <a:r>
              <a:rPr lang="fi-FI" dirty="0" smtClean="0"/>
              <a:t> and </a:t>
            </a:r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dirty="0" err="1"/>
              <a:t>fields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Students</a:t>
            </a:r>
            <a:r>
              <a:rPr lang="fi-FI" dirty="0"/>
              <a:t> </a:t>
            </a:r>
            <a:r>
              <a:rPr lang="fi-FI" dirty="0" err="1"/>
              <a:t>table</a:t>
            </a:r>
            <a:endParaRPr lang="fi-FI" dirty="0"/>
          </a:p>
          <a:p>
            <a:pPr marL="0" indent="0" algn="ctr">
              <a:buNone/>
            </a:pPr>
            <a:r>
              <a:rPr lang="en-US" b="1" i="1" dirty="0"/>
              <a:t>select </a:t>
            </a:r>
            <a:r>
              <a:rPr lang="en-US" b="1" i="1" dirty="0" err="1"/>
              <a:t>first,address</a:t>
            </a:r>
            <a:r>
              <a:rPr lang="en-US" b="1" i="1" dirty="0"/>
              <a:t> from student</a:t>
            </a:r>
            <a:r>
              <a:rPr lang="en-US" b="1" i="1" dirty="0" smtClean="0"/>
              <a:t>;</a:t>
            </a:r>
          </a:p>
          <a:p>
            <a:pPr marL="0" indent="0" algn="ctr">
              <a:buNone/>
            </a:pPr>
            <a:r>
              <a:rPr lang="fi-FI" dirty="0"/>
              <a:t>//Select </a:t>
            </a:r>
            <a:r>
              <a:rPr lang="fi-FI" dirty="0" err="1"/>
              <a:t>first</a:t>
            </a:r>
            <a:r>
              <a:rPr lang="fi-FI" dirty="0"/>
              <a:t> and </a:t>
            </a:r>
            <a:r>
              <a:rPr lang="fi-FI" dirty="0" err="1"/>
              <a:t>address</a:t>
            </a:r>
            <a:r>
              <a:rPr lang="fi-FI" dirty="0"/>
              <a:t> </a:t>
            </a:r>
            <a:r>
              <a:rPr lang="fi-FI" dirty="0" err="1"/>
              <a:t>fields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Students</a:t>
            </a:r>
            <a:r>
              <a:rPr lang="fi-FI" dirty="0"/>
              <a:t> </a:t>
            </a:r>
            <a:r>
              <a:rPr lang="fi-FI" dirty="0" err="1" smtClean="0"/>
              <a:t>table</a:t>
            </a:r>
            <a:r>
              <a:rPr lang="fi-FI" dirty="0" smtClean="0"/>
              <a:t> </a:t>
            </a:r>
            <a:r>
              <a:rPr lang="fi-FI" dirty="0" err="1" smtClean="0"/>
              <a:t>where</a:t>
            </a:r>
            <a:r>
              <a:rPr lang="fi-FI" dirty="0" smtClean="0"/>
              <a:t> </a:t>
            </a:r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equals</a:t>
            </a:r>
            <a:r>
              <a:rPr lang="fi-FI" dirty="0" smtClean="0"/>
              <a:t> ”Markus”</a:t>
            </a:r>
          </a:p>
          <a:p>
            <a:pPr marL="0" indent="0" algn="ctr">
              <a:buNone/>
            </a:pPr>
            <a:r>
              <a:rPr lang="en-US" b="1" i="1" dirty="0"/>
              <a:t>select </a:t>
            </a:r>
            <a:r>
              <a:rPr lang="en-US" b="1" i="1" dirty="0" err="1"/>
              <a:t>first,address</a:t>
            </a:r>
            <a:r>
              <a:rPr lang="en-US" b="1" i="1" dirty="0"/>
              <a:t> from student where first="Markus";</a:t>
            </a:r>
            <a:endParaRPr lang="fi-FI" b="1" i="1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Fecth</a:t>
            </a:r>
            <a:r>
              <a:rPr lang="fi-FI" dirty="0"/>
              <a:t> Data </a:t>
            </a:r>
            <a:r>
              <a:rPr lang="fi-FI" dirty="0" err="1"/>
              <a:t>With</a:t>
            </a:r>
            <a:r>
              <a:rPr lang="fi-FI" dirty="0"/>
              <a:t> 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61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More </a:t>
            </a:r>
            <a:r>
              <a:rPr lang="fi-FI" dirty="0" err="1" smtClean="0"/>
              <a:t>examples</a:t>
            </a:r>
            <a:endParaRPr lang="fi-FI" dirty="0" smtClean="0"/>
          </a:p>
          <a:p>
            <a:pPr marL="0" indent="0" algn="ctr">
              <a:buNone/>
            </a:pPr>
            <a:r>
              <a:rPr lang="fi-FI" dirty="0" smtClean="0"/>
              <a:t>//Select </a:t>
            </a:r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Student</a:t>
            </a:r>
            <a:r>
              <a:rPr lang="fi-FI" dirty="0" smtClean="0"/>
              <a:t> </a:t>
            </a:r>
            <a:r>
              <a:rPr lang="fi-FI" dirty="0" err="1" smtClean="0"/>
              <a:t>where</a:t>
            </a:r>
            <a:r>
              <a:rPr lang="fi-FI" dirty="0"/>
              <a:t> </a:t>
            </a:r>
            <a:r>
              <a:rPr lang="fi-FI" dirty="0" err="1" smtClean="0"/>
              <a:t>last</a:t>
            </a:r>
            <a:r>
              <a:rPr lang="fi-FI" dirty="0" smtClean="0"/>
              <a:t>=”Veijola” and city=”Oulu”</a:t>
            </a:r>
          </a:p>
          <a:p>
            <a:pPr marL="0" indent="0" algn="ctr">
              <a:buNone/>
            </a:pPr>
            <a:r>
              <a:rPr lang="en-US" b="1" i="1" dirty="0"/>
              <a:t>select </a:t>
            </a:r>
            <a:r>
              <a:rPr lang="en-US" b="1" i="1" dirty="0" err="1"/>
              <a:t>first,address</a:t>
            </a:r>
            <a:r>
              <a:rPr lang="en-US" b="1" i="1" dirty="0"/>
              <a:t> from student where last="Veijola" and city="Oulu</a:t>
            </a:r>
            <a:r>
              <a:rPr lang="en-US" b="1" i="1" dirty="0" smtClean="0"/>
              <a:t>";</a:t>
            </a:r>
          </a:p>
          <a:p>
            <a:pPr marL="0" indent="0" algn="ctr">
              <a:buNone/>
            </a:pPr>
            <a:r>
              <a:rPr lang="fi-FI" dirty="0" smtClean="0"/>
              <a:t>//Select </a:t>
            </a:r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students</a:t>
            </a:r>
            <a:r>
              <a:rPr lang="fi-FI" dirty="0" smtClean="0"/>
              <a:t> </a:t>
            </a:r>
            <a:r>
              <a:rPr lang="fi-FI" dirty="0" err="1" smtClean="0"/>
              <a:t>where</a:t>
            </a:r>
            <a:r>
              <a:rPr lang="fi-FI" dirty="0" smtClean="0"/>
              <a:t> </a:t>
            </a:r>
            <a:r>
              <a:rPr lang="fi-FI" dirty="0" err="1" smtClean="0"/>
              <a:t>last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</a:t>
            </a:r>
            <a:r>
              <a:rPr lang="fi-FI" dirty="0" err="1" smtClean="0"/>
              <a:t>starts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”</a:t>
            </a:r>
            <a:r>
              <a:rPr lang="fi-FI" dirty="0" err="1" smtClean="0"/>
              <a:t>Ve</a:t>
            </a:r>
            <a:r>
              <a:rPr lang="fi-FI" dirty="0" smtClean="0"/>
              <a:t>”</a:t>
            </a:r>
          </a:p>
          <a:p>
            <a:pPr marL="0" indent="0" algn="ctr">
              <a:buNone/>
            </a:pPr>
            <a:r>
              <a:rPr lang="en-US" b="1" i="1" dirty="0"/>
              <a:t>select first from student where last LIKE "</a:t>
            </a:r>
            <a:r>
              <a:rPr lang="en-US" b="1" i="1" dirty="0" err="1"/>
              <a:t>Ve</a:t>
            </a:r>
            <a:r>
              <a:rPr lang="en-US" b="1" i="1" dirty="0"/>
              <a:t>%";</a:t>
            </a:r>
            <a:endParaRPr lang="en-US" b="1" i="1" dirty="0" smtClean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Fecth</a:t>
            </a:r>
            <a:r>
              <a:rPr lang="fi-FI" dirty="0"/>
              <a:t> Data </a:t>
            </a:r>
            <a:r>
              <a:rPr lang="fi-FI" dirty="0" err="1"/>
              <a:t>With</a:t>
            </a:r>
            <a:r>
              <a:rPr lang="fi-FI" dirty="0"/>
              <a:t> 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93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logical</a:t>
            </a:r>
            <a:r>
              <a:rPr lang="fi-FI" dirty="0" smtClean="0"/>
              <a:t> </a:t>
            </a:r>
            <a:r>
              <a:rPr lang="fi-FI" dirty="0" err="1" smtClean="0"/>
              <a:t>operators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use</a:t>
            </a:r>
            <a:r>
              <a:rPr lang="fi-FI" dirty="0" smtClean="0"/>
              <a:t> in WHERE </a:t>
            </a:r>
            <a:r>
              <a:rPr lang="fi-FI" dirty="0" err="1" smtClean="0"/>
              <a:t>clause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:</a:t>
            </a:r>
          </a:p>
          <a:p>
            <a:pPr lvl="1"/>
            <a:r>
              <a:rPr lang="fi-FI" dirty="0" smtClean="0"/>
              <a:t>AND</a:t>
            </a:r>
          </a:p>
          <a:p>
            <a:pPr lvl="1"/>
            <a:r>
              <a:rPr lang="fi-FI" dirty="0" smtClean="0"/>
              <a:t>OR</a:t>
            </a:r>
          </a:p>
          <a:p>
            <a:pPr lvl="1"/>
            <a:r>
              <a:rPr lang="fi-FI" dirty="0" smtClean="0"/>
              <a:t>NOT</a:t>
            </a:r>
          </a:p>
          <a:p>
            <a:pPr lvl="1"/>
            <a:r>
              <a:rPr lang="fi-FI" dirty="0" smtClean="0"/>
              <a:t>XOR</a:t>
            </a:r>
          </a:p>
          <a:p>
            <a:pPr lvl="1"/>
            <a:r>
              <a:rPr lang="fi-FI" dirty="0" smtClean="0"/>
              <a:t>LIKE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Fecth</a:t>
            </a:r>
            <a:r>
              <a:rPr lang="fi-FI" dirty="0"/>
              <a:t> Data </a:t>
            </a:r>
            <a:r>
              <a:rPr lang="fi-FI" dirty="0" err="1"/>
              <a:t>With</a:t>
            </a:r>
            <a:r>
              <a:rPr lang="fi-FI" dirty="0"/>
              <a:t> 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22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b="1" dirty="0"/>
              <a:t>UPDATE</a:t>
            </a:r>
            <a:r>
              <a:rPr lang="en-US" dirty="0"/>
              <a:t> </a:t>
            </a:r>
            <a:r>
              <a:rPr lang="en-US" dirty="0" smtClean="0"/>
              <a:t>command modifies </a:t>
            </a:r>
            <a:r>
              <a:rPr lang="en-US" dirty="0"/>
              <a:t>any field value of any MySQL table</a:t>
            </a:r>
            <a:r>
              <a:rPr lang="en-US" dirty="0" smtClean="0"/>
              <a:t>.</a:t>
            </a:r>
          </a:p>
          <a:p>
            <a:r>
              <a:rPr lang="en-US" dirty="0"/>
              <a:t>SQL syntax of UPDATE command to modify data into MySQL </a:t>
            </a:r>
            <a:r>
              <a:rPr lang="en-US" dirty="0" smtClean="0"/>
              <a:t>table:</a:t>
            </a:r>
          </a:p>
          <a:p>
            <a:pPr marL="0" indent="0" algn="ctr">
              <a:buNone/>
            </a:pPr>
            <a:r>
              <a:rPr lang="en-US" b="1" i="1" dirty="0"/>
              <a:t>UPDATE </a:t>
            </a:r>
            <a:r>
              <a:rPr lang="en-US" b="1" i="1" dirty="0" err="1"/>
              <a:t>table_name</a:t>
            </a:r>
            <a:r>
              <a:rPr lang="en-US" b="1" i="1" dirty="0"/>
              <a:t> SET field1=new-value1, field2=new-value2</a:t>
            </a:r>
          </a:p>
          <a:p>
            <a:pPr marL="0" indent="0" algn="ctr">
              <a:buNone/>
            </a:pPr>
            <a:r>
              <a:rPr lang="en-US" b="1" i="1" dirty="0"/>
              <a:t>[WHERE Clause]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09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</a:t>
            </a:r>
            <a:r>
              <a:rPr lang="en-US" dirty="0" err="1"/>
              <a:t>MySql</a:t>
            </a:r>
            <a:r>
              <a:rPr lang="en-US" dirty="0"/>
              <a:t> session has the safe-updates option </a:t>
            </a:r>
            <a:r>
              <a:rPr lang="en-US" dirty="0" smtClean="0"/>
              <a:t>set on. This means that you must use some of your KEY attributes in your WHERE query (like  PRIMARY_KEY) or you must set the safe-updates option off from Edit -&gt; Preferences -&gt; SQL Editor and uncheck the “Safe Updates” checkbox from bottom. Or you can execute next command </a:t>
            </a:r>
            <a:r>
              <a:rPr lang="en-US" dirty="0"/>
              <a:t>before update: </a:t>
            </a:r>
            <a:r>
              <a:rPr lang="en-US" b="1" i="1" dirty="0"/>
              <a:t>SET SQL_SAFE_UPDATES = 0</a:t>
            </a:r>
            <a:r>
              <a:rPr lang="en-US" b="1" i="1" dirty="0" smtClean="0"/>
              <a:t>;</a:t>
            </a:r>
          </a:p>
          <a:p>
            <a:r>
              <a:rPr lang="en-US" dirty="0" smtClean="0"/>
              <a:t>Note that </a:t>
            </a:r>
            <a:r>
              <a:rPr lang="en-US" dirty="0"/>
              <a:t>safe-updates option </a:t>
            </a:r>
            <a:r>
              <a:rPr lang="en-US" dirty="0" smtClean="0"/>
              <a:t>affect also to delete operations!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67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Update </a:t>
            </a:r>
            <a:r>
              <a:rPr lang="fi-FI" dirty="0" err="1" smtClean="0"/>
              <a:t>Example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09" y="3573016"/>
            <a:ext cx="8338802" cy="36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05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delete a record from any MySQL table, then you can use SQL command </a:t>
            </a:r>
            <a:r>
              <a:rPr lang="en-US" b="1" dirty="0"/>
              <a:t>DELETE </a:t>
            </a:r>
            <a:r>
              <a:rPr lang="en-US" b="1" dirty="0" smtClean="0"/>
              <a:t>FROM.</a:t>
            </a:r>
          </a:p>
          <a:p>
            <a:r>
              <a:rPr lang="en-US" dirty="0"/>
              <a:t>SQL syntax of DELETE command to delete data from a MySQL </a:t>
            </a:r>
            <a:r>
              <a:rPr lang="en-US" dirty="0" smtClean="0"/>
              <a:t>table:</a:t>
            </a:r>
          </a:p>
          <a:p>
            <a:pPr marL="0" indent="0" algn="ctr">
              <a:buNone/>
            </a:pPr>
            <a:r>
              <a:rPr lang="en-US" b="1" i="1" dirty="0"/>
              <a:t>DELETE FROM </a:t>
            </a:r>
            <a:r>
              <a:rPr lang="en-US" b="1" i="1" dirty="0" err="1"/>
              <a:t>table_name</a:t>
            </a:r>
            <a:r>
              <a:rPr lang="en-US" b="1" i="1" dirty="0"/>
              <a:t> [WHERE Clause]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47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WHERE clause is not specified, then </a:t>
            </a:r>
            <a:r>
              <a:rPr lang="en-US" dirty="0" smtClean="0"/>
              <a:t>ALL the </a:t>
            </a:r>
            <a:r>
              <a:rPr lang="en-US" dirty="0"/>
              <a:t>records will be deleted from the given MySQL table</a:t>
            </a:r>
            <a:r>
              <a:rPr lang="en-US" dirty="0" smtClean="0"/>
              <a:t>.</a:t>
            </a:r>
          </a:p>
          <a:p>
            <a:r>
              <a:rPr lang="en-US" dirty="0"/>
              <a:t>You can specify any condition using WHERE </a:t>
            </a:r>
            <a:r>
              <a:rPr lang="en-US" dirty="0" smtClean="0"/>
              <a:t>clause as in any other.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	       //Delete all rows from student table where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//first equals to ‘Markus’</a:t>
            </a:r>
          </a:p>
          <a:p>
            <a:pPr marL="0" indent="0" algn="ctr">
              <a:buNone/>
            </a:pPr>
            <a:r>
              <a:rPr lang="en-US" b="1" i="1" dirty="0"/>
              <a:t>delete from student where first='Markus';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578804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select </a:t>
            </a:r>
            <a:r>
              <a:rPr lang="en-US" dirty="0" smtClean="0"/>
              <a:t>rows with SELECT, </a:t>
            </a:r>
            <a:r>
              <a:rPr lang="en-US" dirty="0"/>
              <a:t>the </a:t>
            </a:r>
            <a:r>
              <a:rPr lang="en-US" b="1" i="1" dirty="0"/>
              <a:t>MySQL server is free to return them in any order</a:t>
            </a:r>
            <a:r>
              <a:rPr lang="en-US" dirty="0"/>
              <a:t>, unless you instruct it otherwise by saying how to sort the result. </a:t>
            </a:r>
            <a:endParaRPr lang="en-US" dirty="0" smtClean="0"/>
          </a:p>
          <a:p>
            <a:r>
              <a:rPr lang="en-US" dirty="0" smtClean="0"/>
              <a:t>You can sort </a:t>
            </a:r>
            <a:r>
              <a:rPr lang="en-US" dirty="0"/>
              <a:t>result set by adding an </a:t>
            </a:r>
            <a:r>
              <a:rPr lang="en-US" b="1" i="1" dirty="0"/>
              <a:t>ORDER BY </a:t>
            </a:r>
            <a:r>
              <a:rPr lang="en-US" dirty="0"/>
              <a:t>clause that names the column or columns you want to sort </a:t>
            </a:r>
            <a:r>
              <a:rPr lang="en-US" dirty="0" smtClean="0"/>
              <a:t>by.</a:t>
            </a:r>
          </a:p>
          <a:p>
            <a:r>
              <a:rPr lang="en-US" dirty="0"/>
              <a:t>SQL syntax of SELECT command along with ORDER BY clause to sort data from MySQL </a:t>
            </a:r>
            <a:r>
              <a:rPr lang="en-US" dirty="0" smtClean="0"/>
              <a:t>table:</a:t>
            </a:r>
          </a:p>
          <a:p>
            <a:pPr marL="0" indent="0" algn="ctr">
              <a:buNone/>
            </a:pPr>
            <a:r>
              <a:rPr lang="en-US" b="1" i="1" dirty="0"/>
              <a:t>SELECT field1, field2,...</a:t>
            </a:r>
            <a:r>
              <a:rPr lang="en-US" b="1" i="1" dirty="0" err="1"/>
              <a:t>fieldN</a:t>
            </a:r>
            <a:r>
              <a:rPr lang="en-US" b="1" i="1" dirty="0"/>
              <a:t> table_name1, table_name2...</a:t>
            </a:r>
          </a:p>
          <a:p>
            <a:pPr marL="0" indent="0" algn="ctr">
              <a:buNone/>
            </a:pPr>
            <a:r>
              <a:rPr lang="en-US" b="1" i="1" dirty="0"/>
              <a:t>ORDER BY field1, [field2...] [ASC [DESC]]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Sorting Results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81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keyword ASC or DESC to get result in ascending or descending order. By default, it's ascending order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You can use </a:t>
            </a:r>
            <a:r>
              <a:rPr lang="en-US" dirty="0" smtClean="0"/>
              <a:t>WHERE or LIKE </a:t>
            </a:r>
            <a:r>
              <a:rPr lang="en-US" dirty="0"/>
              <a:t>clause in usual way to put condition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marL="0" indent="0" algn="ctr">
              <a:buNone/>
            </a:pPr>
            <a:r>
              <a:rPr lang="en-US" b="1" i="1" dirty="0"/>
              <a:t>SELECT * from student ORDER BY first ASC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Results</a:t>
            </a:r>
          </a:p>
        </p:txBody>
      </p:sp>
    </p:spTree>
    <p:extLst>
      <p:ext uri="{BB962C8B-B14F-4D97-AF65-F5344CB8AC3E}">
        <p14:creationId xmlns:p14="http://schemas.microsoft.com/office/powerpoint/2010/main" val="69446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SQL </a:t>
            </a:r>
            <a:r>
              <a:rPr lang="en-US" dirty="0" smtClean="0"/>
              <a:t>stands </a:t>
            </a:r>
            <a:r>
              <a:rPr lang="en-US" b="1" i="1" dirty="0"/>
              <a:t>for Structured Query Language</a:t>
            </a:r>
            <a:r>
              <a:rPr lang="en-US" dirty="0"/>
              <a:t>. SQL is used to communicate with a database. </a:t>
            </a:r>
            <a:endParaRPr lang="en-US" dirty="0" smtClean="0"/>
          </a:p>
          <a:p>
            <a:r>
              <a:rPr lang="en-US" dirty="0" smtClean="0"/>
              <a:t>According </a:t>
            </a:r>
            <a:r>
              <a:rPr lang="en-US" dirty="0"/>
              <a:t>to ANSI (American National Standards Institute), </a:t>
            </a:r>
            <a:r>
              <a:rPr lang="en-US" b="1" i="1" dirty="0"/>
              <a:t>it is the standard language for relational database management systems</a:t>
            </a:r>
            <a:r>
              <a:rPr lang="en-US" dirty="0" smtClean="0"/>
              <a:t>.</a:t>
            </a:r>
          </a:p>
          <a:p>
            <a:r>
              <a:rPr lang="en-US" dirty="0"/>
              <a:t>Using SQL we can perform tasks such as update data on a database, or retrieve data from a database. </a:t>
            </a:r>
            <a:endParaRPr lang="en-US" dirty="0" smtClean="0"/>
          </a:p>
          <a:p>
            <a:r>
              <a:rPr lang="en-US" dirty="0"/>
              <a:t>Some common relational database management systems that use SQL are: Oracle, Sybase, Microsoft SQL Server, Access, Ingres, etc. </a:t>
            </a:r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dirty="0"/>
              <a:t>most database systems use SQL, most of them also have their </a:t>
            </a:r>
            <a:r>
              <a:rPr lang="en-US" b="1" i="1" dirty="0"/>
              <a:t>own additional proprietary extensions that are usually only used on their system. </a:t>
            </a:r>
            <a:endParaRPr lang="en-US" b="1" i="1" dirty="0" smtClean="0"/>
          </a:p>
          <a:p>
            <a:r>
              <a:rPr lang="en-US" dirty="0"/>
              <a:t>However, the standard SQL commands such as "Select", "Insert", "Update", "Delete", "Create", and "Drop" can be used to accomplish almost everything that one needs to do with a database.</a:t>
            </a:r>
            <a:endParaRPr lang="fi-FI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4908-B9A4-40F7-871E-9BC4195B2576}" type="datetime1">
              <a:rPr lang="fi-FI" smtClean="0"/>
              <a:t>25.9.2015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Introduction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81241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ALTER</a:t>
            </a:r>
            <a:r>
              <a:rPr lang="en-US" dirty="0"/>
              <a:t> command is very useful when </a:t>
            </a:r>
            <a:r>
              <a:rPr lang="en-US" b="1" i="1" dirty="0"/>
              <a:t>you want to change a name of your table, any table field or if you want to add or delete an existing column in a table</a:t>
            </a:r>
            <a:r>
              <a:rPr lang="en-US" b="1" i="1" dirty="0" smtClean="0"/>
              <a:t>.</a:t>
            </a:r>
          </a:p>
          <a:p>
            <a:r>
              <a:rPr lang="en-US" dirty="0" smtClean="0"/>
              <a:t>Examples:</a:t>
            </a:r>
          </a:p>
          <a:p>
            <a:pPr marL="0" indent="0" algn="ctr">
              <a:buNone/>
            </a:pPr>
            <a:r>
              <a:rPr lang="en-US" dirty="0" smtClean="0"/>
              <a:t>//Change the name of student table to trainer</a:t>
            </a:r>
          </a:p>
          <a:p>
            <a:pPr marL="0" indent="0" algn="ctr">
              <a:buNone/>
            </a:pPr>
            <a:r>
              <a:rPr lang="en-US" b="1" i="1" dirty="0"/>
              <a:t>ALTER TABLE </a:t>
            </a:r>
            <a:r>
              <a:rPr lang="en-US" b="1" i="1" dirty="0" smtClean="0"/>
              <a:t>student RENAME </a:t>
            </a:r>
            <a:r>
              <a:rPr lang="en-US" b="1" i="1" dirty="0"/>
              <a:t>TO </a:t>
            </a:r>
            <a:r>
              <a:rPr lang="en-US" b="1" i="1" dirty="0" smtClean="0"/>
              <a:t>trainer;</a:t>
            </a:r>
          </a:p>
          <a:p>
            <a:pPr marL="0" indent="0" algn="ctr">
              <a:buNone/>
            </a:pPr>
            <a:r>
              <a:rPr lang="en-US" dirty="0" smtClean="0"/>
              <a:t>//Remove column first from table. NOTE! Drop command</a:t>
            </a:r>
          </a:p>
          <a:p>
            <a:pPr marL="0" indent="0" algn="ctr">
              <a:buNone/>
            </a:pPr>
            <a:r>
              <a:rPr lang="en-US" dirty="0" smtClean="0"/>
              <a:t>//works only if there is more than one column in table!</a:t>
            </a:r>
          </a:p>
          <a:p>
            <a:pPr marL="0" indent="0" algn="ctr">
              <a:buNone/>
            </a:pPr>
            <a:r>
              <a:rPr lang="en-US" b="1" i="1" dirty="0"/>
              <a:t>ALTER TABLE student  DROP first;</a:t>
            </a:r>
            <a:endParaRPr lang="en-US" b="1" i="1" dirty="0" smtClean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8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examples:</a:t>
            </a:r>
          </a:p>
          <a:p>
            <a:pPr marL="0" indent="0" algn="ctr">
              <a:buNone/>
            </a:pPr>
            <a:r>
              <a:rPr lang="en-US" dirty="0" smtClean="0"/>
              <a:t>//Add new field email to student table with type VARCHAR</a:t>
            </a:r>
          </a:p>
          <a:p>
            <a:pPr marL="0" indent="0" algn="ctr">
              <a:buNone/>
            </a:pPr>
            <a:r>
              <a:rPr lang="en-US" b="1" i="1" dirty="0"/>
              <a:t>ALTER TABLE student ADD email VARCHAR(30</a:t>
            </a:r>
            <a:r>
              <a:rPr lang="en-US" b="1" i="1" dirty="0" smtClean="0"/>
              <a:t>);</a:t>
            </a:r>
          </a:p>
          <a:p>
            <a:pPr marL="0" indent="0" algn="ctr">
              <a:buNone/>
            </a:pPr>
            <a:r>
              <a:rPr lang="en-US" dirty="0" smtClean="0"/>
              <a:t>//Change the type of column</a:t>
            </a:r>
          </a:p>
          <a:p>
            <a:pPr marL="0" indent="0" algn="ctr">
              <a:buNone/>
            </a:pPr>
            <a:r>
              <a:rPr lang="en-US" b="1" i="1" dirty="0"/>
              <a:t>ALTER TABLE student MODIFY email CHAR(20</a:t>
            </a:r>
            <a:r>
              <a:rPr lang="en-US" b="1" i="1" dirty="0" smtClean="0"/>
              <a:t>);</a:t>
            </a:r>
          </a:p>
          <a:p>
            <a:r>
              <a:rPr lang="en-US" dirty="0" smtClean="0"/>
              <a:t>There are also many other things you can do with MODIFY or CHANGE but I leave it to you for checking from documentation.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</a:t>
            </a:r>
          </a:p>
        </p:txBody>
      </p:sp>
    </p:spTree>
    <p:extLst>
      <p:ext uri="{BB962C8B-B14F-4D97-AF65-F5344CB8AC3E}">
        <p14:creationId xmlns:p14="http://schemas.microsoft.com/office/powerpoint/2010/main" val="3606988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Joins are very important concept when thinking how efficient or high-performance our database is, in context of making queries to our database.</a:t>
            </a:r>
          </a:p>
          <a:p>
            <a:r>
              <a:rPr lang="en-US" dirty="0" smtClean="0"/>
              <a:t>Joins means basically </a:t>
            </a:r>
            <a:r>
              <a:rPr lang="en-US" dirty="0"/>
              <a:t>next thing</a:t>
            </a:r>
            <a:r>
              <a:rPr lang="en-US" dirty="0" smtClean="0"/>
              <a:t>: </a:t>
            </a:r>
            <a:r>
              <a:rPr lang="en-US" b="1" i="1" dirty="0" smtClean="0"/>
              <a:t>get </a:t>
            </a:r>
            <a:r>
              <a:rPr lang="en-US" b="1" i="1" dirty="0"/>
              <a:t>data from multiple tables in a single query. </a:t>
            </a:r>
            <a:endParaRPr lang="en-US" b="1" i="1" dirty="0" smtClean="0"/>
          </a:p>
          <a:p>
            <a:r>
              <a:rPr lang="en-US" dirty="0"/>
              <a:t>You can use JOINS in SELECT, UPDATE and DELETE statements to join MySQL tables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different kind of JOINS you can use and they work a little bit different: INNER JOIN(or just JOIN),LEFT JOIN,RIGHT JOIN and OUT</a:t>
            </a:r>
            <a:r>
              <a:rPr lang="fi-FI" dirty="0" smtClean="0"/>
              <a:t>ER JOIN.</a:t>
            </a:r>
          </a:p>
          <a:p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need</a:t>
            </a:r>
            <a:r>
              <a:rPr lang="fi-FI" dirty="0" smtClean="0"/>
              <a:t> to </a:t>
            </a:r>
            <a:r>
              <a:rPr lang="fi-FI" dirty="0" err="1" smtClean="0"/>
              <a:t>use</a:t>
            </a:r>
            <a:r>
              <a:rPr lang="fi-FI" dirty="0" smtClean="0"/>
              <a:t> KEYS </a:t>
            </a:r>
            <a:r>
              <a:rPr lang="fi-FI" dirty="0" err="1" smtClean="0"/>
              <a:t>like</a:t>
            </a:r>
            <a:r>
              <a:rPr lang="fi-FI" dirty="0" smtClean="0"/>
              <a:t> FOREIGN_KEY and PRIMARY_KEY to </a:t>
            </a: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joins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tables</a:t>
            </a:r>
            <a:r>
              <a:rPr lang="fi-FI" dirty="0" smtClean="0"/>
              <a:t>.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64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err="1" smtClean="0"/>
              <a:t>Let’s</a:t>
            </a:r>
            <a:r>
              <a:rPr lang="fi-FI" dirty="0" smtClean="0"/>
              <a:t> </a:t>
            </a:r>
            <a:r>
              <a:rPr lang="fi-FI" dirty="0" err="1" smtClean="0"/>
              <a:t>solve</a:t>
            </a:r>
            <a:r>
              <a:rPr lang="fi-FI" dirty="0" smtClean="0"/>
              <a:t>  a </a:t>
            </a:r>
            <a:r>
              <a:rPr lang="fi-FI" dirty="0" err="1" smtClean="0"/>
              <a:t>problem</a:t>
            </a:r>
            <a:r>
              <a:rPr lang="fi-FI" dirty="0"/>
              <a:t>:</a:t>
            </a:r>
            <a:r>
              <a:rPr lang="fi-FI" dirty="0" smtClean="0"/>
              <a:t> A </a:t>
            </a:r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 smtClean="0"/>
              <a:t>want’s</a:t>
            </a:r>
            <a:r>
              <a:rPr lang="fi-FI" dirty="0" smtClean="0"/>
              <a:t> us to </a:t>
            </a:r>
            <a:r>
              <a:rPr lang="fi-FI" dirty="0" err="1" smtClean="0"/>
              <a:t>build</a:t>
            </a:r>
            <a:r>
              <a:rPr lang="fi-FI" dirty="0" smtClean="0"/>
              <a:t> a </a:t>
            </a:r>
            <a:r>
              <a:rPr lang="fi-FI" dirty="0" err="1" smtClean="0"/>
              <a:t>student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, </a:t>
            </a:r>
            <a:r>
              <a:rPr lang="fi-FI" dirty="0" err="1" smtClean="0"/>
              <a:t>where</a:t>
            </a:r>
            <a:r>
              <a:rPr lang="fi-FI" dirty="0" smtClean="0"/>
              <a:t> a </a:t>
            </a:r>
            <a:r>
              <a:rPr lang="fi-FI" dirty="0" err="1" smtClean="0"/>
              <a:t>student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”join” in </a:t>
            </a:r>
            <a:r>
              <a:rPr lang="fi-FI" dirty="0" smtClean="0"/>
              <a:t>a </a:t>
            </a:r>
            <a:r>
              <a:rPr lang="fi-FI" dirty="0" err="1" smtClean="0"/>
              <a:t>course</a:t>
            </a:r>
            <a:r>
              <a:rPr lang="fi-FI" dirty="0" smtClean="0"/>
              <a:t> </a:t>
            </a:r>
            <a:r>
              <a:rPr lang="fi-FI" dirty="0" smtClean="0"/>
              <a:t>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customers</a:t>
            </a:r>
            <a:r>
              <a:rPr lang="fi-FI" dirty="0" smtClean="0"/>
              <a:t> </a:t>
            </a:r>
            <a:r>
              <a:rPr lang="fi-FI" dirty="0" err="1" smtClean="0"/>
              <a:t>school</a:t>
            </a:r>
            <a:r>
              <a:rPr lang="fi-FI" dirty="0" smtClean="0"/>
              <a:t>. </a:t>
            </a:r>
          </a:p>
          <a:p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 smtClean="0"/>
              <a:t>wants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then</a:t>
            </a:r>
            <a:r>
              <a:rPr lang="fi-FI" dirty="0" smtClean="0"/>
              <a:t> </a:t>
            </a:r>
            <a:r>
              <a:rPr lang="fi-FI" dirty="0" err="1" smtClean="0"/>
              <a:t>make</a:t>
            </a:r>
            <a:r>
              <a:rPr lang="fi-FI" dirty="0" smtClean="0"/>
              <a:t> </a:t>
            </a:r>
            <a:r>
              <a:rPr lang="fi-FI" dirty="0" err="1" smtClean="0"/>
              <a:t>next</a:t>
            </a:r>
            <a:r>
              <a:rPr lang="fi-FI" dirty="0" smtClean="0"/>
              <a:t> </a:t>
            </a:r>
            <a:r>
              <a:rPr lang="fi-FI" dirty="0" err="1" smtClean="0"/>
              <a:t>kind</a:t>
            </a:r>
            <a:r>
              <a:rPr lang="fi-FI" dirty="0" smtClean="0"/>
              <a:t> of </a:t>
            </a:r>
            <a:r>
              <a:rPr lang="fi-FI" dirty="0" err="1" smtClean="0"/>
              <a:t>queries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:</a:t>
            </a:r>
          </a:p>
          <a:p>
            <a:pPr lvl="1"/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 smtClean="0"/>
              <a:t>wants</a:t>
            </a:r>
            <a:r>
              <a:rPr lang="fi-FI" dirty="0" smtClean="0"/>
              <a:t> to </a:t>
            </a:r>
            <a:r>
              <a:rPr lang="fi-FI" dirty="0" err="1" smtClean="0"/>
              <a:t>now</a:t>
            </a:r>
            <a:r>
              <a:rPr lang="fi-FI" dirty="0" smtClean="0"/>
              <a:t>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course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student</a:t>
            </a:r>
            <a:r>
              <a:rPr lang="fi-FI" dirty="0" smtClean="0"/>
              <a:t> </a:t>
            </a:r>
            <a:r>
              <a:rPr lang="fi-FI" dirty="0" err="1" smtClean="0"/>
              <a:t>has</a:t>
            </a:r>
            <a:r>
              <a:rPr lang="fi-FI" dirty="0" smtClean="0"/>
              <a:t> </a:t>
            </a:r>
            <a:r>
              <a:rPr lang="fi-FI" dirty="0" err="1" smtClean="0"/>
              <a:t>applied</a:t>
            </a:r>
            <a:r>
              <a:rPr lang="fi-FI" dirty="0" smtClean="0"/>
              <a:t> (for </a:t>
            </a:r>
            <a:r>
              <a:rPr lang="fi-FI" dirty="0" err="1" smtClean="0"/>
              <a:t>example</a:t>
            </a:r>
            <a:r>
              <a:rPr lang="fi-FI" dirty="0" smtClean="0"/>
              <a:t> </a:t>
            </a:r>
            <a:r>
              <a:rPr lang="fi-FI" dirty="0" err="1" smtClean="0"/>
              <a:t>seraching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student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).</a:t>
            </a:r>
          </a:p>
          <a:p>
            <a:pPr lvl="1"/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see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course</a:t>
            </a:r>
            <a:r>
              <a:rPr lang="fi-FI" dirty="0" smtClean="0"/>
              <a:t>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student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part</a:t>
            </a:r>
            <a:r>
              <a:rPr lang="fi-FI" dirty="0" smtClean="0"/>
              <a:t> of it (for </a:t>
            </a:r>
            <a:r>
              <a:rPr lang="fi-FI" dirty="0" err="1" smtClean="0"/>
              <a:t>example</a:t>
            </a:r>
            <a:r>
              <a:rPr lang="fi-FI" dirty="0" smtClean="0"/>
              <a:t> </a:t>
            </a:r>
            <a:r>
              <a:rPr lang="fi-FI" dirty="0" err="1" smtClean="0"/>
              <a:t>giving</a:t>
            </a:r>
            <a:r>
              <a:rPr lang="fi-FI" dirty="0" smtClean="0"/>
              <a:t> a </a:t>
            </a:r>
            <a:r>
              <a:rPr lang="fi-FI" dirty="0" err="1" smtClean="0"/>
              <a:t>course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</a:t>
            </a:r>
            <a:r>
              <a:rPr lang="fi-FI" dirty="0" err="1" smtClean="0"/>
              <a:t>like</a:t>
            </a:r>
            <a:r>
              <a:rPr lang="fi-FI" dirty="0" smtClean="0"/>
              <a:t> ”HTML” </a:t>
            </a:r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see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Jane and John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attended</a:t>
            </a:r>
            <a:r>
              <a:rPr lang="fi-FI" dirty="0" smtClean="0"/>
              <a:t>).</a:t>
            </a:r>
          </a:p>
          <a:p>
            <a:r>
              <a:rPr lang="fi-FI" dirty="0" smtClean="0"/>
              <a:t>Using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very</a:t>
            </a:r>
            <a:r>
              <a:rPr lang="fi-FI" dirty="0" smtClean="0"/>
              <a:t> </a:t>
            </a:r>
            <a:r>
              <a:rPr lang="fi-FI" dirty="0" err="1" smtClean="0"/>
              <a:t>simple</a:t>
            </a:r>
            <a:r>
              <a:rPr lang="fi-FI" dirty="0" smtClean="0"/>
              <a:t> </a:t>
            </a:r>
            <a:r>
              <a:rPr lang="fi-FI" dirty="0" err="1" smtClean="0"/>
              <a:t>specification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allready</a:t>
            </a:r>
            <a:r>
              <a:rPr lang="fi-FI" dirty="0" smtClean="0"/>
              <a:t> </a:t>
            </a:r>
            <a:r>
              <a:rPr lang="fi-FI" dirty="0" err="1" smtClean="0"/>
              <a:t>see</a:t>
            </a:r>
            <a:r>
              <a:rPr lang="fi-FI" dirty="0" smtClean="0"/>
              <a:t> </a:t>
            </a:r>
            <a:r>
              <a:rPr lang="fi-FI" dirty="0" err="1" smtClean="0"/>
              <a:t>tha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need</a:t>
            </a:r>
            <a:r>
              <a:rPr lang="fi-FI" dirty="0" smtClean="0"/>
              <a:t>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tables</a:t>
            </a:r>
            <a:r>
              <a:rPr lang="fi-FI" dirty="0" smtClean="0"/>
              <a:t>: </a:t>
            </a:r>
            <a:r>
              <a:rPr lang="fi-FI" dirty="0" err="1" smtClean="0"/>
              <a:t>Student</a:t>
            </a:r>
            <a:r>
              <a:rPr lang="fi-FI" dirty="0" smtClean="0"/>
              <a:t> and Course.</a:t>
            </a:r>
          </a:p>
          <a:p>
            <a:pPr lvl="1"/>
            <a:endParaRPr lang="fi-FI" dirty="0" smtClean="0"/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Joins</a:t>
            </a:r>
          </a:p>
        </p:txBody>
      </p:sp>
    </p:spTree>
    <p:extLst>
      <p:ext uri="{BB962C8B-B14F-4D97-AF65-F5344CB8AC3E}">
        <p14:creationId xmlns:p14="http://schemas.microsoft.com/office/powerpoint/2010/main" val="2971414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schema</a:t>
            </a:r>
            <a:r>
              <a:rPr lang="fi-FI" dirty="0" smtClean="0"/>
              <a:t> of </a:t>
            </a:r>
            <a:r>
              <a:rPr lang="fi-FI" dirty="0" err="1" smtClean="0"/>
              <a:t>our</a:t>
            </a:r>
            <a:r>
              <a:rPr lang="fi-FI" dirty="0" smtClean="0"/>
              <a:t> </a:t>
            </a:r>
            <a:r>
              <a:rPr lang="fi-FI" dirty="0" err="1" smtClean="0"/>
              <a:t>application</a:t>
            </a:r>
            <a:r>
              <a:rPr lang="fi-FI" dirty="0" smtClean="0"/>
              <a:t>….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Joins</a:t>
            </a:r>
          </a:p>
        </p:txBody>
      </p:sp>
      <p:graphicFrame>
        <p:nvGraphicFramePr>
          <p:cNvPr id="6" name="Taulukk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083925"/>
              </p:ext>
            </p:extLst>
          </p:nvPr>
        </p:nvGraphicFramePr>
        <p:xfrm>
          <a:off x="422491" y="3351825"/>
          <a:ext cx="4941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247"/>
                <a:gridCol w="1634411"/>
                <a:gridCol w="2178939"/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course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Jane </a:t>
                      </a:r>
                      <a:r>
                        <a:rPr lang="fi-FI" dirty="0" err="1" smtClean="0"/>
                        <a:t>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James 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Lisa </a:t>
                      </a:r>
                      <a:r>
                        <a:rPr lang="fi-FI" dirty="0" err="1" smtClean="0"/>
                        <a:t>Bald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ulukk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94259"/>
              </p:ext>
            </p:extLst>
          </p:nvPr>
        </p:nvGraphicFramePr>
        <p:xfrm>
          <a:off x="5745516" y="3351825"/>
          <a:ext cx="203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C#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iruutu 7"/>
          <p:cNvSpPr txBox="1"/>
          <p:nvPr/>
        </p:nvSpPr>
        <p:spPr>
          <a:xfrm>
            <a:off x="395464" y="293226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Student</a:t>
            </a:r>
            <a:endParaRPr lang="en-US" dirty="0"/>
          </a:p>
        </p:txBody>
      </p:sp>
      <p:sp>
        <p:nvSpPr>
          <p:cNvPr id="9" name="Tekstiruutu 8"/>
          <p:cNvSpPr txBox="1"/>
          <p:nvPr/>
        </p:nvSpPr>
        <p:spPr>
          <a:xfrm>
            <a:off x="5745516" y="298249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27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Needed</a:t>
            </a:r>
            <a:r>
              <a:rPr lang="fi-FI" dirty="0" smtClean="0"/>
              <a:t> </a:t>
            </a:r>
            <a:r>
              <a:rPr lang="fi-FI" dirty="0" err="1" smtClean="0"/>
              <a:t>Tables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996952"/>
            <a:ext cx="4880782" cy="238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51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Specify </a:t>
            </a:r>
            <a:r>
              <a:rPr lang="en-US" dirty="0"/>
              <a:t>a </a:t>
            </a:r>
            <a:r>
              <a:rPr lang="en-US" dirty="0" smtClean="0"/>
              <a:t>Foreign Key </a:t>
            </a:r>
            <a:r>
              <a:rPr lang="en-US" dirty="0"/>
              <a:t>R</a:t>
            </a:r>
            <a:r>
              <a:rPr lang="en-US" dirty="0" smtClean="0"/>
              <a:t>elationship!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429000"/>
            <a:ext cx="5070954" cy="11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09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Let’s</a:t>
            </a:r>
            <a:r>
              <a:rPr lang="fi-FI" dirty="0" smtClean="0"/>
              <a:t> </a:t>
            </a:r>
            <a:r>
              <a:rPr lang="fi-FI" dirty="0" err="1" smtClean="0"/>
              <a:t>assume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next</a:t>
            </a:r>
            <a:r>
              <a:rPr lang="fi-FI" dirty="0" smtClean="0"/>
              <a:t> data in </a:t>
            </a:r>
            <a:r>
              <a:rPr lang="fi-FI" dirty="0" err="1" smtClean="0"/>
              <a:t>our</a:t>
            </a:r>
            <a:r>
              <a:rPr lang="fi-FI" dirty="0" smtClean="0"/>
              <a:t> </a:t>
            </a:r>
            <a:r>
              <a:rPr lang="fi-FI" dirty="0" err="1" smtClean="0"/>
              <a:t>tables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Make </a:t>
            </a:r>
            <a:r>
              <a:rPr lang="fi-FI" dirty="0" err="1" smtClean="0"/>
              <a:t>Queries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different</a:t>
            </a:r>
            <a:r>
              <a:rPr lang="fi-FI" dirty="0" smtClean="0"/>
              <a:t> JOINS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12976"/>
            <a:ext cx="2650170" cy="1984298"/>
          </a:xfrm>
          <a:prstGeom prst="rect">
            <a:avLst/>
          </a:prstGeom>
        </p:spPr>
      </p:pic>
      <p:sp>
        <p:nvSpPr>
          <p:cNvPr id="7" name="Tekstiruutu 6"/>
          <p:cNvSpPr txBox="1"/>
          <p:nvPr/>
        </p:nvSpPr>
        <p:spPr>
          <a:xfrm>
            <a:off x="683568" y="274318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Student</a:t>
            </a:r>
            <a:endParaRPr lang="en-US" dirty="0"/>
          </a:p>
        </p:txBody>
      </p:sp>
      <p:pic>
        <p:nvPicPr>
          <p:cNvPr id="8" name="Kuva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610" y="3209367"/>
            <a:ext cx="1882123" cy="1646858"/>
          </a:xfrm>
          <a:prstGeom prst="rect">
            <a:avLst/>
          </a:prstGeom>
        </p:spPr>
      </p:pic>
      <p:sp>
        <p:nvSpPr>
          <p:cNvPr id="9" name="Tekstiruutu 8"/>
          <p:cNvSpPr txBox="1"/>
          <p:nvPr/>
        </p:nvSpPr>
        <p:spPr>
          <a:xfrm>
            <a:off x="4178237" y="27774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2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Make an </a:t>
            </a:r>
            <a:r>
              <a:rPr lang="fi-FI" dirty="0" err="1" smtClean="0"/>
              <a:t>query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inner</a:t>
            </a:r>
            <a:r>
              <a:rPr lang="fi-FI" dirty="0" smtClean="0"/>
              <a:t> join:</a:t>
            </a:r>
          </a:p>
          <a:p>
            <a:pPr marL="0" indent="0">
              <a:buNone/>
            </a:pPr>
            <a:r>
              <a:rPr lang="en-US" b="1" i="1" dirty="0"/>
              <a:t>SELECT student.name, course.name FROM student INNER JOIN course on </a:t>
            </a:r>
            <a:r>
              <a:rPr lang="en-US" b="1" i="1" dirty="0" err="1"/>
              <a:t>student.course</a:t>
            </a:r>
            <a:r>
              <a:rPr lang="en-US" b="1" i="1" dirty="0"/>
              <a:t> = course.id</a:t>
            </a:r>
            <a:r>
              <a:rPr lang="en-US" b="1" i="1" dirty="0" smtClean="0"/>
              <a:t>;</a:t>
            </a:r>
          </a:p>
          <a:p>
            <a:r>
              <a:rPr lang="fi-FI" dirty="0" err="1" smtClean="0"/>
              <a:t>Results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Inner Join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554" y="4105883"/>
            <a:ext cx="1767438" cy="14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SELECT student.name, course.name FROM student LEFT JOIN course on </a:t>
            </a:r>
            <a:r>
              <a:rPr lang="en-US" b="1" i="1" dirty="0" err="1"/>
              <a:t>student.course</a:t>
            </a:r>
            <a:r>
              <a:rPr lang="en-US" b="1" i="1" dirty="0"/>
              <a:t> = course.id</a:t>
            </a:r>
            <a:r>
              <a:rPr lang="en-US" b="1" i="1" dirty="0" smtClean="0"/>
              <a:t>;</a:t>
            </a:r>
          </a:p>
          <a:p>
            <a:pPr marL="0" indent="0">
              <a:buNone/>
            </a:pPr>
            <a:endParaRPr lang="fi-FI" b="1" i="1" dirty="0"/>
          </a:p>
          <a:p>
            <a:r>
              <a:rPr lang="fi-FI" dirty="0" err="1" smtClean="0"/>
              <a:t>Result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Left</a:t>
            </a:r>
            <a:r>
              <a:rPr lang="fi-FI" dirty="0" smtClean="0"/>
              <a:t> </a:t>
            </a:r>
            <a:r>
              <a:rPr lang="fi-FI" dirty="0"/>
              <a:t>Join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397039"/>
            <a:ext cx="2178977" cy="1729124"/>
          </a:xfrm>
          <a:prstGeom prst="rect">
            <a:avLst/>
          </a:prstGeom>
        </p:spPr>
      </p:pic>
      <p:cxnSp>
        <p:nvCxnSpPr>
          <p:cNvPr id="8" name="Suora nuoliyhdysviiva 7"/>
          <p:cNvCxnSpPr/>
          <p:nvPr/>
        </p:nvCxnSpPr>
        <p:spPr>
          <a:xfrm flipH="1">
            <a:off x="3078569" y="5805264"/>
            <a:ext cx="773351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iruutu 8"/>
          <p:cNvSpPr txBox="1"/>
          <p:nvPr/>
        </p:nvSpPr>
        <p:spPr>
          <a:xfrm>
            <a:off x="4139952" y="5445224"/>
            <a:ext cx="499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Gets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person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attending</a:t>
            </a:r>
            <a:r>
              <a:rPr lang="fi-FI" dirty="0" smtClean="0"/>
              <a:t> to ANY </a:t>
            </a:r>
            <a:r>
              <a:rPr lang="fi-FI" dirty="0" err="1" smtClean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relational database system contains </a:t>
            </a:r>
            <a:r>
              <a:rPr lang="en-US" b="1" i="1" dirty="0"/>
              <a:t>one or more objects called tables.</a:t>
            </a:r>
            <a:r>
              <a:rPr lang="en-US" dirty="0"/>
              <a:t> The data or information for the database are stored in these tables. </a:t>
            </a:r>
            <a:endParaRPr lang="en-US" dirty="0" smtClean="0"/>
          </a:p>
          <a:p>
            <a:r>
              <a:rPr lang="en-US" dirty="0" smtClean="0"/>
              <a:t>Tables </a:t>
            </a:r>
            <a:r>
              <a:rPr lang="en-US" dirty="0"/>
              <a:t>are uniquely </a:t>
            </a:r>
            <a:r>
              <a:rPr lang="en-US" b="1" i="1" dirty="0"/>
              <a:t>identified by their names and are comprised of columns and rows. </a:t>
            </a:r>
            <a:endParaRPr lang="en-US" b="1" i="1" dirty="0" smtClean="0"/>
          </a:p>
          <a:p>
            <a:r>
              <a:rPr lang="en-US" dirty="0" smtClean="0"/>
              <a:t>Columns </a:t>
            </a:r>
            <a:r>
              <a:rPr lang="en-US" dirty="0"/>
              <a:t>contain the column name, data type, and any other attributes for the </a:t>
            </a:r>
            <a:r>
              <a:rPr lang="en-US" dirty="0" smtClean="0"/>
              <a:t>column (like is a primary key). </a:t>
            </a:r>
            <a:r>
              <a:rPr lang="en-US" dirty="0"/>
              <a:t>Rows contain the records or data for the columns.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SQL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19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SELECT student.name, course.name FROM student RIGHT JOIN course on </a:t>
            </a:r>
            <a:r>
              <a:rPr lang="en-US" b="1" i="1" dirty="0" err="1"/>
              <a:t>student.course</a:t>
            </a:r>
            <a:r>
              <a:rPr lang="en-US" b="1" i="1" dirty="0"/>
              <a:t> = course.id</a:t>
            </a:r>
            <a:r>
              <a:rPr lang="en-US" b="1" i="1" dirty="0" smtClean="0"/>
              <a:t>;</a:t>
            </a:r>
          </a:p>
          <a:p>
            <a:pPr marL="0" indent="0">
              <a:buNone/>
            </a:pPr>
            <a:endParaRPr lang="fi-FI" b="1" i="1" dirty="0"/>
          </a:p>
          <a:p>
            <a:r>
              <a:rPr lang="fi-FI" dirty="0" err="1" smtClean="0"/>
              <a:t>Results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Right</a:t>
            </a:r>
            <a:r>
              <a:rPr lang="fi-FI" dirty="0" smtClean="0"/>
              <a:t> JOIN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56" y="4093504"/>
            <a:ext cx="2071660" cy="1567743"/>
          </a:xfrm>
          <a:prstGeom prst="rect">
            <a:avLst/>
          </a:prstGeom>
        </p:spPr>
      </p:pic>
      <p:cxnSp>
        <p:nvCxnSpPr>
          <p:cNvPr id="8" name="Suora nuoliyhdysviiva 7"/>
          <p:cNvCxnSpPr/>
          <p:nvPr/>
        </p:nvCxnSpPr>
        <p:spPr>
          <a:xfrm flipH="1">
            <a:off x="2771800" y="5517232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iruutu 8"/>
          <p:cNvSpPr txBox="1"/>
          <p:nvPr/>
        </p:nvSpPr>
        <p:spPr>
          <a:xfrm>
            <a:off x="3851920" y="5229200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Gets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courses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no </a:t>
            </a:r>
            <a:r>
              <a:rPr lang="fi-FI" dirty="0" err="1" smtClean="0"/>
              <a:t>attendees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4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Combines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Left</a:t>
            </a:r>
            <a:r>
              <a:rPr lang="fi-FI" dirty="0" smtClean="0"/>
              <a:t> and </a:t>
            </a:r>
            <a:r>
              <a:rPr lang="fi-FI" dirty="0" err="1" smtClean="0"/>
              <a:t>Right</a:t>
            </a:r>
            <a:r>
              <a:rPr lang="fi-FI" dirty="0" smtClean="0"/>
              <a:t> Join. </a:t>
            </a:r>
            <a:r>
              <a:rPr lang="fi-FI" dirty="0" err="1" smtClean="0"/>
              <a:t>There</a:t>
            </a:r>
            <a:r>
              <a:rPr lang="fi-FI" dirty="0" smtClean="0"/>
              <a:t> is no Outer join in </a:t>
            </a:r>
            <a:r>
              <a:rPr lang="fi-FI" dirty="0" err="1" smtClean="0"/>
              <a:t>mysql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make</a:t>
            </a:r>
            <a:r>
              <a:rPr lang="fi-FI" dirty="0" smtClean="0"/>
              <a:t> it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compining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left</a:t>
            </a:r>
            <a:r>
              <a:rPr lang="fi-FI" dirty="0" smtClean="0"/>
              <a:t> and </a:t>
            </a:r>
            <a:r>
              <a:rPr lang="fi-FI" dirty="0" err="1" smtClean="0"/>
              <a:t>right</a:t>
            </a:r>
            <a:r>
              <a:rPr lang="fi-FI" dirty="0" smtClean="0"/>
              <a:t> as </a:t>
            </a:r>
            <a:r>
              <a:rPr lang="fi-FI" dirty="0" err="1" smtClean="0"/>
              <a:t>follow</a:t>
            </a:r>
            <a:r>
              <a:rPr lang="fi-FI" dirty="0" smtClean="0"/>
              <a:t>:</a:t>
            </a:r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 smtClean="0"/>
          </a:p>
          <a:p>
            <a:r>
              <a:rPr lang="fi-FI" dirty="0" err="1" smtClean="0"/>
              <a:t>Result</a:t>
            </a:r>
            <a:r>
              <a:rPr lang="fi-FI" dirty="0" smtClean="0"/>
              <a:t>: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Outer Join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24965"/>
            <a:ext cx="6400800" cy="790575"/>
          </a:xfrm>
          <a:prstGeom prst="rect">
            <a:avLst/>
          </a:prstGeom>
        </p:spPr>
      </p:pic>
      <p:pic>
        <p:nvPicPr>
          <p:cNvPr id="7" name="Kuv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324" y="4655555"/>
            <a:ext cx="17907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transaction is a sequential group of database manipulation operations, which is performed as if it were one single work unit. In other words, a transaction will never be complete unless each individual operation within the group is successful. 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Transactions have the following four standard properties, usually referred to by the acronym ACID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Atomicity:</a:t>
            </a:r>
            <a:r>
              <a:rPr lang="en-US" dirty="0"/>
              <a:t> ensures that all operations within the work unit are completed successfully; otherwise, the transaction is aborted at the point of failure and previous operations are rolled back to their former state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Consistency:</a:t>
            </a:r>
            <a:r>
              <a:rPr lang="en-US" dirty="0"/>
              <a:t> ensures that the database properly changes states upon a successfully committed transaction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Isolation:</a:t>
            </a:r>
            <a:r>
              <a:rPr lang="en-US" dirty="0"/>
              <a:t> enables transactions to operate independently on and transparent to each other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Durability:</a:t>
            </a:r>
            <a:r>
              <a:rPr lang="en-US" dirty="0"/>
              <a:t> ensures that the result or effect of a committed transaction persists in case of a system failure.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MySQL, transactions begin with the statement BEGIN WORK and end with either a COMMIT or a ROLLBACK statement. </a:t>
            </a:r>
            <a:endParaRPr lang="en-US" dirty="0" smtClean="0"/>
          </a:p>
          <a:p>
            <a:pPr lvl="1"/>
            <a:r>
              <a:rPr lang="en-US" dirty="0"/>
              <a:t>When a successful transaction is completed, the COMMIT command should be issued so that the changes to all involved tables will take effect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a failure occurs, a ROLLBACK command should be issued to return every table referenced in the transaction to its previous state</a:t>
            </a:r>
            <a:r>
              <a:rPr lang="en-US" dirty="0" smtClean="0"/>
              <a:t>.</a:t>
            </a:r>
          </a:p>
          <a:p>
            <a:r>
              <a:rPr lang="fi-FI" dirty="0" err="1" smtClean="0"/>
              <a:t>These</a:t>
            </a:r>
            <a:r>
              <a:rPr lang="fi-FI" dirty="0" smtClean="0"/>
              <a:t> </a:t>
            </a:r>
            <a:r>
              <a:rPr lang="fi-FI" dirty="0" err="1" smtClean="0"/>
              <a:t>statements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application</a:t>
            </a:r>
            <a:r>
              <a:rPr lang="fi-FI" dirty="0" smtClean="0"/>
              <a:t> </a:t>
            </a:r>
            <a:r>
              <a:rPr lang="fi-FI" dirty="0" err="1" smtClean="0"/>
              <a:t>making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queries</a:t>
            </a:r>
            <a:r>
              <a:rPr lang="fi-FI" dirty="0" smtClean="0"/>
              <a:t>, </a:t>
            </a:r>
            <a:r>
              <a:rPr lang="fi-FI" dirty="0" err="1" smtClean="0"/>
              <a:t>like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Java EE </a:t>
            </a:r>
            <a:r>
              <a:rPr lang="fi-FI" dirty="0" err="1" smtClean="0"/>
              <a:t>app</a:t>
            </a:r>
            <a:r>
              <a:rPr lang="fi-FI" dirty="0" smtClean="0"/>
              <a:t>.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9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 of </a:t>
            </a:r>
            <a:r>
              <a:rPr lang="en-US" dirty="0" smtClean="0"/>
              <a:t>database</a:t>
            </a:r>
            <a:r>
              <a:rPr lang="fi-FI" dirty="0" smtClean="0"/>
              <a:t> </a:t>
            </a:r>
            <a:r>
              <a:rPr lang="fi-FI" dirty="0" err="1" smtClean="0"/>
              <a:t>table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</a:t>
            </a:r>
            <a:r>
              <a:rPr lang="fi-FI" dirty="0" err="1" smtClean="0"/>
              <a:t>Students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SQL Basics</a:t>
            </a:r>
            <a:endParaRPr lang="en-US" dirty="0"/>
          </a:p>
        </p:txBody>
      </p:sp>
      <p:graphicFrame>
        <p:nvGraphicFramePr>
          <p:cNvPr id="6" name="Taulukk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147123"/>
              </p:ext>
            </p:extLst>
          </p:nvPr>
        </p:nvGraphicFramePr>
        <p:xfrm>
          <a:off x="1331640" y="3400273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John</a:t>
                      </a:r>
                      <a:r>
                        <a:rPr lang="fi-FI" baseline="0" dirty="0" smtClean="0"/>
                        <a:t> </a:t>
                      </a:r>
                      <a:r>
                        <a:rPr lang="fi-FI" baseline="0" dirty="0" err="1" smtClean="0"/>
                        <a:t>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Dow</a:t>
                      </a:r>
                      <a:r>
                        <a:rPr lang="fi-FI" baseline="0" dirty="0" smtClean="0"/>
                        <a:t> </a:t>
                      </a:r>
                      <a:r>
                        <a:rPr lang="fi-FI" baseline="0" dirty="0" err="1" smtClean="0"/>
                        <a:t>Street</a:t>
                      </a:r>
                      <a:r>
                        <a:rPr lang="fi-FI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Dowasetripla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Jane </a:t>
                      </a:r>
                      <a:r>
                        <a:rPr lang="fi-FI" dirty="0" err="1" smtClean="0"/>
                        <a:t>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Dow </a:t>
                      </a:r>
                      <a:r>
                        <a:rPr lang="fi-FI" dirty="0" err="1" smtClean="0"/>
                        <a:t>Street</a:t>
                      </a:r>
                      <a:r>
                        <a:rPr lang="fi-FI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Dowasetripla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Jimmy Cash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Money </a:t>
                      </a:r>
                      <a:r>
                        <a:rPr lang="fi-FI" dirty="0" err="1" smtClean="0"/>
                        <a:t>maker</a:t>
                      </a:r>
                      <a:r>
                        <a:rPr lang="fi-FI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Cashcity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James 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Directstreet</a:t>
                      </a:r>
                      <a:r>
                        <a:rPr lang="fi-FI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New York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kstiruutu 6"/>
          <p:cNvSpPr txBox="1"/>
          <p:nvPr/>
        </p:nvSpPr>
        <p:spPr>
          <a:xfrm>
            <a:off x="1331640" y="2796045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STUDENTS</a:t>
            </a:r>
            <a:endParaRPr lang="en-US" dirty="0"/>
          </a:p>
        </p:txBody>
      </p:sp>
      <p:cxnSp>
        <p:nvCxnSpPr>
          <p:cNvPr id="9" name="Suora nuoliyhdysviiva 8"/>
          <p:cNvCxnSpPr>
            <a:endCxn id="6" idx="0"/>
          </p:cNvCxnSpPr>
          <p:nvPr/>
        </p:nvCxnSpPr>
        <p:spPr>
          <a:xfrm>
            <a:off x="4379640" y="2980711"/>
            <a:ext cx="0" cy="41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iruutu 9"/>
          <p:cNvSpPr txBox="1"/>
          <p:nvPr/>
        </p:nvSpPr>
        <p:spPr>
          <a:xfrm>
            <a:off x="3832054" y="263649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COLUMN</a:t>
            </a:r>
            <a:endParaRPr lang="en-US" dirty="0"/>
          </a:p>
        </p:txBody>
      </p:sp>
      <p:cxnSp>
        <p:nvCxnSpPr>
          <p:cNvPr id="12" name="Suora nuoliyhdysviiva 11"/>
          <p:cNvCxnSpPr/>
          <p:nvPr/>
        </p:nvCxnSpPr>
        <p:spPr>
          <a:xfrm>
            <a:off x="755576" y="393305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iruutu 12"/>
          <p:cNvSpPr txBox="1"/>
          <p:nvPr/>
        </p:nvSpPr>
        <p:spPr>
          <a:xfrm>
            <a:off x="150774" y="373594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ROW</a:t>
            </a:r>
            <a:endParaRPr lang="en-US" dirty="0"/>
          </a:p>
        </p:txBody>
      </p:sp>
      <p:cxnSp>
        <p:nvCxnSpPr>
          <p:cNvPr id="15" name="Suora nuoliyhdysviiva 14"/>
          <p:cNvCxnSpPr/>
          <p:nvPr/>
        </p:nvCxnSpPr>
        <p:spPr>
          <a:xfrm flipH="1">
            <a:off x="7427640" y="3501008"/>
            <a:ext cx="384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iruutu 15"/>
          <p:cNvSpPr txBox="1"/>
          <p:nvPr/>
        </p:nvSpPr>
        <p:spPr>
          <a:xfrm>
            <a:off x="7821881" y="3316342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Column</a:t>
            </a:r>
            <a:r>
              <a:rPr lang="fi-FI" dirty="0" smtClean="0"/>
              <a:t> </a:t>
            </a:r>
          </a:p>
          <a:p>
            <a:r>
              <a:rPr lang="fi-FI" dirty="0" err="1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0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create a new table, enter the keywords </a:t>
            </a:r>
            <a:r>
              <a:rPr lang="en-US" b="1" dirty="0"/>
              <a:t>create table</a:t>
            </a:r>
            <a:r>
              <a:rPr lang="en-US" dirty="0"/>
              <a:t> followed by the </a:t>
            </a:r>
            <a:r>
              <a:rPr lang="en-US" b="1" i="1" dirty="0"/>
              <a:t>table name</a:t>
            </a:r>
            <a:r>
              <a:rPr lang="en-US" dirty="0"/>
              <a:t>, </a:t>
            </a:r>
            <a:r>
              <a:rPr lang="en-US" b="1" i="1" dirty="0"/>
              <a:t>followed by an open parenthesis, followed by the first column name, followed by the data type for that column, followed by any optional constraints, and followed by a closing parenthesis. </a:t>
            </a:r>
            <a:endParaRPr lang="en-US" b="1" i="1" dirty="0" smtClean="0"/>
          </a:p>
          <a:p>
            <a:r>
              <a:rPr lang="en-US" dirty="0" smtClean="0"/>
              <a:t>It </a:t>
            </a:r>
            <a:r>
              <a:rPr lang="en-US" dirty="0"/>
              <a:t>is important to make sure you use an open parenthesis before the beginning table, and a closing parenthesis after the end of the last column definition. </a:t>
            </a:r>
            <a:endParaRPr lang="en-US" dirty="0" smtClean="0"/>
          </a:p>
          <a:p>
            <a:r>
              <a:rPr lang="en-US" b="1" i="1" dirty="0" smtClean="0"/>
              <a:t>Make </a:t>
            </a:r>
            <a:r>
              <a:rPr lang="en-US" b="1" i="1" dirty="0"/>
              <a:t>sure you </a:t>
            </a:r>
            <a:r>
              <a:rPr lang="en-US" b="1" i="1" dirty="0" smtClean="0"/>
              <a:t>separate </a:t>
            </a:r>
            <a:r>
              <a:rPr lang="en-US" b="1" i="1" dirty="0"/>
              <a:t>each column definition with a comma. All SQL statements should end with a </a:t>
            </a:r>
            <a:r>
              <a:rPr lang="en-US" b="1" i="1" dirty="0" smtClean="0"/>
              <a:t>";".</a:t>
            </a:r>
          </a:p>
          <a:p>
            <a:r>
              <a:rPr lang="en-US" dirty="0"/>
              <a:t>The table and column names must start with a letter and can be followed by letters, numbers, or underscores - not to exceed a total of 30 characters in length. 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not use any SQL reserved keywords as names for tables or column names (such as "select", "create", "insert", </a:t>
            </a:r>
            <a:r>
              <a:rPr lang="en-US" dirty="0" err="1"/>
              <a:t>etc</a:t>
            </a:r>
            <a:r>
              <a:rPr lang="en-US" dirty="0"/>
              <a:t>).</a:t>
            </a:r>
            <a:endParaRPr lang="fi-FI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AACF-7F55-4BE1-AAB5-D77D0F35AFA3}" type="datetime1">
              <a:rPr lang="fi-FI" smtClean="0"/>
              <a:t>25.9.2015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Creating</a:t>
            </a:r>
            <a:r>
              <a:rPr lang="fi-FI" dirty="0" smtClean="0"/>
              <a:t> a </a:t>
            </a:r>
            <a:r>
              <a:rPr lang="fi-FI" dirty="0" err="1" smtClean="0"/>
              <a:t>table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1308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"</a:t>
            </a:r>
            <a:r>
              <a:rPr lang="en-US" dirty="0" err="1" smtClean="0"/>
              <a:t>table_name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("column1" "data type" </a:t>
            </a:r>
          </a:p>
          <a:p>
            <a:pPr marL="0" indent="0">
              <a:buNone/>
            </a:pPr>
            <a:r>
              <a:rPr lang="en-US" dirty="0"/>
              <a:t>         [constraint],</a:t>
            </a:r>
          </a:p>
          <a:p>
            <a:pPr marL="0" indent="0">
              <a:buNone/>
            </a:pPr>
            <a:r>
              <a:rPr lang="en-US" dirty="0"/>
              <a:t> "column2" "data type" </a:t>
            </a:r>
          </a:p>
          <a:p>
            <a:pPr marL="0" indent="0">
              <a:buNone/>
            </a:pPr>
            <a:r>
              <a:rPr lang="en-US" dirty="0"/>
              <a:t>         [constraint],</a:t>
            </a:r>
          </a:p>
          <a:p>
            <a:pPr marL="0" indent="0">
              <a:buNone/>
            </a:pPr>
            <a:r>
              <a:rPr lang="en-US" dirty="0"/>
              <a:t> "column3" "data type" </a:t>
            </a:r>
          </a:p>
          <a:p>
            <a:pPr marL="0" indent="0">
              <a:buNone/>
            </a:pPr>
            <a:r>
              <a:rPr lang="en-US" dirty="0"/>
              <a:t>        [constraint</a:t>
            </a:r>
            <a:r>
              <a:rPr lang="en-US" dirty="0" smtClean="0"/>
              <a:t>]);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Creating</a:t>
            </a:r>
            <a:r>
              <a:rPr lang="fi-FI" dirty="0"/>
              <a:t> a </a:t>
            </a:r>
            <a:r>
              <a:rPr lang="fi-FI" dirty="0" err="1" smtClean="0"/>
              <a:t>table</a:t>
            </a:r>
            <a:r>
              <a:rPr lang="fi-FI" dirty="0" smtClean="0"/>
              <a:t> </a:t>
            </a:r>
            <a:r>
              <a:rPr lang="fi-FI" dirty="0" err="1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Creating</a:t>
            </a:r>
            <a:r>
              <a:rPr lang="fi-FI" dirty="0"/>
              <a:t> a </a:t>
            </a:r>
            <a:r>
              <a:rPr lang="fi-FI" dirty="0" err="1" smtClean="0"/>
              <a:t>table</a:t>
            </a:r>
            <a:r>
              <a:rPr lang="fi-FI" dirty="0" smtClean="0"/>
              <a:t> </a:t>
            </a:r>
            <a:r>
              <a:rPr lang="fi-FI" dirty="0" err="1" smtClean="0"/>
              <a:t>Example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852936"/>
            <a:ext cx="4317786" cy="260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1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Properly defining the fields in a table is important to the overall optimization of your database. </a:t>
            </a:r>
            <a:r>
              <a:rPr lang="en-US" b="1" i="1" dirty="0"/>
              <a:t>You should use only the type and size of field you really need to use; don't define a field as 10 characters wide if you know you're only going to use 2 characters.</a:t>
            </a:r>
            <a:r>
              <a:rPr lang="en-US" dirty="0"/>
              <a:t> These types of fields (or columns) are also referred to as data types, after the </a:t>
            </a:r>
            <a:r>
              <a:rPr lang="en-US" b="1" dirty="0"/>
              <a:t>type of data</a:t>
            </a:r>
            <a:r>
              <a:rPr lang="en-US" dirty="0"/>
              <a:t> you will be storing in those fields.</a:t>
            </a:r>
          </a:p>
          <a:p>
            <a:r>
              <a:rPr lang="en-US" dirty="0"/>
              <a:t>MySQL uses many different data types broken into three categories: numeric, date and time, and string types.</a:t>
            </a:r>
          </a:p>
          <a:p>
            <a:r>
              <a:rPr lang="fi-FI" dirty="0"/>
              <a:t>Next </a:t>
            </a:r>
            <a:r>
              <a:rPr lang="fi-FI" dirty="0" err="1"/>
              <a:t>tables</a:t>
            </a:r>
            <a:r>
              <a:rPr lang="fi-FI" dirty="0"/>
              <a:t> </a:t>
            </a:r>
            <a:r>
              <a:rPr lang="fi-FI" dirty="0" err="1"/>
              <a:t>shows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data </a:t>
            </a:r>
            <a:r>
              <a:rPr lang="fi-FI" dirty="0" err="1"/>
              <a:t>types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in </a:t>
            </a:r>
            <a:r>
              <a:rPr lang="fi-FI" dirty="0" err="1"/>
              <a:t>MySQL</a:t>
            </a:r>
            <a:r>
              <a:rPr lang="fi-FI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25.9.2015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Data </a:t>
            </a:r>
            <a:r>
              <a:rPr lang="fi-FI" dirty="0" err="1" smtClean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66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i_material_them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altomuoto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BA767832A3C62E408D2166E01CB37C73" ma:contentTypeVersion="3" ma:contentTypeDescription="Luo uusi asiakirja." ma:contentTypeScope="" ma:versionID="667ee643abe862ea2c1292fba643c9dd">
  <xsd:schema xmlns:xsd="http://www.w3.org/2001/XMLSchema" xmlns:xs="http://www.w3.org/2001/XMLSchema" xmlns:p="http://schemas.microsoft.com/office/2006/metadata/properties" xmlns:ns3="548e6928-8b0f-4e78-b145-70510c1cc32a" targetNamespace="http://schemas.microsoft.com/office/2006/metadata/properties" ma:root="true" ma:fieldsID="4e237b7d963b961d19650e3192d45e86" ns3:_="">
    <xsd:import namespace="548e6928-8b0f-4e78-b145-70510c1cc32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8e6928-8b0f-4e78-b145-70510c1cc32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Jakamisvihjeen hajautus" ma:internalName="SharingHintHash" ma:readOnly="true">
      <xsd:simpleType>
        <xsd:restriction base="dms:Text"/>
      </xsd:simpleType>
    </xsd:element>
    <xsd:element name="SharedWithDetails" ma:index="10" nillable="true" ma:displayName="Jakamisen tiedot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64B86B-D22F-490A-A081-3BF03B7BED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8e6928-8b0f-4e78-b145-70510c1cc3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8A17CF-9E87-49EB-A1FF-9A3DC873BD2D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548e6928-8b0f-4e78-b145-70510c1cc32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4BAAC8D-B1BC-4F27-90DE-93B2BFA467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2600</Words>
  <Application>Microsoft Office PowerPoint</Application>
  <PresentationFormat>Näytössä katseltava diaesitys (4:3)</PresentationFormat>
  <Paragraphs>346</Paragraphs>
  <Slides>44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44</vt:i4>
      </vt:variant>
    </vt:vector>
  </HeadingPairs>
  <TitlesOfParts>
    <vt:vector size="48" baseType="lpstr">
      <vt:lpstr>Calibri</vt:lpstr>
      <vt:lpstr>Candara</vt:lpstr>
      <vt:lpstr>Symbol</vt:lpstr>
      <vt:lpstr>Opi_material_theme</vt:lpstr>
      <vt:lpstr>SQL Basics</vt:lpstr>
      <vt:lpstr>About This Material</vt:lpstr>
      <vt:lpstr>Introduction</vt:lpstr>
      <vt:lpstr>SQL Basics</vt:lpstr>
      <vt:lpstr>SQL Basics</vt:lpstr>
      <vt:lpstr>Creating a table</vt:lpstr>
      <vt:lpstr>Creating a table Syntax</vt:lpstr>
      <vt:lpstr>Creating a table Example</vt:lpstr>
      <vt:lpstr>Data Types</vt:lpstr>
      <vt:lpstr>Data Types</vt:lpstr>
      <vt:lpstr>Data Types</vt:lpstr>
      <vt:lpstr>Data Types</vt:lpstr>
      <vt:lpstr>Constraints</vt:lpstr>
      <vt:lpstr>Constraints</vt:lpstr>
      <vt:lpstr>Drop Table</vt:lpstr>
      <vt:lpstr>Inserting Data</vt:lpstr>
      <vt:lpstr>Inserting Data</vt:lpstr>
      <vt:lpstr>Fecth Data With Select</vt:lpstr>
      <vt:lpstr>Fecth Data With Select</vt:lpstr>
      <vt:lpstr>Fecth Data With Select</vt:lpstr>
      <vt:lpstr>Fecth Data With Select</vt:lpstr>
      <vt:lpstr>Fecth Data With Select</vt:lpstr>
      <vt:lpstr>Update</vt:lpstr>
      <vt:lpstr>Update</vt:lpstr>
      <vt:lpstr>Update Example</vt:lpstr>
      <vt:lpstr>Delete</vt:lpstr>
      <vt:lpstr>Delete</vt:lpstr>
      <vt:lpstr>Sorting Results </vt:lpstr>
      <vt:lpstr>Sorting Results</vt:lpstr>
      <vt:lpstr>ALTER</vt:lpstr>
      <vt:lpstr>ALTER</vt:lpstr>
      <vt:lpstr>Using Joins</vt:lpstr>
      <vt:lpstr>Using Joins</vt:lpstr>
      <vt:lpstr>Using Joins</vt:lpstr>
      <vt:lpstr>Create Needed Tables</vt:lpstr>
      <vt:lpstr>Specify a Foreign Key Relationship!</vt:lpstr>
      <vt:lpstr>Make Queries With different JOINS</vt:lpstr>
      <vt:lpstr>Inner Join</vt:lpstr>
      <vt:lpstr>Left Join</vt:lpstr>
      <vt:lpstr>Right JOIN</vt:lpstr>
      <vt:lpstr>Outer Join</vt:lpstr>
      <vt:lpstr>Transactions</vt:lpstr>
      <vt:lpstr>Transactions</vt:lpstr>
      <vt:lpstr>Transactions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Course</dc:title>
  <dc:creator>Tiina Seebeck</dc:creator>
  <cp:lastModifiedBy>Markus Veijola</cp:lastModifiedBy>
  <cp:revision>37</cp:revision>
  <dcterms:created xsi:type="dcterms:W3CDTF">2013-09-11T07:44:34Z</dcterms:created>
  <dcterms:modified xsi:type="dcterms:W3CDTF">2015-09-25T06:36:20Z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0x010100BA767832A3C62E408D2166E01CB37C73</vt:lpwstr>
  </property>
</Properties>
</file>