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4"/>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6" r:id="rId41"/>
    <p:sldId id="297" r:id="rId42"/>
    <p:sldId id="298" r:id="rId43"/>
    <p:sldId id="299" r:id="rId44"/>
    <p:sldId id="300" r:id="rId45"/>
    <p:sldId id="301" r:id="rId46"/>
    <p:sldId id="293"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2" r:id="rId66"/>
    <p:sldId id="323" r:id="rId67"/>
    <p:sldId id="324" r:id="rId68"/>
    <p:sldId id="325" r:id="rId69"/>
    <p:sldId id="326" r:id="rId70"/>
    <p:sldId id="345" r:id="rId71"/>
    <p:sldId id="321" r:id="rId72"/>
    <p:sldId id="330" r:id="rId73"/>
    <p:sldId id="331" r:id="rId74"/>
    <p:sldId id="332" r:id="rId75"/>
    <p:sldId id="333" r:id="rId76"/>
    <p:sldId id="334" r:id="rId77"/>
    <p:sldId id="335" r:id="rId78"/>
    <p:sldId id="336" r:id="rId79"/>
    <p:sldId id="337" r:id="rId80"/>
    <p:sldId id="327" r:id="rId81"/>
    <p:sldId id="328" r:id="rId82"/>
    <p:sldId id="370" r:id="rId83"/>
    <p:sldId id="371" r:id="rId84"/>
    <p:sldId id="372" r:id="rId85"/>
    <p:sldId id="373" r:id="rId86"/>
    <p:sldId id="374" r:id="rId87"/>
    <p:sldId id="375" r:id="rId88"/>
    <p:sldId id="376" r:id="rId89"/>
    <p:sldId id="377" r:id="rId90"/>
    <p:sldId id="378" r:id="rId91"/>
    <p:sldId id="379" r:id="rId92"/>
    <p:sldId id="380" r:id="rId93"/>
    <p:sldId id="381" r:id="rId94"/>
    <p:sldId id="382" r:id="rId95"/>
    <p:sldId id="383" r:id="rId96"/>
    <p:sldId id="384" r:id="rId97"/>
    <p:sldId id="385" r:id="rId98"/>
    <p:sldId id="386" r:id="rId99"/>
    <p:sldId id="387" r:id="rId100"/>
    <p:sldId id="388" r:id="rId101"/>
    <p:sldId id="389" r:id="rId102"/>
    <p:sldId id="390" r:id="rId103"/>
    <p:sldId id="391" r:id="rId104"/>
    <p:sldId id="392" r:id="rId105"/>
    <p:sldId id="393" r:id="rId106"/>
    <p:sldId id="394" r:id="rId107"/>
    <p:sldId id="397" r:id="rId108"/>
    <p:sldId id="398" r:id="rId109"/>
    <p:sldId id="346" r:id="rId110"/>
    <p:sldId id="347" r:id="rId111"/>
    <p:sldId id="348" r:id="rId112"/>
    <p:sldId id="349" r:id="rId113"/>
    <p:sldId id="350" r:id="rId114"/>
    <p:sldId id="351" r:id="rId115"/>
    <p:sldId id="352" r:id="rId116"/>
    <p:sldId id="367" r:id="rId117"/>
    <p:sldId id="354" r:id="rId118"/>
    <p:sldId id="355" r:id="rId119"/>
    <p:sldId id="356" r:id="rId120"/>
    <p:sldId id="357" r:id="rId121"/>
    <p:sldId id="358" r:id="rId122"/>
    <p:sldId id="359" r:id="rId123"/>
    <p:sldId id="360" r:id="rId124"/>
    <p:sldId id="361" r:id="rId125"/>
    <p:sldId id="362" r:id="rId126"/>
    <p:sldId id="363" r:id="rId127"/>
    <p:sldId id="364" r:id="rId128"/>
    <p:sldId id="365" r:id="rId129"/>
    <p:sldId id="366" r:id="rId130"/>
    <p:sldId id="368" r:id="rId131"/>
    <p:sldId id="369" r:id="rId132"/>
    <p:sldId id="353" r:id="rId133"/>
  </p:sldIdLst>
  <p:sldSz cx="9144000" cy="6858000" type="screen4x3"/>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piframe" initials="O" lastIdx="1" clrIdx="0">
    <p:extLst>
      <p:ext uri="{19B8F6BF-5375-455C-9EA6-DF929625EA0E}">
        <p15:presenceInfo xmlns:p15="http://schemas.microsoft.com/office/powerpoint/2012/main" userId="Opifra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EB8123-A165-47ED-9C55-C3D9A4DBAD68}" type="datetimeFigureOut">
              <a:rPr lang="fi-FI" smtClean="0"/>
              <a:t>6.10.2015</a:t>
            </a:fld>
            <a:endParaRPr lang="fi-FI"/>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6E969E-E6DF-42EF-9F62-F65811C92DC8}" type="slidenum">
              <a:rPr lang="fi-FI" smtClean="0"/>
              <a:t>‹#›</a:t>
            </a:fld>
            <a:endParaRPr lang="fi-FI"/>
          </a:p>
        </p:txBody>
      </p:sp>
    </p:spTree>
    <p:extLst>
      <p:ext uri="{BB962C8B-B14F-4D97-AF65-F5344CB8AC3E}">
        <p14:creationId xmlns:p14="http://schemas.microsoft.com/office/powerpoint/2010/main" val="1795488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Otsikkodia">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27DBA9D-E4B6-4518-8786-B9C2F86DE51A}" type="datetime1">
              <a:rPr lang="fi-FI" smtClean="0"/>
              <a:t>6.10.2015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18" name="Picture 1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479" y="5512936"/>
            <a:ext cx="2300605" cy="74041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lgn="l">
              <a:defRPr/>
            </a:lvl1pPr>
          </a:lstStyle>
          <a:p>
            <a:fld id="{0DD1C434-342C-41CF-89F6-C5FAA9A71CEB}" type="datetime1">
              <a:rPr lang="fi-FI" smtClean="0"/>
              <a:t>6.10.2015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7" name="Picture 6"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Pystysuora otsikko ja teksti">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lgn="l">
              <a:defRPr/>
            </a:lvl1pPr>
          </a:lstStyle>
          <a:p>
            <a:fld id="{0ED5A8FB-7600-4919-883B-12481B4F6CCB}" type="datetime1">
              <a:rPr lang="fi-FI" smtClean="0"/>
              <a:t>6.10.2015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13"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060848"/>
            <a:ext cx="8136903" cy="40653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lgn="l">
              <a:defRPr/>
            </a:lvl1pPr>
          </a:lstStyle>
          <a:p>
            <a:fld id="{786339DA-C46F-4C6F-95A3-9379EAD4B9E9}" type="datetime1">
              <a:rPr lang="fi-FI" smtClean="0"/>
              <a:t>6.10.2015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sp>
        <p:nvSpPr>
          <p:cNvPr id="7" name="Title 6"/>
          <p:cNvSpPr>
            <a:spLocks noGrp="1"/>
          </p:cNvSpPr>
          <p:nvPr>
            <p:ph type="title"/>
          </p:nvPr>
        </p:nvSpPr>
        <p:spPr/>
        <p:txBody>
          <a:bodyPr/>
          <a:lstStyle/>
          <a:p>
            <a:r>
              <a:rPr lang="en-US" smtClean="0"/>
              <a:t>Click to edit Master title style</a:t>
            </a:r>
            <a:endParaRPr lang="en-US"/>
          </a:p>
        </p:txBody>
      </p:sp>
      <p:pic>
        <p:nvPicPr>
          <p:cNvPr id="8" name="Picture 7"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Osan ylätunniste">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01168" y="4039749"/>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lgn="l">
              <a:defRPr/>
            </a:lvl1pPr>
          </a:lstStyle>
          <a:p>
            <a:fld id="{DDE8EE06-37CE-4589-979F-8BAD7B9A600E}" type="datetime1">
              <a:rPr lang="fi-FI" smtClean="0"/>
              <a:t>6.10.2015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15" name="Picture 14"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lgn="l">
              <a:defRPr/>
            </a:lvl1pPr>
          </a:lstStyle>
          <a:p>
            <a:fld id="{17D99144-C526-494B-B7FE-18E55CA793B3}" type="datetime1">
              <a:rPr lang="fi-FI" smtClean="0"/>
              <a:t>6.10.2015</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9" name="Content Placeholder 8"/>
          <p:cNvSpPr>
            <a:spLocks noGrp="1"/>
          </p:cNvSpPr>
          <p:nvPr>
            <p:ph sz="quarter" idx="13"/>
          </p:nvPr>
        </p:nvSpPr>
        <p:spPr>
          <a:xfrm>
            <a:off x="539552" y="2060848"/>
            <a:ext cx="3959295" cy="4065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4008" y="2060848"/>
            <a:ext cx="3823336" cy="4065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132857"/>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2852936"/>
            <a:ext cx="3820055" cy="3273227"/>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132856"/>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52936"/>
            <a:ext cx="3822192" cy="3273227"/>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lgn="l">
              <a:defRPr/>
            </a:lvl1pPr>
          </a:lstStyle>
          <a:p>
            <a:fld id="{E2F92E3A-C1B1-4FA0-AB14-E082E2685DC2}" type="datetime1">
              <a:rPr lang="fi-FI" smtClean="0"/>
              <a:t>6.10.2015</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4BC6BB64-21B5-4EBD-AEAC-89E91DB1554E}" type="slidenum">
              <a:rPr lang="fi-FI" smtClean="0"/>
              <a:t>‹#›</a:t>
            </a:fld>
            <a:endParaRPr lang="fi-FI"/>
          </a:p>
        </p:txBody>
      </p:sp>
      <p:pic>
        <p:nvPicPr>
          <p:cNvPr id="10" name="Picture 9"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lgn="l">
              <a:defRPr/>
            </a:lvl1pPr>
          </a:lstStyle>
          <a:p>
            <a:fld id="{21167F19-C9AE-4D99-81D4-E387C66372F9}" type="datetime1">
              <a:rPr lang="fi-FI" smtClean="0"/>
              <a:t>6.10.2015</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4BC6BB64-21B5-4EBD-AEAC-89E91DB1554E}" type="slidenum">
              <a:rPr lang="fi-FI" smtClean="0"/>
              <a:t>‹#›</a:t>
            </a:fld>
            <a:endParaRPr lang="fi-FI"/>
          </a:p>
        </p:txBody>
      </p:sp>
      <p:pic>
        <p:nvPicPr>
          <p:cNvPr id="6" name="Picture 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yhjä">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lvl1pPr algn="l">
              <a:defRPr/>
            </a:lvl1pPr>
          </a:lstStyle>
          <a:p>
            <a:fld id="{E3C8B590-F809-4880-A511-D394916220E8}" type="datetime1">
              <a:rPr lang="fi-FI" smtClean="0"/>
              <a:t>6.10.2015</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4BC6BB64-21B5-4EBD-AEAC-89E91DB1554E}" type="slidenum">
              <a:rPr lang="fi-FI" smtClean="0"/>
              <a:t>‹#›</a:t>
            </a:fld>
            <a:endParaRPr lang="fi-FI"/>
          </a:p>
        </p:txBody>
      </p:sp>
      <p:pic>
        <p:nvPicPr>
          <p:cNvPr id="13" name="Picture 12"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tsikollinen sisältö">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lvl1pPr algn="l">
              <a:defRPr/>
            </a:lvl1pPr>
          </a:lstStyle>
          <a:p>
            <a:fld id="{3363C4C5-2E4E-4839-9FB9-FA0460CC2E24}" type="datetime1">
              <a:rPr lang="fi-FI" smtClean="0"/>
              <a:t>6.10.2015</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tsikollinen kuva">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lgn="l">
              <a:defRPr/>
            </a:lvl1pPr>
          </a:lstStyle>
          <a:p>
            <a:fld id="{C4CAF184-C661-41D6-A7AB-1B2872D71EF1}" type="datetime1">
              <a:rPr lang="fi-FI" smtClean="0"/>
              <a:t>6.10.2015</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pic>
        <p:nvPicPr>
          <p:cNvPr id="16" name="Picture 1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fi-FI" smtClean="0"/>
              <a:t>Muokkaa perustyyl. napsautt.</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l">
              <a:defRPr sz="1000">
                <a:solidFill>
                  <a:schemeClr val="tx2"/>
                </a:solidFill>
              </a:defRPr>
            </a:lvl1pPr>
          </a:lstStyle>
          <a:p>
            <a:fld id="{547E3534-5B45-47CB-9862-2AC10FB9400A}" type="datetime1">
              <a:rPr lang="fi-FI" smtClean="0"/>
              <a:t>6.10.2015</a:t>
            </a:fld>
            <a:endParaRPr lang="fi-FI"/>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fi-FI"/>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4BC6BB64-21B5-4EBD-AEAC-89E91DB1554E}" type="slidenum">
              <a:rPr lang="fi-FI" smtClean="0"/>
              <a:t>‹#›</a:t>
            </a:fld>
            <a:endParaRPr lang="fi-FI"/>
          </a:p>
        </p:txBody>
      </p:sp>
      <p:sp>
        <p:nvSpPr>
          <p:cNvPr id="3" name="Text Placeholder 2"/>
          <p:cNvSpPr>
            <a:spLocks noGrp="1"/>
          </p:cNvSpPr>
          <p:nvPr>
            <p:ph type="body" idx="1"/>
          </p:nvPr>
        </p:nvSpPr>
        <p:spPr>
          <a:xfrm>
            <a:off x="211665" y="1824466"/>
            <a:ext cx="8464791" cy="4301697"/>
          </a:xfrm>
          <a:prstGeom prst="rect">
            <a:avLst/>
          </a:prstGeom>
        </p:spPr>
        <p:txBody>
          <a:bodyPr vert="horz" lIns="91440" tIns="45720" rIns="91440" bIns="45720" rtlCol="0">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pic>
        <p:nvPicPr>
          <p:cNvPr id="15" name="Picture 14" descr="vaaka_opiframe_logo_rgb.png"/>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ngularjs.org/"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10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10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angularjs.org/api"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angularjs.org/"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myapp.com/cars" TargetMode="External"/><Relationship Id="rId2" Type="http://schemas.openxmlformats.org/officeDocument/2006/relationships/hyperlink" Target="http://www.myapp.com/" TargetMode="External"/><Relationship Id="rId1" Type="http://schemas.openxmlformats.org/officeDocument/2006/relationships/slideLayout" Target="../slideLayouts/slideLayout2.xml"/><Relationship Id="rId4" Type="http://schemas.openxmlformats.org/officeDocument/2006/relationships/hyperlink" Target="http://www.myapp.com/xy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solidFill>
                  <a:schemeClr val="bg1"/>
                </a:solidFill>
              </a:rPr>
              <a:t>AngularJS</a:t>
            </a:r>
            <a:endParaRPr lang="fi-FI" dirty="0"/>
          </a:p>
        </p:txBody>
      </p:sp>
      <p:sp>
        <p:nvSpPr>
          <p:cNvPr id="3" name="Subtitle 2"/>
          <p:cNvSpPr>
            <a:spLocks noGrp="1"/>
          </p:cNvSpPr>
          <p:nvPr>
            <p:ph type="subTitle" idx="1"/>
          </p:nvPr>
        </p:nvSpPr>
        <p:spPr/>
        <p:txBody>
          <a:bodyPr/>
          <a:lstStyle/>
          <a:p>
            <a:r>
              <a:rPr lang="fi-FI" dirty="0" smtClean="0">
                <a:solidFill>
                  <a:schemeClr val="bg1"/>
                </a:solidFill>
              </a:rPr>
              <a:t>Markus Veijola</a:t>
            </a:r>
            <a:r>
              <a:rPr lang="fi-FI" dirty="0">
                <a:solidFill>
                  <a:schemeClr val="bg1"/>
                </a:solidFill>
              </a:rPr>
              <a:t/>
            </a:r>
            <a:br>
              <a:rPr lang="fi-FI" dirty="0">
                <a:solidFill>
                  <a:schemeClr val="bg1"/>
                </a:solidFill>
              </a:rPr>
            </a:br>
            <a:r>
              <a:rPr lang="fi-FI" sz="2400" dirty="0" smtClean="0">
                <a:solidFill>
                  <a:schemeClr val="bg1"/>
                </a:solidFill>
              </a:rPr>
              <a:t>March 2014</a:t>
            </a:r>
            <a:endParaRPr lang="fi-FI" dirty="0"/>
          </a:p>
        </p:txBody>
      </p:sp>
      <p:sp>
        <p:nvSpPr>
          <p:cNvPr id="4" name="Date Placeholder 3"/>
          <p:cNvSpPr>
            <a:spLocks noGrp="1"/>
          </p:cNvSpPr>
          <p:nvPr>
            <p:ph type="dt" sz="half" idx="10"/>
          </p:nvPr>
        </p:nvSpPr>
        <p:spPr/>
        <p:txBody>
          <a:bodyPr/>
          <a:lstStyle/>
          <a:p>
            <a:fld id="{4691B1D1-5A08-4681-9A72-9B2DED367437}" type="datetime1">
              <a:rPr lang="fi-FI" smtClean="0"/>
              <a:t>6.10.2015</a:t>
            </a:fld>
            <a:endParaRPr lang="fi-FI" dirty="0"/>
          </a:p>
        </p:txBody>
      </p:sp>
      <p:sp>
        <p:nvSpPr>
          <p:cNvPr id="5" name="Footer Placeholder 4"/>
          <p:cNvSpPr>
            <a:spLocks noGrp="1"/>
          </p:cNvSpPr>
          <p:nvPr>
            <p:ph type="ftr" sz="quarter" idx="11"/>
          </p:nvPr>
        </p:nvSpPr>
        <p:spPr/>
        <p:txBody>
          <a:bodyPr/>
          <a:lstStyle/>
          <a:p>
            <a:r>
              <a:rPr lang="fi-FI" dirty="0" smtClean="0"/>
              <a:t>Markus.veijola@opiframe.com</a:t>
            </a:r>
            <a:endParaRPr lang="fi-FI" dirty="0"/>
          </a:p>
        </p:txBody>
      </p:sp>
    </p:spTree>
    <p:extLst>
      <p:ext uri="{BB962C8B-B14F-4D97-AF65-F5344CB8AC3E}">
        <p14:creationId xmlns:p14="http://schemas.microsoft.com/office/powerpoint/2010/main" val="788691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Reference the </a:t>
            </a:r>
            <a:r>
              <a:rPr lang="en-US" dirty="0" err="1" smtClean="0"/>
              <a:t>AngularJS</a:t>
            </a:r>
            <a:r>
              <a:rPr lang="en-US" dirty="0" smtClean="0"/>
              <a:t> script in an HTML page. To do this:</a:t>
            </a:r>
          </a:p>
          <a:p>
            <a:pPr lvl="1"/>
            <a:r>
              <a:rPr lang="en-US" dirty="0" smtClean="0"/>
              <a:t>Go to web </a:t>
            </a:r>
            <a:r>
              <a:rPr lang="en-US" dirty="0"/>
              <a:t>page </a:t>
            </a:r>
            <a:r>
              <a:rPr lang="en-US" dirty="0">
                <a:hlinkClick r:id="rId2"/>
              </a:rPr>
              <a:t>https://angularjs.org</a:t>
            </a:r>
            <a:r>
              <a:rPr lang="en-US" dirty="0" smtClean="0">
                <a:hlinkClick r:id="rId2"/>
              </a:rPr>
              <a:t>/</a:t>
            </a:r>
            <a:r>
              <a:rPr lang="en-US" dirty="0" smtClean="0"/>
              <a:t> and press the download button.</a:t>
            </a:r>
          </a:p>
          <a:p>
            <a:pPr lvl="1"/>
            <a:r>
              <a:rPr lang="en-US" dirty="0" smtClean="0"/>
              <a:t>Download the uncompressed (angular.js) file. Store the file in your working directory where you develop your application (i.e. C:\AngularJS\Projects\FirstApp)</a:t>
            </a:r>
          </a:p>
          <a:p>
            <a:pPr lvl="1"/>
            <a:r>
              <a:rPr lang="en-US" dirty="0" smtClean="0"/>
              <a:t>Reference the stored angular.js script file from your HTML page….That’s it.</a:t>
            </a:r>
          </a:p>
          <a:p>
            <a:pPr lvl="1"/>
            <a:endParaRPr lang="en-US" dirty="0" smtClean="0"/>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dirty="0"/>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How to get started?</a:t>
            </a:r>
            <a:endParaRPr lang="en-US" dirty="0"/>
          </a:p>
        </p:txBody>
      </p:sp>
      <p:pic>
        <p:nvPicPr>
          <p:cNvPr id="6" name="Kuva 5"/>
          <p:cNvPicPr>
            <a:picLocks noChangeAspect="1"/>
          </p:cNvPicPr>
          <p:nvPr/>
        </p:nvPicPr>
        <p:blipFill>
          <a:blip r:embed="rId3"/>
          <a:stretch>
            <a:fillRect/>
          </a:stretch>
        </p:blipFill>
        <p:spPr>
          <a:xfrm>
            <a:off x="3419872" y="4777125"/>
            <a:ext cx="2863602" cy="1349038"/>
          </a:xfrm>
          <a:prstGeom prst="rect">
            <a:avLst/>
          </a:prstGeom>
        </p:spPr>
      </p:pic>
      <p:cxnSp>
        <p:nvCxnSpPr>
          <p:cNvPr id="8" name="Suora nuoliyhdysviiva 7"/>
          <p:cNvCxnSpPr/>
          <p:nvPr/>
        </p:nvCxnSpPr>
        <p:spPr>
          <a:xfrm flipH="1">
            <a:off x="6283474" y="5451644"/>
            <a:ext cx="8808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p:cNvSpPr txBox="1"/>
          <p:nvPr/>
        </p:nvSpPr>
        <p:spPr>
          <a:xfrm>
            <a:off x="6444208" y="5097555"/>
            <a:ext cx="2422458" cy="369332"/>
          </a:xfrm>
          <a:prstGeom prst="rect">
            <a:avLst/>
          </a:prstGeom>
          <a:noFill/>
        </p:spPr>
        <p:txBody>
          <a:bodyPr wrap="none" rtlCol="0">
            <a:spAutoFit/>
          </a:bodyPr>
          <a:lstStyle/>
          <a:p>
            <a:r>
              <a:rPr lang="en-US" dirty="0" smtClean="0"/>
              <a:t>Load the angular script</a:t>
            </a:r>
            <a:endParaRPr lang="en-US" dirty="0"/>
          </a:p>
        </p:txBody>
      </p:sp>
    </p:spTree>
    <p:extLst>
      <p:ext uri="{BB962C8B-B14F-4D97-AF65-F5344CB8AC3E}">
        <p14:creationId xmlns:p14="http://schemas.microsoft.com/office/powerpoint/2010/main" val="191277432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The </a:t>
            </a:r>
            <a:r>
              <a:rPr lang="en-US" b="1" dirty="0"/>
              <a:t>@</a:t>
            </a:r>
            <a:r>
              <a:rPr lang="en-US" dirty="0"/>
              <a:t> local scope property is used to access string values that are defined outside the directive. </a:t>
            </a:r>
            <a:endParaRPr lang="en-US" dirty="0" smtClean="0"/>
          </a:p>
          <a:p>
            <a:r>
              <a:rPr lang="en-US" dirty="0" smtClean="0"/>
              <a:t>For </a:t>
            </a:r>
            <a:r>
              <a:rPr lang="en-US" dirty="0"/>
              <a:t>example, a controller may defined a </a:t>
            </a:r>
            <a:r>
              <a:rPr lang="en-US" b="1" dirty="0"/>
              <a:t>name</a:t>
            </a:r>
            <a:r>
              <a:rPr lang="en-US" dirty="0"/>
              <a:t> property on the </a:t>
            </a:r>
            <a:r>
              <a:rPr lang="en-US" b="1" dirty="0"/>
              <a:t>$scope</a:t>
            </a:r>
            <a:r>
              <a:rPr lang="en-US" dirty="0"/>
              <a:t> object and you need to get access to that property within the directive. </a:t>
            </a:r>
            <a:endParaRPr lang="en-US" dirty="0" smtClean="0"/>
          </a:p>
          <a:p>
            <a:r>
              <a:rPr lang="en-US" dirty="0" smtClean="0"/>
              <a:t>To </a:t>
            </a:r>
            <a:r>
              <a:rPr lang="en-US" dirty="0"/>
              <a:t>do that, you can use </a:t>
            </a:r>
            <a:r>
              <a:rPr lang="en-US" b="1" dirty="0"/>
              <a:t>@</a:t>
            </a:r>
            <a:r>
              <a:rPr lang="en-US" dirty="0"/>
              <a:t> within the directive’s scope property.</a:t>
            </a:r>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link function and scope</a:t>
            </a:r>
          </a:p>
        </p:txBody>
      </p:sp>
    </p:spTree>
    <p:extLst>
      <p:ext uri="{BB962C8B-B14F-4D97-AF65-F5344CB8AC3E}">
        <p14:creationId xmlns:p14="http://schemas.microsoft.com/office/powerpoint/2010/main" val="28014821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Using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link function and scope</a:t>
            </a:r>
          </a:p>
        </p:txBody>
      </p:sp>
      <p:pic>
        <p:nvPicPr>
          <p:cNvPr id="6" name="Kuva 5"/>
          <p:cNvPicPr>
            <a:picLocks noChangeAspect="1"/>
          </p:cNvPicPr>
          <p:nvPr/>
        </p:nvPicPr>
        <p:blipFill>
          <a:blip r:embed="rId2"/>
          <a:stretch>
            <a:fillRect/>
          </a:stretch>
        </p:blipFill>
        <p:spPr>
          <a:xfrm>
            <a:off x="385703" y="3053660"/>
            <a:ext cx="3609975" cy="1781175"/>
          </a:xfrm>
          <a:prstGeom prst="rect">
            <a:avLst/>
          </a:prstGeom>
        </p:spPr>
      </p:pic>
      <p:pic>
        <p:nvPicPr>
          <p:cNvPr id="8" name="Kuva 7"/>
          <p:cNvPicPr>
            <a:picLocks noChangeAspect="1"/>
          </p:cNvPicPr>
          <p:nvPr/>
        </p:nvPicPr>
        <p:blipFill>
          <a:blip r:embed="rId3"/>
          <a:stretch>
            <a:fillRect/>
          </a:stretch>
        </p:blipFill>
        <p:spPr>
          <a:xfrm>
            <a:off x="683568" y="5304627"/>
            <a:ext cx="5924550" cy="628650"/>
          </a:xfrm>
          <a:prstGeom prst="rect">
            <a:avLst/>
          </a:prstGeom>
        </p:spPr>
      </p:pic>
      <p:pic>
        <p:nvPicPr>
          <p:cNvPr id="9" name="Kuva 8"/>
          <p:cNvPicPr>
            <a:picLocks noChangeAspect="1"/>
          </p:cNvPicPr>
          <p:nvPr/>
        </p:nvPicPr>
        <p:blipFill>
          <a:blip r:embed="rId4"/>
          <a:stretch>
            <a:fillRect/>
          </a:stretch>
        </p:blipFill>
        <p:spPr>
          <a:xfrm>
            <a:off x="4788024" y="3634860"/>
            <a:ext cx="3419475" cy="190500"/>
          </a:xfrm>
          <a:prstGeom prst="rect">
            <a:avLst/>
          </a:prstGeom>
        </p:spPr>
      </p:pic>
      <p:cxnSp>
        <p:nvCxnSpPr>
          <p:cNvPr id="11" name="Suora nuoliyhdysviiva 10"/>
          <p:cNvCxnSpPr/>
          <p:nvPr/>
        </p:nvCxnSpPr>
        <p:spPr>
          <a:xfrm flipV="1">
            <a:off x="2086983" y="3825361"/>
            <a:ext cx="5149313" cy="1954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uora nuoliyhdysviiva 16"/>
          <p:cNvCxnSpPr>
            <a:stCxn id="9" idx="2"/>
          </p:cNvCxnSpPr>
          <p:nvPr/>
        </p:nvCxnSpPr>
        <p:spPr>
          <a:xfrm flipH="1">
            <a:off x="1763688" y="3825360"/>
            <a:ext cx="4734074" cy="179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0139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In cases where you need to create a two-way binding between the outer scope and the directive’s isolate scope you can use the </a:t>
            </a:r>
            <a:r>
              <a:rPr lang="en-US" b="1" dirty="0"/>
              <a:t>=</a:t>
            </a:r>
            <a:r>
              <a:rPr lang="en-US" dirty="0"/>
              <a:t> character.</a:t>
            </a:r>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link function and scope</a:t>
            </a:r>
          </a:p>
        </p:txBody>
      </p:sp>
      <p:pic>
        <p:nvPicPr>
          <p:cNvPr id="6" name="Kuva 5"/>
          <p:cNvPicPr>
            <a:picLocks noChangeAspect="1"/>
          </p:cNvPicPr>
          <p:nvPr/>
        </p:nvPicPr>
        <p:blipFill>
          <a:blip r:embed="rId2"/>
          <a:stretch>
            <a:fillRect/>
          </a:stretch>
        </p:blipFill>
        <p:spPr>
          <a:xfrm>
            <a:off x="438195" y="3717031"/>
            <a:ext cx="3701757" cy="1577453"/>
          </a:xfrm>
          <a:prstGeom prst="rect">
            <a:avLst/>
          </a:prstGeom>
        </p:spPr>
      </p:pic>
      <p:pic>
        <p:nvPicPr>
          <p:cNvPr id="7" name="Kuva 6"/>
          <p:cNvPicPr>
            <a:picLocks noChangeAspect="1"/>
          </p:cNvPicPr>
          <p:nvPr/>
        </p:nvPicPr>
        <p:blipFill>
          <a:blip r:embed="rId3"/>
          <a:stretch>
            <a:fillRect/>
          </a:stretch>
        </p:blipFill>
        <p:spPr>
          <a:xfrm>
            <a:off x="1294392" y="5353442"/>
            <a:ext cx="5762625" cy="771525"/>
          </a:xfrm>
          <a:prstGeom prst="rect">
            <a:avLst/>
          </a:prstGeom>
        </p:spPr>
      </p:pic>
      <p:pic>
        <p:nvPicPr>
          <p:cNvPr id="8" name="Kuva 7"/>
          <p:cNvPicPr>
            <a:picLocks noChangeAspect="1"/>
          </p:cNvPicPr>
          <p:nvPr/>
        </p:nvPicPr>
        <p:blipFill>
          <a:blip r:embed="rId4"/>
          <a:stretch>
            <a:fillRect/>
          </a:stretch>
        </p:blipFill>
        <p:spPr>
          <a:xfrm>
            <a:off x="4355976" y="3998255"/>
            <a:ext cx="3124200" cy="190500"/>
          </a:xfrm>
          <a:prstGeom prst="rect">
            <a:avLst/>
          </a:prstGeom>
        </p:spPr>
      </p:pic>
    </p:spTree>
    <p:extLst>
      <p:ext uri="{BB962C8B-B14F-4D97-AF65-F5344CB8AC3E}">
        <p14:creationId xmlns:p14="http://schemas.microsoft.com/office/powerpoint/2010/main" val="9674592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The </a:t>
            </a:r>
            <a:r>
              <a:rPr lang="en-US" b="1" dirty="0"/>
              <a:t>&amp;</a:t>
            </a:r>
            <a:r>
              <a:rPr lang="en-US" dirty="0"/>
              <a:t> local scope property allows the consumer of a directive to pass in a function that the directive can invoke. For example, let’s assume you’re writing a directive and as the end user clicks on a button that the directive emits you want to notify the </a:t>
            </a:r>
            <a:r>
              <a:rPr lang="en-US" dirty="0" smtClean="0"/>
              <a:t>controller.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link function and scope</a:t>
            </a:r>
          </a:p>
        </p:txBody>
      </p:sp>
      <p:pic>
        <p:nvPicPr>
          <p:cNvPr id="6" name="Kuva 5"/>
          <p:cNvPicPr>
            <a:picLocks noChangeAspect="1"/>
          </p:cNvPicPr>
          <p:nvPr/>
        </p:nvPicPr>
        <p:blipFill>
          <a:blip r:embed="rId2"/>
          <a:stretch>
            <a:fillRect/>
          </a:stretch>
        </p:blipFill>
        <p:spPr>
          <a:xfrm>
            <a:off x="319122" y="3933056"/>
            <a:ext cx="3535722" cy="1677201"/>
          </a:xfrm>
          <a:prstGeom prst="rect">
            <a:avLst/>
          </a:prstGeom>
        </p:spPr>
      </p:pic>
      <p:pic>
        <p:nvPicPr>
          <p:cNvPr id="7" name="Kuva 6"/>
          <p:cNvPicPr>
            <a:picLocks noChangeAspect="1"/>
          </p:cNvPicPr>
          <p:nvPr/>
        </p:nvPicPr>
        <p:blipFill>
          <a:blip r:embed="rId3"/>
          <a:stretch>
            <a:fillRect/>
          </a:stretch>
        </p:blipFill>
        <p:spPr>
          <a:xfrm>
            <a:off x="1696112" y="5554663"/>
            <a:ext cx="5686425" cy="1143000"/>
          </a:xfrm>
          <a:prstGeom prst="rect">
            <a:avLst/>
          </a:prstGeom>
        </p:spPr>
      </p:pic>
      <p:pic>
        <p:nvPicPr>
          <p:cNvPr id="8" name="Kuva 7"/>
          <p:cNvPicPr>
            <a:picLocks noChangeAspect="1"/>
          </p:cNvPicPr>
          <p:nvPr/>
        </p:nvPicPr>
        <p:blipFill>
          <a:blip r:embed="rId4"/>
          <a:stretch>
            <a:fillRect/>
          </a:stretch>
        </p:blipFill>
        <p:spPr>
          <a:xfrm>
            <a:off x="4211960" y="4429535"/>
            <a:ext cx="3638550" cy="209550"/>
          </a:xfrm>
          <a:prstGeom prst="rect">
            <a:avLst/>
          </a:prstGeom>
        </p:spPr>
      </p:pic>
    </p:spTree>
    <p:extLst>
      <p:ext uri="{BB962C8B-B14F-4D97-AF65-F5344CB8AC3E}">
        <p14:creationId xmlns:p14="http://schemas.microsoft.com/office/powerpoint/2010/main" val="27498064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You really should always use isolated scopes in your directives to make them reusable. If you use in your custom directive the parent controller scope, the you are not able to use you directive in another controller unless you really know what you are doing.</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link function and scope</a:t>
            </a:r>
          </a:p>
        </p:txBody>
      </p:sp>
    </p:spTree>
    <p:extLst>
      <p:ext uri="{BB962C8B-B14F-4D97-AF65-F5344CB8AC3E}">
        <p14:creationId xmlns:p14="http://schemas.microsoft.com/office/powerpoint/2010/main" val="16990143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To handle attributes of your directive you can use link function </a:t>
            </a:r>
            <a:r>
              <a:rPr lang="en-US" dirty="0" err="1" smtClean="0"/>
              <a:t>attr</a:t>
            </a:r>
            <a:r>
              <a:rPr lang="en-US" dirty="0" smtClean="0"/>
              <a:t> parameter.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A</a:t>
            </a:r>
            <a:r>
              <a:rPr lang="en-US" dirty="0" smtClean="0"/>
              <a:t>ttributes</a:t>
            </a:r>
            <a:endParaRPr lang="en-US" dirty="0"/>
          </a:p>
        </p:txBody>
      </p:sp>
      <p:pic>
        <p:nvPicPr>
          <p:cNvPr id="6" name="Kuva 5"/>
          <p:cNvPicPr>
            <a:picLocks noChangeAspect="1"/>
          </p:cNvPicPr>
          <p:nvPr/>
        </p:nvPicPr>
        <p:blipFill>
          <a:blip r:embed="rId2"/>
          <a:stretch>
            <a:fillRect/>
          </a:stretch>
        </p:blipFill>
        <p:spPr>
          <a:xfrm>
            <a:off x="572169" y="3429000"/>
            <a:ext cx="4276725" cy="1962150"/>
          </a:xfrm>
          <a:prstGeom prst="rect">
            <a:avLst/>
          </a:prstGeom>
        </p:spPr>
      </p:pic>
      <p:pic>
        <p:nvPicPr>
          <p:cNvPr id="7" name="Kuva 6"/>
          <p:cNvPicPr>
            <a:picLocks noChangeAspect="1"/>
          </p:cNvPicPr>
          <p:nvPr/>
        </p:nvPicPr>
        <p:blipFill>
          <a:blip r:embed="rId3"/>
          <a:stretch>
            <a:fillRect/>
          </a:stretch>
        </p:blipFill>
        <p:spPr>
          <a:xfrm>
            <a:off x="4788024" y="3081250"/>
            <a:ext cx="3209925" cy="190500"/>
          </a:xfrm>
          <a:prstGeom prst="rect">
            <a:avLst/>
          </a:prstGeom>
        </p:spPr>
      </p:pic>
      <p:cxnSp>
        <p:nvCxnSpPr>
          <p:cNvPr id="9" name="Suora nuoliyhdysviiva 8"/>
          <p:cNvCxnSpPr/>
          <p:nvPr/>
        </p:nvCxnSpPr>
        <p:spPr>
          <a:xfrm flipH="1" flipV="1">
            <a:off x="2627784" y="4869160"/>
            <a:ext cx="108012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kstiruutu 9"/>
          <p:cNvSpPr txBox="1"/>
          <p:nvPr/>
        </p:nvSpPr>
        <p:spPr>
          <a:xfrm>
            <a:off x="3968080" y="5066865"/>
            <a:ext cx="2366353" cy="369332"/>
          </a:xfrm>
          <a:prstGeom prst="rect">
            <a:avLst/>
          </a:prstGeom>
          <a:noFill/>
        </p:spPr>
        <p:txBody>
          <a:bodyPr wrap="none" rtlCol="0">
            <a:spAutoFit/>
          </a:bodyPr>
          <a:lstStyle/>
          <a:p>
            <a:r>
              <a:rPr lang="en-US" dirty="0" smtClean="0"/>
              <a:t>Prints out {foo;1,bar:2}</a:t>
            </a:r>
            <a:endParaRPr lang="en-US" dirty="0"/>
          </a:p>
        </p:txBody>
      </p:sp>
    </p:spTree>
    <p:extLst>
      <p:ext uri="{BB962C8B-B14F-4D97-AF65-F5344CB8AC3E}">
        <p14:creationId xmlns:p14="http://schemas.microsoft.com/office/powerpoint/2010/main" val="18880065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If you want to set attribute values for your directive use </a:t>
            </a:r>
            <a:r>
              <a:rPr lang="en-US" dirty="0" err="1" smtClean="0"/>
              <a:t>attrs</a:t>
            </a:r>
            <a:r>
              <a:rPr lang="en-US" dirty="0" smtClean="0"/>
              <a:t>.$set() function.</a:t>
            </a:r>
          </a:p>
          <a:p>
            <a:r>
              <a:rPr lang="en-US" dirty="0" smtClean="0"/>
              <a:t>If you want to get notified if attribute values are changed use </a:t>
            </a:r>
            <a:r>
              <a:rPr lang="en-US" dirty="0" err="1" smtClean="0"/>
              <a:t>attrs.observe</a:t>
            </a:r>
            <a:r>
              <a:rPr lang="en-US" dirty="0" smtClean="0"/>
              <a:t>() function.</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Attributes</a:t>
            </a:r>
          </a:p>
        </p:txBody>
      </p:sp>
    </p:spTree>
    <p:extLst>
      <p:ext uri="{BB962C8B-B14F-4D97-AF65-F5344CB8AC3E}">
        <p14:creationId xmlns:p14="http://schemas.microsoft.com/office/powerpoint/2010/main" val="427879054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85000" lnSpcReduction="10000"/>
          </a:bodyPr>
          <a:lstStyle/>
          <a:p>
            <a:r>
              <a:rPr lang="en-US" dirty="0"/>
              <a:t>When the application bootstraps, Angular starts parsing the DOM using the $compile service. </a:t>
            </a:r>
            <a:endParaRPr lang="en-US" dirty="0" smtClean="0"/>
          </a:p>
          <a:p>
            <a:r>
              <a:rPr lang="en-US" dirty="0" smtClean="0"/>
              <a:t>This </a:t>
            </a:r>
            <a:r>
              <a:rPr lang="en-US" dirty="0"/>
              <a:t>service searches for directives in the markup and matches them against registered directives. </a:t>
            </a:r>
            <a:endParaRPr lang="en-US" dirty="0" smtClean="0"/>
          </a:p>
          <a:p>
            <a:r>
              <a:rPr lang="en-US" dirty="0" smtClean="0"/>
              <a:t>Once </a:t>
            </a:r>
            <a:r>
              <a:rPr lang="en-US" dirty="0"/>
              <a:t>all the directives have been identified, Angular executes their compile functions</a:t>
            </a:r>
            <a:r>
              <a:rPr lang="en-US" dirty="0" smtClean="0"/>
              <a:t>.</a:t>
            </a:r>
          </a:p>
          <a:p>
            <a:r>
              <a:rPr lang="en-US" dirty="0" smtClean="0"/>
              <a:t>The </a:t>
            </a:r>
            <a:r>
              <a:rPr lang="en-US" dirty="0"/>
              <a:t>compile function returns a link function which is added to the list of link functions to be executed later. </a:t>
            </a:r>
            <a:endParaRPr lang="en-US" dirty="0" smtClean="0"/>
          </a:p>
          <a:p>
            <a:r>
              <a:rPr lang="en-US" dirty="0" smtClean="0"/>
              <a:t>This </a:t>
            </a:r>
            <a:r>
              <a:rPr lang="en-US" dirty="0"/>
              <a:t>is called the compile phase. </a:t>
            </a:r>
            <a:endParaRPr lang="en-US" dirty="0" smtClean="0"/>
          </a:p>
          <a:p>
            <a:r>
              <a:rPr lang="en-US" dirty="0" smtClean="0"/>
              <a:t>If </a:t>
            </a:r>
            <a:r>
              <a:rPr lang="en-US" dirty="0"/>
              <a:t>a directive needs to be cloned multiple times (e.g. ng-repeat), we get a performance benefit as the compile function runs once for the cloned template, but the link function runs for each cloned instance. </a:t>
            </a:r>
            <a:endParaRPr lang="en-US" dirty="0" smtClean="0"/>
          </a:p>
          <a:p>
            <a:r>
              <a:rPr lang="en-US" dirty="0" smtClean="0"/>
              <a:t>That’s </a:t>
            </a:r>
            <a:r>
              <a:rPr lang="en-US" dirty="0"/>
              <a:t>why the compile function does not receive a scope. </a:t>
            </a:r>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a:bodyPr>
          <a:lstStyle/>
          <a:p>
            <a:r>
              <a:rPr lang="en-US" b="1" dirty="0"/>
              <a:t>How Directives are </a:t>
            </a:r>
            <a:r>
              <a:rPr lang="en-US" b="1" dirty="0" smtClean="0"/>
              <a:t>Compiled?</a:t>
            </a:r>
            <a:endParaRPr lang="en-US" dirty="0"/>
          </a:p>
        </p:txBody>
      </p:sp>
    </p:spTree>
    <p:extLst>
      <p:ext uri="{BB962C8B-B14F-4D97-AF65-F5344CB8AC3E}">
        <p14:creationId xmlns:p14="http://schemas.microsoft.com/office/powerpoint/2010/main" val="421035107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You can also pass a controller or implement one to your directive using controller: attribute.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Controller</a:t>
            </a:r>
            <a:endParaRPr lang="en-US" dirty="0"/>
          </a:p>
        </p:txBody>
      </p:sp>
    </p:spTree>
    <p:extLst>
      <p:ext uri="{BB962C8B-B14F-4D97-AF65-F5344CB8AC3E}">
        <p14:creationId xmlns:p14="http://schemas.microsoft.com/office/powerpoint/2010/main" val="10534574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The $http service is a core Angular service that facilitates communication with the remote HTTP servers via the browser's </a:t>
            </a:r>
            <a:r>
              <a:rPr lang="en-US" dirty="0" err="1"/>
              <a:t>XMLHttpRequest</a:t>
            </a:r>
            <a:r>
              <a:rPr lang="en-US" dirty="0"/>
              <a:t> object or via </a:t>
            </a:r>
            <a:r>
              <a:rPr lang="en-US" dirty="0" smtClean="0"/>
              <a:t>JSONP (JSON with Padding”.</a:t>
            </a:r>
          </a:p>
          <a:p>
            <a:r>
              <a:rPr lang="en-US" dirty="0"/>
              <a:t>The $http API is based on the deferred/promise APIs exposed by the $q service. While for simple usage patterns this doesn't matter much, for advanced usage it is important to familiarize yourself with these APIs and the guarantees they </a:t>
            </a:r>
            <a:r>
              <a:rPr lang="en-US" dirty="0" smtClean="0"/>
              <a:t>provide.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a:t>
            </a:r>
            <a:r>
              <a:rPr lang="en-US" dirty="0" smtClean="0"/>
              <a:t>HTTP</a:t>
            </a:r>
            <a:endParaRPr lang="en-US" dirty="0"/>
          </a:p>
        </p:txBody>
      </p:sp>
    </p:spTree>
    <p:extLst>
      <p:ext uri="{BB962C8B-B14F-4D97-AF65-F5344CB8AC3E}">
        <p14:creationId xmlns:p14="http://schemas.microsoft.com/office/powerpoint/2010/main" val="3872859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Add the </a:t>
            </a:r>
            <a:r>
              <a:rPr lang="en-US" b="1" dirty="0" smtClean="0"/>
              <a:t>ng-app directive. </a:t>
            </a:r>
          </a:p>
          <a:p>
            <a:endParaRPr lang="en-US" b="1" dirty="0"/>
          </a:p>
          <a:p>
            <a:endParaRPr lang="en-US" b="1" dirty="0" smtClean="0"/>
          </a:p>
          <a:p>
            <a:endParaRPr lang="en-US" b="1" dirty="0"/>
          </a:p>
          <a:p>
            <a:endParaRPr lang="en-US" b="1" dirty="0" smtClean="0"/>
          </a:p>
          <a:p>
            <a:endParaRPr lang="en-US" b="1" dirty="0"/>
          </a:p>
          <a:p>
            <a:endParaRPr lang="en-US" b="1"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How to get started?</a:t>
            </a:r>
          </a:p>
        </p:txBody>
      </p:sp>
      <p:pic>
        <p:nvPicPr>
          <p:cNvPr id="7" name="Kuva 6"/>
          <p:cNvPicPr>
            <a:picLocks noChangeAspect="1"/>
          </p:cNvPicPr>
          <p:nvPr/>
        </p:nvPicPr>
        <p:blipFill>
          <a:blip r:embed="rId2"/>
          <a:stretch>
            <a:fillRect/>
          </a:stretch>
        </p:blipFill>
        <p:spPr>
          <a:xfrm>
            <a:off x="719705" y="3402942"/>
            <a:ext cx="3238500" cy="1381125"/>
          </a:xfrm>
          <a:prstGeom prst="rect">
            <a:avLst/>
          </a:prstGeom>
        </p:spPr>
      </p:pic>
      <p:cxnSp>
        <p:nvCxnSpPr>
          <p:cNvPr id="9" name="Suora nuoliyhdysviiva 8"/>
          <p:cNvCxnSpPr/>
          <p:nvPr/>
        </p:nvCxnSpPr>
        <p:spPr>
          <a:xfrm flipH="1">
            <a:off x="1403648" y="3140968"/>
            <a:ext cx="432048" cy="261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kstiruutu 9"/>
          <p:cNvSpPr txBox="1"/>
          <p:nvPr/>
        </p:nvSpPr>
        <p:spPr>
          <a:xfrm>
            <a:off x="1813811" y="2894302"/>
            <a:ext cx="1050288" cy="369332"/>
          </a:xfrm>
          <a:prstGeom prst="rect">
            <a:avLst/>
          </a:prstGeom>
          <a:noFill/>
        </p:spPr>
        <p:txBody>
          <a:bodyPr wrap="none" rtlCol="0">
            <a:spAutoFit/>
          </a:bodyPr>
          <a:lstStyle/>
          <a:p>
            <a:r>
              <a:rPr lang="en-US" dirty="0" smtClean="0"/>
              <a:t>Directive</a:t>
            </a:r>
            <a:endParaRPr lang="en-US" dirty="0"/>
          </a:p>
        </p:txBody>
      </p:sp>
    </p:spTree>
    <p:extLst>
      <p:ext uri="{BB962C8B-B14F-4D97-AF65-F5344CB8AC3E}">
        <p14:creationId xmlns:p14="http://schemas.microsoft.com/office/powerpoint/2010/main" val="21448444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Usually you do your http request from service, factory or provider. Here is a basic example: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$HTTP</a:t>
            </a:r>
          </a:p>
        </p:txBody>
      </p:sp>
      <p:pic>
        <p:nvPicPr>
          <p:cNvPr id="6" name="Kuva 5"/>
          <p:cNvPicPr>
            <a:picLocks noChangeAspect="1"/>
          </p:cNvPicPr>
          <p:nvPr/>
        </p:nvPicPr>
        <p:blipFill>
          <a:blip r:embed="rId2"/>
          <a:stretch>
            <a:fillRect/>
          </a:stretch>
        </p:blipFill>
        <p:spPr>
          <a:xfrm>
            <a:off x="1769408" y="3068960"/>
            <a:ext cx="5314950" cy="2676525"/>
          </a:xfrm>
          <a:prstGeom prst="rect">
            <a:avLst/>
          </a:prstGeom>
        </p:spPr>
      </p:pic>
    </p:spTree>
    <p:extLst>
      <p:ext uri="{BB962C8B-B14F-4D97-AF65-F5344CB8AC3E}">
        <p14:creationId xmlns:p14="http://schemas.microsoft.com/office/powerpoint/2010/main" val="93498343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a:t>
            </a:r>
            <a:r>
              <a:rPr lang="en-US" dirty="0" smtClean="0"/>
              <a:t>resource module sits in the top of $http module.</a:t>
            </a:r>
          </a:p>
          <a:p>
            <a:r>
              <a:rPr lang="en-US" dirty="0" smtClean="0"/>
              <a:t>It is used to make request to </a:t>
            </a:r>
            <a:r>
              <a:rPr lang="en-US" dirty="0" err="1" smtClean="0"/>
              <a:t>RESTful</a:t>
            </a:r>
            <a:r>
              <a:rPr lang="en-US" dirty="0" smtClean="0"/>
              <a:t> (</a:t>
            </a:r>
            <a:r>
              <a:rPr lang="en-US" dirty="0"/>
              <a:t>Representational state transfer</a:t>
            </a:r>
            <a:r>
              <a:rPr lang="en-US" dirty="0" smtClean="0"/>
              <a:t>) API’s.</a:t>
            </a:r>
          </a:p>
          <a:p>
            <a:r>
              <a:rPr lang="en-US" dirty="0" smtClean="0"/>
              <a:t>To use $resource object you need to download </a:t>
            </a:r>
            <a:r>
              <a:rPr lang="en-US" dirty="0" err="1" smtClean="0"/>
              <a:t>ngResource</a:t>
            </a:r>
            <a:r>
              <a:rPr lang="en-US" dirty="0" smtClean="0"/>
              <a:t> module</a:t>
            </a:r>
            <a:r>
              <a:rPr lang="en-US" dirty="0"/>
              <a:t>, reference the </a:t>
            </a:r>
            <a:r>
              <a:rPr lang="en-US" dirty="0" smtClean="0"/>
              <a:t>angular-resource.js from .html file and mark it as a dependency to your app. Then you can use it in your factory or service…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$resource</a:t>
            </a:r>
            <a:endParaRPr lang="en-US" dirty="0"/>
          </a:p>
        </p:txBody>
      </p:sp>
    </p:spTree>
    <p:extLst>
      <p:ext uri="{BB962C8B-B14F-4D97-AF65-F5344CB8AC3E}">
        <p14:creationId xmlns:p14="http://schemas.microsoft.com/office/powerpoint/2010/main" val="2868221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$resource</a:t>
            </a:r>
          </a:p>
        </p:txBody>
      </p:sp>
      <p:pic>
        <p:nvPicPr>
          <p:cNvPr id="6" name="Kuva 5"/>
          <p:cNvPicPr>
            <a:picLocks noChangeAspect="1"/>
          </p:cNvPicPr>
          <p:nvPr/>
        </p:nvPicPr>
        <p:blipFill>
          <a:blip r:embed="rId2"/>
          <a:stretch>
            <a:fillRect/>
          </a:stretch>
        </p:blipFill>
        <p:spPr>
          <a:xfrm>
            <a:off x="2051720" y="3284984"/>
            <a:ext cx="4429125" cy="847725"/>
          </a:xfrm>
          <a:prstGeom prst="rect">
            <a:avLst/>
          </a:prstGeom>
        </p:spPr>
      </p:pic>
      <p:cxnSp>
        <p:nvCxnSpPr>
          <p:cNvPr id="8" name="Suora nuoliyhdysviiva 7"/>
          <p:cNvCxnSpPr/>
          <p:nvPr/>
        </p:nvCxnSpPr>
        <p:spPr>
          <a:xfrm flipH="1">
            <a:off x="5724128" y="4077072"/>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6281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$resource</a:t>
            </a:r>
          </a:p>
        </p:txBody>
      </p:sp>
      <p:pic>
        <p:nvPicPr>
          <p:cNvPr id="6" name="Kuva 5"/>
          <p:cNvPicPr>
            <a:picLocks noChangeAspect="1"/>
          </p:cNvPicPr>
          <p:nvPr/>
        </p:nvPicPr>
        <p:blipFill>
          <a:blip r:embed="rId2"/>
          <a:stretch>
            <a:fillRect/>
          </a:stretch>
        </p:blipFill>
        <p:spPr>
          <a:xfrm>
            <a:off x="1319212" y="3243262"/>
            <a:ext cx="6505575" cy="371475"/>
          </a:xfrm>
          <a:prstGeom prst="rect">
            <a:avLst/>
          </a:prstGeom>
        </p:spPr>
      </p:pic>
      <p:sp>
        <p:nvSpPr>
          <p:cNvPr id="7" name="Alanuoli 6"/>
          <p:cNvSpPr/>
          <p:nvPr/>
        </p:nvSpPr>
        <p:spPr>
          <a:xfrm>
            <a:off x="6876256" y="2852936"/>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921363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Using $resource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$resource</a:t>
            </a:r>
          </a:p>
        </p:txBody>
      </p:sp>
      <p:pic>
        <p:nvPicPr>
          <p:cNvPr id="7" name="Kuva 6"/>
          <p:cNvPicPr>
            <a:picLocks noChangeAspect="1"/>
          </p:cNvPicPr>
          <p:nvPr/>
        </p:nvPicPr>
        <p:blipFill>
          <a:blip r:embed="rId2"/>
          <a:stretch>
            <a:fillRect/>
          </a:stretch>
        </p:blipFill>
        <p:spPr>
          <a:xfrm>
            <a:off x="1259632" y="2780928"/>
            <a:ext cx="5657850" cy="838200"/>
          </a:xfrm>
          <a:prstGeom prst="rect">
            <a:avLst/>
          </a:prstGeom>
        </p:spPr>
      </p:pic>
      <p:pic>
        <p:nvPicPr>
          <p:cNvPr id="8" name="Kuva 7"/>
          <p:cNvPicPr>
            <a:picLocks noChangeAspect="1"/>
          </p:cNvPicPr>
          <p:nvPr/>
        </p:nvPicPr>
        <p:blipFill>
          <a:blip r:embed="rId3"/>
          <a:stretch>
            <a:fillRect/>
          </a:stretch>
        </p:blipFill>
        <p:spPr>
          <a:xfrm>
            <a:off x="416291" y="4581128"/>
            <a:ext cx="8277225" cy="1162050"/>
          </a:xfrm>
          <a:prstGeom prst="rect">
            <a:avLst/>
          </a:prstGeom>
        </p:spPr>
      </p:pic>
      <p:cxnSp>
        <p:nvCxnSpPr>
          <p:cNvPr id="10" name="Suora nuoliyhdysviiva 9"/>
          <p:cNvCxnSpPr/>
          <p:nvPr/>
        </p:nvCxnSpPr>
        <p:spPr>
          <a:xfrm>
            <a:off x="3275856" y="2924944"/>
            <a:ext cx="4536504" cy="1728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uora nuoliyhdysviiva 11"/>
          <p:cNvCxnSpPr/>
          <p:nvPr/>
        </p:nvCxnSpPr>
        <p:spPr>
          <a:xfrm flipV="1">
            <a:off x="2086983" y="3284984"/>
            <a:ext cx="4357225" cy="2016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1870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This topic makes usually people to look gray and sick. </a:t>
            </a:r>
          </a:p>
          <a:p>
            <a:r>
              <a:rPr lang="en-US" dirty="0" smtClean="0"/>
              <a:t>Promises are in some way, very hard to understand or follow. But there are big benefits waiting for you when you figure out how this stuff works.</a:t>
            </a:r>
          </a:p>
          <a:p>
            <a:r>
              <a:rPr lang="en-US" dirty="0" smtClean="0"/>
              <a:t>Let’s start this by looking callback function in JavaScript, how they work and how you usually use them.</a:t>
            </a:r>
          </a:p>
          <a:p>
            <a:r>
              <a:rPr lang="en-US" dirty="0" smtClean="0"/>
              <a:t>And Remember! It’s all about asynchronous programming!</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smtClean="0"/>
              <a:t>Understanding</a:t>
            </a:r>
            <a:br>
              <a:rPr lang="en-US" dirty="0" smtClean="0"/>
            </a:br>
            <a:r>
              <a:rPr lang="en-US" dirty="0" smtClean="0"/>
              <a:t> </a:t>
            </a:r>
            <a:r>
              <a:rPr lang="en-US" dirty="0" err="1" smtClean="0"/>
              <a:t>AngularJS</a:t>
            </a:r>
            <a:r>
              <a:rPr lang="en-US" dirty="0" smtClean="0"/>
              <a:t> Promises</a:t>
            </a:r>
            <a:endParaRPr lang="en-US" dirty="0"/>
          </a:p>
        </p:txBody>
      </p:sp>
    </p:spTree>
    <p:extLst>
      <p:ext uri="{BB962C8B-B14F-4D97-AF65-F5344CB8AC3E}">
        <p14:creationId xmlns:p14="http://schemas.microsoft.com/office/powerpoint/2010/main" val="64663741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Deferred and Promise objects.</a:t>
            </a:r>
          </a:p>
          <a:p>
            <a:pPr lvl="1"/>
            <a:r>
              <a:rPr lang="en-US" dirty="0" smtClean="0"/>
              <a:t>Deferred: Object that represents an asynchronous action in progress. The action can success or fail. Deferred object can be Resolved or Rejected!</a:t>
            </a:r>
          </a:p>
          <a:p>
            <a:pPr lvl="1"/>
            <a:r>
              <a:rPr lang="en-US" dirty="0" smtClean="0"/>
              <a:t>Promise: Represents the result of an action that is performed asynchronously. The action may or may not be finished at any given point in time. It is an attribute of deferred object. Contains then() function for success and error handling. Then() function can be chained.</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spTree>
    <p:extLst>
      <p:ext uri="{BB962C8B-B14F-4D97-AF65-F5344CB8AC3E}">
        <p14:creationId xmlns:p14="http://schemas.microsoft.com/office/powerpoint/2010/main" val="20732203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You have seen this: a basic example of a callback:</a:t>
            </a:r>
          </a:p>
          <a:p>
            <a:pPr marL="0" indent="0">
              <a:buNone/>
            </a:pPr>
            <a:r>
              <a:rPr lang="en-US" dirty="0"/>
              <a:t> </a:t>
            </a:r>
            <a:r>
              <a:rPr lang="en-US" dirty="0" smtClean="0"/>
              <a:t>    </a:t>
            </a:r>
          </a:p>
          <a:p>
            <a:pPr marL="0" indent="0">
              <a:buNone/>
            </a:pPr>
            <a:endParaRPr lang="en-US" dirty="0"/>
          </a:p>
          <a:p>
            <a:pPr marL="0" indent="0">
              <a:buNone/>
            </a:pPr>
            <a:r>
              <a:rPr lang="en-US" dirty="0" err="1" smtClean="0"/>
              <a:t>window.onload</a:t>
            </a:r>
            <a:r>
              <a:rPr lang="en-US" dirty="0" smtClean="0"/>
              <a:t> = function(event){</a:t>
            </a:r>
          </a:p>
          <a:p>
            <a:pPr marL="0" indent="0">
              <a:buNone/>
            </a:pPr>
            <a:r>
              <a:rPr lang="en-US" dirty="0"/>
              <a:t>	</a:t>
            </a:r>
            <a:r>
              <a:rPr lang="en-US" dirty="0" smtClean="0"/>
              <a:t>console.log(‘DOM is now ready’);</a:t>
            </a:r>
          </a:p>
          <a:p>
            <a:pPr marL="0" indent="0">
              <a:buNone/>
            </a:pPr>
            <a:r>
              <a:rPr lang="en-US"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cxnSp>
        <p:nvCxnSpPr>
          <p:cNvPr id="7" name="Suora nuoliyhdysviiva 6"/>
          <p:cNvCxnSpPr/>
          <p:nvPr/>
        </p:nvCxnSpPr>
        <p:spPr>
          <a:xfrm flipH="1">
            <a:off x="3779912" y="2996952"/>
            <a:ext cx="936104"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kstiruutu 7"/>
          <p:cNvSpPr txBox="1"/>
          <p:nvPr/>
        </p:nvSpPr>
        <p:spPr>
          <a:xfrm>
            <a:off x="4730272" y="2812286"/>
            <a:ext cx="2536015" cy="369332"/>
          </a:xfrm>
          <a:prstGeom prst="rect">
            <a:avLst/>
          </a:prstGeom>
          <a:noFill/>
        </p:spPr>
        <p:txBody>
          <a:bodyPr wrap="none" rtlCol="0">
            <a:spAutoFit/>
          </a:bodyPr>
          <a:lstStyle/>
          <a:p>
            <a:r>
              <a:rPr lang="en-US" dirty="0" smtClean="0"/>
              <a:t>Yay! A callback function!</a:t>
            </a:r>
            <a:endParaRPr lang="en-US" dirty="0"/>
          </a:p>
        </p:txBody>
      </p:sp>
    </p:spTree>
    <p:extLst>
      <p:ext uri="{BB962C8B-B14F-4D97-AF65-F5344CB8AC3E}">
        <p14:creationId xmlns:p14="http://schemas.microsoft.com/office/powerpoint/2010/main" val="153708694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85000" lnSpcReduction="20000"/>
          </a:bodyPr>
          <a:lstStyle/>
          <a:p>
            <a:r>
              <a:rPr lang="en-US" dirty="0"/>
              <a:t>In JavaScript, functions are first-class objects; that is, functions are of the type </a:t>
            </a:r>
            <a:r>
              <a:rPr lang="en-US" i="1" dirty="0"/>
              <a:t>Object</a:t>
            </a:r>
            <a:r>
              <a:rPr lang="en-US" dirty="0"/>
              <a:t> and they can be used in a first-class manner like any other object (String, Array, Number, Object, etc.), since they are in fact objects themselves</a:t>
            </a:r>
            <a:r>
              <a:rPr lang="en-US" dirty="0" smtClean="0"/>
              <a:t>.</a:t>
            </a:r>
          </a:p>
          <a:p>
            <a:r>
              <a:rPr lang="en-US" dirty="0"/>
              <a:t>They can be </a:t>
            </a:r>
            <a:r>
              <a:rPr lang="en-US" dirty="0" smtClean="0"/>
              <a:t>stored </a:t>
            </a:r>
            <a:r>
              <a:rPr lang="en-US" dirty="0"/>
              <a:t>in variables, passed as arguments to functions, created within functions, and returned from </a:t>
            </a:r>
            <a:r>
              <a:rPr lang="en-US" dirty="0" smtClean="0"/>
              <a:t>functions. Like this…</a:t>
            </a:r>
          </a:p>
          <a:p>
            <a:pPr marL="0" indent="0">
              <a:buNone/>
            </a:pPr>
            <a:r>
              <a:rPr lang="en-US" b="1" dirty="0"/>
              <a:t> </a:t>
            </a:r>
            <a:r>
              <a:rPr lang="en-US" b="1" dirty="0" smtClean="0"/>
              <a:t>    //Store our function</a:t>
            </a:r>
          </a:p>
          <a:p>
            <a:pPr marL="0" indent="0">
              <a:buNone/>
            </a:pPr>
            <a:r>
              <a:rPr lang="en-US" b="1" dirty="0" smtClean="0"/>
              <a:t>    </a:t>
            </a:r>
            <a:r>
              <a:rPr lang="en-US" b="1" dirty="0" err="1" smtClean="0"/>
              <a:t>button.onclick</a:t>
            </a:r>
            <a:r>
              <a:rPr lang="en-US" b="1" dirty="0" smtClean="0"/>
              <a:t> = </a:t>
            </a:r>
            <a:r>
              <a:rPr lang="en-US" b="1" dirty="0" err="1" smtClean="0"/>
              <a:t>handleClick</a:t>
            </a:r>
            <a:r>
              <a:rPr lang="en-US" b="1" dirty="0" smtClean="0"/>
              <a:t>;</a:t>
            </a:r>
          </a:p>
          <a:p>
            <a:pPr marL="0" indent="0">
              <a:buNone/>
            </a:pPr>
            <a:r>
              <a:rPr lang="en-US" b="1" dirty="0"/>
              <a:t> </a:t>
            </a:r>
            <a:r>
              <a:rPr lang="en-US" b="1" dirty="0" smtClean="0"/>
              <a:t>   //Implement the function</a:t>
            </a:r>
          </a:p>
          <a:p>
            <a:pPr marL="0" indent="0">
              <a:buNone/>
            </a:pPr>
            <a:r>
              <a:rPr lang="en-US" b="1" dirty="0"/>
              <a:t> </a:t>
            </a:r>
            <a:r>
              <a:rPr lang="en-US" b="1" dirty="0" smtClean="0"/>
              <a:t>    function </a:t>
            </a:r>
            <a:r>
              <a:rPr lang="en-US" b="1" dirty="0" err="1" smtClean="0"/>
              <a:t>handleClick</a:t>
            </a:r>
            <a:r>
              <a:rPr lang="en-US" b="1" dirty="0" smtClean="0"/>
              <a:t>(event)</a:t>
            </a:r>
          </a:p>
          <a:p>
            <a:pPr marL="0" indent="0">
              <a:buNone/>
            </a:pPr>
            <a:r>
              <a:rPr lang="en-US" b="1" dirty="0" smtClean="0"/>
              <a:t>      {</a:t>
            </a:r>
          </a:p>
          <a:p>
            <a:pPr marL="0" indent="0">
              <a:buNone/>
            </a:pPr>
            <a:r>
              <a:rPr lang="en-US" b="1" dirty="0"/>
              <a:t>	</a:t>
            </a:r>
            <a:r>
              <a:rPr lang="en-US" b="1" dirty="0" smtClean="0"/>
              <a:t>alert(‘callback function called’);</a:t>
            </a:r>
          </a:p>
          <a:p>
            <a:pPr marL="0" indent="0">
              <a:buNone/>
            </a:pPr>
            <a:r>
              <a:rPr lang="en-US" b="1" dirty="0"/>
              <a:t> </a:t>
            </a:r>
            <a:r>
              <a:rPr lang="en-US" b="1" dirty="0" smtClean="0"/>
              <a:t>     }</a:t>
            </a:r>
            <a:endParaRPr lang="en-US" b="1"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spTree>
    <p:extLst>
      <p:ext uri="{BB962C8B-B14F-4D97-AF65-F5344CB8AC3E}">
        <p14:creationId xmlns:p14="http://schemas.microsoft.com/office/powerpoint/2010/main" val="210623052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Imagine a situation where we need to get user information from server.</a:t>
            </a:r>
          </a:p>
          <a:p>
            <a:r>
              <a:rPr lang="en-US" dirty="0" smtClean="0"/>
              <a:t>We need to make a request to server, but due to latency, traffic etc. in network we cannot say HOW long it will take to get a response.</a:t>
            </a:r>
          </a:p>
          <a:p>
            <a:r>
              <a:rPr lang="en-US" dirty="0" smtClean="0"/>
              <a:t>We have two options:</a:t>
            </a:r>
          </a:p>
          <a:p>
            <a:pPr lvl="1"/>
            <a:r>
              <a:rPr lang="en-US" dirty="0" smtClean="0"/>
              <a:t>Just sit and wait until the response arrives. It can take 10ms to 10 minutes. Just wait DOING nothing.</a:t>
            </a:r>
          </a:p>
          <a:p>
            <a:pPr lvl="1"/>
            <a:r>
              <a:rPr lang="en-US" dirty="0" smtClean="0"/>
              <a:t>Second option is to do the same thing asynchronously using callbacks.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spTree>
    <p:extLst>
      <p:ext uri="{BB962C8B-B14F-4D97-AF65-F5344CB8AC3E}">
        <p14:creationId xmlns:p14="http://schemas.microsoft.com/office/powerpoint/2010/main" val="3325349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dirty="0"/>
              <a:t>At a high level, directives are markers on a DOM element (such as an attribute, element name, comment or CSS class) that tell </a:t>
            </a:r>
            <a:r>
              <a:rPr lang="en-US" dirty="0" err="1"/>
              <a:t>AngularJS's</a:t>
            </a:r>
            <a:r>
              <a:rPr lang="en-US" dirty="0"/>
              <a:t> HTML compiler ($compile) to </a:t>
            </a:r>
            <a:r>
              <a:rPr lang="en-US" b="1" dirty="0"/>
              <a:t>attach a specified behavior to that DOM element or even transform the DOM element and its children</a:t>
            </a:r>
            <a:r>
              <a:rPr lang="en-US" dirty="0" smtClean="0"/>
              <a:t>. (</a:t>
            </a:r>
            <a:r>
              <a:rPr lang="en-US" dirty="0" err="1" smtClean="0"/>
              <a:t>AngularJS</a:t>
            </a:r>
            <a:r>
              <a:rPr lang="en-US" dirty="0" smtClean="0"/>
              <a:t> Documentation).</a:t>
            </a:r>
          </a:p>
          <a:p>
            <a:r>
              <a:rPr lang="en-US" dirty="0" smtClean="0"/>
              <a:t>When you fill your html markup with directives it is said to be a </a:t>
            </a:r>
            <a:r>
              <a:rPr lang="en-US" b="1" dirty="0" smtClean="0"/>
              <a:t>Template</a:t>
            </a:r>
            <a:r>
              <a:rPr lang="en-US" dirty="0" smtClean="0"/>
              <a:t>, something that will change dynamically via compilation when user interacts with the page.</a:t>
            </a:r>
          </a:p>
          <a:p>
            <a:r>
              <a:rPr lang="en-US" dirty="0" smtClean="0"/>
              <a:t>You can find all the build-in directives </a:t>
            </a:r>
            <a:r>
              <a:rPr lang="en-US" dirty="0"/>
              <a:t>from </a:t>
            </a:r>
            <a:r>
              <a:rPr lang="en-US" dirty="0" smtClean="0"/>
              <a:t>the documentation </a:t>
            </a:r>
            <a:r>
              <a:rPr lang="en-US" dirty="0">
                <a:hlinkClick r:id="rId2"/>
              </a:rPr>
              <a:t>https://docs.angularjs.org/api</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What Are Directives?</a:t>
            </a:r>
            <a:endParaRPr lang="en-US" dirty="0"/>
          </a:p>
        </p:txBody>
      </p:sp>
    </p:spTree>
    <p:extLst>
      <p:ext uri="{BB962C8B-B14F-4D97-AF65-F5344CB8AC3E}">
        <p14:creationId xmlns:p14="http://schemas.microsoft.com/office/powerpoint/2010/main" val="36302232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Here is the option one. We make a delay using time and for iterations to block the main thread to mimic the delays in network (for 5s).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pic>
        <p:nvPicPr>
          <p:cNvPr id="6" name="Kuva 5"/>
          <p:cNvPicPr>
            <a:picLocks noChangeAspect="1"/>
          </p:cNvPicPr>
          <p:nvPr/>
        </p:nvPicPr>
        <p:blipFill>
          <a:blip r:embed="rId2"/>
          <a:stretch>
            <a:fillRect/>
          </a:stretch>
        </p:blipFill>
        <p:spPr>
          <a:xfrm>
            <a:off x="3645967" y="2943601"/>
            <a:ext cx="3035410" cy="3306563"/>
          </a:xfrm>
          <a:prstGeom prst="rect">
            <a:avLst/>
          </a:prstGeom>
        </p:spPr>
      </p:pic>
      <p:cxnSp>
        <p:nvCxnSpPr>
          <p:cNvPr id="8" name="Suora nuoliyhdysviiva 7"/>
          <p:cNvCxnSpPr/>
          <p:nvPr/>
        </p:nvCxnSpPr>
        <p:spPr>
          <a:xfrm flipH="1">
            <a:off x="5019656" y="5526179"/>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kstiruutu 9"/>
          <p:cNvSpPr txBox="1"/>
          <p:nvPr/>
        </p:nvSpPr>
        <p:spPr>
          <a:xfrm>
            <a:off x="5307688" y="5341513"/>
            <a:ext cx="2792752" cy="369332"/>
          </a:xfrm>
          <a:prstGeom prst="rect">
            <a:avLst/>
          </a:prstGeom>
          <a:noFill/>
        </p:spPr>
        <p:txBody>
          <a:bodyPr wrap="none" rtlCol="0">
            <a:spAutoFit/>
          </a:bodyPr>
          <a:lstStyle/>
          <a:p>
            <a:r>
              <a:rPr lang="en-US" dirty="0" smtClean="0"/>
              <a:t>Code is blocked here for 5s</a:t>
            </a:r>
            <a:endParaRPr lang="en-US" dirty="0"/>
          </a:p>
        </p:txBody>
      </p:sp>
    </p:spTree>
    <p:extLst>
      <p:ext uri="{BB962C8B-B14F-4D97-AF65-F5344CB8AC3E}">
        <p14:creationId xmlns:p14="http://schemas.microsoft.com/office/powerpoint/2010/main" val="351131896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Using callbacks now we use the </a:t>
            </a:r>
            <a:r>
              <a:rPr lang="en-US" dirty="0" err="1" smtClean="0"/>
              <a:t>setTimeout</a:t>
            </a:r>
            <a:r>
              <a:rPr lang="en-US" dirty="0" smtClean="0"/>
              <a:t> for delay..</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pic>
        <p:nvPicPr>
          <p:cNvPr id="6" name="Kuva 5"/>
          <p:cNvPicPr>
            <a:picLocks noChangeAspect="1"/>
          </p:cNvPicPr>
          <p:nvPr/>
        </p:nvPicPr>
        <p:blipFill>
          <a:blip r:embed="rId2"/>
          <a:stretch>
            <a:fillRect/>
          </a:stretch>
        </p:blipFill>
        <p:spPr>
          <a:xfrm>
            <a:off x="2411760" y="2564904"/>
            <a:ext cx="2905190" cy="3336429"/>
          </a:xfrm>
          <a:prstGeom prst="rect">
            <a:avLst/>
          </a:prstGeom>
        </p:spPr>
      </p:pic>
    </p:spTree>
    <p:extLst>
      <p:ext uri="{BB962C8B-B14F-4D97-AF65-F5344CB8AC3E}">
        <p14:creationId xmlns:p14="http://schemas.microsoft.com/office/powerpoint/2010/main" val="57276130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dirty="0" smtClean="0"/>
              <a:t>The latter option seems to be just fine, but there is one thing: what if something goes wrong when setting </a:t>
            </a:r>
            <a:r>
              <a:rPr lang="en-US" dirty="0" err="1" smtClean="0"/>
              <a:t>userData</a:t>
            </a:r>
            <a:r>
              <a:rPr lang="en-US" dirty="0" smtClean="0"/>
              <a:t> object </a:t>
            </a:r>
            <a:r>
              <a:rPr lang="en-US" dirty="0"/>
              <a:t>values in </a:t>
            </a:r>
            <a:r>
              <a:rPr lang="en-US" dirty="0" err="1" smtClean="0"/>
              <a:t>setUserData</a:t>
            </a:r>
            <a:r>
              <a:rPr lang="en-US" dirty="0" smtClean="0"/>
              <a:t> function?</a:t>
            </a:r>
          </a:p>
          <a:p>
            <a:r>
              <a:rPr lang="en-US" dirty="0" smtClean="0"/>
              <a:t>What if, for example “server” was not able to set the name or the address information to object?</a:t>
            </a:r>
          </a:p>
          <a:p>
            <a:r>
              <a:rPr lang="en-US" dirty="0" smtClean="0"/>
              <a:t>This could lead to bug in our code. The question is what we can do?</a:t>
            </a:r>
          </a:p>
          <a:p>
            <a:r>
              <a:rPr lang="en-US" dirty="0" smtClean="0"/>
              <a:t>Of course we can check the attribute values simply using if statements, but what if the same object is used in many places. The check has to be DONE in every place before we can  use the object-&gt;Lots </a:t>
            </a:r>
            <a:r>
              <a:rPr lang="en-US" dirty="0"/>
              <a:t>of </a:t>
            </a:r>
            <a:r>
              <a:rPr lang="en-US" dirty="0" smtClean="0"/>
              <a:t>repeatedly code!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spTree>
    <p:extLst>
      <p:ext uri="{BB962C8B-B14F-4D97-AF65-F5344CB8AC3E}">
        <p14:creationId xmlns:p14="http://schemas.microsoft.com/office/powerpoint/2010/main" val="342091080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That is why we can use Promises. We can for example think that we send the </a:t>
            </a:r>
            <a:r>
              <a:rPr lang="en-US" dirty="0" err="1" smtClean="0"/>
              <a:t>userData</a:t>
            </a:r>
            <a:r>
              <a:rPr lang="en-US" dirty="0" smtClean="0"/>
              <a:t> object to get the data from the server, and the </a:t>
            </a:r>
            <a:r>
              <a:rPr lang="en-US" dirty="0" err="1" smtClean="0"/>
              <a:t>userData</a:t>
            </a:r>
            <a:r>
              <a:rPr lang="en-US" dirty="0" smtClean="0"/>
              <a:t> “promises” that when it comes back the next conditions are possible:</a:t>
            </a:r>
          </a:p>
          <a:p>
            <a:pPr lvl="1"/>
            <a:r>
              <a:rPr lang="en-US" dirty="0" smtClean="0"/>
              <a:t>All the data is valid and in place and you can use it</a:t>
            </a:r>
          </a:p>
          <a:p>
            <a:pPr lvl="1"/>
            <a:r>
              <a:rPr lang="en-US" dirty="0" smtClean="0"/>
              <a:t>Some or all data is invalid. You can try to make corrections or just ignore the invalid data. Or show error flag to everyone that we failed!</a:t>
            </a:r>
          </a:p>
          <a:p>
            <a:r>
              <a:rPr lang="en-US" dirty="0" smtClean="0"/>
              <a:t>And all this is done in ONE place.</a:t>
            </a:r>
          </a:p>
          <a:p>
            <a:pPr lvl="1"/>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spTree>
    <p:extLst>
      <p:ext uri="{BB962C8B-B14F-4D97-AF65-F5344CB8AC3E}">
        <p14:creationId xmlns:p14="http://schemas.microsoft.com/office/powerpoint/2010/main" val="246686950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In </a:t>
            </a:r>
            <a:r>
              <a:rPr lang="en-US" dirty="0" err="1" smtClean="0"/>
              <a:t>AngularJS</a:t>
            </a:r>
            <a:r>
              <a:rPr lang="en-US" dirty="0" smtClean="0"/>
              <a:t> for example $http object is based on promises implementation. When ever you use $http object like $</a:t>
            </a:r>
            <a:r>
              <a:rPr lang="en-US" dirty="0" err="1" smtClean="0"/>
              <a:t>http,get</a:t>
            </a:r>
            <a:r>
              <a:rPr lang="en-US" dirty="0" smtClean="0"/>
              <a:t>(‘</a:t>
            </a:r>
            <a:r>
              <a:rPr lang="en-US" dirty="0" err="1" smtClean="0"/>
              <a:t>someUrl</a:t>
            </a:r>
            <a:r>
              <a:rPr lang="en-US" dirty="0" smtClean="0"/>
              <a:t>’), it return an promise object.</a:t>
            </a:r>
          </a:p>
          <a:p>
            <a:r>
              <a:rPr lang="en-US" dirty="0" smtClean="0"/>
              <a:t>Also </a:t>
            </a:r>
            <a:r>
              <a:rPr lang="en-US" dirty="0" err="1" smtClean="0"/>
              <a:t>AngularJS</a:t>
            </a:r>
            <a:r>
              <a:rPr lang="en-US" dirty="0" smtClean="0"/>
              <a:t> has  $q object which is a promise implementation.</a:t>
            </a:r>
          </a:p>
          <a:p>
            <a:r>
              <a:rPr lang="en-US" dirty="0" smtClean="0"/>
              <a:t>Next examples try to illustrate how you can use these promise objects in </a:t>
            </a:r>
            <a:r>
              <a:rPr lang="en-US" smtClean="0"/>
              <a:t>your application.</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spTree>
    <p:extLst>
      <p:ext uri="{BB962C8B-B14F-4D97-AF65-F5344CB8AC3E}">
        <p14:creationId xmlns:p14="http://schemas.microsoft.com/office/powerpoint/2010/main" val="141567960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Using Promise library $q consists of three steps…</a:t>
            </a:r>
          </a:p>
          <a:p>
            <a:pPr lvl="1"/>
            <a:r>
              <a:rPr lang="en-US" dirty="0" smtClean="0"/>
              <a:t>Create a promise</a:t>
            </a:r>
          </a:p>
          <a:p>
            <a:pPr lvl="1"/>
            <a:r>
              <a:rPr lang="en-US" dirty="0" smtClean="0"/>
              <a:t>Add “future” handler</a:t>
            </a:r>
          </a:p>
          <a:p>
            <a:pPr lvl="1"/>
            <a:r>
              <a:rPr lang="en-US" dirty="0" smtClean="0"/>
              <a:t>Execute promise when data is available..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pic>
        <p:nvPicPr>
          <p:cNvPr id="9" name="Kuva 8"/>
          <p:cNvPicPr>
            <a:picLocks noChangeAspect="1"/>
          </p:cNvPicPr>
          <p:nvPr/>
        </p:nvPicPr>
        <p:blipFill>
          <a:blip r:embed="rId2"/>
          <a:stretch>
            <a:fillRect/>
          </a:stretch>
        </p:blipFill>
        <p:spPr>
          <a:xfrm>
            <a:off x="1259632" y="3867466"/>
            <a:ext cx="4733553" cy="2320698"/>
          </a:xfrm>
          <a:prstGeom prst="rect">
            <a:avLst/>
          </a:prstGeom>
        </p:spPr>
      </p:pic>
      <p:cxnSp>
        <p:nvCxnSpPr>
          <p:cNvPr id="11" name="Suora nuoliyhdysviiva 10"/>
          <p:cNvCxnSpPr/>
          <p:nvPr/>
        </p:nvCxnSpPr>
        <p:spPr>
          <a:xfrm flipH="1">
            <a:off x="5508104" y="3698963"/>
            <a:ext cx="216024"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5213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Chaining…</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pic>
        <p:nvPicPr>
          <p:cNvPr id="6" name="Kuva 5"/>
          <p:cNvPicPr>
            <a:picLocks noChangeAspect="1"/>
          </p:cNvPicPr>
          <p:nvPr/>
        </p:nvPicPr>
        <p:blipFill>
          <a:blip r:embed="rId2"/>
          <a:stretch>
            <a:fillRect/>
          </a:stretch>
        </p:blipFill>
        <p:spPr>
          <a:xfrm>
            <a:off x="1403648" y="2780928"/>
            <a:ext cx="5467350" cy="3133725"/>
          </a:xfrm>
          <a:prstGeom prst="rect">
            <a:avLst/>
          </a:prstGeom>
        </p:spPr>
      </p:pic>
    </p:spTree>
    <p:extLst>
      <p:ext uri="{BB962C8B-B14F-4D97-AF65-F5344CB8AC3E}">
        <p14:creationId xmlns:p14="http://schemas.microsoft.com/office/powerpoint/2010/main" val="35960648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Passing data…</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pic>
        <p:nvPicPr>
          <p:cNvPr id="6" name="Kuva 5"/>
          <p:cNvPicPr>
            <a:picLocks noChangeAspect="1"/>
          </p:cNvPicPr>
          <p:nvPr/>
        </p:nvPicPr>
        <p:blipFill>
          <a:blip r:embed="rId2"/>
          <a:stretch>
            <a:fillRect/>
          </a:stretch>
        </p:blipFill>
        <p:spPr>
          <a:xfrm>
            <a:off x="1619672" y="2996952"/>
            <a:ext cx="5219700" cy="2495550"/>
          </a:xfrm>
          <a:prstGeom prst="rect">
            <a:avLst/>
          </a:prstGeom>
        </p:spPr>
      </p:pic>
    </p:spTree>
    <p:extLst>
      <p:ext uri="{BB962C8B-B14F-4D97-AF65-F5344CB8AC3E}">
        <p14:creationId xmlns:p14="http://schemas.microsoft.com/office/powerpoint/2010/main" val="166747028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Handling error situations…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pic>
        <p:nvPicPr>
          <p:cNvPr id="7" name="Kuva 6"/>
          <p:cNvPicPr>
            <a:picLocks noChangeAspect="1"/>
          </p:cNvPicPr>
          <p:nvPr/>
        </p:nvPicPr>
        <p:blipFill>
          <a:blip r:embed="rId2"/>
          <a:stretch>
            <a:fillRect/>
          </a:stretch>
        </p:blipFill>
        <p:spPr>
          <a:xfrm>
            <a:off x="323528" y="2564904"/>
            <a:ext cx="2880370" cy="3459492"/>
          </a:xfrm>
          <a:prstGeom prst="rect">
            <a:avLst/>
          </a:prstGeom>
        </p:spPr>
      </p:pic>
      <p:pic>
        <p:nvPicPr>
          <p:cNvPr id="8" name="Kuva 7"/>
          <p:cNvPicPr>
            <a:picLocks noChangeAspect="1"/>
          </p:cNvPicPr>
          <p:nvPr/>
        </p:nvPicPr>
        <p:blipFill>
          <a:blip r:embed="rId3"/>
          <a:stretch>
            <a:fillRect/>
          </a:stretch>
        </p:blipFill>
        <p:spPr>
          <a:xfrm>
            <a:off x="4499992" y="2555160"/>
            <a:ext cx="2767593" cy="3469236"/>
          </a:xfrm>
          <a:prstGeom prst="rect">
            <a:avLst/>
          </a:prstGeom>
        </p:spPr>
      </p:pic>
    </p:spTree>
    <p:extLst>
      <p:ext uri="{BB962C8B-B14F-4D97-AF65-F5344CB8AC3E}">
        <p14:creationId xmlns:p14="http://schemas.microsoft.com/office/powerpoint/2010/main" val="424814001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Http </a:t>
            </a:r>
            <a:r>
              <a:rPr lang="en-US" smtClean="0"/>
              <a:t>promise object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pic>
        <p:nvPicPr>
          <p:cNvPr id="6" name="Kuva 5"/>
          <p:cNvPicPr>
            <a:picLocks noChangeAspect="1"/>
          </p:cNvPicPr>
          <p:nvPr/>
        </p:nvPicPr>
        <p:blipFill>
          <a:blip r:embed="rId2"/>
          <a:stretch>
            <a:fillRect/>
          </a:stretch>
        </p:blipFill>
        <p:spPr>
          <a:xfrm>
            <a:off x="755576" y="3430737"/>
            <a:ext cx="7181850" cy="1028700"/>
          </a:xfrm>
          <a:prstGeom prst="rect">
            <a:avLst/>
          </a:prstGeom>
        </p:spPr>
      </p:pic>
    </p:spTree>
    <p:extLst>
      <p:ext uri="{BB962C8B-B14F-4D97-AF65-F5344CB8AC3E}">
        <p14:creationId xmlns:p14="http://schemas.microsoft.com/office/powerpoint/2010/main" val="957471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From the documentation your can read the meaning of ng-app directive</a:t>
            </a:r>
            <a:r>
              <a:rPr lang="en-US" dirty="0"/>
              <a:t>: </a:t>
            </a:r>
            <a:endParaRPr lang="en-US" dirty="0" smtClean="0"/>
          </a:p>
          <a:p>
            <a:pPr lvl="1"/>
            <a:r>
              <a:rPr lang="en-US" dirty="0" smtClean="0"/>
              <a:t>Use </a:t>
            </a:r>
            <a:r>
              <a:rPr lang="en-US" dirty="0"/>
              <a:t>this directive to auto-bootstrap an </a:t>
            </a:r>
            <a:r>
              <a:rPr lang="en-US" dirty="0" err="1"/>
              <a:t>AngularJS</a:t>
            </a:r>
            <a:r>
              <a:rPr lang="en-US" dirty="0"/>
              <a:t> application. The </a:t>
            </a:r>
            <a:r>
              <a:rPr lang="en-US" dirty="0" err="1"/>
              <a:t>ngApp</a:t>
            </a:r>
            <a:r>
              <a:rPr lang="en-US" dirty="0"/>
              <a:t> directive designates the root element of the application and is typically placed near the root element of the page - e.g. on the &lt;body&gt; or &lt;html&gt; tags</a:t>
            </a:r>
            <a:r>
              <a:rPr lang="en-US" dirty="0" smtClean="0"/>
              <a:t>.</a:t>
            </a:r>
          </a:p>
          <a:p>
            <a:pPr lvl="1"/>
            <a:r>
              <a:rPr lang="en-US" dirty="0"/>
              <a:t>Bootstrapping is the equivalent of initializing, or starting, your Angular </a:t>
            </a:r>
            <a:r>
              <a:rPr lang="en-US" dirty="0" smtClean="0"/>
              <a:t>app, meaning you can use syntax like {{1+2}} in your html markup.</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What Are Directives?</a:t>
            </a:r>
          </a:p>
        </p:txBody>
      </p:sp>
    </p:spTree>
    <p:extLst>
      <p:ext uri="{BB962C8B-B14F-4D97-AF65-F5344CB8AC3E}">
        <p14:creationId xmlns:p14="http://schemas.microsoft.com/office/powerpoint/2010/main" val="337445872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a:bodyPr>
          <a:lstStyle/>
          <a:p>
            <a:r>
              <a:rPr lang="en-US" dirty="0" smtClean="0"/>
              <a:t>The next example will illustrate the “real life” example. The idea is to create an application where user can fetch weather data using the city information.</a:t>
            </a:r>
          </a:p>
          <a:p>
            <a:r>
              <a:rPr lang="en-US" dirty="0" smtClean="0"/>
              <a:t>We have to make two request</a:t>
            </a:r>
          </a:p>
          <a:p>
            <a:pPr lvl="1"/>
            <a:r>
              <a:rPr lang="en-US" dirty="0" smtClean="0"/>
              <a:t>Geocode the city name to latitude and longitude</a:t>
            </a:r>
          </a:p>
          <a:p>
            <a:pPr lvl="1"/>
            <a:r>
              <a:rPr lang="en-US" dirty="0" smtClean="0"/>
              <a:t>Use these latitude and longitude values to get the local weather.</a:t>
            </a:r>
          </a:p>
          <a:p>
            <a:r>
              <a:rPr lang="en-US" dirty="0" smtClean="0"/>
              <a:t>No the first request can fail, meaning there would be no reason to make a second one. Also the second one can fail, meaning we don’t still have the weather data for user.</a:t>
            </a:r>
          </a:p>
          <a:p>
            <a:r>
              <a:rPr lang="en-US" dirty="0" smtClean="0"/>
              <a:t>We build this example application to show the power of promises.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spTree>
    <p:extLst>
      <p:ext uri="{BB962C8B-B14F-4D97-AF65-F5344CB8AC3E}">
        <p14:creationId xmlns:p14="http://schemas.microsoft.com/office/powerpoint/2010/main" val="301593033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a:t>
            </a:r>
            <a:br>
              <a:rPr lang="en-US" dirty="0"/>
            </a:br>
            <a:r>
              <a:rPr lang="en-US" dirty="0"/>
              <a:t> </a:t>
            </a:r>
            <a:r>
              <a:rPr lang="en-US" dirty="0" err="1"/>
              <a:t>AngularJS</a:t>
            </a:r>
            <a:r>
              <a:rPr lang="en-US" dirty="0"/>
              <a:t> Promises</a:t>
            </a:r>
          </a:p>
        </p:txBody>
      </p:sp>
      <p:pic>
        <p:nvPicPr>
          <p:cNvPr id="6" name="Kuva 5"/>
          <p:cNvPicPr>
            <a:picLocks noChangeAspect="1"/>
          </p:cNvPicPr>
          <p:nvPr/>
        </p:nvPicPr>
        <p:blipFill>
          <a:blip r:embed="rId2"/>
          <a:stretch>
            <a:fillRect/>
          </a:stretch>
        </p:blipFill>
        <p:spPr>
          <a:xfrm>
            <a:off x="539552" y="2780928"/>
            <a:ext cx="7848600" cy="3093363"/>
          </a:xfrm>
          <a:prstGeom prst="rect">
            <a:avLst/>
          </a:prstGeom>
        </p:spPr>
      </p:pic>
    </p:spTree>
    <p:extLst>
      <p:ext uri="{BB962C8B-B14F-4D97-AF65-F5344CB8AC3E}">
        <p14:creationId xmlns:p14="http://schemas.microsoft.com/office/powerpoint/2010/main" val="15506596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t>
            </a:r>
            <a:r>
              <a:rPr lang="en-US" dirty="0" err="1" smtClean="0"/>
              <a:t>rootScope</a:t>
            </a:r>
            <a:r>
              <a:rPr lang="en-US" dirty="0" smtClean="0"/>
              <a:t> is the mother of all scopes in your application. </a:t>
            </a:r>
          </a:p>
          <a:p>
            <a:r>
              <a:rPr lang="en-US" dirty="0" smtClean="0"/>
              <a:t>Using $</a:t>
            </a:r>
            <a:r>
              <a:rPr lang="en-US" dirty="0" err="1" smtClean="0"/>
              <a:t>rootScope</a:t>
            </a:r>
            <a:r>
              <a:rPr lang="en-US" dirty="0" smtClean="0"/>
              <a:t> object you can make application wide properties -&gt; share data between different scopes.</a:t>
            </a:r>
          </a:p>
          <a:p>
            <a:r>
              <a:rPr lang="en-US" dirty="0" smtClean="0"/>
              <a:t>This thus pollutes your namespaces so be careful with it!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a:t>
            </a:r>
            <a:r>
              <a:rPr lang="en-US" dirty="0" err="1" smtClean="0"/>
              <a:t>rootScope</a:t>
            </a:r>
            <a:endParaRPr lang="en-US" dirty="0"/>
          </a:p>
        </p:txBody>
      </p:sp>
    </p:spTree>
    <p:extLst>
      <p:ext uri="{BB962C8B-B14F-4D97-AF65-F5344CB8AC3E}">
        <p14:creationId xmlns:p14="http://schemas.microsoft.com/office/powerpoint/2010/main" val="2209475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One of the powerful features in </a:t>
            </a:r>
            <a:r>
              <a:rPr lang="en-US" dirty="0" err="1" smtClean="0"/>
              <a:t>AngularJs</a:t>
            </a:r>
            <a:r>
              <a:rPr lang="en-US" dirty="0" smtClean="0"/>
              <a:t> is data binding. To get you a first sight what this means let’s add one data binding in our application.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Data Binding Using Directives</a:t>
            </a:r>
            <a:endParaRPr lang="en-US" dirty="0"/>
          </a:p>
        </p:txBody>
      </p:sp>
      <p:pic>
        <p:nvPicPr>
          <p:cNvPr id="6" name="Kuva 5"/>
          <p:cNvPicPr>
            <a:picLocks noChangeAspect="1"/>
          </p:cNvPicPr>
          <p:nvPr/>
        </p:nvPicPr>
        <p:blipFill>
          <a:blip r:embed="rId2"/>
          <a:stretch>
            <a:fillRect/>
          </a:stretch>
        </p:blipFill>
        <p:spPr>
          <a:xfrm>
            <a:off x="1187624" y="3687851"/>
            <a:ext cx="5000625" cy="1666875"/>
          </a:xfrm>
          <a:prstGeom prst="rect">
            <a:avLst/>
          </a:prstGeom>
        </p:spPr>
      </p:pic>
      <p:cxnSp>
        <p:nvCxnSpPr>
          <p:cNvPr id="8" name="Suora nuoliyhdysviiva 7"/>
          <p:cNvCxnSpPr/>
          <p:nvPr/>
        </p:nvCxnSpPr>
        <p:spPr>
          <a:xfrm flipH="1">
            <a:off x="3779912" y="4521288"/>
            <a:ext cx="432048" cy="131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p:cNvSpPr txBox="1"/>
          <p:nvPr/>
        </p:nvSpPr>
        <p:spPr>
          <a:xfrm>
            <a:off x="4243710" y="4336622"/>
            <a:ext cx="808235" cy="369332"/>
          </a:xfrm>
          <a:prstGeom prst="rect">
            <a:avLst/>
          </a:prstGeom>
          <a:noFill/>
        </p:spPr>
        <p:txBody>
          <a:bodyPr wrap="none" rtlCol="0">
            <a:spAutoFit/>
          </a:bodyPr>
          <a:lstStyle/>
          <a:p>
            <a:r>
              <a:rPr lang="en-US" dirty="0" smtClean="0"/>
              <a:t>Model</a:t>
            </a:r>
            <a:endParaRPr lang="en-US" dirty="0"/>
          </a:p>
        </p:txBody>
      </p:sp>
      <p:cxnSp>
        <p:nvCxnSpPr>
          <p:cNvPr id="14" name="Suora nuoliyhdysviiva 13"/>
          <p:cNvCxnSpPr/>
          <p:nvPr/>
        </p:nvCxnSpPr>
        <p:spPr>
          <a:xfrm flipV="1">
            <a:off x="2915816" y="4869160"/>
            <a:ext cx="648072" cy="720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kstiruutu 14"/>
          <p:cNvSpPr txBox="1"/>
          <p:nvPr/>
        </p:nvSpPr>
        <p:spPr>
          <a:xfrm>
            <a:off x="3227713" y="4875770"/>
            <a:ext cx="920445" cy="369332"/>
          </a:xfrm>
          <a:prstGeom prst="rect">
            <a:avLst/>
          </a:prstGeom>
          <a:noFill/>
        </p:spPr>
        <p:txBody>
          <a:bodyPr wrap="none" rtlCol="0">
            <a:spAutoFit/>
          </a:bodyPr>
          <a:lstStyle/>
          <a:p>
            <a:r>
              <a:rPr lang="en-US" dirty="0" smtClean="0"/>
              <a:t>Binding</a:t>
            </a:r>
            <a:endParaRPr lang="en-US" dirty="0"/>
          </a:p>
        </p:txBody>
      </p:sp>
    </p:spTree>
    <p:extLst>
      <p:ext uri="{BB962C8B-B14F-4D97-AF65-F5344CB8AC3E}">
        <p14:creationId xmlns:p14="http://schemas.microsoft.com/office/powerpoint/2010/main" val="3595310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10000"/>
          </a:bodyPr>
          <a:lstStyle/>
          <a:p>
            <a:r>
              <a:rPr lang="en-US" dirty="0" smtClean="0"/>
              <a:t>In previous example we used directive </a:t>
            </a:r>
            <a:r>
              <a:rPr lang="en-US" b="1" dirty="0" smtClean="0"/>
              <a:t>ng-model</a:t>
            </a:r>
            <a:r>
              <a:rPr lang="en-US" dirty="0" smtClean="0"/>
              <a:t> in &lt;input&gt; element. Model is something that holds the data, in this case it will hold the data that user will type in to our input element. To reference this data we gave it a name “</a:t>
            </a:r>
            <a:r>
              <a:rPr lang="en-US" dirty="0" err="1" smtClean="0"/>
              <a:t>user_name</a:t>
            </a:r>
            <a:r>
              <a:rPr lang="en-US" dirty="0" smtClean="0"/>
              <a:t>”. Now you can use this name in your markup to display the data. In our case we just simply used the “mustache” syntax {{</a:t>
            </a:r>
            <a:r>
              <a:rPr lang="en-US" dirty="0" err="1" smtClean="0"/>
              <a:t>user_name</a:t>
            </a:r>
            <a:r>
              <a:rPr lang="en-US" dirty="0" smtClean="0"/>
              <a:t>}} to display the text what user inputs.</a:t>
            </a:r>
          </a:p>
          <a:p>
            <a:endParaRPr lang="en-US" dirty="0"/>
          </a:p>
          <a:p>
            <a:endParaRPr lang="en-US" dirty="0" smtClean="0"/>
          </a:p>
          <a:p>
            <a:r>
              <a:rPr lang="en-US" dirty="0" smtClean="0"/>
              <a:t>You can use the “mustache” syntax also inside other elements like &lt;h1&gt;{{</a:t>
            </a:r>
            <a:r>
              <a:rPr lang="en-US" dirty="0" err="1" smtClean="0"/>
              <a:t>user_name</a:t>
            </a:r>
            <a:r>
              <a:rPr lang="en-US" dirty="0" smtClean="0"/>
              <a:t>}}&lt;/h1&gt;</a:t>
            </a:r>
          </a:p>
          <a:p>
            <a:r>
              <a:rPr lang="en-US" dirty="0" smtClean="0"/>
              <a:t>And all this WITHOUT a line of JavaScript code!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Data Binding Using Directives</a:t>
            </a:r>
          </a:p>
        </p:txBody>
      </p:sp>
      <p:pic>
        <p:nvPicPr>
          <p:cNvPr id="6" name="Kuva 5"/>
          <p:cNvPicPr>
            <a:picLocks noChangeAspect="1"/>
          </p:cNvPicPr>
          <p:nvPr/>
        </p:nvPicPr>
        <p:blipFill>
          <a:blip r:embed="rId2"/>
          <a:stretch>
            <a:fillRect/>
          </a:stretch>
        </p:blipFill>
        <p:spPr>
          <a:xfrm>
            <a:off x="3023066" y="4365104"/>
            <a:ext cx="1914525" cy="523875"/>
          </a:xfrm>
          <a:prstGeom prst="rect">
            <a:avLst/>
          </a:prstGeom>
        </p:spPr>
      </p:pic>
    </p:spTree>
    <p:extLst>
      <p:ext uri="{BB962C8B-B14F-4D97-AF65-F5344CB8AC3E}">
        <p14:creationId xmlns:p14="http://schemas.microsoft.com/office/powerpoint/2010/main" val="2244314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Usually when I start to learn something new, like </a:t>
            </a:r>
            <a:r>
              <a:rPr lang="en-US" dirty="0" err="1" smtClean="0"/>
              <a:t>AngularJS</a:t>
            </a:r>
            <a:r>
              <a:rPr lang="en-US" dirty="0" smtClean="0"/>
              <a:t> framework, I see a pile of junk: thinking directives, models, factories…how they all fit together? How to I construct a super car from those peace's?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smtClean="0"/>
              <a:t>Understanding the Building Blocks</a:t>
            </a:r>
            <a:endParaRPr lang="en-US" dirty="0"/>
          </a:p>
        </p:txBody>
      </p:sp>
      <p:pic>
        <p:nvPicPr>
          <p:cNvPr id="8" name="Kuva 7"/>
          <p:cNvPicPr>
            <a:picLocks noChangeAspect="1"/>
          </p:cNvPicPr>
          <p:nvPr/>
        </p:nvPicPr>
        <p:blipFill>
          <a:blip r:embed="rId2"/>
          <a:stretch>
            <a:fillRect/>
          </a:stretch>
        </p:blipFill>
        <p:spPr>
          <a:xfrm>
            <a:off x="559341" y="3789040"/>
            <a:ext cx="3420988" cy="2268264"/>
          </a:xfrm>
          <a:prstGeom prst="rect">
            <a:avLst/>
          </a:prstGeom>
        </p:spPr>
      </p:pic>
      <p:sp>
        <p:nvSpPr>
          <p:cNvPr id="9" name="Nuoli oikealle 8"/>
          <p:cNvSpPr/>
          <p:nvPr/>
        </p:nvSpPr>
        <p:spPr>
          <a:xfrm>
            <a:off x="4355976" y="4653136"/>
            <a:ext cx="720080"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Kuva 9"/>
          <p:cNvPicPr>
            <a:picLocks noChangeAspect="1"/>
          </p:cNvPicPr>
          <p:nvPr/>
        </p:nvPicPr>
        <p:blipFill>
          <a:blip r:embed="rId3"/>
          <a:stretch>
            <a:fillRect/>
          </a:stretch>
        </p:blipFill>
        <p:spPr>
          <a:xfrm>
            <a:off x="5690179" y="4089734"/>
            <a:ext cx="2733675" cy="1666875"/>
          </a:xfrm>
          <a:prstGeom prst="rect">
            <a:avLst/>
          </a:prstGeom>
        </p:spPr>
      </p:pic>
    </p:spTree>
    <p:extLst>
      <p:ext uri="{BB962C8B-B14F-4D97-AF65-F5344CB8AC3E}">
        <p14:creationId xmlns:p14="http://schemas.microsoft.com/office/powerpoint/2010/main" val="2071933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a:xfrm>
            <a:off x="503548" y="2079256"/>
            <a:ext cx="8136903" cy="4065315"/>
          </a:xfrm>
        </p:spPr>
        <p:txBody>
          <a:bodyPr/>
          <a:lstStyle/>
          <a:p>
            <a:r>
              <a:rPr lang="en-US" dirty="0" smtClean="0"/>
              <a:t>To understand the building blocks and how they connect together the best way is to show a picture of it.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 the Building Blocks</a:t>
            </a:r>
          </a:p>
        </p:txBody>
      </p:sp>
      <p:sp>
        <p:nvSpPr>
          <p:cNvPr id="6" name="Suorakulmio 5"/>
          <p:cNvSpPr/>
          <p:nvPr/>
        </p:nvSpPr>
        <p:spPr>
          <a:xfrm>
            <a:off x="2627784" y="2987564"/>
            <a:ext cx="3096344"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Module</a:t>
            </a:r>
            <a:endParaRPr lang="en-US" dirty="0"/>
          </a:p>
        </p:txBody>
      </p:sp>
      <p:sp>
        <p:nvSpPr>
          <p:cNvPr id="7" name="Suorakulmio 6"/>
          <p:cNvSpPr/>
          <p:nvPr/>
        </p:nvSpPr>
        <p:spPr>
          <a:xfrm>
            <a:off x="2627784" y="3444844"/>
            <a:ext cx="3096344" cy="3365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Routes</a:t>
            </a:r>
            <a:endParaRPr lang="en-US" dirty="0">
              <a:solidFill>
                <a:schemeClr val="tx1"/>
              </a:solidFill>
            </a:endParaRPr>
          </a:p>
        </p:txBody>
      </p:sp>
      <p:sp>
        <p:nvSpPr>
          <p:cNvPr id="8" name="Pyöristetty suorakulmio 7"/>
          <p:cNvSpPr/>
          <p:nvPr/>
        </p:nvSpPr>
        <p:spPr>
          <a:xfrm>
            <a:off x="1980437" y="3982300"/>
            <a:ext cx="1512168" cy="2484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kstiruutu 8"/>
          <p:cNvSpPr txBox="1"/>
          <p:nvPr/>
        </p:nvSpPr>
        <p:spPr>
          <a:xfrm>
            <a:off x="2437928" y="4032101"/>
            <a:ext cx="405880" cy="369332"/>
          </a:xfrm>
          <a:prstGeom prst="rect">
            <a:avLst/>
          </a:prstGeom>
          <a:noFill/>
        </p:spPr>
        <p:txBody>
          <a:bodyPr wrap="none" rtlCol="0">
            <a:spAutoFit/>
          </a:bodyPr>
          <a:lstStyle/>
          <a:p>
            <a:r>
              <a:rPr lang="en-US" dirty="0" smtClean="0"/>
              <a:t>UI</a:t>
            </a:r>
            <a:endParaRPr lang="en-US" dirty="0"/>
          </a:p>
        </p:txBody>
      </p:sp>
      <p:sp>
        <p:nvSpPr>
          <p:cNvPr id="10" name="Suorakulmio 9"/>
          <p:cNvSpPr/>
          <p:nvPr/>
        </p:nvSpPr>
        <p:spPr>
          <a:xfrm>
            <a:off x="2168260" y="4468054"/>
            <a:ext cx="1136521" cy="53049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sp>
        <p:nvSpPr>
          <p:cNvPr id="12" name="Suorakulmio 11"/>
          <p:cNvSpPr/>
          <p:nvPr/>
        </p:nvSpPr>
        <p:spPr>
          <a:xfrm>
            <a:off x="2168260" y="5115009"/>
            <a:ext cx="1136521" cy="53049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Directives</a:t>
            </a:r>
            <a:endParaRPr lang="en-US" dirty="0"/>
          </a:p>
        </p:txBody>
      </p:sp>
      <p:sp>
        <p:nvSpPr>
          <p:cNvPr id="13" name="Suorakulmio 12"/>
          <p:cNvSpPr/>
          <p:nvPr/>
        </p:nvSpPr>
        <p:spPr>
          <a:xfrm>
            <a:off x="2150258" y="5761964"/>
            <a:ext cx="1136521" cy="53049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Filters</a:t>
            </a:r>
            <a:endParaRPr lang="en-US" dirty="0"/>
          </a:p>
        </p:txBody>
      </p:sp>
      <p:sp>
        <p:nvSpPr>
          <p:cNvPr id="14" name="Pyöristetty suorakulmio 13"/>
          <p:cNvSpPr/>
          <p:nvPr/>
        </p:nvSpPr>
        <p:spPr>
          <a:xfrm>
            <a:off x="4933489" y="3948722"/>
            <a:ext cx="1512168" cy="2484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kstiruutu 14"/>
          <p:cNvSpPr txBox="1"/>
          <p:nvPr/>
        </p:nvSpPr>
        <p:spPr>
          <a:xfrm>
            <a:off x="5087485" y="4032101"/>
            <a:ext cx="1204176" cy="369332"/>
          </a:xfrm>
          <a:prstGeom prst="rect">
            <a:avLst/>
          </a:prstGeom>
          <a:noFill/>
        </p:spPr>
        <p:txBody>
          <a:bodyPr wrap="none" rtlCol="0">
            <a:spAutoFit/>
          </a:bodyPr>
          <a:lstStyle/>
          <a:p>
            <a:r>
              <a:rPr lang="en-US" dirty="0" smtClean="0"/>
              <a:t>Logic/data</a:t>
            </a:r>
            <a:endParaRPr lang="en-US" dirty="0"/>
          </a:p>
        </p:txBody>
      </p:sp>
      <p:sp>
        <p:nvSpPr>
          <p:cNvPr id="16" name="Suorakulmio 15"/>
          <p:cNvSpPr/>
          <p:nvPr/>
        </p:nvSpPr>
        <p:spPr>
          <a:xfrm>
            <a:off x="5087485" y="4505702"/>
            <a:ext cx="1204176" cy="53049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17" name="Suorakulmio 16"/>
          <p:cNvSpPr/>
          <p:nvPr/>
        </p:nvSpPr>
        <p:spPr>
          <a:xfrm>
            <a:off x="5087485" y="5181066"/>
            <a:ext cx="1204176" cy="53049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Factory</a:t>
            </a:r>
            <a:endParaRPr lang="en-US" dirty="0"/>
          </a:p>
        </p:txBody>
      </p:sp>
      <p:sp>
        <p:nvSpPr>
          <p:cNvPr id="18" name="Suorakulmio 17"/>
          <p:cNvSpPr/>
          <p:nvPr/>
        </p:nvSpPr>
        <p:spPr>
          <a:xfrm>
            <a:off x="5087485" y="5808231"/>
            <a:ext cx="1204176" cy="53049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a:t>
            </a:r>
            <a:endParaRPr lang="en-US" dirty="0"/>
          </a:p>
        </p:txBody>
      </p:sp>
      <p:sp>
        <p:nvSpPr>
          <p:cNvPr id="19" name="Ellipsi 18"/>
          <p:cNvSpPr/>
          <p:nvPr/>
        </p:nvSpPr>
        <p:spPr>
          <a:xfrm>
            <a:off x="3559096" y="4787872"/>
            <a:ext cx="1295420" cy="609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$scope</a:t>
            </a:r>
            <a:endParaRPr lang="en-US" dirty="0"/>
          </a:p>
        </p:txBody>
      </p:sp>
    </p:spTree>
    <p:extLst>
      <p:ext uri="{BB962C8B-B14F-4D97-AF65-F5344CB8AC3E}">
        <p14:creationId xmlns:p14="http://schemas.microsoft.com/office/powerpoint/2010/main" val="1860293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 Big Picture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Understanding the Building Blocks</a:t>
            </a:r>
          </a:p>
        </p:txBody>
      </p:sp>
      <p:sp>
        <p:nvSpPr>
          <p:cNvPr id="6" name="Suorakulmio 5"/>
          <p:cNvSpPr/>
          <p:nvPr/>
        </p:nvSpPr>
        <p:spPr>
          <a:xfrm>
            <a:off x="2771800" y="2564904"/>
            <a:ext cx="316835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Module</a:t>
            </a:r>
            <a:endParaRPr lang="en-US" dirty="0"/>
          </a:p>
        </p:txBody>
      </p:sp>
      <p:sp>
        <p:nvSpPr>
          <p:cNvPr id="9" name="Suorakulmio 8"/>
          <p:cNvSpPr/>
          <p:nvPr/>
        </p:nvSpPr>
        <p:spPr>
          <a:xfrm>
            <a:off x="3707904" y="3286595"/>
            <a:ext cx="1152128" cy="28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config</a:t>
            </a:r>
            <a:endParaRPr lang="en-US" dirty="0"/>
          </a:p>
        </p:txBody>
      </p:sp>
      <p:cxnSp>
        <p:nvCxnSpPr>
          <p:cNvPr id="12" name="Suora nuoliyhdysviiva 11"/>
          <p:cNvCxnSpPr/>
          <p:nvPr/>
        </p:nvCxnSpPr>
        <p:spPr>
          <a:xfrm>
            <a:off x="4283968" y="2996952"/>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Suorakulmio 12"/>
          <p:cNvSpPr/>
          <p:nvPr/>
        </p:nvSpPr>
        <p:spPr>
          <a:xfrm>
            <a:off x="3707904" y="3951100"/>
            <a:ext cx="1152128" cy="28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Routes</a:t>
            </a:r>
            <a:endParaRPr lang="en-US" dirty="0"/>
          </a:p>
        </p:txBody>
      </p:sp>
      <p:cxnSp>
        <p:nvCxnSpPr>
          <p:cNvPr id="15" name="Suora nuoliyhdysviiva 14"/>
          <p:cNvCxnSpPr/>
          <p:nvPr/>
        </p:nvCxnSpPr>
        <p:spPr>
          <a:xfrm>
            <a:off x="4283968" y="3645024"/>
            <a:ext cx="0" cy="241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Suorakulmio 15"/>
          <p:cNvSpPr/>
          <p:nvPr/>
        </p:nvSpPr>
        <p:spPr>
          <a:xfrm>
            <a:off x="2526697" y="4499763"/>
            <a:ext cx="1152128" cy="28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Views</a:t>
            </a:r>
            <a:endParaRPr lang="en-US" dirty="0"/>
          </a:p>
        </p:txBody>
      </p:sp>
      <p:sp>
        <p:nvSpPr>
          <p:cNvPr id="17" name="Suorakulmio 16"/>
          <p:cNvSpPr/>
          <p:nvPr/>
        </p:nvSpPr>
        <p:spPr>
          <a:xfrm>
            <a:off x="4860032" y="4499763"/>
            <a:ext cx="1224136" cy="28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cxnSp>
        <p:nvCxnSpPr>
          <p:cNvPr id="19" name="Suora nuoliyhdysviiva 18"/>
          <p:cNvCxnSpPr/>
          <p:nvPr/>
        </p:nvCxnSpPr>
        <p:spPr>
          <a:xfrm flipH="1">
            <a:off x="3419872" y="4235910"/>
            <a:ext cx="258953" cy="263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uora nuoliyhdysviiva 21"/>
          <p:cNvCxnSpPr/>
          <p:nvPr/>
        </p:nvCxnSpPr>
        <p:spPr>
          <a:xfrm>
            <a:off x="4860032" y="4196032"/>
            <a:ext cx="303640" cy="303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lipsi 23"/>
          <p:cNvSpPr/>
          <p:nvPr/>
        </p:nvSpPr>
        <p:spPr>
          <a:xfrm>
            <a:off x="3792495" y="4456664"/>
            <a:ext cx="929368" cy="371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sz="1000" dirty="0" smtClean="0"/>
              <a:t>scope</a:t>
            </a:r>
            <a:endParaRPr lang="en-US" sz="1000" dirty="0"/>
          </a:p>
        </p:txBody>
      </p:sp>
      <p:sp>
        <p:nvSpPr>
          <p:cNvPr id="25" name="Suorakulmio 24"/>
          <p:cNvSpPr/>
          <p:nvPr/>
        </p:nvSpPr>
        <p:spPr>
          <a:xfrm>
            <a:off x="2555776" y="5221454"/>
            <a:ext cx="1152128" cy="28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Directives</a:t>
            </a:r>
            <a:endParaRPr lang="en-US" dirty="0"/>
          </a:p>
        </p:txBody>
      </p:sp>
      <p:sp>
        <p:nvSpPr>
          <p:cNvPr id="26" name="Suorakulmio 25"/>
          <p:cNvSpPr/>
          <p:nvPr/>
        </p:nvSpPr>
        <p:spPr>
          <a:xfrm>
            <a:off x="4934558" y="5170558"/>
            <a:ext cx="1152128" cy="28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*Factory</a:t>
            </a:r>
            <a:endParaRPr lang="en-US" dirty="0"/>
          </a:p>
        </p:txBody>
      </p:sp>
      <p:cxnSp>
        <p:nvCxnSpPr>
          <p:cNvPr id="28" name="Suora nuoliyhdysviiva 27"/>
          <p:cNvCxnSpPr/>
          <p:nvPr/>
        </p:nvCxnSpPr>
        <p:spPr>
          <a:xfrm>
            <a:off x="3131840" y="4827672"/>
            <a:ext cx="0" cy="342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uora nuoliyhdysviiva 29"/>
          <p:cNvCxnSpPr>
            <a:endCxn id="26" idx="0"/>
          </p:cNvCxnSpPr>
          <p:nvPr/>
        </p:nvCxnSpPr>
        <p:spPr>
          <a:xfrm>
            <a:off x="5510622" y="4827672"/>
            <a:ext cx="0" cy="342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97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Module is a container object for:</a:t>
            </a:r>
          </a:p>
          <a:p>
            <a:pPr lvl="1"/>
            <a:r>
              <a:rPr lang="en-US" dirty="0" smtClean="0"/>
              <a:t>Controllers</a:t>
            </a:r>
          </a:p>
          <a:p>
            <a:pPr lvl="1"/>
            <a:r>
              <a:rPr lang="en-US" dirty="0" smtClean="0"/>
              <a:t>Routes</a:t>
            </a:r>
          </a:p>
          <a:p>
            <a:pPr lvl="1"/>
            <a:r>
              <a:rPr lang="en-US" dirty="0" smtClean="0"/>
              <a:t>Factories/Services</a:t>
            </a:r>
          </a:p>
          <a:p>
            <a:pPr lvl="1"/>
            <a:r>
              <a:rPr lang="en-US" dirty="0" smtClean="0"/>
              <a:t>Directives</a:t>
            </a:r>
          </a:p>
          <a:p>
            <a:pPr lvl="1"/>
            <a:r>
              <a:rPr lang="en-US" dirty="0" smtClean="0"/>
              <a:t>Filters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Module</a:t>
            </a:r>
            <a:endParaRPr lang="en-US" dirty="0"/>
          </a:p>
        </p:txBody>
      </p:sp>
    </p:spTree>
    <p:extLst>
      <p:ext uri="{BB962C8B-B14F-4D97-AF65-F5344CB8AC3E}">
        <p14:creationId xmlns:p14="http://schemas.microsoft.com/office/powerpoint/2010/main" val="4205031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10000"/>
          </a:bodyPr>
          <a:lstStyle/>
          <a:p>
            <a:r>
              <a:rPr lang="en-US" dirty="0" err="1"/>
              <a:t>AngularJS</a:t>
            </a:r>
            <a:r>
              <a:rPr lang="en-US" dirty="0"/>
              <a:t> is a toolset for building the framework most suited to your application development. </a:t>
            </a:r>
            <a:endParaRPr lang="en-US" dirty="0" smtClean="0"/>
          </a:p>
          <a:p>
            <a:r>
              <a:rPr lang="en-US" dirty="0" smtClean="0"/>
              <a:t>It </a:t>
            </a:r>
            <a:r>
              <a:rPr lang="en-US" dirty="0"/>
              <a:t>is fully extensible and works well with other libraries. Every feature can be modified or replaced to suit your unique development workflow and feature </a:t>
            </a:r>
            <a:r>
              <a:rPr lang="en-US" dirty="0" smtClean="0"/>
              <a:t>needs.</a:t>
            </a:r>
          </a:p>
          <a:p>
            <a:r>
              <a:rPr lang="en-US" dirty="0"/>
              <a:t>Angular </a:t>
            </a:r>
            <a:r>
              <a:rPr lang="en-US" dirty="0" smtClean="0"/>
              <a:t> provides </a:t>
            </a:r>
            <a:r>
              <a:rPr lang="en-US" dirty="0"/>
              <a:t>built-in protection from basic security holes including cross-site scripting and HTML injection attacks. </a:t>
            </a:r>
            <a:endParaRPr lang="en-US" dirty="0" smtClean="0"/>
          </a:p>
          <a:p>
            <a:r>
              <a:rPr lang="en-US" dirty="0" err="1" smtClean="0"/>
              <a:t>AngularJS</a:t>
            </a:r>
            <a:r>
              <a:rPr lang="en-US" dirty="0" smtClean="0"/>
              <a:t> </a:t>
            </a:r>
            <a:r>
              <a:rPr lang="en-US" dirty="0"/>
              <a:t>does round-trip escaping on all strings for you and even offers XSRF protection for server-side communication</a:t>
            </a:r>
            <a:r>
              <a:rPr lang="en-US" dirty="0" smtClean="0"/>
              <a:t>.</a:t>
            </a:r>
          </a:p>
          <a:p>
            <a:r>
              <a:rPr lang="en-US" dirty="0" smtClean="0"/>
              <a:t>Compatible </a:t>
            </a:r>
            <a:r>
              <a:rPr lang="en-US" dirty="0"/>
              <a:t>with other security measures like Content Security Policy (CSP), HTTPS (SSL/TLS) and server-side authentication and authorization that greatly reduce the possible attack </a:t>
            </a:r>
            <a:r>
              <a:rPr lang="en-US" dirty="0" smtClean="0"/>
              <a:t>vectors.</a:t>
            </a:r>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222893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Are used for:</a:t>
            </a:r>
          </a:p>
          <a:p>
            <a:pPr lvl="1"/>
            <a:r>
              <a:rPr lang="en-US" dirty="0" smtClean="0"/>
              <a:t>To retrieve data using </a:t>
            </a:r>
            <a:r>
              <a:rPr lang="en-US" dirty="0" err="1" smtClean="0"/>
              <a:t>RESTful</a:t>
            </a:r>
            <a:r>
              <a:rPr lang="en-US" dirty="0" smtClean="0"/>
              <a:t> services</a:t>
            </a:r>
          </a:p>
          <a:p>
            <a:pPr lvl="1"/>
            <a:r>
              <a:rPr lang="en-US" dirty="0" smtClean="0"/>
              <a:t>Share data between controllers</a:t>
            </a:r>
          </a:p>
          <a:p>
            <a:pPr lvl="1"/>
            <a:r>
              <a:rPr lang="en-US" dirty="0" smtClean="0"/>
              <a:t>Contain the custom logic for your application</a:t>
            </a:r>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Factories and Services</a:t>
            </a:r>
            <a:endParaRPr lang="en-US" dirty="0"/>
          </a:p>
        </p:txBody>
      </p:sp>
    </p:spTree>
    <p:extLst>
      <p:ext uri="{BB962C8B-B14F-4D97-AF65-F5344CB8AC3E}">
        <p14:creationId xmlns:p14="http://schemas.microsoft.com/office/powerpoint/2010/main" val="4274592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Are responsible of:</a:t>
            </a:r>
          </a:p>
          <a:p>
            <a:pPr lvl="1"/>
            <a:r>
              <a:rPr lang="en-US" dirty="0" smtClean="0"/>
              <a:t>Retrieve data from factory or service</a:t>
            </a:r>
          </a:p>
          <a:p>
            <a:pPr lvl="1"/>
            <a:r>
              <a:rPr lang="en-US" dirty="0" smtClean="0"/>
              <a:t>Handle the events triggered by view</a:t>
            </a:r>
          </a:p>
          <a:p>
            <a:pPr lvl="1"/>
            <a:r>
              <a:rPr lang="en-US" dirty="0" smtClean="0"/>
              <a:t>Use the $scope object to interact with the view</a:t>
            </a:r>
          </a:p>
          <a:p>
            <a:pPr lvl="1"/>
            <a:r>
              <a:rPr lang="en-US" dirty="0" smtClean="0"/>
              <a:t>Know how to handle the business logic</a:t>
            </a:r>
          </a:p>
          <a:p>
            <a:pPr lvl="1"/>
            <a:r>
              <a:rPr lang="en-US" dirty="0" smtClean="0"/>
              <a:t>Act as a brain for the view</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Controllers</a:t>
            </a:r>
            <a:endParaRPr lang="en-US" dirty="0"/>
          </a:p>
        </p:txBody>
      </p:sp>
    </p:spTree>
    <p:extLst>
      <p:ext uri="{BB962C8B-B14F-4D97-AF65-F5344CB8AC3E}">
        <p14:creationId xmlns:p14="http://schemas.microsoft.com/office/powerpoint/2010/main" val="1810875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$scope object acts as a glue between the controller and view. You use this to share the data between the controller and the view.</a:t>
            </a:r>
          </a:p>
          <a:p>
            <a:r>
              <a:rPr lang="en-US" dirty="0" smtClean="0"/>
              <a:t>In previous example we used this directive  </a:t>
            </a:r>
            <a:r>
              <a:rPr lang="en-US" dirty="0" err="1" smtClean="0"/>
              <a:t>ng_model</a:t>
            </a:r>
            <a:r>
              <a:rPr lang="en-US" dirty="0" smtClean="0"/>
              <a:t>=‘</a:t>
            </a:r>
            <a:r>
              <a:rPr lang="en-US" dirty="0" err="1" smtClean="0"/>
              <a:t>user_name</a:t>
            </a:r>
            <a:r>
              <a:rPr lang="en-US" dirty="0" smtClean="0"/>
              <a:t>’. What actually happens here is that the variable ‘</a:t>
            </a:r>
            <a:r>
              <a:rPr lang="en-US" dirty="0" err="1" smtClean="0"/>
              <a:t>user_name</a:t>
            </a:r>
            <a:r>
              <a:rPr lang="en-US" dirty="0" smtClean="0"/>
              <a:t>’ is added to our $scope object. Now both the view and the controller can use this variable to share data.</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3221872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Are responsible of:</a:t>
            </a:r>
          </a:p>
          <a:p>
            <a:pPr lvl="1"/>
            <a:r>
              <a:rPr lang="en-US" dirty="0" smtClean="0"/>
              <a:t>Render the user interface</a:t>
            </a:r>
          </a:p>
          <a:p>
            <a:pPr lvl="1"/>
            <a:r>
              <a:rPr lang="en-US" dirty="0" smtClean="0"/>
              <a:t>Contain HTML and CSS</a:t>
            </a:r>
          </a:p>
          <a:p>
            <a:pPr lvl="1"/>
            <a:r>
              <a:rPr lang="en-US" dirty="0" smtClean="0"/>
              <a:t>Bind the data provided by the controller via the $scope object.</a:t>
            </a:r>
          </a:p>
          <a:p>
            <a:pPr lvl="1"/>
            <a:r>
              <a:rPr lang="en-US" dirty="0" smtClean="0"/>
              <a:t>Uses directives to enhance HTML and render data.</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Views</a:t>
            </a:r>
            <a:endParaRPr lang="en-US" dirty="0"/>
          </a:p>
        </p:txBody>
      </p:sp>
    </p:spTree>
    <p:extLst>
      <p:ext uri="{BB962C8B-B14F-4D97-AF65-F5344CB8AC3E}">
        <p14:creationId xmlns:p14="http://schemas.microsoft.com/office/powerpoint/2010/main" val="151070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Routes are the way to navigate in the application. What actually happens in router is that it launches our view and the controller that is attached to our view. The controller may then use factory or service to load some data from database and share it to the view that renders the data. When user then click a link etc. the router can load another view to display some other data.</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Routes</a:t>
            </a:r>
            <a:endParaRPr lang="en-US" dirty="0"/>
          </a:p>
        </p:txBody>
      </p:sp>
    </p:spTree>
    <p:extLst>
      <p:ext uri="{BB962C8B-B14F-4D97-AF65-F5344CB8AC3E}">
        <p14:creationId xmlns:p14="http://schemas.microsoft.com/office/powerpoint/2010/main" val="3673149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a:bodyPr>
          <a:lstStyle/>
          <a:p>
            <a:r>
              <a:rPr lang="en-US" dirty="0" err="1" smtClean="0"/>
              <a:t>AngularJS</a:t>
            </a:r>
            <a:r>
              <a:rPr lang="en-US" dirty="0" smtClean="0"/>
              <a:t> is full featured framework to build web applications.</a:t>
            </a:r>
          </a:p>
          <a:p>
            <a:endParaRPr lang="en-US" dirty="0"/>
          </a:p>
          <a:p>
            <a:r>
              <a:rPr lang="en-US" dirty="0" smtClean="0"/>
              <a:t>Applications are usually organized into one or more modules (containers) you see examples how to do this later.</a:t>
            </a:r>
          </a:p>
          <a:p>
            <a:r>
              <a:rPr lang="en-US" dirty="0" smtClean="0"/>
              <a:t>Module consists of different parts:</a:t>
            </a:r>
          </a:p>
          <a:p>
            <a:pPr lvl="1"/>
            <a:r>
              <a:rPr lang="en-US" dirty="0" smtClean="0"/>
              <a:t>Controllers</a:t>
            </a:r>
          </a:p>
          <a:p>
            <a:pPr lvl="1"/>
            <a:r>
              <a:rPr lang="en-US" dirty="0" smtClean="0"/>
              <a:t>Factory/services</a:t>
            </a:r>
          </a:p>
          <a:p>
            <a:pPr lvl="1"/>
            <a:r>
              <a:rPr lang="en-US" dirty="0" smtClean="0"/>
              <a:t>Directives</a:t>
            </a:r>
          </a:p>
          <a:p>
            <a:pPr lvl="1"/>
            <a:r>
              <a:rPr lang="en-US" dirty="0" smtClean="0"/>
              <a:t>Filters</a:t>
            </a:r>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Summary so far</a:t>
            </a:r>
            <a:endParaRPr lang="en-US" dirty="0"/>
          </a:p>
        </p:txBody>
      </p:sp>
    </p:spTree>
    <p:extLst>
      <p:ext uri="{BB962C8B-B14F-4D97-AF65-F5344CB8AC3E}">
        <p14:creationId xmlns:p14="http://schemas.microsoft.com/office/powerpoint/2010/main" val="299266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Best way of learning things is to see a little examples, that uses all the building-blocks that framework offers.</a:t>
            </a:r>
          </a:p>
          <a:p>
            <a:r>
              <a:rPr lang="en-US" dirty="0" smtClean="0"/>
              <a:t>Each example covers some topic like module example shows you what modules are what they contains and how you build them.</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The Examples</a:t>
            </a:r>
            <a:endParaRPr lang="en-US" dirty="0"/>
          </a:p>
        </p:txBody>
      </p:sp>
    </p:spTree>
    <p:extLst>
      <p:ext uri="{BB962C8B-B14F-4D97-AF65-F5344CB8AC3E}">
        <p14:creationId xmlns:p14="http://schemas.microsoft.com/office/powerpoint/2010/main" val="3959242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 first example will show you how you build application containing the most used directives. It also shows you how you can filter and order data. And we don’t forget the concept of data binding which actually comes as natural in all </a:t>
            </a:r>
            <a:r>
              <a:rPr lang="en-US" dirty="0" err="1" smtClean="0"/>
              <a:t>AngularJS</a:t>
            </a:r>
            <a:r>
              <a:rPr lang="en-US" dirty="0" smtClean="0"/>
              <a:t> applications.</a:t>
            </a:r>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smtClean="0"/>
              <a:t>Directives, Filters and Data Binding</a:t>
            </a:r>
            <a:endParaRPr lang="en-US" dirty="0"/>
          </a:p>
        </p:txBody>
      </p:sp>
    </p:spTree>
    <p:extLst>
      <p:ext uri="{BB962C8B-B14F-4D97-AF65-F5344CB8AC3E}">
        <p14:creationId xmlns:p14="http://schemas.microsoft.com/office/powerpoint/2010/main" val="1191555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 short recap: what you have already seen…</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Directives, Filters and Data Binding</a:t>
            </a:r>
          </a:p>
        </p:txBody>
      </p:sp>
      <p:pic>
        <p:nvPicPr>
          <p:cNvPr id="6" name="Kuva 5"/>
          <p:cNvPicPr>
            <a:picLocks noChangeAspect="1"/>
          </p:cNvPicPr>
          <p:nvPr/>
        </p:nvPicPr>
        <p:blipFill>
          <a:blip r:embed="rId2"/>
          <a:stretch>
            <a:fillRect/>
          </a:stretch>
        </p:blipFill>
        <p:spPr>
          <a:xfrm>
            <a:off x="1239101" y="3501008"/>
            <a:ext cx="5819775" cy="1704975"/>
          </a:xfrm>
          <a:prstGeom prst="rect">
            <a:avLst/>
          </a:prstGeom>
        </p:spPr>
      </p:pic>
      <p:cxnSp>
        <p:nvCxnSpPr>
          <p:cNvPr id="10" name="Suora nuoliyhdysviiva 9"/>
          <p:cNvCxnSpPr/>
          <p:nvPr/>
        </p:nvCxnSpPr>
        <p:spPr>
          <a:xfrm flipH="1">
            <a:off x="2267744" y="3501008"/>
            <a:ext cx="1224136"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kstiruutu 11"/>
          <p:cNvSpPr txBox="1"/>
          <p:nvPr/>
        </p:nvSpPr>
        <p:spPr>
          <a:xfrm>
            <a:off x="2935899" y="3192341"/>
            <a:ext cx="1050288" cy="369332"/>
          </a:xfrm>
          <a:prstGeom prst="rect">
            <a:avLst/>
          </a:prstGeom>
          <a:noFill/>
        </p:spPr>
        <p:txBody>
          <a:bodyPr wrap="none" rtlCol="0">
            <a:spAutoFit/>
          </a:bodyPr>
          <a:lstStyle/>
          <a:p>
            <a:r>
              <a:rPr lang="en-US" dirty="0" smtClean="0"/>
              <a:t>Directive</a:t>
            </a:r>
            <a:endParaRPr lang="en-US" dirty="0"/>
          </a:p>
        </p:txBody>
      </p:sp>
      <p:cxnSp>
        <p:nvCxnSpPr>
          <p:cNvPr id="14" name="Suora nuoliyhdysviiva 13"/>
          <p:cNvCxnSpPr/>
          <p:nvPr/>
        </p:nvCxnSpPr>
        <p:spPr>
          <a:xfrm flipH="1">
            <a:off x="6516216" y="4221088"/>
            <a:ext cx="432048"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kstiruutu 14"/>
          <p:cNvSpPr txBox="1"/>
          <p:nvPr/>
        </p:nvSpPr>
        <p:spPr>
          <a:xfrm>
            <a:off x="6726474" y="3908839"/>
            <a:ext cx="2145139" cy="369332"/>
          </a:xfrm>
          <a:prstGeom prst="rect">
            <a:avLst/>
          </a:prstGeom>
          <a:noFill/>
        </p:spPr>
        <p:txBody>
          <a:bodyPr wrap="none" rtlCol="0">
            <a:spAutoFit/>
          </a:bodyPr>
          <a:lstStyle/>
          <a:p>
            <a:r>
              <a:rPr lang="en-US" dirty="0" smtClean="0"/>
              <a:t>Data Binding Syntax</a:t>
            </a:r>
            <a:endParaRPr lang="en-US" dirty="0"/>
          </a:p>
        </p:txBody>
      </p:sp>
      <p:cxnSp>
        <p:nvCxnSpPr>
          <p:cNvPr id="17" name="Suora nuoliyhdysviiva 16"/>
          <p:cNvCxnSpPr/>
          <p:nvPr/>
        </p:nvCxnSpPr>
        <p:spPr>
          <a:xfrm flipH="1">
            <a:off x="3661635" y="4520156"/>
            <a:ext cx="144016" cy="184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kstiruutu 17"/>
          <p:cNvSpPr txBox="1"/>
          <p:nvPr/>
        </p:nvSpPr>
        <p:spPr>
          <a:xfrm>
            <a:off x="3630876" y="4242847"/>
            <a:ext cx="1882247" cy="369332"/>
          </a:xfrm>
          <a:prstGeom prst="rect">
            <a:avLst/>
          </a:prstGeom>
          <a:noFill/>
        </p:spPr>
        <p:txBody>
          <a:bodyPr wrap="none" rtlCol="0">
            <a:spAutoFit/>
          </a:bodyPr>
          <a:lstStyle/>
          <a:p>
            <a:r>
              <a:rPr lang="en-US" dirty="0" smtClean="0"/>
              <a:t>Another directive</a:t>
            </a:r>
            <a:endParaRPr lang="en-US" dirty="0"/>
          </a:p>
        </p:txBody>
      </p:sp>
    </p:spTree>
    <p:extLst>
      <p:ext uri="{BB962C8B-B14F-4D97-AF65-F5344CB8AC3E}">
        <p14:creationId xmlns:p14="http://schemas.microsoft.com/office/powerpoint/2010/main" val="3601627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 more complex example what we inspect here contains next features</a:t>
            </a:r>
          </a:p>
          <a:p>
            <a:r>
              <a:rPr lang="en-US" dirty="0" smtClean="0"/>
              <a:t>Dynamic lists, tables etc. with </a:t>
            </a:r>
            <a:r>
              <a:rPr lang="en-US" b="1" dirty="0" smtClean="0"/>
              <a:t>ng-repeat</a:t>
            </a:r>
            <a:r>
              <a:rPr lang="en-US" dirty="0" smtClean="0"/>
              <a:t> directive</a:t>
            </a:r>
          </a:p>
          <a:p>
            <a:r>
              <a:rPr lang="en-US" dirty="0" smtClean="0"/>
              <a:t>Data initializing with </a:t>
            </a:r>
            <a:r>
              <a:rPr lang="en-US" b="1" dirty="0" smtClean="0"/>
              <a:t>ng-</a:t>
            </a:r>
            <a:r>
              <a:rPr lang="en-US" b="1" dirty="0" err="1" smtClean="0"/>
              <a:t>init</a:t>
            </a:r>
            <a:r>
              <a:rPr lang="en-US" dirty="0" smtClean="0"/>
              <a:t> directive</a:t>
            </a:r>
          </a:p>
          <a:p>
            <a:r>
              <a:rPr lang="en-US" dirty="0" smtClean="0"/>
              <a:t>Data filtering</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Directives, Filters and Data Binding</a:t>
            </a:r>
          </a:p>
        </p:txBody>
      </p:sp>
    </p:spTree>
    <p:extLst>
      <p:ext uri="{BB962C8B-B14F-4D97-AF65-F5344CB8AC3E}">
        <p14:creationId xmlns:p14="http://schemas.microsoft.com/office/powerpoint/2010/main" val="3157603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85000" lnSpcReduction="20000"/>
          </a:bodyPr>
          <a:lstStyle/>
          <a:p>
            <a:r>
              <a:rPr lang="en-US" dirty="0" err="1" smtClean="0"/>
              <a:t>AngularJS</a:t>
            </a:r>
            <a:r>
              <a:rPr lang="en-US" dirty="0" smtClean="0"/>
              <a:t> is a </a:t>
            </a:r>
            <a:r>
              <a:rPr lang="en-US" dirty="0" err="1" smtClean="0"/>
              <a:t>templating</a:t>
            </a:r>
            <a:r>
              <a:rPr lang="en-US" dirty="0" smtClean="0"/>
              <a:t> system (i.e. Jade</a:t>
            </a:r>
            <a:r>
              <a:rPr lang="en-US" dirty="0"/>
              <a:t>), it is bidirectional </a:t>
            </a:r>
            <a:r>
              <a:rPr lang="en-US" dirty="0" smtClean="0"/>
              <a:t>and offers great data </a:t>
            </a:r>
            <a:r>
              <a:rPr lang="en-US" dirty="0"/>
              <a:t>binding</a:t>
            </a:r>
            <a:r>
              <a:rPr lang="en-US" dirty="0" smtClean="0"/>
              <a:t>.</a:t>
            </a:r>
          </a:p>
          <a:p>
            <a:r>
              <a:rPr lang="en-US" dirty="0"/>
              <a:t>The template is compiled in the browser and the compilation step produces a live view. </a:t>
            </a:r>
            <a:endParaRPr lang="en-US" dirty="0" smtClean="0"/>
          </a:p>
          <a:p>
            <a:r>
              <a:rPr lang="en-US" dirty="0" smtClean="0"/>
              <a:t>This </a:t>
            </a:r>
            <a:r>
              <a:rPr lang="en-US" dirty="0"/>
              <a:t>means you, the developers, don't need to write code to constantly sync the view with the model and the model with the view as in other </a:t>
            </a:r>
            <a:r>
              <a:rPr lang="en-US" dirty="0" err="1"/>
              <a:t>templating</a:t>
            </a:r>
            <a:r>
              <a:rPr lang="en-US" dirty="0"/>
              <a:t> systems. </a:t>
            </a:r>
          </a:p>
          <a:p>
            <a:r>
              <a:rPr lang="en-US" dirty="0" err="1" smtClean="0"/>
              <a:t>AngularJS</a:t>
            </a:r>
            <a:r>
              <a:rPr lang="en-US" dirty="0" smtClean="0"/>
              <a:t> supports following </a:t>
            </a:r>
            <a:r>
              <a:rPr lang="en-US" dirty="0"/>
              <a:t>browsers: Safari, Chrome, Firefox, Opera, IE9 and mobile browsers (Android, Chrome Mobile, iOS Safari). </a:t>
            </a:r>
            <a:endParaRPr lang="en-US" dirty="0" smtClean="0"/>
          </a:p>
          <a:p>
            <a:r>
              <a:rPr lang="en-US" dirty="0" smtClean="0"/>
              <a:t>Performance:</a:t>
            </a:r>
          </a:p>
          <a:p>
            <a:pPr lvl="1"/>
            <a:r>
              <a:rPr lang="en-US" dirty="0" smtClean="0"/>
              <a:t>Startup </a:t>
            </a:r>
            <a:r>
              <a:rPr lang="en-US" dirty="0"/>
              <a:t>time </a:t>
            </a:r>
            <a:r>
              <a:rPr lang="en-US" dirty="0" smtClean="0"/>
              <a:t>depends of: </a:t>
            </a:r>
            <a:r>
              <a:rPr lang="en-US" dirty="0"/>
              <a:t>network connection, state of the cache, browser used and available </a:t>
            </a:r>
            <a:r>
              <a:rPr lang="en-US" dirty="0" smtClean="0"/>
              <a:t>hardware.</a:t>
            </a:r>
          </a:p>
          <a:p>
            <a:pPr lvl="1"/>
            <a:r>
              <a:rPr lang="en-US" dirty="0" smtClean="0"/>
              <a:t>Runtime </a:t>
            </a:r>
            <a:r>
              <a:rPr lang="en-US" dirty="0"/>
              <a:t>performance </a:t>
            </a:r>
            <a:r>
              <a:rPr lang="en-US" dirty="0" err="1"/>
              <a:t>depends:number</a:t>
            </a:r>
            <a:r>
              <a:rPr lang="en-US" dirty="0"/>
              <a:t> and complexity of bindings on the page as well as the speed of your backend (for apps that fetch data from the backend</a:t>
            </a:r>
            <a:r>
              <a:rPr lang="en-US" dirty="0" smtClean="0"/>
              <a:t>).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539854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Use of ng-</a:t>
            </a:r>
            <a:r>
              <a:rPr lang="en-US" dirty="0" err="1" smtClean="0"/>
              <a:t>init</a:t>
            </a:r>
            <a:r>
              <a:rPr lang="en-US" dirty="0" smtClean="0"/>
              <a:t> and ng-repeat directives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Directives, Filters and Data Binding</a:t>
            </a:r>
          </a:p>
        </p:txBody>
      </p:sp>
      <p:pic>
        <p:nvPicPr>
          <p:cNvPr id="6" name="Kuva 5"/>
          <p:cNvPicPr>
            <a:picLocks noChangeAspect="1"/>
          </p:cNvPicPr>
          <p:nvPr/>
        </p:nvPicPr>
        <p:blipFill>
          <a:blip r:embed="rId2"/>
          <a:stretch>
            <a:fillRect/>
          </a:stretch>
        </p:blipFill>
        <p:spPr>
          <a:xfrm>
            <a:off x="314325" y="2564904"/>
            <a:ext cx="8372475" cy="2524125"/>
          </a:xfrm>
          <a:prstGeom prst="rect">
            <a:avLst/>
          </a:prstGeom>
        </p:spPr>
      </p:pic>
      <p:pic>
        <p:nvPicPr>
          <p:cNvPr id="7" name="Kuva 6"/>
          <p:cNvPicPr>
            <a:picLocks noChangeAspect="1"/>
          </p:cNvPicPr>
          <p:nvPr/>
        </p:nvPicPr>
        <p:blipFill>
          <a:blip r:embed="rId3"/>
          <a:stretch>
            <a:fillRect/>
          </a:stretch>
        </p:blipFill>
        <p:spPr>
          <a:xfrm>
            <a:off x="7065860" y="4374197"/>
            <a:ext cx="1095375" cy="1295400"/>
          </a:xfrm>
          <a:prstGeom prst="rect">
            <a:avLst/>
          </a:prstGeom>
        </p:spPr>
      </p:pic>
    </p:spTree>
    <p:extLst>
      <p:ext uri="{BB962C8B-B14F-4D97-AF65-F5344CB8AC3E}">
        <p14:creationId xmlns:p14="http://schemas.microsoft.com/office/powerpoint/2010/main" val="970704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Using Filters. Firs of all let’s point the changes I made for this example. </a:t>
            </a:r>
            <a:r>
              <a:rPr lang="en-US" dirty="0" err="1" smtClean="0"/>
              <a:t>AngularJS</a:t>
            </a:r>
            <a:r>
              <a:rPr lang="en-US" dirty="0" smtClean="0"/>
              <a:t> is expecting an array of objects when filters are used. So I changed.</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Directives, Filters and Data Binding</a:t>
            </a:r>
          </a:p>
        </p:txBody>
      </p:sp>
      <p:pic>
        <p:nvPicPr>
          <p:cNvPr id="6" name="Kuva 5"/>
          <p:cNvPicPr>
            <a:picLocks noChangeAspect="1"/>
          </p:cNvPicPr>
          <p:nvPr/>
        </p:nvPicPr>
        <p:blipFill>
          <a:blip r:embed="rId2"/>
          <a:stretch>
            <a:fillRect/>
          </a:stretch>
        </p:blipFill>
        <p:spPr>
          <a:xfrm>
            <a:off x="633412" y="3653910"/>
            <a:ext cx="7877175" cy="266700"/>
          </a:xfrm>
          <a:prstGeom prst="rect">
            <a:avLst/>
          </a:prstGeom>
        </p:spPr>
      </p:pic>
      <p:sp>
        <p:nvSpPr>
          <p:cNvPr id="8" name="Tekstiruutu 7"/>
          <p:cNvSpPr txBox="1"/>
          <p:nvPr/>
        </p:nvSpPr>
        <p:spPr>
          <a:xfrm>
            <a:off x="1187624" y="3284578"/>
            <a:ext cx="572593" cy="369332"/>
          </a:xfrm>
          <a:prstGeom prst="rect">
            <a:avLst/>
          </a:prstGeom>
          <a:noFill/>
        </p:spPr>
        <p:txBody>
          <a:bodyPr wrap="none" rtlCol="0">
            <a:spAutoFit/>
          </a:bodyPr>
          <a:lstStyle/>
          <a:p>
            <a:r>
              <a:rPr lang="en-US" dirty="0" smtClean="0"/>
              <a:t>This</a:t>
            </a:r>
            <a:endParaRPr lang="en-US" dirty="0"/>
          </a:p>
        </p:txBody>
      </p:sp>
      <p:sp>
        <p:nvSpPr>
          <p:cNvPr id="9" name="Tekstiruutu 8"/>
          <p:cNvSpPr txBox="1"/>
          <p:nvPr/>
        </p:nvSpPr>
        <p:spPr>
          <a:xfrm>
            <a:off x="570557" y="4052264"/>
            <a:ext cx="869918" cy="369332"/>
          </a:xfrm>
          <a:prstGeom prst="rect">
            <a:avLst/>
          </a:prstGeom>
          <a:noFill/>
        </p:spPr>
        <p:txBody>
          <a:bodyPr wrap="none" rtlCol="0">
            <a:spAutoFit/>
          </a:bodyPr>
          <a:lstStyle/>
          <a:p>
            <a:r>
              <a:rPr lang="en-US" dirty="0" smtClean="0"/>
              <a:t>To this </a:t>
            </a:r>
            <a:endParaRPr lang="en-US" dirty="0"/>
          </a:p>
        </p:txBody>
      </p:sp>
      <p:pic>
        <p:nvPicPr>
          <p:cNvPr id="11" name="Kuva 10"/>
          <p:cNvPicPr>
            <a:picLocks noChangeAspect="1"/>
          </p:cNvPicPr>
          <p:nvPr/>
        </p:nvPicPr>
        <p:blipFill>
          <a:blip r:embed="rId3"/>
          <a:stretch>
            <a:fillRect/>
          </a:stretch>
        </p:blipFill>
        <p:spPr>
          <a:xfrm>
            <a:off x="623700" y="4609049"/>
            <a:ext cx="8201025" cy="295275"/>
          </a:xfrm>
          <a:prstGeom prst="rect">
            <a:avLst/>
          </a:prstGeom>
        </p:spPr>
      </p:pic>
    </p:spTree>
    <p:extLst>
      <p:ext uri="{BB962C8B-B14F-4D97-AF65-F5344CB8AC3E}">
        <p14:creationId xmlns:p14="http://schemas.microsoft.com/office/powerpoint/2010/main" val="1903622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Next we need some data we used to filter the list of cars. I decided to append an input element where user can write the filter rule (like if one wants to search all the cars starting with letter A then one types letter A in textbox)</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Directives, Filters and Data Binding</a:t>
            </a:r>
          </a:p>
        </p:txBody>
      </p:sp>
      <p:pic>
        <p:nvPicPr>
          <p:cNvPr id="6" name="Kuva 5"/>
          <p:cNvPicPr>
            <a:picLocks noChangeAspect="1"/>
          </p:cNvPicPr>
          <p:nvPr/>
        </p:nvPicPr>
        <p:blipFill>
          <a:blip r:embed="rId2"/>
          <a:stretch>
            <a:fillRect/>
          </a:stretch>
        </p:blipFill>
        <p:spPr>
          <a:xfrm>
            <a:off x="899592" y="3888312"/>
            <a:ext cx="2867025" cy="190500"/>
          </a:xfrm>
          <a:prstGeom prst="rect">
            <a:avLst/>
          </a:prstGeom>
        </p:spPr>
      </p:pic>
    </p:spTree>
    <p:extLst>
      <p:ext uri="{BB962C8B-B14F-4D97-AF65-F5344CB8AC3E}">
        <p14:creationId xmlns:p14="http://schemas.microsoft.com/office/powerpoint/2010/main" val="1518952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And the last thing is to append the filtering in our repeater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Directives, Filters and Data Binding</a:t>
            </a:r>
          </a:p>
        </p:txBody>
      </p:sp>
      <p:pic>
        <p:nvPicPr>
          <p:cNvPr id="6" name="Kuva 5"/>
          <p:cNvPicPr>
            <a:picLocks noChangeAspect="1"/>
          </p:cNvPicPr>
          <p:nvPr/>
        </p:nvPicPr>
        <p:blipFill>
          <a:blip r:embed="rId2"/>
          <a:stretch>
            <a:fillRect/>
          </a:stretch>
        </p:blipFill>
        <p:spPr>
          <a:xfrm>
            <a:off x="1979712" y="2852936"/>
            <a:ext cx="4533900" cy="333375"/>
          </a:xfrm>
          <a:prstGeom prst="rect">
            <a:avLst/>
          </a:prstGeom>
        </p:spPr>
      </p:pic>
    </p:spTree>
    <p:extLst>
      <p:ext uri="{BB962C8B-B14F-4D97-AF65-F5344CB8AC3E}">
        <p14:creationId xmlns:p14="http://schemas.microsoft.com/office/powerpoint/2010/main" val="3825797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a:xfrm>
            <a:off x="549897" y="2060848"/>
            <a:ext cx="8136903" cy="4065315"/>
          </a:xfrm>
        </p:spPr>
        <p:txBody>
          <a:bodyPr/>
          <a:lstStyle/>
          <a:p>
            <a:r>
              <a:rPr lang="en-US" dirty="0" smtClean="0"/>
              <a:t>And complete example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Directives, Filters and Data Binding</a:t>
            </a:r>
          </a:p>
        </p:txBody>
      </p:sp>
      <p:pic>
        <p:nvPicPr>
          <p:cNvPr id="6" name="Kuva 5"/>
          <p:cNvPicPr>
            <a:picLocks noChangeAspect="1"/>
          </p:cNvPicPr>
          <p:nvPr/>
        </p:nvPicPr>
        <p:blipFill>
          <a:blip r:embed="rId2"/>
          <a:stretch>
            <a:fillRect/>
          </a:stretch>
        </p:blipFill>
        <p:spPr>
          <a:xfrm>
            <a:off x="395536" y="2564904"/>
            <a:ext cx="8135441" cy="2426514"/>
          </a:xfrm>
          <a:prstGeom prst="rect">
            <a:avLst/>
          </a:prstGeom>
        </p:spPr>
      </p:pic>
      <p:pic>
        <p:nvPicPr>
          <p:cNvPr id="7" name="Kuva 6"/>
          <p:cNvPicPr>
            <a:picLocks noChangeAspect="1"/>
          </p:cNvPicPr>
          <p:nvPr/>
        </p:nvPicPr>
        <p:blipFill>
          <a:blip r:embed="rId3"/>
          <a:stretch>
            <a:fillRect/>
          </a:stretch>
        </p:blipFill>
        <p:spPr>
          <a:xfrm>
            <a:off x="1475656" y="4880185"/>
            <a:ext cx="1924050" cy="1162050"/>
          </a:xfrm>
          <a:prstGeom prst="rect">
            <a:avLst/>
          </a:prstGeom>
        </p:spPr>
      </p:pic>
      <p:cxnSp>
        <p:nvCxnSpPr>
          <p:cNvPr id="9" name="Suora nuoliyhdysviiva 8"/>
          <p:cNvCxnSpPr/>
          <p:nvPr/>
        </p:nvCxnSpPr>
        <p:spPr>
          <a:xfrm>
            <a:off x="3707904" y="5517232"/>
            <a:ext cx="1152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kstiruutu 9"/>
          <p:cNvSpPr txBox="1"/>
          <p:nvPr/>
        </p:nvSpPr>
        <p:spPr>
          <a:xfrm>
            <a:off x="3302265" y="4980604"/>
            <a:ext cx="1861407" cy="369332"/>
          </a:xfrm>
          <a:prstGeom prst="rect">
            <a:avLst/>
          </a:prstGeom>
          <a:noFill/>
        </p:spPr>
        <p:txBody>
          <a:bodyPr wrap="none" rtlCol="0">
            <a:spAutoFit/>
          </a:bodyPr>
          <a:lstStyle/>
          <a:p>
            <a:r>
              <a:rPr lang="en-US" dirty="0" smtClean="0"/>
              <a:t>Filtering in action</a:t>
            </a:r>
            <a:endParaRPr lang="en-US" dirty="0"/>
          </a:p>
        </p:txBody>
      </p:sp>
      <p:pic>
        <p:nvPicPr>
          <p:cNvPr id="11" name="Kuva 10"/>
          <p:cNvPicPr>
            <a:picLocks noChangeAspect="1"/>
          </p:cNvPicPr>
          <p:nvPr/>
        </p:nvPicPr>
        <p:blipFill>
          <a:blip r:embed="rId4"/>
          <a:stretch>
            <a:fillRect/>
          </a:stretch>
        </p:blipFill>
        <p:spPr>
          <a:xfrm>
            <a:off x="5897674" y="4853989"/>
            <a:ext cx="1962150" cy="676275"/>
          </a:xfrm>
          <a:prstGeom prst="rect">
            <a:avLst/>
          </a:prstGeom>
        </p:spPr>
      </p:pic>
    </p:spTree>
    <p:extLst>
      <p:ext uri="{BB962C8B-B14F-4D97-AF65-F5344CB8AC3E}">
        <p14:creationId xmlns:p14="http://schemas.microsoft.com/office/powerpoint/2010/main" val="3941861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And use of </a:t>
            </a:r>
            <a:r>
              <a:rPr lang="en-US" dirty="0" err="1" smtClean="0"/>
              <a:t>orderBy</a:t>
            </a:r>
            <a:r>
              <a:rPr lang="en-US" dirty="0" smtClean="0"/>
              <a:t> which in our example orders the cars in alphabetical order….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Directives, Filters and Data Binding</a:t>
            </a:r>
          </a:p>
        </p:txBody>
      </p:sp>
      <p:pic>
        <p:nvPicPr>
          <p:cNvPr id="6" name="Kuva 5"/>
          <p:cNvPicPr>
            <a:picLocks noChangeAspect="1"/>
          </p:cNvPicPr>
          <p:nvPr/>
        </p:nvPicPr>
        <p:blipFill>
          <a:blip r:embed="rId2"/>
          <a:stretch>
            <a:fillRect/>
          </a:stretch>
        </p:blipFill>
        <p:spPr>
          <a:xfrm>
            <a:off x="457200" y="2852936"/>
            <a:ext cx="7640910" cy="2290619"/>
          </a:xfrm>
          <a:prstGeom prst="rect">
            <a:avLst/>
          </a:prstGeom>
        </p:spPr>
      </p:pic>
      <p:pic>
        <p:nvPicPr>
          <p:cNvPr id="7" name="Kuva 6"/>
          <p:cNvPicPr>
            <a:picLocks noChangeAspect="1"/>
          </p:cNvPicPr>
          <p:nvPr/>
        </p:nvPicPr>
        <p:blipFill>
          <a:blip r:embed="rId3"/>
          <a:stretch>
            <a:fillRect/>
          </a:stretch>
        </p:blipFill>
        <p:spPr>
          <a:xfrm>
            <a:off x="5076056" y="4864955"/>
            <a:ext cx="1781175" cy="1209675"/>
          </a:xfrm>
          <a:prstGeom prst="rect">
            <a:avLst/>
          </a:prstGeom>
        </p:spPr>
      </p:pic>
    </p:spTree>
    <p:extLst>
      <p:ext uri="{BB962C8B-B14F-4D97-AF65-F5344CB8AC3E}">
        <p14:creationId xmlns:p14="http://schemas.microsoft.com/office/powerpoint/2010/main" val="90234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Lowercase and uppercase….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Directives, Filters and Data Binding</a:t>
            </a:r>
          </a:p>
        </p:txBody>
      </p:sp>
      <p:pic>
        <p:nvPicPr>
          <p:cNvPr id="6" name="Kuva 5"/>
          <p:cNvPicPr>
            <a:picLocks noChangeAspect="1"/>
          </p:cNvPicPr>
          <p:nvPr/>
        </p:nvPicPr>
        <p:blipFill>
          <a:blip r:embed="rId2"/>
          <a:stretch>
            <a:fillRect/>
          </a:stretch>
        </p:blipFill>
        <p:spPr>
          <a:xfrm>
            <a:off x="90487" y="3068960"/>
            <a:ext cx="8963025" cy="361950"/>
          </a:xfrm>
          <a:prstGeom prst="rect">
            <a:avLst/>
          </a:prstGeom>
        </p:spPr>
      </p:pic>
      <p:pic>
        <p:nvPicPr>
          <p:cNvPr id="7" name="Kuva 6"/>
          <p:cNvPicPr>
            <a:picLocks noChangeAspect="1"/>
          </p:cNvPicPr>
          <p:nvPr/>
        </p:nvPicPr>
        <p:blipFill>
          <a:blip r:embed="rId3"/>
          <a:stretch>
            <a:fillRect/>
          </a:stretch>
        </p:blipFill>
        <p:spPr>
          <a:xfrm>
            <a:off x="2849097" y="3853234"/>
            <a:ext cx="2314575" cy="1171575"/>
          </a:xfrm>
          <a:prstGeom prst="rect">
            <a:avLst/>
          </a:prstGeom>
        </p:spPr>
      </p:pic>
    </p:spTree>
    <p:extLst>
      <p:ext uri="{BB962C8B-B14F-4D97-AF65-F5344CB8AC3E}">
        <p14:creationId xmlns:p14="http://schemas.microsoft.com/office/powerpoint/2010/main" val="1171771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In previous example we initialized our data in our markup (the cars array). This is not very “handy” way of doing things, because it comes a maintenance issue when the amount of data increases. Also it is very hard to test the data that is initialized in the view.</a:t>
            </a:r>
          </a:p>
          <a:p>
            <a:r>
              <a:rPr lang="en-US" dirty="0" smtClean="0"/>
              <a:t>More practical way is to use Model View pattern, where view only renders the data and the controller (or model) actually contains the data. You remember this? This I what we do next…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err="1" smtClean="0"/>
              <a:t>Modules,Views</a:t>
            </a:r>
            <a:r>
              <a:rPr lang="en-US" dirty="0" smtClean="0"/>
              <a:t>, Controllers and Scope</a:t>
            </a:r>
            <a:endParaRPr lang="en-US" dirty="0"/>
          </a:p>
        </p:txBody>
      </p:sp>
      <p:sp>
        <p:nvSpPr>
          <p:cNvPr id="6" name="Suorakulmio 5"/>
          <p:cNvSpPr/>
          <p:nvPr/>
        </p:nvSpPr>
        <p:spPr>
          <a:xfrm>
            <a:off x="1726257" y="5900132"/>
            <a:ext cx="13681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sp>
        <p:nvSpPr>
          <p:cNvPr id="7" name="Ellipsi 6"/>
          <p:cNvSpPr/>
          <p:nvPr/>
        </p:nvSpPr>
        <p:spPr>
          <a:xfrm>
            <a:off x="3707904" y="5900132"/>
            <a:ext cx="1208529"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$scope</a:t>
            </a:r>
            <a:endParaRPr lang="en-US" dirty="0"/>
          </a:p>
        </p:txBody>
      </p:sp>
      <p:sp>
        <p:nvSpPr>
          <p:cNvPr id="8" name="Suorakulmio 7"/>
          <p:cNvSpPr/>
          <p:nvPr/>
        </p:nvSpPr>
        <p:spPr>
          <a:xfrm>
            <a:off x="5529928" y="5900132"/>
            <a:ext cx="15841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cxnSp>
        <p:nvCxnSpPr>
          <p:cNvPr id="10" name="Suora yhdysviiva 9"/>
          <p:cNvCxnSpPr>
            <a:stCxn id="6" idx="3"/>
            <a:endCxn id="7" idx="2"/>
          </p:cNvCxnSpPr>
          <p:nvPr/>
        </p:nvCxnSpPr>
        <p:spPr>
          <a:xfrm>
            <a:off x="3094409" y="6188164"/>
            <a:ext cx="6134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uora yhdysviiva 11"/>
          <p:cNvCxnSpPr>
            <a:endCxn id="8" idx="1"/>
          </p:cNvCxnSpPr>
          <p:nvPr/>
        </p:nvCxnSpPr>
        <p:spPr>
          <a:xfrm>
            <a:off x="4916433" y="6188164"/>
            <a:ext cx="613495"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Suorakulmio 12"/>
          <p:cNvSpPr/>
          <p:nvPr/>
        </p:nvSpPr>
        <p:spPr>
          <a:xfrm>
            <a:off x="3563888" y="5085184"/>
            <a:ext cx="15997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Module</a:t>
            </a:r>
            <a:endParaRPr lang="en-US" dirty="0"/>
          </a:p>
        </p:txBody>
      </p:sp>
      <p:cxnSp>
        <p:nvCxnSpPr>
          <p:cNvPr id="15" name="Suora nuoliyhdysviiva 14"/>
          <p:cNvCxnSpPr>
            <a:stCxn id="13" idx="1"/>
          </p:cNvCxnSpPr>
          <p:nvPr/>
        </p:nvCxnSpPr>
        <p:spPr>
          <a:xfrm flipH="1">
            <a:off x="2699792" y="5337212"/>
            <a:ext cx="864096" cy="468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uora nuoliyhdysviiva 16"/>
          <p:cNvCxnSpPr/>
          <p:nvPr/>
        </p:nvCxnSpPr>
        <p:spPr>
          <a:xfrm>
            <a:off x="5220072" y="5386214"/>
            <a:ext cx="720080" cy="451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82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First of all we need to create a module. To do this you need to create a JavaScript file (i.e. myapp.js).</a:t>
            </a:r>
          </a:p>
          <a:p>
            <a:r>
              <a:rPr lang="en-US" dirty="0" smtClean="0"/>
              <a:t>Inside this file we create the module that consist of controller and the needed data. We also need to discuss the concept of scope and $scope object. But first lets create a model and see how we bind that model to our view!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err="1"/>
              <a:t>Modules,Views</a:t>
            </a:r>
            <a:r>
              <a:rPr lang="en-US" dirty="0"/>
              <a:t>, Controllers and Scope</a:t>
            </a:r>
          </a:p>
        </p:txBody>
      </p:sp>
    </p:spTree>
    <p:extLst>
      <p:ext uri="{BB962C8B-B14F-4D97-AF65-F5344CB8AC3E}">
        <p14:creationId xmlns:p14="http://schemas.microsoft.com/office/powerpoint/2010/main" val="1681934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Now I have created a carapp.js JavaScript file and index.html file. In html file we load both the angular.js and carapp.js files. Note the value in ng-app directive: it is very important as you can shortly see…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err="1"/>
              <a:t>Modules,Views</a:t>
            </a:r>
            <a:r>
              <a:rPr lang="en-US" dirty="0"/>
              <a:t>, Controllers and Scope</a:t>
            </a:r>
          </a:p>
        </p:txBody>
      </p:sp>
      <p:pic>
        <p:nvPicPr>
          <p:cNvPr id="6" name="Kuva 5"/>
          <p:cNvPicPr>
            <a:picLocks noChangeAspect="1"/>
          </p:cNvPicPr>
          <p:nvPr/>
        </p:nvPicPr>
        <p:blipFill>
          <a:blip r:embed="rId2"/>
          <a:stretch>
            <a:fillRect/>
          </a:stretch>
        </p:blipFill>
        <p:spPr>
          <a:xfrm>
            <a:off x="2843808" y="3861048"/>
            <a:ext cx="2876550" cy="1676400"/>
          </a:xfrm>
          <a:prstGeom prst="rect">
            <a:avLst/>
          </a:prstGeom>
        </p:spPr>
      </p:pic>
    </p:spTree>
    <p:extLst>
      <p:ext uri="{BB962C8B-B14F-4D97-AF65-F5344CB8AC3E}">
        <p14:creationId xmlns:p14="http://schemas.microsoft.com/office/powerpoint/2010/main" val="1098423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Angular </a:t>
            </a:r>
            <a:r>
              <a:rPr lang="en-US" b="1" dirty="0" smtClean="0"/>
              <a:t>uses jQuery library </a:t>
            </a:r>
            <a:r>
              <a:rPr lang="en-US" b="1" dirty="0"/>
              <a:t>if it's present in your app when the application is being bootstrapped</a:t>
            </a:r>
            <a:r>
              <a:rPr lang="en-US" dirty="0"/>
              <a:t>. </a:t>
            </a:r>
            <a:endParaRPr lang="en-US" dirty="0" smtClean="0"/>
          </a:p>
          <a:p>
            <a:r>
              <a:rPr lang="en-US" dirty="0" smtClean="0"/>
              <a:t>If </a:t>
            </a:r>
            <a:r>
              <a:rPr lang="en-US" dirty="0"/>
              <a:t>jQuery is not present in your script path, Angular </a:t>
            </a:r>
            <a:r>
              <a:rPr lang="en-US" b="1" dirty="0"/>
              <a:t>falls back to its own implementation of the subset of jQuery that we call </a:t>
            </a:r>
            <a:r>
              <a:rPr lang="en-US" b="1" dirty="0" err="1"/>
              <a:t>jQLite</a:t>
            </a:r>
            <a:r>
              <a:rPr lang="en-US" b="1" dirty="0"/>
              <a:t>.</a:t>
            </a:r>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38002138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Next thing to do is create a module in our carapp.js file.</a:t>
            </a:r>
          </a:p>
          <a:p>
            <a:r>
              <a:rPr lang="en-US" dirty="0"/>
              <a:t>You can think of a module as a container for the different parts of your app – controllers, services, filters, directives, etc.</a:t>
            </a:r>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err="1"/>
              <a:t>Modules,Views</a:t>
            </a:r>
            <a:r>
              <a:rPr lang="en-US" dirty="0"/>
              <a:t>, Controllers and Scope</a:t>
            </a:r>
          </a:p>
        </p:txBody>
      </p:sp>
      <p:pic>
        <p:nvPicPr>
          <p:cNvPr id="6" name="Kuva 5"/>
          <p:cNvPicPr>
            <a:picLocks noChangeAspect="1"/>
          </p:cNvPicPr>
          <p:nvPr/>
        </p:nvPicPr>
        <p:blipFill>
          <a:blip r:embed="rId2"/>
          <a:stretch>
            <a:fillRect/>
          </a:stretch>
        </p:blipFill>
        <p:spPr>
          <a:xfrm>
            <a:off x="4788024" y="4653136"/>
            <a:ext cx="3209925" cy="323850"/>
          </a:xfrm>
          <a:prstGeom prst="rect">
            <a:avLst/>
          </a:prstGeom>
        </p:spPr>
      </p:pic>
      <p:pic>
        <p:nvPicPr>
          <p:cNvPr id="7" name="Kuva 6"/>
          <p:cNvPicPr>
            <a:picLocks noChangeAspect="1"/>
          </p:cNvPicPr>
          <p:nvPr/>
        </p:nvPicPr>
        <p:blipFill>
          <a:blip r:embed="rId3"/>
          <a:stretch>
            <a:fillRect/>
          </a:stretch>
        </p:blipFill>
        <p:spPr>
          <a:xfrm>
            <a:off x="634420" y="4102843"/>
            <a:ext cx="2905125" cy="1638300"/>
          </a:xfrm>
          <a:prstGeom prst="rect">
            <a:avLst/>
          </a:prstGeom>
        </p:spPr>
      </p:pic>
      <p:cxnSp>
        <p:nvCxnSpPr>
          <p:cNvPr id="9" name="Suora nuoliyhdysviiva 8"/>
          <p:cNvCxnSpPr/>
          <p:nvPr/>
        </p:nvCxnSpPr>
        <p:spPr>
          <a:xfrm flipH="1" flipV="1">
            <a:off x="2483768" y="4365104"/>
            <a:ext cx="4392488"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kstiruutu 9"/>
          <p:cNvSpPr txBox="1"/>
          <p:nvPr/>
        </p:nvSpPr>
        <p:spPr>
          <a:xfrm>
            <a:off x="4501770" y="4985113"/>
            <a:ext cx="4503156" cy="1107996"/>
          </a:xfrm>
          <a:prstGeom prst="rect">
            <a:avLst/>
          </a:prstGeom>
          <a:noFill/>
        </p:spPr>
        <p:txBody>
          <a:bodyPr wrap="none" rtlCol="0">
            <a:spAutoFit/>
          </a:bodyPr>
          <a:lstStyle/>
          <a:p>
            <a:r>
              <a:rPr lang="en-US" sz="1200" dirty="0" smtClean="0"/>
              <a:t>The line above creates a module with</a:t>
            </a:r>
          </a:p>
          <a:p>
            <a:r>
              <a:rPr lang="en-US" sz="1200" dirty="0"/>
              <a:t>n</a:t>
            </a:r>
            <a:r>
              <a:rPr lang="en-US" sz="1200" dirty="0" smtClean="0"/>
              <a:t>ame </a:t>
            </a:r>
            <a:r>
              <a:rPr lang="en-US" sz="1200" dirty="0" err="1" smtClean="0"/>
              <a:t>CarAppModel</a:t>
            </a:r>
            <a:r>
              <a:rPr lang="en-US" sz="1200" dirty="0" smtClean="0"/>
              <a:t>, and return the  created model to our variable </a:t>
            </a:r>
          </a:p>
          <a:p>
            <a:r>
              <a:rPr lang="en-US" sz="1200" dirty="0" err="1" smtClean="0"/>
              <a:t>CarApp</a:t>
            </a:r>
            <a:r>
              <a:rPr lang="en-US" dirty="0" smtClean="0"/>
              <a:t>. </a:t>
            </a:r>
            <a:r>
              <a:rPr lang="en-US" sz="1200" dirty="0" smtClean="0"/>
              <a:t>The second argument [] is</a:t>
            </a:r>
          </a:p>
          <a:p>
            <a:r>
              <a:rPr lang="en-US" sz="1200" dirty="0" smtClean="0"/>
              <a:t>for defining  dependencies to other modules i.e.</a:t>
            </a:r>
            <a:endParaRPr lang="en-US" sz="1200" dirty="0"/>
          </a:p>
          <a:p>
            <a:r>
              <a:rPr lang="en-US" sz="1200" dirty="0" err="1" smtClean="0"/>
              <a:t>var</a:t>
            </a:r>
            <a:r>
              <a:rPr lang="en-US" sz="1200" dirty="0" smtClean="0"/>
              <a:t> demo = </a:t>
            </a:r>
            <a:r>
              <a:rPr lang="en-US" sz="1200" dirty="0" err="1" smtClean="0"/>
              <a:t>angular.module</a:t>
            </a:r>
            <a:r>
              <a:rPr lang="en-US" sz="1200" dirty="0" smtClean="0"/>
              <a:t>(‘</a:t>
            </a:r>
            <a:r>
              <a:rPr lang="en-US" sz="1200" dirty="0" err="1" smtClean="0"/>
              <a:t>myModule</a:t>
            </a:r>
            <a:r>
              <a:rPr lang="en-US" sz="1200" dirty="0" smtClean="0"/>
              <a:t>’,[‘</a:t>
            </a:r>
            <a:r>
              <a:rPr lang="en-US" sz="1200" dirty="0" err="1" smtClean="0"/>
              <a:t>anotherModule</a:t>
            </a:r>
            <a:r>
              <a:rPr lang="en-US" sz="1200" dirty="0" smtClean="0"/>
              <a:t>’]); </a:t>
            </a:r>
          </a:p>
        </p:txBody>
      </p:sp>
      <p:sp>
        <p:nvSpPr>
          <p:cNvPr id="11" name="Tekstiruutu 10"/>
          <p:cNvSpPr txBox="1"/>
          <p:nvPr/>
        </p:nvSpPr>
        <p:spPr>
          <a:xfrm>
            <a:off x="2086982" y="3794176"/>
            <a:ext cx="5416868" cy="276999"/>
          </a:xfrm>
          <a:prstGeom prst="rect">
            <a:avLst/>
          </a:prstGeom>
          <a:noFill/>
        </p:spPr>
        <p:txBody>
          <a:bodyPr wrap="none" rtlCol="0">
            <a:spAutoFit/>
          </a:bodyPr>
          <a:lstStyle/>
          <a:p>
            <a:r>
              <a:rPr lang="en-US" sz="1200" dirty="0" smtClean="0"/>
              <a:t>Here we make the binding between the view and module. The name is the secret.</a:t>
            </a:r>
            <a:endParaRPr lang="en-US" sz="1200" dirty="0"/>
          </a:p>
        </p:txBody>
      </p:sp>
    </p:spTree>
    <p:extLst>
      <p:ext uri="{BB962C8B-B14F-4D97-AF65-F5344CB8AC3E}">
        <p14:creationId xmlns:p14="http://schemas.microsoft.com/office/powerpoint/2010/main" val="38499622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Now we have a module and we have make a binding between the view and the module.</a:t>
            </a:r>
          </a:p>
          <a:p>
            <a:r>
              <a:rPr lang="en-US" dirty="0" smtClean="0"/>
              <a:t>No we can start to append controllers in our module. It is done as simple as code below….</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err="1"/>
              <a:t>Modules,Views</a:t>
            </a:r>
            <a:r>
              <a:rPr lang="en-US" dirty="0"/>
              <a:t>, Controllers and Scope</a:t>
            </a:r>
          </a:p>
        </p:txBody>
      </p:sp>
      <p:pic>
        <p:nvPicPr>
          <p:cNvPr id="6" name="Kuva 5"/>
          <p:cNvPicPr>
            <a:picLocks noChangeAspect="1"/>
          </p:cNvPicPr>
          <p:nvPr/>
        </p:nvPicPr>
        <p:blipFill>
          <a:blip r:embed="rId2"/>
          <a:stretch>
            <a:fillRect/>
          </a:stretch>
        </p:blipFill>
        <p:spPr>
          <a:xfrm>
            <a:off x="1763688" y="3821580"/>
            <a:ext cx="5338961" cy="2269703"/>
          </a:xfrm>
          <a:prstGeom prst="rect">
            <a:avLst/>
          </a:prstGeom>
        </p:spPr>
      </p:pic>
    </p:spTree>
    <p:extLst>
      <p:ext uri="{BB962C8B-B14F-4D97-AF65-F5344CB8AC3E}">
        <p14:creationId xmlns:p14="http://schemas.microsoft.com/office/powerpoint/2010/main" val="1844032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Now we have the controller, but we don’t use that in our view yet. The secret of injecting the controller in view is surprisingly: </a:t>
            </a:r>
            <a:r>
              <a:rPr lang="en-US" b="1" dirty="0" smtClean="0"/>
              <a:t>ng-controller</a:t>
            </a:r>
            <a:r>
              <a:rPr lang="en-US" dirty="0" smtClean="0"/>
              <a:t> directive.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err="1"/>
              <a:t>Modules,Views</a:t>
            </a:r>
            <a:r>
              <a:rPr lang="en-US" dirty="0"/>
              <a:t>, Controllers and Scope</a:t>
            </a:r>
          </a:p>
        </p:txBody>
      </p:sp>
      <p:pic>
        <p:nvPicPr>
          <p:cNvPr id="6" name="Kuva 5"/>
          <p:cNvPicPr>
            <a:picLocks noChangeAspect="1"/>
          </p:cNvPicPr>
          <p:nvPr/>
        </p:nvPicPr>
        <p:blipFill>
          <a:blip r:embed="rId2"/>
          <a:stretch>
            <a:fillRect/>
          </a:stretch>
        </p:blipFill>
        <p:spPr>
          <a:xfrm>
            <a:off x="443920" y="3501008"/>
            <a:ext cx="3286125" cy="1952625"/>
          </a:xfrm>
          <a:prstGeom prst="rect">
            <a:avLst/>
          </a:prstGeom>
        </p:spPr>
      </p:pic>
      <p:cxnSp>
        <p:nvCxnSpPr>
          <p:cNvPr id="9" name="Suora nuoliyhdysviiva 8"/>
          <p:cNvCxnSpPr/>
          <p:nvPr/>
        </p:nvCxnSpPr>
        <p:spPr>
          <a:xfrm flipH="1" flipV="1">
            <a:off x="3730045" y="4869160"/>
            <a:ext cx="2066091" cy="88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Kuva 9"/>
          <p:cNvPicPr>
            <a:picLocks noChangeAspect="1"/>
          </p:cNvPicPr>
          <p:nvPr/>
        </p:nvPicPr>
        <p:blipFill>
          <a:blip r:embed="rId3"/>
          <a:stretch>
            <a:fillRect/>
          </a:stretch>
        </p:blipFill>
        <p:spPr>
          <a:xfrm>
            <a:off x="4615378" y="4992474"/>
            <a:ext cx="3761978" cy="1098388"/>
          </a:xfrm>
          <a:prstGeom prst="rect">
            <a:avLst/>
          </a:prstGeom>
        </p:spPr>
      </p:pic>
    </p:spTree>
    <p:extLst>
      <p:ext uri="{BB962C8B-B14F-4D97-AF65-F5344CB8AC3E}">
        <p14:creationId xmlns:p14="http://schemas.microsoft.com/office/powerpoint/2010/main" val="5320696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 we can use the data declared in our controller…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err="1"/>
              <a:t>Modules,Views</a:t>
            </a:r>
            <a:r>
              <a:rPr lang="en-US" dirty="0"/>
              <a:t>, Controllers and Scope</a:t>
            </a:r>
          </a:p>
        </p:txBody>
      </p:sp>
      <p:pic>
        <p:nvPicPr>
          <p:cNvPr id="6" name="Kuva 5"/>
          <p:cNvPicPr>
            <a:picLocks noChangeAspect="1"/>
          </p:cNvPicPr>
          <p:nvPr/>
        </p:nvPicPr>
        <p:blipFill>
          <a:blip r:embed="rId2"/>
          <a:stretch>
            <a:fillRect/>
          </a:stretch>
        </p:blipFill>
        <p:spPr>
          <a:xfrm>
            <a:off x="517848" y="3426755"/>
            <a:ext cx="3333750" cy="1333500"/>
          </a:xfrm>
          <a:prstGeom prst="rect">
            <a:avLst/>
          </a:prstGeom>
        </p:spPr>
      </p:pic>
      <p:pic>
        <p:nvPicPr>
          <p:cNvPr id="7" name="Kuva 6"/>
          <p:cNvPicPr>
            <a:picLocks noChangeAspect="1"/>
          </p:cNvPicPr>
          <p:nvPr/>
        </p:nvPicPr>
        <p:blipFill>
          <a:blip r:embed="rId3"/>
          <a:stretch>
            <a:fillRect/>
          </a:stretch>
        </p:blipFill>
        <p:spPr>
          <a:xfrm>
            <a:off x="4355976" y="4104312"/>
            <a:ext cx="4645311" cy="1321296"/>
          </a:xfrm>
          <a:prstGeom prst="rect">
            <a:avLst/>
          </a:prstGeom>
        </p:spPr>
      </p:pic>
      <p:cxnSp>
        <p:nvCxnSpPr>
          <p:cNvPr id="11" name="Suora nuoliyhdysviiva 10"/>
          <p:cNvCxnSpPr/>
          <p:nvPr/>
        </p:nvCxnSpPr>
        <p:spPr>
          <a:xfrm flipH="1" flipV="1">
            <a:off x="3203848" y="3933056"/>
            <a:ext cx="1872208"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Kuva 11"/>
          <p:cNvPicPr>
            <a:picLocks noChangeAspect="1"/>
          </p:cNvPicPr>
          <p:nvPr/>
        </p:nvPicPr>
        <p:blipFill>
          <a:blip r:embed="rId4"/>
          <a:stretch>
            <a:fillRect/>
          </a:stretch>
        </p:blipFill>
        <p:spPr>
          <a:xfrm>
            <a:off x="2411760" y="5511799"/>
            <a:ext cx="1276350" cy="1228725"/>
          </a:xfrm>
          <a:prstGeom prst="rect">
            <a:avLst/>
          </a:prstGeom>
        </p:spPr>
      </p:pic>
    </p:spTree>
    <p:extLst>
      <p:ext uri="{BB962C8B-B14F-4D97-AF65-F5344CB8AC3E}">
        <p14:creationId xmlns:p14="http://schemas.microsoft.com/office/powerpoint/2010/main" val="26314118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 When a Controller is attached to the DOM via the ng-controller directive, Angular will instantiate a new Controller object, using the specified Controller's constructor function</a:t>
            </a:r>
            <a:r>
              <a:rPr lang="en-US" dirty="0" smtClean="0"/>
              <a:t>.</a:t>
            </a:r>
          </a:p>
          <a:p>
            <a:r>
              <a:rPr lang="en-US" dirty="0" smtClean="0"/>
              <a:t> </a:t>
            </a:r>
            <a:r>
              <a:rPr lang="en-US" dirty="0"/>
              <a:t>A new child scope will be available as an injectable parameter to the Controller's constructor function as $</a:t>
            </a:r>
            <a:r>
              <a:rPr lang="en-US" dirty="0" smtClean="0"/>
              <a:t>scope.</a:t>
            </a:r>
          </a:p>
          <a:p>
            <a:r>
              <a:rPr lang="en-US" dirty="0" smtClean="0"/>
              <a:t>Use Controllers to</a:t>
            </a:r>
          </a:p>
          <a:p>
            <a:pPr lvl="1"/>
            <a:r>
              <a:rPr lang="en-US" dirty="0"/>
              <a:t>Set up the initial state of the $scope object</a:t>
            </a:r>
            <a:r>
              <a:rPr lang="en-US" dirty="0" smtClean="0"/>
              <a:t>.</a:t>
            </a:r>
          </a:p>
          <a:p>
            <a:pPr lvl="1"/>
            <a:r>
              <a:rPr lang="en-US" dirty="0"/>
              <a:t>Add behavior to the $scope object.</a:t>
            </a:r>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Understanding Controllers</a:t>
            </a:r>
            <a:br>
              <a:rPr lang="en-US" b="1" dirty="0"/>
            </a:br>
            <a:endParaRPr lang="en-US" dirty="0"/>
          </a:p>
        </p:txBody>
      </p:sp>
    </p:spTree>
    <p:extLst>
      <p:ext uri="{BB962C8B-B14F-4D97-AF65-F5344CB8AC3E}">
        <p14:creationId xmlns:p14="http://schemas.microsoft.com/office/powerpoint/2010/main" val="941911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Do not use controllers to</a:t>
            </a:r>
            <a:r>
              <a:rPr lang="en-US" dirty="0" smtClean="0"/>
              <a:t>:</a:t>
            </a:r>
          </a:p>
          <a:p>
            <a:pPr lvl="1"/>
            <a:r>
              <a:rPr lang="en-US" dirty="0"/>
              <a:t>Manipulate DOM — Controllers should contain only business logic</a:t>
            </a:r>
            <a:r>
              <a:rPr lang="en-US" dirty="0" smtClean="0"/>
              <a:t>.</a:t>
            </a:r>
          </a:p>
          <a:p>
            <a:pPr lvl="1"/>
            <a:r>
              <a:rPr lang="en-US" dirty="0"/>
              <a:t>Format input — Use angular form controls instead</a:t>
            </a:r>
            <a:r>
              <a:rPr lang="en-US" dirty="0" smtClean="0"/>
              <a:t>.</a:t>
            </a:r>
          </a:p>
          <a:p>
            <a:pPr lvl="1"/>
            <a:r>
              <a:rPr lang="en-US" dirty="0"/>
              <a:t>Filter output — Use angular filters instead</a:t>
            </a:r>
            <a:r>
              <a:rPr lang="en-US" dirty="0" smtClean="0"/>
              <a:t>.</a:t>
            </a:r>
          </a:p>
          <a:p>
            <a:pPr lvl="1"/>
            <a:r>
              <a:rPr lang="en-US" dirty="0"/>
              <a:t>Share code or state across controllers — Use angular </a:t>
            </a:r>
            <a:r>
              <a:rPr lang="en-US" dirty="0" smtClean="0"/>
              <a:t>services instead.</a:t>
            </a:r>
          </a:p>
          <a:p>
            <a:pPr lvl="1"/>
            <a:r>
              <a:rPr lang="en-US" dirty="0"/>
              <a:t>Manage the life-cycle of other components (for example, to create service instances).</a:t>
            </a:r>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b="1" dirty="0"/>
              <a:t>Understanding Controllers</a:t>
            </a:r>
            <a:endParaRPr lang="en-US" dirty="0"/>
          </a:p>
        </p:txBody>
      </p:sp>
    </p:spTree>
    <p:extLst>
      <p:ext uri="{BB962C8B-B14F-4D97-AF65-F5344CB8AC3E}">
        <p14:creationId xmlns:p14="http://schemas.microsoft.com/office/powerpoint/2010/main" val="1222684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When talking about SPAs we have one page but many views. Normally when user click a link a new page is loaded, but in </a:t>
            </a:r>
            <a:r>
              <a:rPr lang="en-US" dirty="0" err="1" smtClean="0"/>
              <a:t>AngularJS</a:t>
            </a:r>
            <a:r>
              <a:rPr lang="en-US" dirty="0" smtClean="0"/>
              <a:t> a new view is rendered.</a:t>
            </a:r>
          </a:p>
          <a:p>
            <a:r>
              <a:rPr lang="en-US" dirty="0" smtClean="0"/>
              <a:t>To navigate between these views we need to define the route between those views, for example if user clicks a link or confirm button, you probably direct user to another view.</a:t>
            </a:r>
          </a:p>
          <a:p>
            <a:r>
              <a:rPr lang="en-US" dirty="0" smtClean="0"/>
              <a:t>To do this we need to configure routes to our module.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a:bodyPr>
          <a:lstStyle/>
          <a:p>
            <a:r>
              <a:rPr lang="en-US" dirty="0" err="1" smtClean="0"/>
              <a:t>Routes,Factories</a:t>
            </a:r>
            <a:r>
              <a:rPr lang="en-US" dirty="0" smtClean="0"/>
              <a:t> and Services</a:t>
            </a:r>
            <a:endParaRPr lang="en-US" dirty="0"/>
          </a:p>
        </p:txBody>
      </p:sp>
    </p:spTree>
    <p:extLst>
      <p:ext uri="{BB962C8B-B14F-4D97-AF65-F5344CB8AC3E}">
        <p14:creationId xmlns:p14="http://schemas.microsoft.com/office/powerpoint/2010/main" val="42073666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Starting with </a:t>
            </a:r>
            <a:r>
              <a:rPr lang="en-US" dirty="0" err="1"/>
              <a:t>AngularJS</a:t>
            </a:r>
            <a:r>
              <a:rPr lang="en-US" dirty="0"/>
              <a:t> version 1.2, </a:t>
            </a:r>
            <a:r>
              <a:rPr lang="en-US" dirty="0" err="1"/>
              <a:t>ngRoute</a:t>
            </a:r>
            <a:r>
              <a:rPr lang="en-US" dirty="0"/>
              <a:t> is in its own module and must be loaded by loading the additional angular-route.js file</a:t>
            </a:r>
            <a:r>
              <a:rPr lang="en-US" dirty="0" smtClean="0"/>
              <a:t>.</a:t>
            </a:r>
          </a:p>
          <a:p>
            <a:r>
              <a:rPr lang="en-US" dirty="0"/>
              <a:t>Go to </a:t>
            </a:r>
            <a:r>
              <a:rPr lang="en-US" dirty="0">
                <a:hlinkClick r:id="rId2"/>
              </a:rPr>
              <a:t>https://angularjs.org</a:t>
            </a:r>
            <a:r>
              <a:rPr lang="en-US" dirty="0" smtClean="0">
                <a:hlinkClick r:id="rId2"/>
              </a:rPr>
              <a:t>/</a:t>
            </a:r>
            <a:r>
              <a:rPr lang="en-US" dirty="0" smtClean="0"/>
              <a:t> press download button and select Browse additional modules, search angular-route.js file and download it.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err="1"/>
              <a:t>Routes,Factories</a:t>
            </a:r>
            <a:r>
              <a:rPr lang="en-US" dirty="0"/>
              <a:t> and Services</a:t>
            </a:r>
          </a:p>
        </p:txBody>
      </p:sp>
      <p:pic>
        <p:nvPicPr>
          <p:cNvPr id="8" name="Kuva 7"/>
          <p:cNvPicPr>
            <a:picLocks noChangeAspect="1"/>
          </p:cNvPicPr>
          <p:nvPr/>
        </p:nvPicPr>
        <p:blipFill>
          <a:blip r:embed="rId3"/>
          <a:stretch>
            <a:fillRect/>
          </a:stretch>
        </p:blipFill>
        <p:spPr>
          <a:xfrm>
            <a:off x="4211960" y="4068098"/>
            <a:ext cx="3562722" cy="2276184"/>
          </a:xfrm>
          <a:prstGeom prst="rect">
            <a:avLst/>
          </a:prstGeom>
        </p:spPr>
      </p:pic>
    </p:spTree>
    <p:extLst>
      <p:ext uri="{BB962C8B-B14F-4D97-AF65-F5344CB8AC3E}">
        <p14:creationId xmlns:p14="http://schemas.microsoft.com/office/powerpoint/2010/main" val="7190208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Load the module (angular-route.js) in your html file…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err="1"/>
              <a:t>Routes,Factories</a:t>
            </a:r>
            <a:r>
              <a:rPr lang="en-US" dirty="0"/>
              <a:t> and Services</a:t>
            </a:r>
          </a:p>
        </p:txBody>
      </p:sp>
      <p:pic>
        <p:nvPicPr>
          <p:cNvPr id="6" name="Kuva 5"/>
          <p:cNvPicPr>
            <a:picLocks noChangeAspect="1"/>
          </p:cNvPicPr>
          <p:nvPr/>
        </p:nvPicPr>
        <p:blipFill>
          <a:blip r:embed="rId2"/>
          <a:stretch>
            <a:fillRect/>
          </a:stretch>
        </p:blipFill>
        <p:spPr>
          <a:xfrm>
            <a:off x="980500" y="2852936"/>
            <a:ext cx="3619500" cy="2781300"/>
          </a:xfrm>
          <a:prstGeom prst="rect">
            <a:avLst/>
          </a:prstGeom>
        </p:spPr>
      </p:pic>
      <p:cxnSp>
        <p:nvCxnSpPr>
          <p:cNvPr id="8" name="Suora nuoliyhdysviiva 7"/>
          <p:cNvCxnSpPr/>
          <p:nvPr/>
        </p:nvCxnSpPr>
        <p:spPr>
          <a:xfrm flipH="1">
            <a:off x="4255757" y="3789040"/>
            <a:ext cx="12241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4671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Now we have a dependency to another module, so we need to tell it </a:t>
            </a:r>
            <a:r>
              <a:rPr lang="en-US" dirty="0"/>
              <a:t>to our own </a:t>
            </a:r>
            <a:r>
              <a:rPr lang="en-US" dirty="0" err="1" smtClean="0"/>
              <a:t>CarApp</a:t>
            </a:r>
            <a:r>
              <a:rPr lang="en-US" dirty="0" smtClean="0"/>
              <a:t> module…remember the </a:t>
            </a:r>
            <a:r>
              <a:rPr lang="en-US" dirty="0"/>
              <a:t>empty brackets [] in </a:t>
            </a:r>
            <a:r>
              <a:rPr lang="en-US" dirty="0" err="1" smtClean="0"/>
              <a:t>angular.module</a:t>
            </a:r>
            <a:r>
              <a:rPr lang="en-US" dirty="0" smtClean="0"/>
              <a:t> function? Well no we need to use that.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err="1"/>
              <a:t>Routes,Factories</a:t>
            </a:r>
            <a:r>
              <a:rPr lang="en-US" dirty="0"/>
              <a:t> and Services</a:t>
            </a:r>
          </a:p>
        </p:txBody>
      </p:sp>
      <p:pic>
        <p:nvPicPr>
          <p:cNvPr id="6" name="Kuva 5"/>
          <p:cNvPicPr>
            <a:picLocks noChangeAspect="1"/>
          </p:cNvPicPr>
          <p:nvPr/>
        </p:nvPicPr>
        <p:blipFill>
          <a:blip r:embed="rId2"/>
          <a:stretch>
            <a:fillRect/>
          </a:stretch>
        </p:blipFill>
        <p:spPr>
          <a:xfrm>
            <a:off x="107504" y="4897324"/>
            <a:ext cx="6092141" cy="469792"/>
          </a:xfrm>
          <a:prstGeom prst="rect">
            <a:avLst/>
          </a:prstGeom>
        </p:spPr>
      </p:pic>
      <p:sp>
        <p:nvSpPr>
          <p:cNvPr id="7" name="Alanuoli 6"/>
          <p:cNvSpPr/>
          <p:nvPr/>
        </p:nvSpPr>
        <p:spPr>
          <a:xfrm>
            <a:off x="5011852" y="4427532"/>
            <a:ext cx="3036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iruutu 7"/>
          <p:cNvSpPr txBox="1"/>
          <p:nvPr/>
        </p:nvSpPr>
        <p:spPr>
          <a:xfrm>
            <a:off x="5292080" y="4293096"/>
            <a:ext cx="2518638" cy="369332"/>
          </a:xfrm>
          <a:prstGeom prst="rect">
            <a:avLst/>
          </a:prstGeom>
          <a:noFill/>
        </p:spPr>
        <p:txBody>
          <a:bodyPr wrap="none" rtlCol="0">
            <a:spAutoFit/>
          </a:bodyPr>
          <a:lstStyle/>
          <a:p>
            <a:r>
              <a:rPr lang="en-US" dirty="0" smtClean="0"/>
              <a:t>Define dependencies….</a:t>
            </a:r>
            <a:endParaRPr lang="en-US" dirty="0"/>
          </a:p>
        </p:txBody>
      </p:sp>
    </p:spTree>
    <p:extLst>
      <p:ext uri="{BB962C8B-B14F-4D97-AF65-F5344CB8AC3E}">
        <p14:creationId xmlns:p14="http://schemas.microsoft.com/office/powerpoint/2010/main" val="16745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77500" lnSpcReduction="20000"/>
          </a:bodyPr>
          <a:lstStyle/>
          <a:p>
            <a:r>
              <a:rPr lang="en-US" dirty="0" smtClean="0"/>
              <a:t>What we will cover here from </a:t>
            </a:r>
            <a:r>
              <a:rPr lang="en-US" dirty="0" err="1" smtClean="0"/>
              <a:t>AngularJS</a:t>
            </a:r>
            <a:r>
              <a:rPr lang="en-US" dirty="0" smtClean="0"/>
              <a:t>:</a:t>
            </a:r>
          </a:p>
          <a:p>
            <a:pPr lvl="1"/>
            <a:r>
              <a:rPr lang="en-US" dirty="0" smtClean="0"/>
              <a:t>Idea behind </a:t>
            </a:r>
            <a:r>
              <a:rPr lang="en-US" dirty="0" err="1" smtClean="0"/>
              <a:t>AngularJS</a:t>
            </a:r>
            <a:endParaRPr lang="en-US" dirty="0" smtClean="0"/>
          </a:p>
          <a:p>
            <a:pPr lvl="1"/>
            <a:r>
              <a:rPr lang="en-US" dirty="0" smtClean="0"/>
              <a:t>Installing\how to take in use</a:t>
            </a:r>
          </a:p>
          <a:p>
            <a:pPr lvl="1"/>
            <a:r>
              <a:rPr lang="en-US" dirty="0" smtClean="0"/>
              <a:t>Views</a:t>
            </a:r>
          </a:p>
          <a:p>
            <a:pPr lvl="1"/>
            <a:r>
              <a:rPr lang="en-US" dirty="0" smtClean="0"/>
              <a:t>Directives</a:t>
            </a:r>
          </a:p>
          <a:p>
            <a:pPr lvl="1"/>
            <a:r>
              <a:rPr lang="en-US" dirty="0" smtClean="0"/>
              <a:t>Filters</a:t>
            </a:r>
          </a:p>
          <a:p>
            <a:pPr lvl="1"/>
            <a:r>
              <a:rPr lang="en-US" dirty="0" smtClean="0"/>
              <a:t>Controllers</a:t>
            </a:r>
          </a:p>
          <a:p>
            <a:pPr lvl="1"/>
            <a:r>
              <a:rPr lang="en-US" dirty="0" smtClean="0"/>
              <a:t>Scopes</a:t>
            </a:r>
          </a:p>
          <a:p>
            <a:pPr lvl="1"/>
            <a:r>
              <a:rPr lang="en-US" dirty="0" smtClean="0"/>
              <a:t>Modules</a:t>
            </a:r>
          </a:p>
          <a:p>
            <a:pPr lvl="1"/>
            <a:r>
              <a:rPr lang="en-US" dirty="0" smtClean="0"/>
              <a:t>Routing</a:t>
            </a:r>
          </a:p>
          <a:p>
            <a:pPr lvl="1"/>
            <a:r>
              <a:rPr lang="en-US" dirty="0" smtClean="0"/>
              <a:t>Services and Factories</a:t>
            </a:r>
          </a:p>
          <a:p>
            <a:pPr lvl="1"/>
            <a:r>
              <a:rPr lang="en-US" dirty="0" smtClean="0"/>
              <a:t>Animation</a:t>
            </a:r>
          </a:p>
          <a:p>
            <a:pPr lvl="1"/>
            <a:r>
              <a:rPr lang="en-US" dirty="0" smtClean="0"/>
              <a:t>Become More Modular</a:t>
            </a:r>
          </a:p>
          <a:p>
            <a:pPr lvl="1"/>
            <a:r>
              <a:rPr lang="en-US" dirty="0"/>
              <a:t>Creating Custom </a:t>
            </a:r>
            <a:r>
              <a:rPr lang="en-US" dirty="0" err="1"/>
              <a:t>AngularJS</a:t>
            </a:r>
            <a:r>
              <a:rPr lang="en-US" dirty="0"/>
              <a:t> </a:t>
            </a:r>
            <a:r>
              <a:rPr lang="en-US" dirty="0" smtClean="0"/>
              <a:t>Directives</a:t>
            </a:r>
          </a:p>
          <a:p>
            <a:pPr lvl="1"/>
            <a:r>
              <a:rPr lang="en-US" dirty="0" smtClean="0"/>
              <a:t>Promises</a:t>
            </a:r>
            <a:endParaRPr lang="en-US" dirty="0"/>
          </a:p>
          <a:p>
            <a:pPr lvl="1"/>
            <a:endParaRPr lang="en-US" dirty="0" smtClean="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Content</a:t>
            </a:r>
            <a:endParaRPr lang="en-US" dirty="0"/>
          </a:p>
        </p:txBody>
      </p:sp>
    </p:spTree>
    <p:extLst>
      <p:ext uri="{BB962C8B-B14F-4D97-AF65-F5344CB8AC3E}">
        <p14:creationId xmlns:p14="http://schemas.microsoft.com/office/powerpoint/2010/main" val="6712168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Now we can define our routes using the </a:t>
            </a:r>
            <a:r>
              <a:rPr lang="en-US" dirty="0" err="1" smtClean="0"/>
              <a:t>config</a:t>
            </a:r>
            <a:r>
              <a:rPr lang="en-US" dirty="0" smtClean="0"/>
              <a:t> function. Remember this?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err="1"/>
              <a:t>Routes,Factories</a:t>
            </a:r>
            <a:r>
              <a:rPr lang="en-US" dirty="0"/>
              <a:t> and Services</a:t>
            </a:r>
          </a:p>
        </p:txBody>
      </p:sp>
      <p:sp>
        <p:nvSpPr>
          <p:cNvPr id="6" name="Suorakulmio 5"/>
          <p:cNvSpPr/>
          <p:nvPr/>
        </p:nvSpPr>
        <p:spPr>
          <a:xfrm>
            <a:off x="2771800" y="3356992"/>
            <a:ext cx="316835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Module</a:t>
            </a:r>
            <a:endParaRPr lang="en-US" dirty="0"/>
          </a:p>
        </p:txBody>
      </p:sp>
      <p:sp>
        <p:nvSpPr>
          <p:cNvPr id="7" name="Suorakulmio 6"/>
          <p:cNvSpPr/>
          <p:nvPr/>
        </p:nvSpPr>
        <p:spPr>
          <a:xfrm>
            <a:off x="3707904" y="4078683"/>
            <a:ext cx="1152128" cy="28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config</a:t>
            </a:r>
            <a:endParaRPr lang="en-US" dirty="0"/>
          </a:p>
        </p:txBody>
      </p:sp>
      <p:cxnSp>
        <p:nvCxnSpPr>
          <p:cNvPr id="8" name="Suora nuoliyhdysviiva 7"/>
          <p:cNvCxnSpPr/>
          <p:nvPr/>
        </p:nvCxnSpPr>
        <p:spPr>
          <a:xfrm>
            <a:off x="4283968" y="3789040"/>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Suorakulmio 8"/>
          <p:cNvSpPr/>
          <p:nvPr/>
        </p:nvSpPr>
        <p:spPr>
          <a:xfrm>
            <a:off x="3707904" y="4743188"/>
            <a:ext cx="1152128" cy="28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Routes</a:t>
            </a:r>
            <a:endParaRPr lang="en-US" dirty="0"/>
          </a:p>
        </p:txBody>
      </p:sp>
      <p:cxnSp>
        <p:nvCxnSpPr>
          <p:cNvPr id="10" name="Suora nuoliyhdysviiva 9"/>
          <p:cNvCxnSpPr/>
          <p:nvPr/>
        </p:nvCxnSpPr>
        <p:spPr>
          <a:xfrm>
            <a:off x="4283968" y="4437112"/>
            <a:ext cx="0" cy="241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396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We use the $</a:t>
            </a:r>
            <a:r>
              <a:rPr lang="en-US" dirty="0" err="1" smtClean="0"/>
              <a:t>routeProvide</a:t>
            </a:r>
            <a:r>
              <a:rPr lang="en-US" dirty="0" smtClean="0"/>
              <a:t> object here to inject our views to some specific route.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err="1"/>
              <a:t>Routes,Factories</a:t>
            </a:r>
            <a:r>
              <a:rPr lang="en-US" dirty="0"/>
              <a:t> and Services</a:t>
            </a:r>
          </a:p>
        </p:txBody>
      </p:sp>
      <p:pic>
        <p:nvPicPr>
          <p:cNvPr id="6" name="Kuva 5"/>
          <p:cNvPicPr>
            <a:picLocks noChangeAspect="1"/>
          </p:cNvPicPr>
          <p:nvPr/>
        </p:nvPicPr>
        <p:blipFill>
          <a:blip r:embed="rId2"/>
          <a:stretch>
            <a:fillRect/>
          </a:stretch>
        </p:blipFill>
        <p:spPr>
          <a:xfrm>
            <a:off x="2589678" y="3212976"/>
            <a:ext cx="3206457" cy="2426805"/>
          </a:xfrm>
          <a:prstGeom prst="rect">
            <a:avLst/>
          </a:prstGeom>
        </p:spPr>
      </p:pic>
    </p:spTree>
    <p:extLst>
      <p:ext uri="{BB962C8B-B14F-4D97-AF65-F5344CB8AC3E}">
        <p14:creationId xmlns:p14="http://schemas.microsoft.com/office/powerpoint/2010/main" val="15190260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 previous code want’s to say: Hey! when user enters to example </a:t>
            </a:r>
            <a:r>
              <a:rPr lang="en-US" dirty="0" err="1" smtClean="0"/>
              <a:t>url</a:t>
            </a:r>
            <a:r>
              <a:rPr lang="en-US" dirty="0" smtClean="0"/>
              <a:t> </a:t>
            </a:r>
            <a:r>
              <a:rPr lang="en-US" dirty="0" smtClean="0">
                <a:hlinkClick r:id="rId2"/>
              </a:rPr>
              <a:t>www.myapp.com/</a:t>
            </a:r>
            <a:r>
              <a:rPr lang="en-US" dirty="0" smtClean="0"/>
              <a:t> then use the view1.html and that view uses the </a:t>
            </a:r>
            <a:r>
              <a:rPr lang="en-US" dirty="0" err="1" smtClean="0"/>
              <a:t>carDataController</a:t>
            </a:r>
            <a:endParaRPr lang="en-US" dirty="0" smtClean="0"/>
          </a:p>
          <a:p>
            <a:r>
              <a:rPr lang="en-US" dirty="0" smtClean="0"/>
              <a:t>When the user enters to </a:t>
            </a:r>
            <a:r>
              <a:rPr lang="en-US" dirty="0" err="1" smtClean="0"/>
              <a:t>url</a:t>
            </a:r>
            <a:r>
              <a:rPr lang="en-US" dirty="0" smtClean="0"/>
              <a:t> </a:t>
            </a:r>
            <a:r>
              <a:rPr lang="en-US" dirty="0" smtClean="0">
                <a:hlinkClick r:id="rId3"/>
              </a:rPr>
              <a:t>www.myapp.com/cars</a:t>
            </a:r>
            <a:r>
              <a:rPr lang="en-US" dirty="0" smtClean="0"/>
              <a:t> then use view2.html that also uses </a:t>
            </a:r>
            <a:r>
              <a:rPr lang="en-US" dirty="0" err="1" smtClean="0"/>
              <a:t>carDataController</a:t>
            </a:r>
            <a:r>
              <a:rPr lang="en-US" dirty="0" smtClean="0"/>
              <a:t> (it also can be some other controller you have defined).</a:t>
            </a:r>
          </a:p>
          <a:p>
            <a:r>
              <a:rPr lang="en-US" dirty="0" smtClean="0"/>
              <a:t>If the user enters to </a:t>
            </a:r>
            <a:r>
              <a:rPr lang="en-US" dirty="0" err="1" smtClean="0"/>
              <a:t>url</a:t>
            </a:r>
            <a:r>
              <a:rPr lang="en-US" dirty="0" smtClean="0"/>
              <a:t> something like </a:t>
            </a:r>
            <a:r>
              <a:rPr lang="en-US" dirty="0" smtClean="0">
                <a:hlinkClick r:id="rId4"/>
              </a:rPr>
              <a:t>www.myapp.com/xys</a:t>
            </a:r>
            <a:r>
              <a:rPr lang="en-US" dirty="0" smtClean="0"/>
              <a:t>  then redirect to ‘/’ which is our view1.html</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err="1"/>
              <a:t>Routes,Factories</a:t>
            </a:r>
            <a:r>
              <a:rPr lang="en-US" dirty="0"/>
              <a:t> and Services</a:t>
            </a:r>
          </a:p>
        </p:txBody>
      </p:sp>
    </p:spTree>
    <p:extLst>
      <p:ext uri="{BB962C8B-B14F-4D97-AF65-F5344CB8AC3E}">
        <p14:creationId xmlns:p14="http://schemas.microsoft.com/office/powerpoint/2010/main" val="12749698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Now we need to do those views view1.html and view2.html. We also need to modify the index.html.</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err="1"/>
              <a:t>Routes,Factories</a:t>
            </a:r>
            <a:r>
              <a:rPr lang="en-US" dirty="0"/>
              <a:t> and Services</a:t>
            </a:r>
          </a:p>
        </p:txBody>
      </p:sp>
    </p:spTree>
    <p:extLst>
      <p:ext uri="{BB962C8B-B14F-4D97-AF65-F5344CB8AC3E}">
        <p14:creationId xmlns:p14="http://schemas.microsoft.com/office/powerpoint/2010/main" val="38811990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sz="1600" dirty="0" smtClean="0"/>
              <a:t>This is the content of view1.html. As you can see we have two text fields with models </a:t>
            </a:r>
            <a:r>
              <a:rPr lang="en-US" sz="1600" dirty="0" err="1" smtClean="0"/>
              <a:t>carName</a:t>
            </a:r>
            <a:r>
              <a:rPr lang="en-US" sz="1600" dirty="0" smtClean="0"/>
              <a:t> and </a:t>
            </a:r>
            <a:r>
              <a:rPr lang="en-US" sz="1600" dirty="0" err="1" smtClean="0"/>
              <a:t>carPrice</a:t>
            </a:r>
            <a:r>
              <a:rPr lang="en-US" sz="1600" dirty="0" smtClean="0"/>
              <a:t>. We also have a button there with directive </a:t>
            </a:r>
            <a:r>
              <a:rPr lang="en-US" sz="1600" b="1" dirty="0" smtClean="0"/>
              <a:t>ng-click</a:t>
            </a:r>
            <a:r>
              <a:rPr lang="en-US" sz="1600" dirty="0" smtClean="0"/>
              <a:t>. As an value it has a function </a:t>
            </a:r>
            <a:r>
              <a:rPr lang="en-US" sz="1600" dirty="0" err="1" smtClean="0"/>
              <a:t>addCar</a:t>
            </a:r>
            <a:r>
              <a:rPr lang="en-US" sz="1600" dirty="0" smtClean="0"/>
              <a:t>(), what we haven’t defined yet, but we will add this function </a:t>
            </a:r>
            <a:r>
              <a:rPr lang="en-US" sz="1600" dirty="0"/>
              <a:t>to our </a:t>
            </a:r>
            <a:r>
              <a:rPr lang="en-US" sz="1600" dirty="0" err="1" smtClean="0"/>
              <a:t>carDataController</a:t>
            </a:r>
            <a:r>
              <a:rPr lang="en-US" sz="1600" dirty="0" smtClean="0"/>
              <a:t>. It will append a new car to our cars array. And then there is an link element that </a:t>
            </a:r>
            <a:r>
              <a:rPr lang="en-US" sz="1600" dirty="0" err="1" smtClean="0"/>
              <a:t>href</a:t>
            </a:r>
            <a:r>
              <a:rPr lang="en-US" sz="1600" dirty="0" smtClean="0"/>
              <a:t> value is set to #/cars. Now if you look at our route code, this path should load the view2 for us.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View1.html</a:t>
            </a:r>
            <a:endParaRPr lang="en-US" dirty="0"/>
          </a:p>
        </p:txBody>
      </p:sp>
      <p:pic>
        <p:nvPicPr>
          <p:cNvPr id="7" name="Kuva 6"/>
          <p:cNvPicPr>
            <a:picLocks noChangeAspect="1"/>
          </p:cNvPicPr>
          <p:nvPr/>
        </p:nvPicPr>
        <p:blipFill>
          <a:blip r:embed="rId2"/>
          <a:stretch>
            <a:fillRect/>
          </a:stretch>
        </p:blipFill>
        <p:spPr>
          <a:xfrm>
            <a:off x="2089921" y="3717032"/>
            <a:ext cx="4026793" cy="2257849"/>
          </a:xfrm>
          <a:prstGeom prst="rect">
            <a:avLst/>
          </a:prstGeom>
        </p:spPr>
      </p:pic>
    </p:spTree>
    <p:extLst>
      <p:ext uri="{BB962C8B-B14F-4D97-AF65-F5344CB8AC3E}">
        <p14:creationId xmlns:p14="http://schemas.microsoft.com/office/powerpoint/2010/main" val="41825833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This view simply lists all the cars we have….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View2.html</a:t>
            </a:r>
            <a:endParaRPr lang="en-US" dirty="0"/>
          </a:p>
        </p:txBody>
      </p:sp>
      <p:pic>
        <p:nvPicPr>
          <p:cNvPr id="6" name="Kuva 5"/>
          <p:cNvPicPr>
            <a:picLocks noChangeAspect="1"/>
          </p:cNvPicPr>
          <p:nvPr/>
        </p:nvPicPr>
        <p:blipFill>
          <a:blip r:embed="rId2"/>
          <a:stretch>
            <a:fillRect/>
          </a:stretch>
        </p:blipFill>
        <p:spPr>
          <a:xfrm>
            <a:off x="2339752" y="2864780"/>
            <a:ext cx="3590925" cy="2457450"/>
          </a:xfrm>
          <a:prstGeom prst="rect">
            <a:avLst/>
          </a:prstGeom>
        </p:spPr>
      </p:pic>
    </p:spTree>
    <p:extLst>
      <p:ext uri="{BB962C8B-B14F-4D97-AF65-F5344CB8AC3E}">
        <p14:creationId xmlns:p14="http://schemas.microsoft.com/office/powerpoint/2010/main" val="23115138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And then we modify our root template the index.html that will act as a placeholder for our views (view1.html and view2.html).</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Index.html</a:t>
            </a:r>
            <a:endParaRPr lang="en-US" dirty="0"/>
          </a:p>
        </p:txBody>
      </p:sp>
      <p:pic>
        <p:nvPicPr>
          <p:cNvPr id="6" name="Kuva 5"/>
          <p:cNvPicPr>
            <a:picLocks noChangeAspect="1"/>
          </p:cNvPicPr>
          <p:nvPr/>
        </p:nvPicPr>
        <p:blipFill>
          <a:blip r:embed="rId2"/>
          <a:stretch>
            <a:fillRect/>
          </a:stretch>
        </p:blipFill>
        <p:spPr>
          <a:xfrm>
            <a:off x="2483768" y="3429000"/>
            <a:ext cx="3305175" cy="2324100"/>
          </a:xfrm>
          <a:prstGeom prst="rect">
            <a:avLst/>
          </a:prstGeom>
        </p:spPr>
      </p:pic>
    </p:spTree>
    <p:extLst>
      <p:ext uri="{BB962C8B-B14F-4D97-AF65-F5344CB8AC3E}">
        <p14:creationId xmlns:p14="http://schemas.microsoft.com/office/powerpoint/2010/main" val="23000716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 last thing to do is to append the </a:t>
            </a:r>
            <a:r>
              <a:rPr lang="en-US" dirty="0" err="1" smtClean="0"/>
              <a:t>addCar</a:t>
            </a:r>
            <a:r>
              <a:rPr lang="en-US" dirty="0" smtClean="0"/>
              <a:t> function to our controller. As you remember view1 had a button and when clicked it call the </a:t>
            </a:r>
            <a:r>
              <a:rPr lang="en-US" dirty="0" err="1" smtClean="0"/>
              <a:t>addCar</a:t>
            </a:r>
            <a:r>
              <a:rPr lang="en-US" dirty="0" smtClean="0"/>
              <a:t> function from our controller.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The </a:t>
            </a:r>
            <a:r>
              <a:rPr lang="en-US" dirty="0" err="1" smtClean="0"/>
              <a:t>addCar</a:t>
            </a:r>
            <a:r>
              <a:rPr lang="en-US" dirty="0" smtClean="0"/>
              <a:t> function</a:t>
            </a:r>
            <a:endParaRPr lang="en-US" dirty="0"/>
          </a:p>
        </p:txBody>
      </p:sp>
      <p:pic>
        <p:nvPicPr>
          <p:cNvPr id="6" name="Kuva 5"/>
          <p:cNvPicPr>
            <a:picLocks noChangeAspect="1"/>
          </p:cNvPicPr>
          <p:nvPr/>
        </p:nvPicPr>
        <p:blipFill>
          <a:blip r:embed="rId2"/>
          <a:stretch>
            <a:fillRect/>
          </a:stretch>
        </p:blipFill>
        <p:spPr>
          <a:xfrm>
            <a:off x="1745269" y="3645024"/>
            <a:ext cx="5343525" cy="2133600"/>
          </a:xfrm>
          <a:prstGeom prst="rect">
            <a:avLst/>
          </a:prstGeom>
        </p:spPr>
      </p:pic>
    </p:spTree>
    <p:extLst>
      <p:ext uri="{BB962C8B-B14F-4D97-AF65-F5344CB8AC3E}">
        <p14:creationId xmlns:p14="http://schemas.microsoft.com/office/powerpoint/2010/main" val="790214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10000"/>
          </a:bodyPr>
          <a:lstStyle/>
          <a:p>
            <a:r>
              <a:rPr lang="en-US" dirty="0" smtClean="0"/>
              <a:t>Well yes and no. When user press the add car button in view1 the car is added to our static array of cars. But when you click the link ‘see the cars’ you can see that the car you pushed is not shown. This is because actually you give a new instance of </a:t>
            </a:r>
            <a:r>
              <a:rPr lang="en-US" dirty="0" err="1" smtClean="0"/>
              <a:t>carDataController</a:t>
            </a:r>
            <a:r>
              <a:rPr lang="en-US" dirty="0" smtClean="0"/>
              <a:t> to view2, which of course gets the initialized list of cars.</a:t>
            </a:r>
          </a:p>
          <a:p>
            <a:r>
              <a:rPr lang="en-US" dirty="0" smtClean="0"/>
              <a:t>To fix this we need something to share the data between views.</a:t>
            </a:r>
          </a:p>
          <a:p>
            <a:r>
              <a:rPr lang="en-US" dirty="0" smtClean="0"/>
              <a:t>There are </a:t>
            </a:r>
            <a:r>
              <a:rPr lang="en-US" dirty="0" smtClean="0"/>
              <a:t>two ways </a:t>
            </a:r>
            <a:r>
              <a:rPr lang="en-US" dirty="0" smtClean="0"/>
              <a:t>to do that:</a:t>
            </a:r>
          </a:p>
          <a:p>
            <a:pPr lvl="1"/>
            <a:r>
              <a:rPr lang="en-US" dirty="0" smtClean="0"/>
              <a:t>Factories</a:t>
            </a:r>
          </a:p>
          <a:p>
            <a:pPr lvl="1"/>
            <a:r>
              <a:rPr lang="en-US" dirty="0" smtClean="0"/>
              <a:t>Services</a:t>
            </a:r>
          </a:p>
          <a:p>
            <a:r>
              <a:rPr lang="en-US" dirty="0" smtClean="0"/>
              <a:t>All these are used to share data between controllers and thereby also between views! The </a:t>
            </a:r>
            <a:r>
              <a:rPr lang="en-US" smtClean="0"/>
              <a:t>differ </a:t>
            </a:r>
            <a:r>
              <a:rPr lang="en-US" smtClean="0"/>
              <a:t>is in </a:t>
            </a:r>
            <a:r>
              <a:rPr lang="en-US" dirty="0" smtClean="0"/>
              <a:t>the way they are constructed.</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Does it work?</a:t>
            </a:r>
            <a:endParaRPr lang="en-US" dirty="0"/>
          </a:p>
        </p:txBody>
      </p:sp>
    </p:spTree>
    <p:extLst>
      <p:ext uri="{BB962C8B-B14F-4D97-AF65-F5344CB8AC3E}">
        <p14:creationId xmlns:p14="http://schemas.microsoft.com/office/powerpoint/2010/main" val="34171992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a:xfrm>
            <a:off x="549897" y="2060848"/>
            <a:ext cx="8136903" cy="4065315"/>
          </a:xfrm>
        </p:spPr>
        <p:txBody>
          <a:bodyPr/>
          <a:lstStyle/>
          <a:p>
            <a:r>
              <a:rPr lang="en-US" dirty="0" smtClean="0"/>
              <a:t>Factories and Services are singletons that means there is only one instance of them in one application.</a:t>
            </a:r>
          </a:p>
          <a:p>
            <a:r>
              <a:rPr lang="en-US" dirty="0"/>
              <a:t>When you’re using a </a:t>
            </a:r>
            <a:r>
              <a:rPr lang="en-US" b="1" dirty="0"/>
              <a:t>Factory</a:t>
            </a:r>
            <a:r>
              <a:rPr lang="en-US" dirty="0"/>
              <a:t> you create an object, add properties to it, then return that same object. When you pass this service into your controller, those properties on the object will now be available in that controller through your factory.</a:t>
            </a:r>
            <a:endParaRPr lang="en-US" dirty="0" smtClean="0"/>
          </a:p>
          <a:p>
            <a:r>
              <a:rPr lang="en-US" dirty="0" smtClean="0"/>
              <a:t>Creating a factory is a simple thing, just call angular factory() method, give the name and the callback as an argument for it.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Factories</a:t>
            </a:r>
            <a:endParaRPr lang="en-US" dirty="0"/>
          </a:p>
        </p:txBody>
      </p:sp>
    </p:spTree>
    <p:extLst>
      <p:ext uri="{BB962C8B-B14F-4D97-AF65-F5344CB8AC3E}">
        <p14:creationId xmlns:p14="http://schemas.microsoft.com/office/powerpoint/2010/main" val="651429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You should be familiar with following techniques to get out most of the provided content:</a:t>
            </a:r>
          </a:p>
          <a:p>
            <a:pPr lvl="1"/>
            <a:r>
              <a:rPr lang="en-US" dirty="0" smtClean="0"/>
              <a:t>HTML</a:t>
            </a:r>
          </a:p>
          <a:p>
            <a:pPr lvl="1"/>
            <a:r>
              <a:rPr lang="en-US" dirty="0" smtClean="0"/>
              <a:t>CSS</a:t>
            </a:r>
          </a:p>
          <a:p>
            <a:pPr lvl="1"/>
            <a:r>
              <a:rPr lang="en-US" dirty="0" smtClean="0"/>
              <a:t>JavaScript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Target Audience</a:t>
            </a:r>
            <a:endParaRPr lang="en-US" dirty="0"/>
          </a:p>
        </p:txBody>
      </p:sp>
    </p:spTree>
    <p:extLst>
      <p:ext uri="{BB962C8B-B14F-4D97-AF65-F5344CB8AC3E}">
        <p14:creationId xmlns:p14="http://schemas.microsoft.com/office/powerpoint/2010/main" val="20354082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Here </a:t>
            </a:r>
            <a:r>
              <a:rPr lang="en-US" dirty="0"/>
              <a:t>i</a:t>
            </a:r>
            <a:r>
              <a:rPr lang="en-US" dirty="0" smtClean="0"/>
              <a:t>s our factory.</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Factories</a:t>
            </a:r>
          </a:p>
        </p:txBody>
      </p:sp>
      <p:pic>
        <p:nvPicPr>
          <p:cNvPr id="8" name="Kuva 7"/>
          <p:cNvPicPr>
            <a:picLocks noChangeAspect="1"/>
          </p:cNvPicPr>
          <p:nvPr/>
        </p:nvPicPr>
        <p:blipFill>
          <a:blip r:embed="rId2"/>
          <a:stretch>
            <a:fillRect/>
          </a:stretch>
        </p:blipFill>
        <p:spPr>
          <a:xfrm>
            <a:off x="2367107" y="2697940"/>
            <a:ext cx="3226444" cy="2791130"/>
          </a:xfrm>
          <a:prstGeom prst="rect">
            <a:avLst/>
          </a:prstGeom>
        </p:spPr>
      </p:pic>
    </p:spTree>
    <p:extLst>
      <p:ext uri="{BB962C8B-B14F-4D97-AF65-F5344CB8AC3E}">
        <p14:creationId xmlns:p14="http://schemas.microsoft.com/office/powerpoint/2010/main" val="13797143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And here is the modified controller code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Factories</a:t>
            </a:r>
          </a:p>
        </p:txBody>
      </p:sp>
      <p:pic>
        <p:nvPicPr>
          <p:cNvPr id="6" name="Kuva 5"/>
          <p:cNvPicPr>
            <a:picLocks noChangeAspect="1"/>
          </p:cNvPicPr>
          <p:nvPr/>
        </p:nvPicPr>
        <p:blipFill>
          <a:blip r:embed="rId2"/>
          <a:stretch>
            <a:fillRect/>
          </a:stretch>
        </p:blipFill>
        <p:spPr>
          <a:xfrm>
            <a:off x="1351429" y="3140968"/>
            <a:ext cx="5257800" cy="1323975"/>
          </a:xfrm>
          <a:prstGeom prst="rect">
            <a:avLst/>
          </a:prstGeom>
        </p:spPr>
      </p:pic>
    </p:spTree>
    <p:extLst>
      <p:ext uri="{BB962C8B-B14F-4D97-AF65-F5344CB8AC3E}">
        <p14:creationId xmlns:p14="http://schemas.microsoft.com/office/powerpoint/2010/main" val="18962730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Now if you test the application you can actually append a car in the array in view1 and see it in the view2.</a:t>
            </a:r>
          </a:p>
          <a:p>
            <a:r>
              <a:rPr lang="en-US" dirty="0" smtClean="0"/>
              <a:t>So this is the reason why you use factories, you can simply share some data between views, controllers and so on.</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Factories</a:t>
            </a:r>
          </a:p>
        </p:txBody>
      </p:sp>
    </p:spTree>
    <p:extLst>
      <p:ext uri="{BB962C8B-B14F-4D97-AF65-F5344CB8AC3E}">
        <p14:creationId xmlns:p14="http://schemas.microsoft.com/office/powerpoint/2010/main" val="5165638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When you’re using </a:t>
            </a:r>
            <a:r>
              <a:rPr lang="en-US" b="1" dirty="0"/>
              <a:t>Service</a:t>
            </a:r>
            <a:r>
              <a:rPr lang="en-US" dirty="0"/>
              <a:t>, it’s instantiated with the ‘new’ keyword. Because of that, you’ll add properties to ‘this’ and the service will return ‘this’. When you pass the service into your controller, those properties on ‘this’ will now be available on that controller through your service.</a:t>
            </a:r>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Services </a:t>
            </a:r>
            <a:endParaRPr lang="en-US" dirty="0"/>
          </a:p>
        </p:txBody>
      </p:sp>
      <p:pic>
        <p:nvPicPr>
          <p:cNvPr id="6" name="Kuva 5"/>
          <p:cNvPicPr>
            <a:picLocks noChangeAspect="1"/>
          </p:cNvPicPr>
          <p:nvPr/>
        </p:nvPicPr>
        <p:blipFill>
          <a:blip r:embed="rId2"/>
          <a:stretch>
            <a:fillRect/>
          </a:stretch>
        </p:blipFill>
        <p:spPr>
          <a:xfrm>
            <a:off x="2843808" y="3933056"/>
            <a:ext cx="2810080" cy="2075018"/>
          </a:xfrm>
          <a:prstGeom prst="rect">
            <a:avLst/>
          </a:prstGeom>
        </p:spPr>
      </p:pic>
    </p:spTree>
    <p:extLst>
      <p:ext uri="{BB962C8B-B14F-4D97-AF65-F5344CB8AC3E}">
        <p14:creationId xmlns:p14="http://schemas.microsoft.com/office/powerpoint/2010/main" val="38952758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The directive </a:t>
            </a:r>
            <a:r>
              <a:rPr lang="en-US" b="1" dirty="0" err="1"/>
              <a:t>nganimate</a:t>
            </a:r>
            <a:r>
              <a:rPr lang="en-US" dirty="0"/>
              <a:t> is very simple. You just need to declare the </a:t>
            </a:r>
            <a:r>
              <a:rPr lang="en-US" b="1" dirty="0"/>
              <a:t>ng-animate</a:t>
            </a:r>
            <a:r>
              <a:rPr lang="en-US" dirty="0"/>
              <a:t> attribute to an element that have another directive that changes the DOM. </a:t>
            </a:r>
            <a:endParaRPr lang="en-US" dirty="0" smtClean="0"/>
          </a:p>
          <a:p>
            <a:r>
              <a:rPr lang="en-US" dirty="0"/>
              <a:t>You can use the animations with the directives: </a:t>
            </a:r>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Animation</a:t>
            </a:r>
            <a:endParaRPr lang="en-US" dirty="0"/>
          </a:p>
        </p:txBody>
      </p:sp>
      <p:pic>
        <p:nvPicPr>
          <p:cNvPr id="6" name="Kuva 5"/>
          <p:cNvPicPr>
            <a:picLocks noChangeAspect="1"/>
          </p:cNvPicPr>
          <p:nvPr/>
        </p:nvPicPr>
        <p:blipFill>
          <a:blip r:embed="rId2"/>
          <a:stretch>
            <a:fillRect/>
          </a:stretch>
        </p:blipFill>
        <p:spPr>
          <a:xfrm>
            <a:off x="2339752" y="3789040"/>
            <a:ext cx="3409950" cy="1962150"/>
          </a:xfrm>
          <a:prstGeom prst="rect">
            <a:avLst/>
          </a:prstGeom>
        </p:spPr>
      </p:pic>
    </p:spTree>
    <p:extLst>
      <p:ext uri="{BB962C8B-B14F-4D97-AF65-F5344CB8AC3E}">
        <p14:creationId xmlns:p14="http://schemas.microsoft.com/office/powerpoint/2010/main" val="30831752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And there are three ways to make animations in </a:t>
            </a:r>
            <a:r>
              <a:rPr lang="en-US" dirty="0" err="1"/>
              <a:t>AngularJS</a:t>
            </a:r>
            <a:r>
              <a:rPr lang="en-US" dirty="0"/>
              <a:t>: </a:t>
            </a:r>
          </a:p>
          <a:p>
            <a:pPr lvl="1"/>
            <a:r>
              <a:rPr lang="en-US" dirty="0"/>
              <a:t>CSS3 Transitions</a:t>
            </a:r>
          </a:p>
          <a:p>
            <a:pPr lvl="1"/>
            <a:r>
              <a:rPr lang="en-US" dirty="0"/>
              <a:t>CSS3 Animations</a:t>
            </a:r>
          </a:p>
          <a:p>
            <a:pPr lvl="1"/>
            <a:r>
              <a:rPr lang="en-US" dirty="0" err="1" smtClean="0"/>
              <a:t>Javascript</a:t>
            </a:r>
            <a:endParaRPr lang="en-US" dirty="0" smtClean="0"/>
          </a:p>
          <a:p>
            <a:r>
              <a:rPr lang="en-US" dirty="0" err="1" smtClean="0"/>
              <a:t>ngAnimate</a:t>
            </a:r>
            <a:r>
              <a:rPr lang="en-US" dirty="0" smtClean="0"/>
              <a:t> directive lives on it’s own module, so you have to load it (like angular-route.js) and include it in your html file.</a:t>
            </a:r>
          </a:p>
          <a:p>
            <a:pPr lvl="1"/>
            <a:endParaRPr lang="en-US" dirty="0" smtClean="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Animation</a:t>
            </a:r>
            <a:endParaRPr lang="en-US" dirty="0"/>
          </a:p>
        </p:txBody>
      </p:sp>
    </p:spTree>
    <p:extLst>
      <p:ext uri="{BB962C8B-B14F-4D97-AF65-F5344CB8AC3E}">
        <p14:creationId xmlns:p14="http://schemas.microsoft.com/office/powerpoint/2010/main" val="37597453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Animation</a:t>
            </a:r>
          </a:p>
        </p:txBody>
      </p:sp>
      <p:pic>
        <p:nvPicPr>
          <p:cNvPr id="6" name="Kuva 5"/>
          <p:cNvPicPr>
            <a:picLocks noChangeAspect="1"/>
          </p:cNvPicPr>
          <p:nvPr/>
        </p:nvPicPr>
        <p:blipFill>
          <a:blip r:embed="rId2"/>
          <a:stretch>
            <a:fillRect/>
          </a:stretch>
        </p:blipFill>
        <p:spPr>
          <a:xfrm>
            <a:off x="1047750" y="2780928"/>
            <a:ext cx="3524250" cy="2533650"/>
          </a:xfrm>
          <a:prstGeom prst="rect">
            <a:avLst/>
          </a:prstGeom>
        </p:spPr>
      </p:pic>
      <p:cxnSp>
        <p:nvCxnSpPr>
          <p:cNvPr id="8" name="Suora nuoliyhdysviiva 7"/>
          <p:cNvCxnSpPr/>
          <p:nvPr/>
        </p:nvCxnSpPr>
        <p:spPr>
          <a:xfrm flipH="1">
            <a:off x="4499992" y="3933056"/>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3186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Set </a:t>
            </a:r>
            <a:r>
              <a:rPr lang="en-US" dirty="0" err="1"/>
              <a:t>ngAnimate</a:t>
            </a:r>
            <a:r>
              <a:rPr lang="en-US" dirty="0"/>
              <a:t> as a module </a:t>
            </a:r>
            <a:r>
              <a:rPr lang="en-US" dirty="0" smtClean="0"/>
              <a:t>dependency</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Animation</a:t>
            </a:r>
          </a:p>
        </p:txBody>
      </p:sp>
      <p:pic>
        <p:nvPicPr>
          <p:cNvPr id="6" name="Kuva 5"/>
          <p:cNvPicPr>
            <a:picLocks noChangeAspect="1"/>
          </p:cNvPicPr>
          <p:nvPr/>
        </p:nvPicPr>
        <p:blipFill>
          <a:blip r:embed="rId2"/>
          <a:stretch>
            <a:fillRect/>
          </a:stretch>
        </p:blipFill>
        <p:spPr>
          <a:xfrm>
            <a:off x="827584" y="3573016"/>
            <a:ext cx="6507390" cy="360040"/>
          </a:xfrm>
          <a:prstGeom prst="rect">
            <a:avLst/>
          </a:prstGeom>
        </p:spPr>
      </p:pic>
      <p:sp>
        <p:nvSpPr>
          <p:cNvPr id="7" name="Alanuoli 6"/>
          <p:cNvSpPr/>
          <p:nvPr/>
        </p:nvSpPr>
        <p:spPr>
          <a:xfrm>
            <a:off x="6372200" y="2924944"/>
            <a:ext cx="360040"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16950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Do some CSS in this case for ng-view</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Animation</a:t>
            </a:r>
          </a:p>
        </p:txBody>
      </p:sp>
      <p:pic>
        <p:nvPicPr>
          <p:cNvPr id="8" name="Kuva 7"/>
          <p:cNvPicPr>
            <a:picLocks noChangeAspect="1"/>
          </p:cNvPicPr>
          <p:nvPr/>
        </p:nvPicPr>
        <p:blipFill>
          <a:blip r:embed="rId2"/>
          <a:stretch>
            <a:fillRect/>
          </a:stretch>
        </p:blipFill>
        <p:spPr>
          <a:xfrm>
            <a:off x="2771800" y="3277672"/>
            <a:ext cx="2314575" cy="1285875"/>
          </a:xfrm>
          <a:prstGeom prst="rect">
            <a:avLst/>
          </a:prstGeom>
        </p:spPr>
      </p:pic>
    </p:spTree>
    <p:extLst>
      <p:ext uri="{BB962C8B-B14F-4D97-AF65-F5344CB8AC3E}">
        <p14:creationId xmlns:p14="http://schemas.microsoft.com/office/powerpoint/2010/main" val="28863023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Apply the animation  in html</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Animation</a:t>
            </a:r>
          </a:p>
        </p:txBody>
      </p:sp>
      <p:pic>
        <p:nvPicPr>
          <p:cNvPr id="6" name="Kuva 5"/>
          <p:cNvPicPr>
            <a:picLocks noChangeAspect="1"/>
          </p:cNvPicPr>
          <p:nvPr/>
        </p:nvPicPr>
        <p:blipFill>
          <a:blip r:embed="rId2"/>
          <a:stretch>
            <a:fillRect/>
          </a:stretch>
        </p:blipFill>
        <p:spPr>
          <a:xfrm>
            <a:off x="1475656" y="2924944"/>
            <a:ext cx="4600575" cy="2695575"/>
          </a:xfrm>
          <a:prstGeom prst="rect">
            <a:avLst/>
          </a:prstGeom>
        </p:spPr>
      </p:pic>
      <p:cxnSp>
        <p:nvCxnSpPr>
          <p:cNvPr id="8" name="Suora nuoliyhdysviiva 7"/>
          <p:cNvCxnSpPr/>
          <p:nvPr/>
        </p:nvCxnSpPr>
        <p:spPr>
          <a:xfrm flipH="1" flipV="1">
            <a:off x="3563888" y="5013176"/>
            <a:ext cx="576064"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6494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 idea behind the SPA is that we can load different views (or screens) inside the container when user interacts with the page without the need to reload the whole page. This follows the same idea as jQuery mobile page architecture.</a:t>
            </a:r>
          </a:p>
          <a:p>
            <a:r>
              <a:rPr lang="en-US" dirty="0" smtClean="0"/>
              <a:t>This behavior is more </a:t>
            </a:r>
            <a:r>
              <a:rPr lang="en-US" dirty="0"/>
              <a:t>like </a:t>
            </a:r>
            <a:r>
              <a:rPr lang="en-US" dirty="0" smtClean="0"/>
              <a:t>in desktop applications.</a:t>
            </a:r>
          </a:p>
          <a:p>
            <a:endParaRPr lang="en-US" dirty="0"/>
          </a:p>
          <a:p>
            <a:pPr marL="0" indent="0">
              <a:buNone/>
            </a:pPr>
            <a:r>
              <a:rPr lang="en-US" dirty="0"/>
              <a:t> </a:t>
            </a:r>
            <a:r>
              <a:rPr lang="en-US" dirty="0" smtClean="0"/>
              <a:t>     &lt;div&gt;                       &lt;/div&gt;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SPA (Single Page Applications)</a:t>
            </a:r>
            <a:endParaRPr lang="en-US" dirty="0"/>
          </a:p>
        </p:txBody>
      </p:sp>
      <p:sp>
        <p:nvSpPr>
          <p:cNvPr id="6" name="Suorakulmio 5"/>
          <p:cNvSpPr/>
          <p:nvPr/>
        </p:nvSpPr>
        <p:spPr>
          <a:xfrm>
            <a:off x="1837975" y="4473116"/>
            <a:ext cx="129614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1</a:t>
            </a:r>
            <a:endParaRPr lang="en-US" dirty="0"/>
          </a:p>
        </p:txBody>
      </p:sp>
      <p:cxnSp>
        <p:nvCxnSpPr>
          <p:cNvPr id="8" name="Suora nuoliyhdysviiva 7"/>
          <p:cNvCxnSpPr/>
          <p:nvPr/>
        </p:nvCxnSpPr>
        <p:spPr>
          <a:xfrm>
            <a:off x="3323241" y="5099977"/>
            <a:ext cx="1872208"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p:cNvSpPr txBox="1"/>
          <p:nvPr/>
        </p:nvSpPr>
        <p:spPr>
          <a:xfrm>
            <a:off x="2915816" y="5337352"/>
            <a:ext cx="2036135" cy="369332"/>
          </a:xfrm>
          <a:prstGeom prst="rect">
            <a:avLst/>
          </a:prstGeom>
          <a:noFill/>
        </p:spPr>
        <p:txBody>
          <a:bodyPr wrap="none" rtlCol="0">
            <a:spAutoFit/>
          </a:bodyPr>
          <a:lstStyle/>
          <a:p>
            <a:r>
              <a:rPr lang="en-US" dirty="0" smtClean="0"/>
              <a:t>User clicks </a:t>
            </a:r>
            <a:r>
              <a:rPr lang="en-US" dirty="0" err="1" smtClean="0"/>
              <a:t>i.e</a:t>
            </a:r>
            <a:r>
              <a:rPr lang="en-US" dirty="0" smtClean="0"/>
              <a:t> a link</a:t>
            </a:r>
            <a:endParaRPr lang="en-US" dirty="0"/>
          </a:p>
        </p:txBody>
      </p:sp>
      <p:pic>
        <p:nvPicPr>
          <p:cNvPr id="10" name="Kuva 9"/>
          <p:cNvPicPr>
            <a:picLocks noChangeAspect="1"/>
          </p:cNvPicPr>
          <p:nvPr/>
        </p:nvPicPr>
        <p:blipFill>
          <a:blip r:embed="rId2"/>
          <a:stretch>
            <a:fillRect/>
          </a:stretch>
        </p:blipFill>
        <p:spPr>
          <a:xfrm>
            <a:off x="5234719" y="5292141"/>
            <a:ext cx="3400425" cy="714375"/>
          </a:xfrm>
          <a:prstGeom prst="rect">
            <a:avLst/>
          </a:prstGeom>
        </p:spPr>
      </p:pic>
    </p:spTree>
    <p:extLst>
      <p:ext uri="{BB962C8B-B14F-4D97-AF65-F5344CB8AC3E}">
        <p14:creationId xmlns:p14="http://schemas.microsoft.com/office/powerpoint/2010/main" val="8276993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The ng-enter class is applied to the element when </a:t>
            </a:r>
            <a:r>
              <a:rPr lang="en-US" dirty="0" smtClean="0"/>
              <a:t>it is </a:t>
            </a:r>
            <a:r>
              <a:rPr lang="en-US" dirty="0"/>
              <a:t>added to the </a:t>
            </a:r>
            <a:r>
              <a:rPr lang="en-US" dirty="0" smtClean="0"/>
              <a:t>DOM </a:t>
            </a:r>
            <a:r>
              <a:rPr lang="en-US" dirty="0"/>
              <a:t>and rendered on the page.</a:t>
            </a:r>
          </a:p>
          <a:p>
            <a:r>
              <a:rPr lang="en-US" dirty="0" smtClean="0"/>
              <a:t>The </a:t>
            </a:r>
            <a:r>
              <a:rPr lang="en-US" dirty="0"/>
              <a:t>ng-move class is applied when items are moved around in the </a:t>
            </a:r>
            <a:r>
              <a:rPr lang="en-US" dirty="0" smtClean="0"/>
              <a:t>DOM.</a:t>
            </a:r>
            <a:endParaRPr lang="en-US" dirty="0"/>
          </a:p>
          <a:p>
            <a:r>
              <a:rPr lang="en-US" dirty="0" smtClean="0"/>
              <a:t>The </a:t>
            </a:r>
            <a:r>
              <a:rPr lang="en-US" dirty="0"/>
              <a:t>ng-leave class is applied when they're removed from the </a:t>
            </a:r>
            <a:r>
              <a:rPr lang="en-US" dirty="0" smtClean="0"/>
              <a:t>DOM.</a:t>
            </a:r>
          </a:p>
          <a:p>
            <a:r>
              <a:rPr lang="en-US" dirty="0" smtClean="0"/>
              <a:t>"</a:t>
            </a:r>
            <a:r>
              <a:rPr lang="en-US" dirty="0"/>
              <a:t>starting" class that represents the style at the beginning of the animation</a:t>
            </a:r>
          </a:p>
          <a:p>
            <a:r>
              <a:rPr lang="en-US" dirty="0" smtClean="0"/>
              <a:t>"</a:t>
            </a:r>
            <a:r>
              <a:rPr lang="en-US" dirty="0"/>
              <a:t>active" class that represents the style at the end of the animation</a:t>
            </a:r>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Animation</a:t>
            </a:r>
          </a:p>
        </p:txBody>
      </p:sp>
    </p:spTree>
    <p:extLst>
      <p:ext uri="{BB962C8B-B14F-4D97-AF65-F5344CB8AC3E}">
        <p14:creationId xmlns:p14="http://schemas.microsoft.com/office/powerpoint/2010/main" val="31170206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a:bodyPr>
          <a:lstStyle/>
          <a:p>
            <a:r>
              <a:rPr lang="en-US" sz="1200" dirty="0" smtClean="0"/>
              <a:t>This was all about fundamental concepts in </a:t>
            </a:r>
            <a:r>
              <a:rPr lang="en-US" sz="1200" dirty="0" err="1" smtClean="0"/>
              <a:t>AngularJS</a:t>
            </a:r>
            <a:r>
              <a:rPr lang="en-US" sz="1200" dirty="0" smtClean="0"/>
              <a:t>.</a:t>
            </a:r>
          </a:p>
          <a:p>
            <a:r>
              <a:rPr lang="en-US" sz="1200" dirty="0" smtClean="0"/>
              <a:t>There is one thing still I want to show and discuss with you.</a:t>
            </a:r>
          </a:p>
          <a:p>
            <a:r>
              <a:rPr lang="en-US" sz="1200" dirty="0" smtClean="0"/>
              <a:t>When you start a big project with angular you should think much, much more in modular way than in our examples so far.</a:t>
            </a:r>
          </a:p>
          <a:p>
            <a:r>
              <a:rPr lang="en-US" sz="1200" dirty="0" smtClean="0"/>
              <a:t>Next we arrange our application so that our project structure looks as follow. As you can see our controllers scripts are in own folder, views are in own folder etc. This helps a lot of maintenance when you project grows bigger!</a:t>
            </a:r>
            <a:endParaRPr lang="en-US" sz="1200"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Become More </a:t>
            </a:r>
            <a:r>
              <a:rPr lang="en-US" dirty="0"/>
              <a:t>M</a:t>
            </a:r>
            <a:r>
              <a:rPr lang="en-US" dirty="0" smtClean="0"/>
              <a:t>odular</a:t>
            </a:r>
            <a:endParaRPr lang="en-US" dirty="0"/>
          </a:p>
        </p:txBody>
      </p:sp>
      <p:pic>
        <p:nvPicPr>
          <p:cNvPr id="8" name="Kuva 7"/>
          <p:cNvPicPr>
            <a:picLocks noChangeAspect="1"/>
          </p:cNvPicPr>
          <p:nvPr/>
        </p:nvPicPr>
        <p:blipFill>
          <a:blip r:embed="rId2"/>
          <a:stretch>
            <a:fillRect/>
          </a:stretch>
        </p:blipFill>
        <p:spPr>
          <a:xfrm>
            <a:off x="3851920" y="3447962"/>
            <a:ext cx="988554" cy="2740202"/>
          </a:xfrm>
          <a:prstGeom prst="rect">
            <a:avLst/>
          </a:prstGeom>
        </p:spPr>
      </p:pic>
    </p:spTree>
    <p:extLst>
      <p:ext uri="{BB962C8B-B14F-4D97-AF65-F5344CB8AC3E}">
        <p14:creationId xmlns:p14="http://schemas.microsoft.com/office/powerpoint/2010/main" val="8422778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Lets see what the files now contain starting with index.html</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Become More Modular</a:t>
            </a:r>
          </a:p>
        </p:txBody>
      </p:sp>
      <p:pic>
        <p:nvPicPr>
          <p:cNvPr id="6" name="Kuva 5"/>
          <p:cNvPicPr>
            <a:picLocks noChangeAspect="1"/>
          </p:cNvPicPr>
          <p:nvPr/>
        </p:nvPicPr>
        <p:blipFill>
          <a:blip r:embed="rId2"/>
          <a:stretch>
            <a:fillRect/>
          </a:stretch>
        </p:blipFill>
        <p:spPr>
          <a:xfrm>
            <a:off x="1855024" y="3068960"/>
            <a:ext cx="5172075" cy="2638425"/>
          </a:xfrm>
          <a:prstGeom prst="rect">
            <a:avLst/>
          </a:prstGeom>
        </p:spPr>
      </p:pic>
    </p:spTree>
    <p:extLst>
      <p:ext uri="{BB962C8B-B14F-4D97-AF65-F5344CB8AC3E}">
        <p14:creationId xmlns:p14="http://schemas.microsoft.com/office/powerpoint/2010/main" val="30797873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App.js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Become More Modular</a:t>
            </a:r>
          </a:p>
        </p:txBody>
      </p:sp>
      <p:pic>
        <p:nvPicPr>
          <p:cNvPr id="6" name="Kuva 5"/>
          <p:cNvPicPr>
            <a:picLocks noChangeAspect="1"/>
          </p:cNvPicPr>
          <p:nvPr/>
        </p:nvPicPr>
        <p:blipFill>
          <a:blip r:embed="rId2"/>
          <a:stretch>
            <a:fillRect/>
          </a:stretch>
        </p:blipFill>
        <p:spPr>
          <a:xfrm>
            <a:off x="2267744" y="3140968"/>
            <a:ext cx="3638550" cy="2324100"/>
          </a:xfrm>
          <a:prstGeom prst="rect">
            <a:avLst/>
          </a:prstGeom>
        </p:spPr>
      </p:pic>
    </p:spTree>
    <p:extLst>
      <p:ext uri="{BB962C8B-B14F-4D97-AF65-F5344CB8AC3E}">
        <p14:creationId xmlns:p14="http://schemas.microsoft.com/office/powerpoint/2010/main" val="19233706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Root-controller.js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Become More Modular</a:t>
            </a:r>
          </a:p>
        </p:txBody>
      </p:sp>
      <p:pic>
        <p:nvPicPr>
          <p:cNvPr id="6" name="Kuva 5"/>
          <p:cNvPicPr>
            <a:picLocks noChangeAspect="1"/>
          </p:cNvPicPr>
          <p:nvPr/>
        </p:nvPicPr>
        <p:blipFill>
          <a:blip r:embed="rId2"/>
          <a:stretch>
            <a:fillRect/>
          </a:stretch>
        </p:blipFill>
        <p:spPr>
          <a:xfrm>
            <a:off x="1619672" y="3014601"/>
            <a:ext cx="5238750" cy="1057275"/>
          </a:xfrm>
          <a:prstGeom prst="rect">
            <a:avLst/>
          </a:prstGeom>
        </p:spPr>
      </p:pic>
    </p:spTree>
    <p:extLst>
      <p:ext uri="{BB962C8B-B14F-4D97-AF65-F5344CB8AC3E}">
        <p14:creationId xmlns:p14="http://schemas.microsoft.com/office/powerpoint/2010/main" val="42165113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Car_list_controller.js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Become More Modular</a:t>
            </a:r>
          </a:p>
        </p:txBody>
      </p:sp>
      <p:pic>
        <p:nvPicPr>
          <p:cNvPr id="6" name="Kuva 5"/>
          <p:cNvPicPr>
            <a:picLocks noChangeAspect="1"/>
          </p:cNvPicPr>
          <p:nvPr/>
        </p:nvPicPr>
        <p:blipFill>
          <a:blip r:embed="rId2"/>
          <a:stretch>
            <a:fillRect/>
          </a:stretch>
        </p:blipFill>
        <p:spPr>
          <a:xfrm>
            <a:off x="1331640" y="3861048"/>
            <a:ext cx="4800600" cy="781050"/>
          </a:xfrm>
          <a:prstGeom prst="rect">
            <a:avLst/>
          </a:prstGeom>
        </p:spPr>
      </p:pic>
    </p:spTree>
    <p:extLst>
      <p:ext uri="{BB962C8B-B14F-4D97-AF65-F5344CB8AC3E}">
        <p14:creationId xmlns:p14="http://schemas.microsoft.com/office/powerpoint/2010/main" val="8615823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Car_factory.js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Become More Modular</a:t>
            </a:r>
          </a:p>
        </p:txBody>
      </p:sp>
      <p:pic>
        <p:nvPicPr>
          <p:cNvPr id="6" name="Kuva 5"/>
          <p:cNvPicPr>
            <a:picLocks noChangeAspect="1"/>
          </p:cNvPicPr>
          <p:nvPr/>
        </p:nvPicPr>
        <p:blipFill>
          <a:blip r:embed="rId2"/>
          <a:stretch>
            <a:fillRect/>
          </a:stretch>
        </p:blipFill>
        <p:spPr>
          <a:xfrm>
            <a:off x="2267744" y="2780928"/>
            <a:ext cx="3219450" cy="3086100"/>
          </a:xfrm>
          <a:prstGeom prst="rect">
            <a:avLst/>
          </a:prstGeom>
        </p:spPr>
      </p:pic>
    </p:spTree>
    <p:extLst>
      <p:ext uri="{BB962C8B-B14F-4D97-AF65-F5344CB8AC3E}">
        <p14:creationId xmlns:p14="http://schemas.microsoft.com/office/powerpoint/2010/main" val="42781866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Car_service.js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Become More Modular</a:t>
            </a:r>
          </a:p>
        </p:txBody>
      </p:sp>
      <p:pic>
        <p:nvPicPr>
          <p:cNvPr id="6" name="Kuva 5"/>
          <p:cNvPicPr>
            <a:picLocks noChangeAspect="1"/>
          </p:cNvPicPr>
          <p:nvPr/>
        </p:nvPicPr>
        <p:blipFill>
          <a:blip r:embed="rId2"/>
          <a:stretch>
            <a:fillRect/>
          </a:stretch>
        </p:blipFill>
        <p:spPr>
          <a:xfrm>
            <a:off x="2411760" y="3210997"/>
            <a:ext cx="3495675" cy="1419225"/>
          </a:xfrm>
          <a:prstGeom prst="rect">
            <a:avLst/>
          </a:prstGeom>
        </p:spPr>
      </p:pic>
    </p:spTree>
    <p:extLst>
      <p:ext uri="{BB962C8B-B14F-4D97-AF65-F5344CB8AC3E}">
        <p14:creationId xmlns:p14="http://schemas.microsoft.com/office/powerpoint/2010/main" val="22157977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View1.html</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Become More Modular</a:t>
            </a:r>
          </a:p>
        </p:txBody>
      </p:sp>
      <p:pic>
        <p:nvPicPr>
          <p:cNvPr id="6" name="Kuva 5"/>
          <p:cNvPicPr>
            <a:picLocks noChangeAspect="1"/>
          </p:cNvPicPr>
          <p:nvPr/>
        </p:nvPicPr>
        <p:blipFill>
          <a:blip r:embed="rId2"/>
          <a:stretch>
            <a:fillRect/>
          </a:stretch>
        </p:blipFill>
        <p:spPr>
          <a:xfrm>
            <a:off x="1979712" y="3140968"/>
            <a:ext cx="4248150" cy="2514600"/>
          </a:xfrm>
          <a:prstGeom prst="rect">
            <a:avLst/>
          </a:prstGeom>
        </p:spPr>
      </p:pic>
    </p:spTree>
    <p:extLst>
      <p:ext uri="{BB962C8B-B14F-4D97-AF65-F5344CB8AC3E}">
        <p14:creationId xmlns:p14="http://schemas.microsoft.com/office/powerpoint/2010/main" val="15764586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View2.html</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Become More Modular</a:t>
            </a:r>
          </a:p>
        </p:txBody>
      </p:sp>
      <p:pic>
        <p:nvPicPr>
          <p:cNvPr id="6" name="Kuva 5"/>
          <p:cNvPicPr>
            <a:picLocks noChangeAspect="1"/>
          </p:cNvPicPr>
          <p:nvPr/>
        </p:nvPicPr>
        <p:blipFill>
          <a:blip r:embed="rId2"/>
          <a:stretch>
            <a:fillRect/>
          </a:stretch>
        </p:blipFill>
        <p:spPr>
          <a:xfrm>
            <a:off x="2232491" y="3212976"/>
            <a:ext cx="3495675" cy="2638425"/>
          </a:xfrm>
          <a:prstGeom prst="rect">
            <a:avLst/>
          </a:prstGeom>
        </p:spPr>
      </p:pic>
    </p:spTree>
    <p:extLst>
      <p:ext uri="{BB962C8B-B14F-4D97-AF65-F5344CB8AC3E}">
        <p14:creationId xmlns:p14="http://schemas.microsoft.com/office/powerpoint/2010/main" val="1242898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SPAs handles the navigations history of our application. This means that for example you can go from view2 to view 1 by pressing the browsers back button.</a:t>
            </a:r>
          </a:p>
          <a:p>
            <a:r>
              <a:rPr lang="en-US" dirty="0" smtClean="0"/>
              <a:t>Building a SPA application requires following technologies:</a:t>
            </a:r>
          </a:p>
          <a:p>
            <a:pPr lvl="1"/>
            <a:r>
              <a:rPr lang="en-US" dirty="0" smtClean="0"/>
              <a:t>DOM manipulation (loading and display views)</a:t>
            </a:r>
          </a:p>
          <a:p>
            <a:pPr lvl="1"/>
            <a:r>
              <a:rPr lang="en-US" dirty="0" smtClean="0"/>
              <a:t>Data Binding</a:t>
            </a:r>
          </a:p>
          <a:p>
            <a:pPr lvl="1"/>
            <a:r>
              <a:rPr lang="en-US" dirty="0" smtClean="0"/>
              <a:t>History (navigation between pages)</a:t>
            </a:r>
          </a:p>
          <a:p>
            <a:pPr lvl="1"/>
            <a:r>
              <a:rPr lang="en-US" dirty="0" smtClean="0"/>
              <a:t>Ajax</a:t>
            </a:r>
          </a:p>
          <a:p>
            <a:pPr lvl="1"/>
            <a:r>
              <a:rPr lang="en-US" dirty="0" smtClean="0"/>
              <a:t>Routing</a:t>
            </a:r>
          </a:p>
          <a:p>
            <a:pPr lvl="1"/>
            <a:r>
              <a:rPr lang="en-US" dirty="0" smtClean="0"/>
              <a:t>ETC…</a:t>
            </a:r>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SPA (Single Page Applications)</a:t>
            </a:r>
          </a:p>
        </p:txBody>
      </p:sp>
    </p:spTree>
    <p:extLst>
      <p:ext uri="{BB962C8B-B14F-4D97-AF65-F5344CB8AC3E}">
        <p14:creationId xmlns:p14="http://schemas.microsoft.com/office/powerpoint/2010/main" val="25521290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dirty="0" err="1"/>
              <a:t>AngularJS</a:t>
            </a:r>
            <a:r>
              <a:rPr lang="en-US" dirty="0"/>
              <a:t> provides many </a:t>
            </a:r>
            <a:r>
              <a:rPr lang="en-US" dirty="0" smtClean="0"/>
              <a:t>built-in directives </a:t>
            </a:r>
            <a:r>
              <a:rPr lang="en-US" dirty="0"/>
              <a:t>that can be used to manipulate the DOM, route events to event handler functions, perform data binding, associate controllers/scope with a view, plus much more. </a:t>
            </a:r>
            <a:endParaRPr lang="en-US" dirty="0" smtClean="0"/>
          </a:p>
          <a:p>
            <a:r>
              <a:rPr lang="en-US" dirty="0" smtClean="0"/>
              <a:t>Directives </a:t>
            </a:r>
            <a:r>
              <a:rPr lang="en-US" dirty="0"/>
              <a:t>such as </a:t>
            </a:r>
            <a:r>
              <a:rPr lang="en-US" b="1" dirty="0" smtClean="0"/>
              <a:t>ng-view</a:t>
            </a:r>
            <a:r>
              <a:rPr lang="en-US" dirty="0" smtClean="0"/>
              <a:t>, </a:t>
            </a:r>
            <a:r>
              <a:rPr lang="en-US" b="1" dirty="0" smtClean="0"/>
              <a:t>ng-controller</a:t>
            </a:r>
            <a:r>
              <a:rPr lang="en-US" dirty="0" smtClean="0"/>
              <a:t>, </a:t>
            </a:r>
            <a:r>
              <a:rPr lang="en-US" b="1" dirty="0"/>
              <a:t>ng-repeat</a:t>
            </a:r>
            <a:r>
              <a:rPr lang="en-US" dirty="0" smtClean="0"/>
              <a:t>, and </a:t>
            </a:r>
            <a:r>
              <a:rPr lang="en-US" dirty="0"/>
              <a:t>many others found in the </a:t>
            </a:r>
            <a:r>
              <a:rPr lang="en-US" dirty="0" err="1"/>
              <a:t>AngularJS</a:t>
            </a:r>
            <a:r>
              <a:rPr lang="en-US" dirty="0"/>
              <a:t> core script make it easy to get started using the framework</a:t>
            </a:r>
            <a:r>
              <a:rPr lang="en-US" dirty="0" smtClean="0"/>
              <a:t>.</a:t>
            </a:r>
          </a:p>
          <a:p>
            <a:r>
              <a:rPr lang="en-US" dirty="0"/>
              <a:t>Although the built-in directives cover many different scenarios, there may be times when you find yourself needing custom directives and wondering how to get started writing them</a:t>
            </a:r>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Creating Custom </a:t>
            </a:r>
            <a:r>
              <a:rPr lang="en-US" b="1" dirty="0" err="1"/>
              <a:t>AngularJS</a:t>
            </a:r>
            <a:r>
              <a:rPr lang="en-US" b="1" dirty="0"/>
              <a:t> Directives</a:t>
            </a:r>
          </a:p>
        </p:txBody>
      </p:sp>
    </p:spTree>
    <p:extLst>
      <p:ext uri="{BB962C8B-B14F-4D97-AF65-F5344CB8AC3E}">
        <p14:creationId xmlns:p14="http://schemas.microsoft.com/office/powerpoint/2010/main" val="39599612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err="1"/>
              <a:t>AngularJS</a:t>
            </a:r>
            <a:r>
              <a:rPr lang="en-US" dirty="0"/>
              <a:t> directives can be a bit </a:t>
            </a:r>
            <a:r>
              <a:rPr lang="en-US" dirty="0" smtClean="0"/>
              <a:t>hard to understand the </a:t>
            </a:r>
            <a:r>
              <a:rPr lang="en-US" dirty="0"/>
              <a:t>first time you see them. They offer many different options, have a few cryptic features </a:t>
            </a:r>
            <a:r>
              <a:rPr lang="en-US" dirty="0" smtClean="0"/>
              <a:t>and </a:t>
            </a:r>
            <a:r>
              <a:rPr lang="en-US" dirty="0"/>
              <a:t>are generally challenging at first</a:t>
            </a:r>
            <a:r>
              <a:rPr lang="en-US" dirty="0" smtClean="0"/>
              <a:t>.</a:t>
            </a:r>
          </a:p>
          <a:p>
            <a:r>
              <a:rPr lang="en-US" dirty="0"/>
              <a:t>T</a:t>
            </a:r>
            <a:r>
              <a:rPr lang="en-US" dirty="0" smtClean="0"/>
              <a:t>hey </a:t>
            </a:r>
            <a:r>
              <a:rPr lang="en-US" dirty="0"/>
              <a:t>take a little practice but you can do powerful things with them once you get the hang of it</a:t>
            </a:r>
            <a:r>
              <a:rPr lang="en-US" dirty="0" smtClean="0"/>
              <a:t>.</a:t>
            </a:r>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Creating Custom </a:t>
            </a:r>
            <a:r>
              <a:rPr lang="en-US" b="1" dirty="0" err="1"/>
              <a:t>AngularJS</a:t>
            </a:r>
            <a:r>
              <a:rPr lang="en-US" b="1" dirty="0"/>
              <a:t> Directives</a:t>
            </a:r>
            <a:endParaRPr lang="en-US" dirty="0"/>
          </a:p>
        </p:txBody>
      </p:sp>
    </p:spTree>
    <p:extLst>
      <p:ext uri="{BB962C8B-B14F-4D97-AF65-F5344CB8AC3E}">
        <p14:creationId xmlns:p14="http://schemas.microsoft.com/office/powerpoint/2010/main" val="33243780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62500" lnSpcReduction="20000"/>
          </a:bodyPr>
          <a:lstStyle/>
          <a:p>
            <a:r>
              <a:rPr lang="en-US" dirty="0" smtClean="0"/>
              <a:t>There are naming rules when writing custom directives:</a:t>
            </a:r>
          </a:p>
          <a:p>
            <a:pPr lvl="1"/>
            <a:r>
              <a:rPr lang="en-US" dirty="0" smtClean="0"/>
              <a:t>Don’t use “ng-” prefix in your own directives!</a:t>
            </a:r>
          </a:p>
          <a:p>
            <a:r>
              <a:rPr lang="en-US" dirty="0" smtClean="0"/>
              <a:t>You have to use “camel-case” naming convention. For example…</a:t>
            </a:r>
          </a:p>
          <a:p>
            <a:pPr marL="0" indent="0">
              <a:buNone/>
            </a:pPr>
            <a:endParaRPr lang="en-US" dirty="0" smtClean="0"/>
          </a:p>
          <a:p>
            <a:pPr marL="0" indent="0">
              <a:buNone/>
            </a:pPr>
            <a:r>
              <a:rPr lang="en-US" b="1" dirty="0"/>
              <a:t> </a:t>
            </a:r>
            <a:r>
              <a:rPr lang="en-US" b="1" dirty="0" smtClean="0"/>
              <a:t>    //Use of own directive in HTML</a:t>
            </a:r>
          </a:p>
          <a:p>
            <a:pPr marL="0" indent="0">
              <a:buNone/>
            </a:pPr>
            <a:r>
              <a:rPr lang="en-US" b="1" dirty="0"/>
              <a:t> </a:t>
            </a:r>
            <a:r>
              <a:rPr lang="en-US" b="1" dirty="0" smtClean="0"/>
              <a:t>   &lt;div my-directive&gt;&lt;div&gt;</a:t>
            </a:r>
          </a:p>
          <a:p>
            <a:pPr marL="0" indent="0">
              <a:buNone/>
            </a:pPr>
            <a:endParaRPr lang="en-US" b="1" dirty="0" smtClean="0"/>
          </a:p>
          <a:p>
            <a:pPr marL="0" indent="0">
              <a:buNone/>
            </a:pPr>
            <a:r>
              <a:rPr lang="en-US" b="1" dirty="0" smtClean="0"/>
              <a:t>    //The actual </a:t>
            </a:r>
            <a:r>
              <a:rPr lang="en-US" b="1" dirty="0" err="1" smtClean="0"/>
              <a:t>javascript</a:t>
            </a:r>
            <a:r>
              <a:rPr lang="en-US" b="1" dirty="0" smtClean="0"/>
              <a:t> implementation</a:t>
            </a:r>
          </a:p>
          <a:p>
            <a:pPr marL="0" indent="0">
              <a:buNone/>
            </a:pPr>
            <a:r>
              <a:rPr lang="en-US" b="1" dirty="0" smtClean="0"/>
              <a:t>    directive(‘</a:t>
            </a:r>
            <a:r>
              <a:rPr lang="en-US" b="1" dirty="0" err="1" smtClean="0"/>
              <a:t>myDirective</a:t>
            </a:r>
            <a:r>
              <a:rPr lang="en-US" b="1" dirty="0" smtClean="0"/>
              <a:t>’ function(){</a:t>
            </a:r>
          </a:p>
          <a:p>
            <a:pPr marL="0" indent="0">
              <a:buNone/>
            </a:pPr>
            <a:r>
              <a:rPr lang="en-US" b="1" dirty="0"/>
              <a:t> </a:t>
            </a:r>
            <a:r>
              <a:rPr lang="en-US" b="1" dirty="0" smtClean="0"/>
              <a:t>           //Your directive implementation</a:t>
            </a:r>
          </a:p>
          <a:p>
            <a:pPr marL="0" indent="0">
              <a:buNone/>
            </a:pPr>
            <a:r>
              <a:rPr lang="en-US" b="1" dirty="0" smtClean="0"/>
              <a:t>    });</a:t>
            </a:r>
          </a:p>
          <a:p>
            <a:pPr marL="0" indent="0">
              <a:buNone/>
            </a:pPr>
            <a:endParaRPr lang="en-US" b="1" dirty="0" smtClean="0"/>
          </a:p>
          <a:p>
            <a:r>
              <a:rPr lang="en-US" dirty="0" smtClean="0"/>
              <a:t>Naming Convention:</a:t>
            </a:r>
          </a:p>
          <a:p>
            <a:pPr lvl="1"/>
            <a:r>
              <a:rPr lang="en-US" dirty="0" smtClean="0"/>
              <a:t>HTML: my-directive</a:t>
            </a:r>
          </a:p>
          <a:p>
            <a:pPr lvl="1"/>
            <a:r>
              <a:rPr lang="en-US" dirty="0" smtClean="0"/>
              <a:t>JavaScript: </a:t>
            </a:r>
            <a:r>
              <a:rPr lang="en-US" dirty="0" err="1" smtClean="0"/>
              <a:t>myDirective</a:t>
            </a:r>
            <a:endParaRPr lang="en-US" dirty="0" smtClean="0"/>
          </a:p>
          <a:p>
            <a:pPr marL="0" indent="0">
              <a:buNone/>
            </a:pPr>
            <a:r>
              <a:rPr lang="en-US" dirty="0" smtClean="0"/>
              <a:t>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Creating Custom </a:t>
            </a:r>
            <a:r>
              <a:rPr lang="en-US" b="1" dirty="0" err="1"/>
              <a:t>AngularJS</a:t>
            </a:r>
            <a:r>
              <a:rPr lang="en-US" b="1" dirty="0"/>
              <a:t> Directives</a:t>
            </a:r>
            <a:endParaRPr lang="en-US" dirty="0"/>
          </a:p>
        </p:txBody>
      </p:sp>
    </p:spTree>
    <p:extLst>
      <p:ext uri="{BB962C8B-B14F-4D97-AF65-F5344CB8AC3E}">
        <p14:creationId xmlns:p14="http://schemas.microsoft.com/office/powerpoint/2010/main" val="25181328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When to create custom directives?</a:t>
            </a:r>
          </a:p>
          <a:p>
            <a:pPr lvl="1"/>
            <a:r>
              <a:rPr lang="en-US" dirty="0" smtClean="0"/>
              <a:t>If you want reusable HTML component</a:t>
            </a:r>
          </a:p>
          <a:p>
            <a:pPr lvl="1"/>
            <a:r>
              <a:rPr lang="en-US" dirty="0" smtClean="0"/>
              <a:t>If you want </a:t>
            </a:r>
            <a:r>
              <a:rPr lang="en-US" dirty="0"/>
              <a:t>reusable </a:t>
            </a:r>
            <a:r>
              <a:rPr lang="en-US" dirty="0" smtClean="0"/>
              <a:t>behavior</a:t>
            </a:r>
          </a:p>
          <a:p>
            <a:pPr lvl="1"/>
            <a:r>
              <a:rPr lang="en-US" dirty="0" smtClean="0"/>
              <a:t>If you want to wrap i.e. jQuery plugin.</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Creating Custom </a:t>
            </a:r>
            <a:r>
              <a:rPr lang="en-US" b="1" dirty="0" err="1"/>
              <a:t>AngularJS</a:t>
            </a:r>
            <a:r>
              <a:rPr lang="en-US" b="1" dirty="0"/>
              <a:t> Directives</a:t>
            </a:r>
            <a:endParaRPr lang="en-US" dirty="0"/>
          </a:p>
        </p:txBody>
      </p:sp>
    </p:spTree>
    <p:extLst>
      <p:ext uri="{BB962C8B-B14F-4D97-AF65-F5344CB8AC3E}">
        <p14:creationId xmlns:p14="http://schemas.microsoft.com/office/powerpoint/2010/main" val="28070789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Creating a directive</a:t>
            </a:r>
          </a:p>
          <a:p>
            <a:pPr lvl="1"/>
            <a:r>
              <a:rPr lang="en-US" dirty="0" smtClean="0"/>
              <a:t>Place your directives to own module, so they can be reused easily in other project -&gt; reusable components is the idea!</a:t>
            </a:r>
          </a:p>
          <a:p>
            <a:pPr lvl="1"/>
            <a:r>
              <a:rPr lang="en-US" dirty="0" smtClean="0"/>
              <a:t>Write the directive code</a:t>
            </a:r>
          </a:p>
          <a:p>
            <a:pPr lvl="1"/>
            <a:r>
              <a:rPr lang="en-US" dirty="0" smtClean="0"/>
              <a:t>Use the directive in your applications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Creating Custom </a:t>
            </a:r>
            <a:r>
              <a:rPr lang="en-US" b="1" dirty="0" err="1"/>
              <a:t>AngularJS</a:t>
            </a:r>
            <a:r>
              <a:rPr lang="en-US" b="1" dirty="0"/>
              <a:t> Directives</a:t>
            </a:r>
            <a:endParaRPr lang="en-US" dirty="0"/>
          </a:p>
        </p:txBody>
      </p:sp>
    </p:spTree>
    <p:extLst>
      <p:ext uri="{BB962C8B-B14F-4D97-AF65-F5344CB8AC3E}">
        <p14:creationId xmlns:p14="http://schemas.microsoft.com/office/powerpoint/2010/main" val="702102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Create your own module. This one is placed under Directives folder in file with name my_directives.js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Creating Custom </a:t>
            </a:r>
            <a:r>
              <a:rPr lang="en-US" b="1" dirty="0" err="1"/>
              <a:t>AngularJS</a:t>
            </a:r>
            <a:r>
              <a:rPr lang="en-US" b="1" dirty="0"/>
              <a:t> Directives</a:t>
            </a:r>
            <a:endParaRPr lang="en-US" dirty="0"/>
          </a:p>
        </p:txBody>
      </p:sp>
      <p:pic>
        <p:nvPicPr>
          <p:cNvPr id="6" name="Kuva 5"/>
          <p:cNvPicPr>
            <a:picLocks noChangeAspect="1"/>
          </p:cNvPicPr>
          <p:nvPr/>
        </p:nvPicPr>
        <p:blipFill>
          <a:blip r:embed="rId2"/>
          <a:stretch>
            <a:fillRect/>
          </a:stretch>
        </p:blipFill>
        <p:spPr>
          <a:xfrm>
            <a:off x="1322967" y="3501008"/>
            <a:ext cx="5734050" cy="1657350"/>
          </a:xfrm>
          <a:prstGeom prst="rect">
            <a:avLst/>
          </a:prstGeom>
        </p:spPr>
      </p:pic>
    </p:spTree>
    <p:extLst>
      <p:ext uri="{BB962C8B-B14F-4D97-AF65-F5344CB8AC3E}">
        <p14:creationId xmlns:p14="http://schemas.microsoft.com/office/powerpoint/2010/main" val="19830054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Remember to load your module!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Creating Custom </a:t>
            </a:r>
            <a:r>
              <a:rPr lang="en-US" b="1" dirty="0" err="1"/>
              <a:t>AngularJS</a:t>
            </a:r>
            <a:r>
              <a:rPr lang="en-US" b="1" dirty="0"/>
              <a:t> Directives</a:t>
            </a:r>
            <a:endParaRPr lang="en-US" dirty="0"/>
          </a:p>
        </p:txBody>
      </p:sp>
      <p:pic>
        <p:nvPicPr>
          <p:cNvPr id="6" name="Kuva 5"/>
          <p:cNvPicPr>
            <a:picLocks noChangeAspect="1"/>
          </p:cNvPicPr>
          <p:nvPr/>
        </p:nvPicPr>
        <p:blipFill>
          <a:blip r:embed="rId2"/>
          <a:stretch>
            <a:fillRect/>
          </a:stretch>
        </p:blipFill>
        <p:spPr>
          <a:xfrm>
            <a:off x="971600" y="3140968"/>
            <a:ext cx="4943475" cy="2476500"/>
          </a:xfrm>
          <a:prstGeom prst="rect">
            <a:avLst/>
          </a:prstGeom>
        </p:spPr>
      </p:pic>
      <p:cxnSp>
        <p:nvCxnSpPr>
          <p:cNvPr id="8" name="Suora nuoliyhdysviiva 7"/>
          <p:cNvCxnSpPr/>
          <p:nvPr/>
        </p:nvCxnSpPr>
        <p:spPr>
          <a:xfrm flipH="1">
            <a:off x="4860032" y="4509120"/>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8749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Ask </a:t>
            </a:r>
            <a:r>
              <a:rPr lang="en-US" dirty="0" err="1" smtClean="0"/>
              <a:t>AngularJS</a:t>
            </a:r>
            <a:r>
              <a:rPr lang="en-US" dirty="0" smtClean="0"/>
              <a:t> to load your module as dependency…</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Creating Custom </a:t>
            </a:r>
            <a:r>
              <a:rPr lang="en-US" b="1" dirty="0" err="1"/>
              <a:t>AngularJS</a:t>
            </a:r>
            <a:r>
              <a:rPr lang="en-US" b="1" dirty="0"/>
              <a:t> Directives</a:t>
            </a:r>
            <a:endParaRPr lang="en-US" dirty="0"/>
          </a:p>
        </p:txBody>
      </p:sp>
      <p:pic>
        <p:nvPicPr>
          <p:cNvPr id="6" name="Kuva 5"/>
          <p:cNvPicPr>
            <a:picLocks noChangeAspect="1"/>
          </p:cNvPicPr>
          <p:nvPr/>
        </p:nvPicPr>
        <p:blipFill>
          <a:blip r:embed="rId2"/>
          <a:stretch>
            <a:fillRect/>
          </a:stretch>
        </p:blipFill>
        <p:spPr>
          <a:xfrm>
            <a:off x="539552" y="3140968"/>
            <a:ext cx="7610475" cy="342900"/>
          </a:xfrm>
          <a:prstGeom prst="rect">
            <a:avLst/>
          </a:prstGeom>
        </p:spPr>
      </p:pic>
      <p:sp>
        <p:nvSpPr>
          <p:cNvPr id="7" name="Alanuoli 6"/>
          <p:cNvSpPr/>
          <p:nvPr/>
        </p:nvSpPr>
        <p:spPr>
          <a:xfrm>
            <a:off x="7057017" y="2808763"/>
            <a:ext cx="323295"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28771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Use your directive in html</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Creating Custom </a:t>
            </a:r>
            <a:r>
              <a:rPr lang="en-US" b="1" dirty="0" err="1"/>
              <a:t>AngularJS</a:t>
            </a:r>
            <a:r>
              <a:rPr lang="en-US" b="1" dirty="0"/>
              <a:t> Directives</a:t>
            </a:r>
            <a:endParaRPr lang="en-US" dirty="0"/>
          </a:p>
        </p:txBody>
      </p:sp>
      <p:pic>
        <p:nvPicPr>
          <p:cNvPr id="6" name="Kuva 5"/>
          <p:cNvPicPr>
            <a:picLocks noChangeAspect="1"/>
          </p:cNvPicPr>
          <p:nvPr/>
        </p:nvPicPr>
        <p:blipFill>
          <a:blip r:embed="rId2"/>
          <a:stretch>
            <a:fillRect/>
          </a:stretch>
        </p:blipFill>
        <p:spPr>
          <a:xfrm>
            <a:off x="1273821" y="3200530"/>
            <a:ext cx="5413015" cy="720080"/>
          </a:xfrm>
          <a:prstGeom prst="rect">
            <a:avLst/>
          </a:prstGeom>
        </p:spPr>
      </p:pic>
    </p:spTree>
    <p:extLst>
      <p:ext uri="{BB962C8B-B14F-4D97-AF65-F5344CB8AC3E}">
        <p14:creationId xmlns:p14="http://schemas.microsoft.com/office/powerpoint/2010/main" val="252861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20000"/>
          </a:bodyPr>
          <a:lstStyle/>
          <a:p>
            <a:r>
              <a:rPr lang="en-US" dirty="0" smtClean="0"/>
              <a:t>There are four types of directives which you define in restrict attribute (or use combinations)</a:t>
            </a:r>
          </a:p>
          <a:p>
            <a:pPr marL="0" indent="0">
              <a:buNone/>
            </a:pPr>
            <a:endParaRPr lang="en-US" dirty="0" smtClean="0"/>
          </a:p>
          <a:p>
            <a:pPr lvl="1"/>
            <a:endParaRPr lang="en-US" dirty="0" smtClean="0"/>
          </a:p>
          <a:p>
            <a:pPr lvl="1"/>
            <a:endParaRPr lang="en-US" dirty="0"/>
          </a:p>
          <a:p>
            <a:pPr lvl="1"/>
            <a:endParaRPr lang="en-US" dirty="0" smtClean="0"/>
          </a:p>
          <a:p>
            <a:pPr lvl="1"/>
            <a:r>
              <a:rPr lang="en-US" dirty="0" smtClean="0"/>
              <a:t>A: restricted to be only used as attribute-&gt;</a:t>
            </a:r>
          </a:p>
          <a:p>
            <a:pPr lvl="1"/>
            <a:r>
              <a:rPr lang="en-US" dirty="0" smtClean="0"/>
              <a:t>E: Restricted to be element</a:t>
            </a:r>
          </a:p>
          <a:p>
            <a:pPr lvl="1"/>
            <a:r>
              <a:rPr lang="en-US" dirty="0" smtClean="0"/>
              <a:t>C: Restricted to be a class</a:t>
            </a:r>
          </a:p>
          <a:p>
            <a:pPr lvl="1"/>
            <a:r>
              <a:rPr lang="en-US" dirty="0" smtClean="0"/>
              <a:t>M: Restricted to be a comment</a:t>
            </a:r>
          </a:p>
          <a:p>
            <a:r>
              <a:rPr lang="en-US" dirty="0" smtClean="0"/>
              <a:t>You can use combination also</a:t>
            </a:r>
          </a:p>
          <a:p>
            <a:pPr lvl="1"/>
            <a:r>
              <a:rPr lang="en-US" dirty="0" smtClean="0"/>
              <a:t>‘AE’: Can be either an attribute or element!</a:t>
            </a:r>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Creating Custom </a:t>
            </a:r>
            <a:r>
              <a:rPr lang="en-US" b="1" dirty="0" err="1"/>
              <a:t>AngularJS</a:t>
            </a:r>
            <a:r>
              <a:rPr lang="en-US" b="1" dirty="0"/>
              <a:t> Directives</a:t>
            </a:r>
            <a:endParaRPr lang="en-US" dirty="0"/>
          </a:p>
        </p:txBody>
      </p:sp>
      <p:pic>
        <p:nvPicPr>
          <p:cNvPr id="6" name="Kuva 5"/>
          <p:cNvPicPr>
            <a:picLocks noChangeAspect="1"/>
          </p:cNvPicPr>
          <p:nvPr/>
        </p:nvPicPr>
        <p:blipFill>
          <a:blip r:embed="rId2"/>
          <a:stretch>
            <a:fillRect/>
          </a:stretch>
        </p:blipFill>
        <p:spPr>
          <a:xfrm>
            <a:off x="1680945" y="2655839"/>
            <a:ext cx="3482727" cy="1160909"/>
          </a:xfrm>
          <a:prstGeom prst="rect">
            <a:avLst/>
          </a:prstGeom>
        </p:spPr>
      </p:pic>
      <p:pic>
        <p:nvPicPr>
          <p:cNvPr id="7" name="Kuva 6"/>
          <p:cNvPicPr>
            <a:picLocks noChangeAspect="1"/>
          </p:cNvPicPr>
          <p:nvPr/>
        </p:nvPicPr>
        <p:blipFill>
          <a:blip r:embed="rId3"/>
          <a:stretch>
            <a:fillRect/>
          </a:stretch>
        </p:blipFill>
        <p:spPr>
          <a:xfrm>
            <a:off x="5796136" y="4009764"/>
            <a:ext cx="2152650" cy="190500"/>
          </a:xfrm>
          <a:prstGeom prst="rect">
            <a:avLst/>
          </a:prstGeom>
        </p:spPr>
      </p:pic>
      <p:pic>
        <p:nvPicPr>
          <p:cNvPr id="8" name="Kuva 7"/>
          <p:cNvPicPr>
            <a:picLocks noChangeAspect="1"/>
          </p:cNvPicPr>
          <p:nvPr/>
        </p:nvPicPr>
        <p:blipFill>
          <a:blip r:embed="rId4"/>
          <a:stretch>
            <a:fillRect/>
          </a:stretch>
        </p:blipFill>
        <p:spPr>
          <a:xfrm>
            <a:off x="4427984" y="4277651"/>
            <a:ext cx="2924175" cy="276225"/>
          </a:xfrm>
          <a:prstGeom prst="rect">
            <a:avLst/>
          </a:prstGeom>
        </p:spPr>
      </p:pic>
      <p:pic>
        <p:nvPicPr>
          <p:cNvPr id="9" name="Kuva 8"/>
          <p:cNvPicPr>
            <a:picLocks noChangeAspect="1"/>
          </p:cNvPicPr>
          <p:nvPr/>
        </p:nvPicPr>
        <p:blipFill>
          <a:blip r:embed="rId5"/>
          <a:stretch>
            <a:fillRect/>
          </a:stretch>
        </p:blipFill>
        <p:spPr>
          <a:xfrm>
            <a:off x="4176622" y="4565874"/>
            <a:ext cx="2667000" cy="209550"/>
          </a:xfrm>
          <a:prstGeom prst="rect">
            <a:avLst/>
          </a:prstGeom>
        </p:spPr>
      </p:pic>
      <p:pic>
        <p:nvPicPr>
          <p:cNvPr id="10" name="Kuva 9"/>
          <p:cNvPicPr>
            <a:picLocks noChangeAspect="1"/>
          </p:cNvPicPr>
          <p:nvPr/>
        </p:nvPicPr>
        <p:blipFill>
          <a:blip r:embed="rId6"/>
          <a:stretch>
            <a:fillRect/>
          </a:stretch>
        </p:blipFill>
        <p:spPr>
          <a:xfrm>
            <a:off x="4576437" y="4825669"/>
            <a:ext cx="3257550" cy="342900"/>
          </a:xfrm>
          <a:prstGeom prst="rect">
            <a:avLst/>
          </a:prstGeom>
        </p:spPr>
      </p:pic>
    </p:spTree>
    <p:extLst>
      <p:ext uri="{BB962C8B-B14F-4D97-AF65-F5344CB8AC3E}">
        <p14:creationId xmlns:p14="http://schemas.microsoft.com/office/powerpoint/2010/main" val="308762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err="1" smtClean="0"/>
              <a:t>AngularJS</a:t>
            </a:r>
            <a:r>
              <a:rPr lang="en-US" dirty="0" smtClean="0"/>
              <a:t> contains:</a:t>
            </a:r>
          </a:p>
          <a:p>
            <a:pPr lvl="1"/>
            <a:r>
              <a:rPr lang="en-US" dirty="0" smtClean="0"/>
              <a:t>One core script</a:t>
            </a:r>
          </a:p>
          <a:p>
            <a:pPr lvl="1"/>
            <a:r>
              <a:rPr lang="en-US" dirty="0" smtClean="0"/>
              <a:t>Couple auxiliary scripts</a:t>
            </a:r>
          </a:p>
          <a:p>
            <a:r>
              <a:rPr lang="en-US" dirty="0" smtClean="0"/>
              <a:t>You can use these to build full featured SPA application.</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It is a SPA framework</a:t>
            </a:r>
            <a:endParaRPr lang="en-US" dirty="0"/>
          </a:p>
        </p:txBody>
      </p:sp>
      <p:sp>
        <p:nvSpPr>
          <p:cNvPr id="7" name="Suorakulmio 6"/>
          <p:cNvSpPr/>
          <p:nvPr/>
        </p:nvSpPr>
        <p:spPr>
          <a:xfrm>
            <a:off x="1187624" y="4221088"/>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Binding</a:t>
            </a:r>
            <a:endParaRPr lang="en-US" dirty="0"/>
          </a:p>
        </p:txBody>
      </p:sp>
      <p:sp>
        <p:nvSpPr>
          <p:cNvPr id="8" name="Suorakulmio 7"/>
          <p:cNvSpPr/>
          <p:nvPr/>
        </p:nvSpPr>
        <p:spPr>
          <a:xfrm>
            <a:off x="3260249" y="4221088"/>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MVC</a:t>
            </a:r>
            <a:endParaRPr lang="en-US" dirty="0"/>
          </a:p>
        </p:txBody>
      </p:sp>
      <p:sp>
        <p:nvSpPr>
          <p:cNvPr id="9" name="Suorakulmio 8"/>
          <p:cNvSpPr/>
          <p:nvPr/>
        </p:nvSpPr>
        <p:spPr>
          <a:xfrm>
            <a:off x="1979712" y="4850288"/>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Templates</a:t>
            </a:r>
            <a:endParaRPr lang="en-US" dirty="0"/>
          </a:p>
        </p:txBody>
      </p:sp>
      <p:sp>
        <p:nvSpPr>
          <p:cNvPr id="10" name="Suorakulmio 9"/>
          <p:cNvSpPr/>
          <p:nvPr/>
        </p:nvSpPr>
        <p:spPr>
          <a:xfrm>
            <a:off x="5004048" y="3877481"/>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a:t>
            </a:r>
            <a:endParaRPr lang="en-US" dirty="0"/>
          </a:p>
        </p:txBody>
      </p:sp>
      <p:sp>
        <p:nvSpPr>
          <p:cNvPr id="11" name="Suorakulmio 10"/>
          <p:cNvSpPr/>
          <p:nvPr/>
        </p:nvSpPr>
        <p:spPr>
          <a:xfrm>
            <a:off x="5616857" y="5001822"/>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sp>
        <p:nvSpPr>
          <p:cNvPr id="12" name="Suorakulmio 11"/>
          <p:cNvSpPr/>
          <p:nvPr/>
        </p:nvSpPr>
        <p:spPr>
          <a:xfrm>
            <a:off x="3980329" y="5559113"/>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History</a:t>
            </a:r>
            <a:endParaRPr lang="en-US" dirty="0"/>
          </a:p>
        </p:txBody>
      </p:sp>
      <p:sp>
        <p:nvSpPr>
          <p:cNvPr id="13" name="Suorakulmio 12"/>
          <p:cNvSpPr/>
          <p:nvPr/>
        </p:nvSpPr>
        <p:spPr>
          <a:xfrm>
            <a:off x="99642" y="5301208"/>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Testing</a:t>
            </a:r>
            <a:endParaRPr lang="en-US" dirty="0"/>
          </a:p>
        </p:txBody>
      </p:sp>
      <p:sp>
        <p:nvSpPr>
          <p:cNvPr id="14" name="Suorakulmio 13"/>
          <p:cNvSpPr/>
          <p:nvPr/>
        </p:nvSpPr>
        <p:spPr>
          <a:xfrm>
            <a:off x="7092280" y="4093505"/>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ViewModel</a:t>
            </a:r>
            <a:endParaRPr lang="en-US" dirty="0"/>
          </a:p>
        </p:txBody>
      </p:sp>
      <p:sp>
        <p:nvSpPr>
          <p:cNvPr id="15" name="Suorakulmio 14"/>
          <p:cNvSpPr/>
          <p:nvPr/>
        </p:nvSpPr>
        <p:spPr>
          <a:xfrm>
            <a:off x="7319579" y="4777659"/>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Controllers</a:t>
            </a:r>
            <a:endParaRPr lang="en-US" dirty="0"/>
          </a:p>
        </p:txBody>
      </p:sp>
      <p:sp>
        <p:nvSpPr>
          <p:cNvPr id="16" name="Suorakulmio 15"/>
          <p:cNvSpPr/>
          <p:nvPr/>
        </p:nvSpPr>
        <p:spPr>
          <a:xfrm>
            <a:off x="6328392" y="5775137"/>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Directives</a:t>
            </a:r>
            <a:endParaRPr lang="en-US" dirty="0"/>
          </a:p>
        </p:txBody>
      </p:sp>
      <p:sp>
        <p:nvSpPr>
          <p:cNvPr id="17" name="Suorakulmio 16"/>
          <p:cNvSpPr/>
          <p:nvPr/>
        </p:nvSpPr>
        <p:spPr>
          <a:xfrm>
            <a:off x="3723512" y="4936959"/>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Views</a:t>
            </a:r>
            <a:endParaRPr lang="en-US" dirty="0"/>
          </a:p>
        </p:txBody>
      </p:sp>
      <p:sp>
        <p:nvSpPr>
          <p:cNvPr id="18" name="Suorakulmio 17"/>
          <p:cNvSpPr/>
          <p:nvPr/>
        </p:nvSpPr>
        <p:spPr>
          <a:xfrm>
            <a:off x="66604" y="4745158"/>
            <a:ext cx="1567194" cy="475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Dependency Injection</a:t>
            </a:r>
            <a:endParaRPr lang="en-US" dirty="0"/>
          </a:p>
        </p:txBody>
      </p:sp>
      <p:sp>
        <p:nvSpPr>
          <p:cNvPr id="19" name="Suorakulmio 18"/>
          <p:cNvSpPr/>
          <p:nvPr/>
        </p:nvSpPr>
        <p:spPr>
          <a:xfrm>
            <a:off x="1970419" y="5518602"/>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Validation</a:t>
            </a:r>
            <a:endParaRPr lang="en-US" dirty="0"/>
          </a:p>
        </p:txBody>
      </p:sp>
      <p:sp>
        <p:nvSpPr>
          <p:cNvPr id="20" name="Suorakulmio 19"/>
          <p:cNvSpPr/>
          <p:nvPr/>
        </p:nvSpPr>
        <p:spPr>
          <a:xfrm>
            <a:off x="4434281" y="6134599"/>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Filters</a:t>
            </a:r>
            <a:endParaRPr lang="en-US" dirty="0"/>
          </a:p>
        </p:txBody>
      </p:sp>
    </p:spTree>
    <p:extLst>
      <p:ext uri="{BB962C8B-B14F-4D97-AF65-F5344CB8AC3E}">
        <p14:creationId xmlns:p14="http://schemas.microsoft.com/office/powerpoint/2010/main" val="18747028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template: This </a:t>
            </a:r>
            <a:r>
              <a:rPr lang="en-US" dirty="0"/>
              <a:t>specifies the HTML markup that will be produced when the directive is compiled and linked by Angular. This does not have to be a simple string. The template can be complex, often involving other directives, expressions ({{ }}), etc. </a:t>
            </a:r>
            <a:endParaRPr lang="en-US" dirty="0" smtClean="0"/>
          </a:p>
          <a:p>
            <a:r>
              <a:rPr lang="en-US" dirty="0" smtClean="0"/>
              <a:t>More often you will use </a:t>
            </a:r>
            <a:r>
              <a:rPr lang="en-US" dirty="0" err="1" smtClean="0"/>
              <a:t>templateUrl</a:t>
            </a:r>
            <a:r>
              <a:rPr lang="en-US" dirty="0" smtClean="0"/>
              <a:t> instead of template attribute, because </a:t>
            </a:r>
            <a:r>
              <a:rPr lang="en-US" dirty="0" err="1"/>
              <a:t>templateUrl</a:t>
            </a:r>
            <a:r>
              <a:rPr lang="en-US" dirty="0"/>
              <a:t> </a:t>
            </a:r>
            <a:r>
              <a:rPr lang="en-US" dirty="0" smtClean="0"/>
              <a:t>references to an external .html file where you markup is located.</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Creating Custom </a:t>
            </a:r>
            <a:r>
              <a:rPr lang="en-US" b="1" dirty="0" err="1"/>
              <a:t>AngularJS</a:t>
            </a:r>
            <a:r>
              <a:rPr lang="en-US" b="1" dirty="0"/>
              <a:t> Directives</a:t>
            </a:r>
            <a:endParaRPr lang="en-US" dirty="0"/>
          </a:p>
        </p:txBody>
      </p:sp>
    </p:spTree>
    <p:extLst>
      <p:ext uri="{BB962C8B-B14F-4D97-AF65-F5344CB8AC3E}">
        <p14:creationId xmlns:p14="http://schemas.microsoft.com/office/powerpoint/2010/main" val="531709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dirty="0"/>
          </a:p>
        </p:txBody>
      </p:sp>
      <p:sp>
        <p:nvSpPr>
          <p:cNvPr id="5" name="Otsikko 4"/>
          <p:cNvSpPr>
            <a:spLocks noGrp="1"/>
          </p:cNvSpPr>
          <p:nvPr>
            <p:ph type="title"/>
          </p:nvPr>
        </p:nvSpPr>
        <p:spPr/>
        <p:txBody>
          <a:bodyPr>
            <a:normAutofit fontScale="90000"/>
          </a:bodyPr>
          <a:lstStyle/>
          <a:p>
            <a:r>
              <a:rPr lang="en-US" b="1" dirty="0"/>
              <a:t>Creating Custom </a:t>
            </a:r>
            <a:r>
              <a:rPr lang="en-US" b="1" dirty="0" err="1"/>
              <a:t>AngularJS</a:t>
            </a:r>
            <a:r>
              <a:rPr lang="en-US" b="1" dirty="0"/>
              <a:t> Directives</a:t>
            </a:r>
            <a:endParaRPr lang="en-US" dirty="0"/>
          </a:p>
        </p:txBody>
      </p:sp>
      <p:pic>
        <p:nvPicPr>
          <p:cNvPr id="7" name="Kuva 6"/>
          <p:cNvPicPr>
            <a:picLocks noChangeAspect="1"/>
          </p:cNvPicPr>
          <p:nvPr/>
        </p:nvPicPr>
        <p:blipFill>
          <a:blip r:embed="rId2"/>
          <a:stretch>
            <a:fillRect/>
          </a:stretch>
        </p:blipFill>
        <p:spPr>
          <a:xfrm>
            <a:off x="1043608" y="2924944"/>
            <a:ext cx="5648325" cy="1409700"/>
          </a:xfrm>
          <a:prstGeom prst="rect">
            <a:avLst/>
          </a:prstGeom>
        </p:spPr>
      </p:pic>
      <p:pic>
        <p:nvPicPr>
          <p:cNvPr id="8" name="Kuva 7"/>
          <p:cNvPicPr>
            <a:picLocks noChangeAspect="1"/>
          </p:cNvPicPr>
          <p:nvPr/>
        </p:nvPicPr>
        <p:blipFill>
          <a:blip r:embed="rId3"/>
          <a:stretch>
            <a:fillRect/>
          </a:stretch>
        </p:blipFill>
        <p:spPr>
          <a:xfrm>
            <a:off x="1685925" y="5085184"/>
            <a:ext cx="2886075" cy="990600"/>
          </a:xfrm>
          <a:prstGeom prst="rect">
            <a:avLst/>
          </a:prstGeom>
        </p:spPr>
      </p:pic>
      <p:sp>
        <p:nvSpPr>
          <p:cNvPr id="9" name="Tekstiruutu 8"/>
          <p:cNvSpPr txBox="1"/>
          <p:nvPr/>
        </p:nvSpPr>
        <p:spPr>
          <a:xfrm>
            <a:off x="1685925" y="4746275"/>
            <a:ext cx="1632178" cy="369332"/>
          </a:xfrm>
          <a:prstGeom prst="rect">
            <a:avLst/>
          </a:prstGeom>
          <a:noFill/>
        </p:spPr>
        <p:txBody>
          <a:bodyPr wrap="none" rtlCol="0">
            <a:spAutoFit/>
          </a:bodyPr>
          <a:lstStyle/>
          <a:p>
            <a:r>
              <a:rPr lang="en-US" dirty="0"/>
              <a:t>d</a:t>
            </a:r>
            <a:r>
              <a:rPr lang="en-US" dirty="0" smtClean="0"/>
              <a:t>irectives.html</a:t>
            </a:r>
            <a:endParaRPr lang="en-US" dirty="0"/>
          </a:p>
        </p:txBody>
      </p:sp>
    </p:spTree>
    <p:extLst>
      <p:ext uri="{BB962C8B-B14F-4D97-AF65-F5344CB8AC3E}">
        <p14:creationId xmlns:p14="http://schemas.microsoft.com/office/powerpoint/2010/main" val="15074432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replace – This specifies if the generated template will replace the HTML element on which the directive is attached. </a:t>
            </a:r>
            <a:r>
              <a:rPr lang="en-US" dirty="0" smtClean="0"/>
              <a:t>The default value (if replace attribute is not used in directive) is false…See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Creating Custom </a:t>
            </a:r>
            <a:r>
              <a:rPr lang="en-US" b="1" dirty="0" err="1"/>
              <a:t>AngularJS</a:t>
            </a:r>
            <a:r>
              <a:rPr lang="en-US" b="1" dirty="0"/>
              <a:t> Directives</a:t>
            </a:r>
            <a:endParaRPr lang="en-US" dirty="0"/>
          </a:p>
        </p:txBody>
      </p:sp>
      <p:pic>
        <p:nvPicPr>
          <p:cNvPr id="7" name="Kuva 6"/>
          <p:cNvPicPr>
            <a:picLocks noChangeAspect="1"/>
          </p:cNvPicPr>
          <p:nvPr/>
        </p:nvPicPr>
        <p:blipFill>
          <a:blip r:embed="rId2"/>
          <a:stretch>
            <a:fillRect/>
          </a:stretch>
        </p:blipFill>
        <p:spPr>
          <a:xfrm>
            <a:off x="457200" y="3717032"/>
            <a:ext cx="3982616" cy="1009109"/>
          </a:xfrm>
          <a:prstGeom prst="rect">
            <a:avLst/>
          </a:prstGeom>
        </p:spPr>
      </p:pic>
      <p:pic>
        <p:nvPicPr>
          <p:cNvPr id="8" name="Kuva 7"/>
          <p:cNvPicPr>
            <a:picLocks noChangeAspect="1"/>
          </p:cNvPicPr>
          <p:nvPr/>
        </p:nvPicPr>
        <p:blipFill>
          <a:blip r:embed="rId3"/>
          <a:stretch>
            <a:fillRect/>
          </a:stretch>
        </p:blipFill>
        <p:spPr>
          <a:xfrm>
            <a:off x="438630" y="5163391"/>
            <a:ext cx="3296706" cy="875357"/>
          </a:xfrm>
          <a:prstGeom prst="rect">
            <a:avLst/>
          </a:prstGeom>
        </p:spPr>
      </p:pic>
      <p:cxnSp>
        <p:nvCxnSpPr>
          <p:cNvPr id="10" name="Suora nuoliyhdysviiva 9"/>
          <p:cNvCxnSpPr/>
          <p:nvPr/>
        </p:nvCxnSpPr>
        <p:spPr>
          <a:xfrm flipH="1">
            <a:off x="1331640" y="5013176"/>
            <a:ext cx="36004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Kuva 10"/>
          <p:cNvPicPr>
            <a:picLocks noChangeAspect="1"/>
          </p:cNvPicPr>
          <p:nvPr/>
        </p:nvPicPr>
        <p:blipFill>
          <a:blip r:embed="rId4"/>
          <a:stretch>
            <a:fillRect/>
          </a:stretch>
        </p:blipFill>
        <p:spPr>
          <a:xfrm>
            <a:off x="4735723" y="3606717"/>
            <a:ext cx="3644825" cy="973576"/>
          </a:xfrm>
          <a:prstGeom prst="rect">
            <a:avLst/>
          </a:prstGeom>
        </p:spPr>
      </p:pic>
      <p:pic>
        <p:nvPicPr>
          <p:cNvPr id="12" name="Kuva 11"/>
          <p:cNvPicPr>
            <a:picLocks noChangeAspect="1"/>
          </p:cNvPicPr>
          <p:nvPr/>
        </p:nvPicPr>
        <p:blipFill>
          <a:blip r:embed="rId5"/>
          <a:stretch>
            <a:fillRect/>
          </a:stretch>
        </p:blipFill>
        <p:spPr>
          <a:xfrm>
            <a:off x="4735723" y="5163391"/>
            <a:ext cx="3786690" cy="835299"/>
          </a:xfrm>
          <a:prstGeom prst="rect">
            <a:avLst/>
          </a:prstGeom>
        </p:spPr>
      </p:pic>
      <p:cxnSp>
        <p:nvCxnSpPr>
          <p:cNvPr id="14" name="Suora nuoliyhdysviiva 13"/>
          <p:cNvCxnSpPr/>
          <p:nvPr/>
        </p:nvCxnSpPr>
        <p:spPr>
          <a:xfrm flipH="1">
            <a:off x="5076056" y="4869160"/>
            <a:ext cx="258322" cy="294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719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In addition to performing data binding operations with templates directives can also be used to manipulate the DOM. This is done using the link </a:t>
            </a:r>
            <a:r>
              <a:rPr lang="en-US" dirty="0" smtClean="0"/>
              <a:t>function.</a:t>
            </a:r>
          </a:p>
          <a:p>
            <a:r>
              <a:rPr lang="en-US" dirty="0" smtClean="0"/>
              <a:t>In link function you can also bind the directive to events like mouse click etc.</a:t>
            </a:r>
          </a:p>
          <a:p>
            <a:r>
              <a:rPr lang="en-US" dirty="0"/>
              <a:t>The link function normally accepts 3 parameters </a:t>
            </a:r>
            <a:r>
              <a:rPr lang="en-US" dirty="0" smtClean="0"/>
              <a:t>including </a:t>
            </a:r>
            <a:r>
              <a:rPr lang="en-US" dirty="0"/>
              <a:t>the scope, the element that the directive is associated with, and the attributes of the target element. </a:t>
            </a:r>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The link function and scope</a:t>
            </a:r>
            <a:endParaRPr lang="en-US" dirty="0"/>
          </a:p>
        </p:txBody>
      </p:sp>
    </p:spTree>
    <p:extLst>
      <p:ext uri="{BB962C8B-B14F-4D97-AF65-F5344CB8AC3E}">
        <p14:creationId xmlns:p14="http://schemas.microsoft.com/office/powerpoint/2010/main" val="763138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By default a directive does not get a new child scope. Rather, it gets the parent’s scope. This means that if the directive is present inside a controller it will use that controller’s </a:t>
            </a:r>
            <a:r>
              <a:rPr lang="en-US" dirty="0" smtClean="0"/>
              <a:t>scope</a:t>
            </a:r>
            <a:r>
              <a:rPr lang="en-US" dirty="0"/>
              <a:t> </a:t>
            </a:r>
            <a:r>
              <a:rPr lang="en-US" dirty="0" smtClean="0"/>
              <a:t>for example:</a:t>
            </a:r>
          </a:p>
          <a:p>
            <a:pPr marL="0" indent="0">
              <a:buNone/>
            </a:pPr>
            <a:endParaRPr lang="en-US" dirty="0" smtClean="0"/>
          </a:p>
          <a:p>
            <a:pPr marL="0" indent="0">
              <a:buNone/>
            </a:pPr>
            <a:r>
              <a:rPr lang="en-US" b="1" dirty="0"/>
              <a:t> </a:t>
            </a:r>
            <a:r>
              <a:rPr lang="en-US" b="1" dirty="0" smtClean="0"/>
              <a:t>    &lt;div ng-controller=“</a:t>
            </a:r>
            <a:r>
              <a:rPr lang="en-US" b="1" dirty="0" err="1" smtClean="0"/>
              <a:t>myController</a:t>
            </a:r>
            <a:r>
              <a:rPr lang="en-US" b="1" dirty="0" smtClean="0"/>
              <a:t>”&gt;</a:t>
            </a:r>
          </a:p>
          <a:p>
            <a:pPr marL="0" indent="0">
              <a:buNone/>
            </a:pPr>
            <a:r>
              <a:rPr lang="en-US" b="1" dirty="0"/>
              <a:t>	</a:t>
            </a:r>
            <a:r>
              <a:rPr lang="en-US" b="1" dirty="0" smtClean="0"/>
              <a:t>&lt;my-custom-directive&gt;&lt;/my-custom-directive&gt;</a:t>
            </a:r>
          </a:p>
          <a:p>
            <a:pPr marL="0" indent="0">
              <a:buNone/>
            </a:pPr>
            <a:r>
              <a:rPr lang="en-US" b="1" dirty="0"/>
              <a:t> </a:t>
            </a:r>
            <a:r>
              <a:rPr lang="en-US" b="1" dirty="0" smtClean="0"/>
              <a:t>     &lt;div&gt;</a:t>
            </a:r>
            <a:endParaRPr lang="en-US" b="1"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link function and scope</a:t>
            </a:r>
          </a:p>
        </p:txBody>
      </p:sp>
    </p:spTree>
    <p:extLst>
      <p:ext uri="{BB962C8B-B14F-4D97-AF65-F5344CB8AC3E}">
        <p14:creationId xmlns:p14="http://schemas.microsoft.com/office/powerpoint/2010/main" val="38934703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link function and scope</a:t>
            </a:r>
          </a:p>
        </p:txBody>
      </p:sp>
      <p:pic>
        <p:nvPicPr>
          <p:cNvPr id="6" name="Kuva 5"/>
          <p:cNvPicPr>
            <a:picLocks noChangeAspect="1"/>
          </p:cNvPicPr>
          <p:nvPr/>
        </p:nvPicPr>
        <p:blipFill>
          <a:blip r:embed="rId2"/>
          <a:stretch>
            <a:fillRect/>
          </a:stretch>
        </p:blipFill>
        <p:spPr>
          <a:xfrm>
            <a:off x="1415143" y="2708920"/>
            <a:ext cx="5619750" cy="2228850"/>
          </a:xfrm>
          <a:prstGeom prst="rect">
            <a:avLst/>
          </a:prstGeom>
        </p:spPr>
      </p:pic>
    </p:spTree>
    <p:extLst>
      <p:ext uri="{BB962C8B-B14F-4D97-AF65-F5344CB8AC3E}">
        <p14:creationId xmlns:p14="http://schemas.microsoft.com/office/powerpoint/2010/main" val="34058273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Binding data from parent scope…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link function and scope</a:t>
            </a:r>
          </a:p>
        </p:txBody>
      </p:sp>
      <p:pic>
        <p:nvPicPr>
          <p:cNvPr id="6" name="Kuva 5"/>
          <p:cNvPicPr>
            <a:picLocks noChangeAspect="1"/>
          </p:cNvPicPr>
          <p:nvPr/>
        </p:nvPicPr>
        <p:blipFill>
          <a:blip r:embed="rId2"/>
          <a:stretch>
            <a:fillRect/>
          </a:stretch>
        </p:blipFill>
        <p:spPr>
          <a:xfrm>
            <a:off x="454862" y="3140968"/>
            <a:ext cx="4541847" cy="2160240"/>
          </a:xfrm>
          <a:prstGeom prst="rect">
            <a:avLst/>
          </a:prstGeom>
        </p:spPr>
      </p:pic>
      <p:pic>
        <p:nvPicPr>
          <p:cNvPr id="7" name="Kuva 6"/>
          <p:cNvPicPr>
            <a:picLocks noChangeAspect="1"/>
          </p:cNvPicPr>
          <p:nvPr/>
        </p:nvPicPr>
        <p:blipFill>
          <a:blip r:embed="rId3"/>
          <a:stretch>
            <a:fillRect/>
          </a:stretch>
        </p:blipFill>
        <p:spPr>
          <a:xfrm>
            <a:off x="5089536" y="3693455"/>
            <a:ext cx="3409950" cy="800100"/>
          </a:xfrm>
          <a:prstGeom prst="rect">
            <a:avLst/>
          </a:prstGeom>
        </p:spPr>
      </p:pic>
      <p:cxnSp>
        <p:nvCxnSpPr>
          <p:cNvPr id="9" name="Suora nuoliyhdysviiva 8"/>
          <p:cNvCxnSpPr/>
          <p:nvPr/>
        </p:nvCxnSpPr>
        <p:spPr>
          <a:xfrm flipV="1">
            <a:off x="2195736" y="4221088"/>
            <a:ext cx="5544616"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4833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Isolated scope -&gt; not parent scope</a:t>
            </a:r>
          </a:p>
          <a:p>
            <a:r>
              <a:rPr lang="en-US" dirty="0" smtClean="0"/>
              <a:t>Normally you can use parent scope attributes (it is injected to you directive by default) in your directive like: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link function and scope</a:t>
            </a:r>
          </a:p>
        </p:txBody>
      </p:sp>
      <p:pic>
        <p:nvPicPr>
          <p:cNvPr id="6" name="Kuva 5"/>
          <p:cNvPicPr>
            <a:picLocks noChangeAspect="1"/>
          </p:cNvPicPr>
          <p:nvPr/>
        </p:nvPicPr>
        <p:blipFill>
          <a:blip r:embed="rId2"/>
          <a:stretch>
            <a:fillRect/>
          </a:stretch>
        </p:blipFill>
        <p:spPr>
          <a:xfrm>
            <a:off x="1691680" y="3861048"/>
            <a:ext cx="5229225" cy="952500"/>
          </a:xfrm>
          <a:prstGeom prst="rect">
            <a:avLst/>
          </a:prstGeom>
        </p:spPr>
      </p:pic>
      <p:cxnSp>
        <p:nvCxnSpPr>
          <p:cNvPr id="8" name="Suora nuoliyhdysviiva 7"/>
          <p:cNvCxnSpPr/>
          <p:nvPr/>
        </p:nvCxnSpPr>
        <p:spPr>
          <a:xfrm flipH="1" flipV="1">
            <a:off x="3851920" y="4437112"/>
            <a:ext cx="288032"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uora nuoliyhdysviiva 9"/>
          <p:cNvCxnSpPr/>
          <p:nvPr/>
        </p:nvCxnSpPr>
        <p:spPr>
          <a:xfrm flipV="1">
            <a:off x="4860032" y="4437112"/>
            <a:ext cx="792088" cy="33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kstiruutu 10"/>
          <p:cNvSpPr txBox="1"/>
          <p:nvPr/>
        </p:nvSpPr>
        <p:spPr>
          <a:xfrm>
            <a:off x="3995936" y="5013176"/>
            <a:ext cx="3676006" cy="369332"/>
          </a:xfrm>
          <a:prstGeom prst="rect">
            <a:avLst/>
          </a:prstGeom>
          <a:noFill/>
        </p:spPr>
        <p:txBody>
          <a:bodyPr wrap="none" rtlCol="0">
            <a:spAutoFit/>
          </a:bodyPr>
          <a:lstStyle/>
          <a:p>
            <a:r>
              <a:rPr lang="en-US" dirty="0" smtClean="0"/>
              <a:t>These comes from the parent scope</a:t>
            </a:r>
            <a:endParaRPr lang="en-US" dirty="0"/>
          </a:p>
        </p:txBody>
      </p:sp>
    </p:spTree>
    <p:extLst>
      <p:ext uri="{BB962C8B-B14F-4D97-AF65-F5344CB8AC3E}">
        <p14:creationId xmlns:p14="http://schemas.microsoft.com/office/powerpoint/2010/main" val="38740876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If you define an isolated scope like this the parent scope will be NO LONGER AVAILABLE!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link function and scope</a:t>
            </a:r>
          </a:p>
        </p:txBody>
      </p:sp>
      <p:pic>
        <p:nvPicPr>
          <p:cNvPr id="6" name="Kuva 5"/>
          <p:cNvPicPr>
            <a:picLocks noChangeAspect="1"/>
          </p:cNvPicPr>
          <p:nvPr/>
        </p:nvPicPr>
        <p:blipFill>
          <a:blip r:embed="rId2"/>
          <a:stretch>
            <a:fillRect/>
          </a:stretch>
        </p:blipFill>
        <p:spPr>
          <a:xfrm>
            <a:off x="1365716" y="3861048"/>
            <a:ext cx="5229225" cy="1152525"/>
          </a:xfrm>
          <a:prstGeom prst="rect">
            <a:avLst/>
          </a:prstGeom>
        </p:spPr>
      </p:pic>
      <p:cxnSp>
        <p:nvCxnSpPr>
          <p:cNvPr id="8" name="Suora nuoliyhdysviiva 7"/>
          <p:cNvCxnSpPr/>
          <p:nvPr/>
        </p:nvCxnSpPr>
        <p:spPr>
          <a:xfrm flipH="1">
            <a:off x="2555776" y="4221088"/>
            <a:ext cx="1008112" cy="7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p:cNvSpPr txBox="1"/>
          <p:nvPr/>
        </p:nvSpPr>
        <p:spPr>
          <a:xfrm>
            <a:off x="3533531" y="4022602"/>
            <a:ext cx="2440092" cy="369332"/>
          </a:xfrm>
          <a:prstGeom prst="rect">
            <a:avLst/>
          </a:prstGeom>
          <a:noFill/>
        </p:spPr>
        <p:txBody>
          <a:bodyPr wrap="none" rtlCol="0">
            <a:spAutoFit/>
          </a:bodyPr>
          <a:lstStyle/>
          <a:p>
            <a:r>
              <a:rPr lang="en-US" dirty="0" smtClean="0"/>
              <a:t>Isolated scope defined</a:t>
            </a:r>
            <a:endParaRPr lang="en-US" dirty="0"/>
          </a:p>
        </p:txBody>
      </p:sp>
      <p:cxnSp>
        <p:nvCxnSpPr>
          <p:cNvPr id="11" name="Suora nuoliyhdysviiva 10"/>
          <p:cNvCxnSpPr>
            <a:stCxn id="6" idx="2"/>
          </p:cNvCxnSpPr>
          <p:nvPr/>
        </p:nvCxnSpPr>
        <p:spPr>
          <a:xfrm flipH="1" flipV="1">
            <a:off x="3563888" y="4653136"/>
            <a:ext cx="416441" cy="360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uora nuoliyhdysviiva 12"/>
          <p:cNvCxnSpPr/>
          <p:nvPr/>
        </p:nvCxnSpPr>
        <p:spPr>
          <a:xfrm flipV="1">
            <a:off x="4572000" y="4586838"/>
            <a:ext cx="591672" cy="426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kstiruutu 13"/>
          <p:cNvSpPr txBox="1"/>
          <p:nvPr/>
        </p:nvSpPr>
        <p:spPr>
          <a:xfrm>
            <a:off x="2915816" y="5137574"/>
            <a:ext cx="2784737" cy="369332"/>
          </a:xfrm>
          <a:prstGeom prst="rect">
            <a:avLst/>
          </a:prstGeom>
          <a:noFill/>
        </p:spPr>
        <p:txBody>
          <a:bodyPr wrap="none" rtlCol="0">
            <a:spAutoFit/>
          </a:bodyPr>
          <a:lstStyle/>
          <a:p>
            <a:r>
              <a:rPr lang="en-US" dirty="0" smtClean="0"/>
              <a:t>These wont work anymore</a:t>
            </a:r>
            <a:endParaRPr lang="en-US" dirty="0"/>
          </a:p>
        </p:txBody>
      </p:sp>
    </p:spTree>
    <p:extLst>
      <p:ext uri="{BB962C8B-B14F-4D97-AF65-F5344CB8AC3E}">
        <p14:creationId xmlns:p14="http://schemas.microsoft.com/office/powerpoint/2010/main" val="4788504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Since the directive is now completely cut-off from the parent scope how do we pass data into the directive for data binding purposes? You use @, =, and &amp; characters which seems a bit strange at first glance but isn’t too bad once you understand what the characters represent.</a:t>
            </a:r>
          </a:p>
        </p:txBody>
      </p:sp>
      <p:sp>
        <p:nvSpPr>
          <p:cNvPr id="3" name="Päivämäärän paikkamerkki 2"/>
          <p:cNvSpPr>
            <a:spLocks noGrp="1"/>
          </p:cNvSpPr>
          <p:nvPr>
            <p:ph type="dt" sz="half" idx="10"/>
          </p:nvPr>
        </p:nvSpPr>
        <p:spPr/>
        <p:txBody>
          <a:bodyPr/>
          <a:lstStyle/>
          <a:p>
            <a:fld id="{786339DA-C46F-4C6F-95A3-9379EAD4B9E9}" type="datetime1">
              <a:rPr lang="fi-FI" smtClean="0"/>
              <a:t>6.10.2015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link function and scope</a:t>
            </a:r>
          </a:p>
        </p:txBody>
      </p:sp>
    </p:spTree>
    <p:extLst>
      <p:ext uri="{BB962C8B-B14F-4D97-AF65-F5344CB8AC3E}">
        <p14:creationId xmlns:p14="http://schemas.microsoft.com/office/powerpoint/2010/main" val="348332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i_material_theme">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Aaltomuoto">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3299</TotalTime>
  <Words>5825</Words>
  <Application>Microsoft Office PowerPoint</Application>
  <PresentationFormat>Näytössä katseltava diaesitys (4:3)</PresentationFormat>
  <Paragraphs>674</Paragraphs>
  <Slides>132</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132</vt:i4>
      </vt:variant>
    </vt:vector>
  </HeadingPairs>
  <TitlesOfParts>
    <vt:vector size="136" baseType="lpstr">
      <vt:lpstr>Calibri</vt:lpstr>
      <vt:lpstr>Candara</vt:lpstr>
      <vt:lpstr>Symbol</vt:lpstr>
      <vt:lpstr>Opi_material_theme</vt:lpstr>
      <vt:lpstr>AngularJS</vt:lpstr>
      <vt:lpstr>Introduction</vt:lpstr>
      <vt:lpstr>Introduction</vt:lpstr>
      <vt:lpstr>Introduction</vt:lpstr>
      <vt:lpstr>Content</vt:lpstr>
      <vt:lpstr>Target Audience</vt:lpstr>
      <vt:lpstr>SPA (Single Page Applications)</vt:lpstr>
      <vt:lpstr>SPA (Single Page Applications)</vt:lpstr>
      <vt:lpstr>It is a SPA framework</vt:lpstr>
      <vt:lpstr>How to get started?</vt:lpstr>
      <vt:lpstr>How to get started?</vt:lpstr>
      <vt:lpstr>What Are Directives?</vt:lpstr>
      <vt:lpstr>What Are Directives?</vt:lpstr>
      <vt:lpstr>Data Binding Using Directives</vt:lpstr>
      <vt:lpstr>Data Binding Using Directives</vt:lpstr>
      <vt:lpstr>Understanding the Building Blocks</vt:lpstr>
      <vt:lpstr>Understanding the Building Blocks</vt:lpstr>
      <vt:lpstr>Understanding the Building Blocks</vt:lpstr>
      <vt:lpstr>Module</vt:lpstr>
      <vt:lpstr>Factories and Services</vt:lpstr>
      <vt:lpstr>Controllers</vt:lpstr>
      <vt:lpstr>$scope</vt:lpstr>
      <vt:lpstr>Views</vt:lpstr>
      <vt:lpstr>Routes</vt:lpstr>
      <vt:lpstr>Summary so far</vt:lpstr>
      <vt:lpstr>The Examples</vt:lpstr>
      <vt:lpstr>Directives, Filters and Data Binding</vt:lpstr>
      <vt:lpstr>Directives, Filters and Data Binding</vt:lpstr>
      <vt:lpstr>Directives, Filters and Data Binding</vt:lpstr>
      <vt:lpstr>Directives, Filters and Data Binding</vt:lpstr>
      <vt:lpstr>Directives, Filters and Data Binding</vt:lpstr>
      <vt:lpstr>Directives, Filters and Data Binding</vt:lpstr>
      <vt:lpstr>Directives, Filters and Data Binding</vt:lpstr>
      <vt:lpstr>Directives, Filters and Data Binding</vt:lpstr>
      <vt:lpstr>Directives, Filters and Data Binding</vt:lpstr>
      <vt:lpstr>Directives, Filters and Data Binding</vt:lpstr>
      <vt:lpstr>Modules,Views, Controllers and Scope</vt:lpstr>
      <vt:lpstr>Modules,Views, Controllers and Scope</vt:lpstr>
      <vt:lpstr>Modules,Views, Controllers and Scope</vt:lpstr>
      <vt:lpstr>Modules,Views, Controllers and Scope</vt:lpstr>
      <vt:lpstr>Modules,Views, Controllers and Scope</vt:lpstr>
      <vt:lpstr>Modules,Views, Controllers and Scope</vt:lpstr>
      <vt:lpstr>Modules,Views, Controllers and Scope</vt:lpstr>
      <vt:lpstr>Understanding Controllers </vt:lpstr>
      <vt:lpstr>Understanding Controllers</vt:lpstr>
      <vt:lpstr>Routes,Factories and Services</vt:lpstr>
      <vt:lpstr>Routes,Factories and Services</vt:lpstr>
      <vt:lpstr>Routes,Factories and Services</vt:lpstr>
      <vt:lpstr>Routes,Factories and Services</vt:lpstr>
      <vt:lpstr>Routes,Factories and Services</vt:lpstr>
      <vt:lpstr>Routes,Factories and Services</vt:lpstr>
      <vt:lpstr>Routes,Factories and Services</vt:lpstr>
      <vt:lpstr>Routes,Factories and Services</vt:lpstr>
      <vt:lpstr>View1.html</vt:lpstr>
      <vt:lpstr>View2.html</vt:lpstr>
      <vt:lpstr>Index.html</vt:lpstr>
      <vt:lpstr>The addCar function</vt:lpstr>
      <vt:lpstr>Does it work?</vt:lpstr>
      <vt:lpstr>Factories</vt:lpstr>
      <vt:lpstr>Factories</vt:lpstr>
      <vt:lpstr>Factories</vt:lpstr>
      <vt:lpstr>Factories</vt:lpstr>
      <vt:lpstr>Services </vt:lpstr>
      <vt:lpstr>Animation</vt:lpstr>
      <vt:lpstr>Animation</vt:lpstr>
      <vt:lpstr>Animation</vt:lpstr>
      <vt:lpstr>Animation</vt:lpstr>
      <vt:lpstr>Animation</vt:lpstr>
      <vt:lpstr>Animation</vt:lpstr>
      <vt:lpstr>Animation</vt:lpstr>
      <vt:lpstr>Become More Modular</vt:lpstr>
      <vt:lpstr>Become More Modular</vt:lpstr>
      <vt:lpstr>Become More Modular</vt:lpstr>
      <vt:lpstr>Become More Modular</vt:lpstr>
      <vt:lpstr>Become More Modular</vt:lpstr>
      <vt:lpstr>Become More Modular</vt:lpstr>
      <vt:lpstr>Become More Modular</vt:lpstr>
      <vt:lpstr>Become More Modular</vt:lpstr>
      <vt:lpstr>Become More Modular</vt:lpstr>
      <vt:lpstr>Creating Custom AngularJS Directives</vt:lpstr>
      <vt:lpstr>Creating Custom AngularJS Directives</vt:lpstr>
      <vt:lpstr>Creating Custom AngularJS Directives</vt:lpstr>
      <vt:lpstr>Creating Custom AngularJS Directives</vt:lpstr>
      <vt:lpstr>Creating Custom AngularJS Directives</vt:lpstr>
      <vt:lpstr>Creating Custom AngularJS Directives</vt:lpstr>
      <vt:lpstr>Creating Custom AngularJS Directives</vt:lpstr>
      <vt:lpstr>Creating Custom AngularJS Directives</vt:lpstr>
      <vt:lpstr>Creating Custom AngularJS Directives</vt:lpstr>
      <vt:lpstr>Creating Custom AngularJS Directives</vt:lpstr>
      <vt:lpstr>Creating Custom AngularJS Directives</vt:lpstr>
      <vt:lpstr>Creating Custom AngularJS Directives</vt:lpstr>
      <vt:lpstr>Creating Custom AngularJS Directives</vt:lpstr>
      <vt:lpstr>The link function and scope</vt:lpstr>
      <vt:lpstr>The link function and scope</vt:lpstr>
      <vt:lpstr>The link function and scope</vt:lpstr>
      <vt:lpstr>The link function and scope</vt:lpstr>
      <vt:lpstr>The link function and scope</vt:lpstr>
      <vt:lpstr>The link function and scope</vt:lpstr>
      <vt:lpstr>The link function and scope</vt:lpstr>
      <vt:lpstr>The link function and scope</vt:lpstr>
      <vt:lpstr>The link function and scope</vt:lpstr>
      <vt:lpstr>The link function and scope</vt:lpstr>
      <vt:lpstr>The link function and scope</vt:lpstr>
      <vt:lpstr>The link function and scope</vt:lpstr>
      <vt:lpstr>Attributes</vt:lpstr>
      <vt:lpstr>Attributes</vt:lpstr>
      <vt:lpstr>How Directives are Compiled?</vt:lpstr>
      <vt:lpstr>Controller</vt:lpstr>
      <vt:lpstr>$HTTP</vt:lpstr>
      <vt:lpstr>$HTTP</vt:lpstr>
      <vt:lpstr>$resource</vt:lpstr>
      <vt:lpstr>$resource</vt:lpstr>
      <vt:lpstr>$resource</vt:lpstr>
      <vt:lpstr>$resource</vt:lpstr>
      <vt:lpstr>Understanding  AngularJS Promises</vt:lpstr>
      <vt:lpstr>Understanding  AngularJS Promises</vt:lpstr>
      <vt:lpstr>Understanding  AngularJS Promises</vt:lpstr>
      <vt:lpstr>Understanding  AngularJS Promises</vt:lpstr>
      <vt:lpstr>Understanding  AngularJS Promises</vt:lpstr>
      <vt:lpstr>Understanding  AngularJS Promises</vt:lpstr>
      <vt:lpstr>Understanding  AngularJS Promises</vt:lpstr>
      <vt:lpstr>Understanding  AngularJS Promises</vt:lpstr>
      <vt:lpstr>Understanding  AngularJS Promises</vt:lpstr>
      <vt:lpstr>Understanding  AngularJS Promises</vt:lpstr>
      <vt:lpstr>Understanding  AngularJS Promises</vt:lpstr>
      <vt:lpstr>Understanding  AngularJS Promises</vt:lpstr>
      <vt:lpstr>Understanding  AngularJS Promises</vt:lpstr>
      <vt:lpstr>Understanding  AngularJS Promises</vt:lpstr>
      <vt:lpstr>Understanding  AngularJS Promises</vt:lpstr>
      <vt:lpstr>Understanding  AngularJS Promises</vt:lpstr>
      <vt:lpstr>Understanding  AngularJS Promises</vt:lpstr>
      <vt:lpstr>$rootScope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Course</dc:title>
  <dc:creator>Tiina Seebeck</dc:creator>
  <cp:lastModifiedBy>Markus Veijola</cp:lastModifiedBy>
  <cp:revision>197</cp:revision>
  <dcterms:created xsi:type="dcterms:W3CDTF">2013-09-11T07:44:34Z</dcterms:created>
  <dcterms:modified xsi:type="dcterms:W3CDTF">2015-10-06T11:16:48Z</dcterms:modified>
</cp:coreProperties>
</file>