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8" r:id="rId52"/>
    <p:sldId id="309" r:id="rId53"/>
    <p:sldId id="310" r:id="rId54"/>
    <p:sldId id="311" r:id="rId55"/>
    <p:sldId id="312" r:id="rId56"/>
    <p:sldId id="313" r:id="rId57"/>
    <p:sldId id="307" r:id="rId58"/>
    <p:sldId id="314" r:id="rId59"/>
    <p:sldId id="315" r:id="rId60"/>
    <p:sldId id="316" r:id="rId61"/>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piframe" initials="O" lastIdx="1" clrIdx="0">
    <p:extLst>
      <p:ext uri="{19B8F6BF-5375-455C-9EA6-DF929625EA0E}">
        <p15:presenceInfo xmlns:p15="http://schemas.microsoft.com/office/powerpoint/2012/main" userId="Opifra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3-12T09:53:21.175"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B8123-A165-47ED-9C55-C3D9A4DBAD68}" type="datetimeFigureOut">
              <a:rPr lang="fi-FI" smtClean="0"/>
              <a:t>28.10.2014</a:t>
            </a:fld>
            <a:endParaRPr lang="fi-FI"/>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E969E-E6DF-42EF-9F62-F65811C92DC8}" type="slidenum">
              <a:rPr lang="fi-FI" smtClean="0"/>
              <a:t>‹#›</a:t>
            </a:fld>
            <a:endParaRPr lang="fi-FI"/>
          </a:p>
        </p:txBody>
      </p:sp>
    </p:spTree>
    <p:extLst>
      <p:ext uri="{BB962C8B-B14F-4D97-AF65-F5344CB8AC3E}">
        <p14:creationId xmlns:p14="http://schemas.microsoft.com/office/powerpoint/2010/main" val="17954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27DBA9D-E4B6-4518-8786-B9C2F86DE51A}" type="datetime1">
              <a:rPr lang="fi-FI" smtClean="0"/>
              <a:t>28.10.2014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8" name="Picture 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479" y="5512936"/>
            <a:ext cx="2300605" cy="74041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lgn="l">
              <a:defRPr/>
            </a:lvl1pPr>
          </a:lstStyle>
          <a:p>
            <a:fld id="{0DD1C434-342C-41CF-89F6-C5FAA9A71CEB}" type="datetime1">
              <a:rPr lang="fi-FI" smtClean="0"/>
              <a:t>28.10.2014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7" name="Picture 6"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Pystysuora otsikko ja teksti">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lgn="l">
              <a:defRPr/>
            </a:lvl1pPr>
          </a:lstStyle>
          <a:p>
            <a:fld id="{0ED5A8FB-7600-4919-883B-12481B4F6CCB}" type="datetime1">
              <a:rPr lang="fi-FI" smtClean="0"/>
              <a:t>28.10.2014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060848"/>
            <a:ext cx="8136903" cy="40653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786339DA-C46F-4C6F-95A3-9379EAD4B9E9}" type="datetime1">
              <a:rPr lang="fi-FI" smtClean="0"/>
              <a:t>28.10.2014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sp>
        <p:nvSpPr>
          <p:cNvPr id="7" name="Title 6"/>
          <p:cNvSpPr>
            <a:spLocks noGrp="1"/>
          </p:cNvSpPr>
          <p:nvPr>
            <p:ph type="title"/>
          </p:nvPr>
        </p:nvSpPr>
        <p:spPr/>
        <p:txBody>
          <a:bodyPr/>
          <a:lstStyle/>
          <a:p>
            <a:r>
              <a:rPr lang="en-US" smtClean="0"/>
              <a:t>Click to edit Master title style</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01168" y="4039749"/>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lgn="l">
              <a:defRPr/>
            </a:lvl1pPr>
          </a:lstStyle>
          <a:p>
            <a:fld id="{DDE8EE06-37CE-4589-979F-8BAD7B9A600E}" type="datetime1">
              <a:rPr lang="fi-FI" smtClean="0"/>
              <a:t>28.10.2014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5" name="Picture 14"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lgn="l">
              <a:defRPr/>
            </a:lvl1pPr>
          </a:lstStyle>
          <a:p>
            <a:fld id="{17D99144-C526-494B-B7FE-18E55CA793B3}" type="datetime1">
              <a:rPr lang="fi-FI" smtClean="0"/>
              <a:t>28.10.2014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9" name="Content Placeholder 8"/>
          <p:cNvSpPr>
            <a:spLocks noGrp="1"/>
          </p:cNvSpPr>
          <p:nvPr>
            <p:ph sz="quarter" idx="13"/>
          </p:nvPr>
        </p:nvSpPr>
        <p:spPr>
          <a:xfrm>
            <a:off x="539552" y="2060848"/>
            <a:ext cx="3959295"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4008" y="2060848"/>
            <a:ext cx="3823336"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132857"/>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2852936"/>
            <a:ext cx="3820055"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132856"/>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52936"/>
            <a:ext cx="3822192"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lgn="l">
              <a:defRPr/>
            </a:lvl1pPr>
          </a:lstStyle>
          <a:p>
            <a:fld id="{E2F92E3A-C1B1-4FA0-AB14-E082E2685DC2}" type="datetime1">
              <a:rPr lang="fi-FI" smtClean="0"/>
              <a:t>28.10.2014</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4BC6BB64-21B5-4EBD-AEAC-89E91DB1554E}" type="slidenum">
              <a:rPr lang="fi-FI" smtClean="0"/>
              <a:t>‹#›</a:t>
            </a:fld>
            <a:endParaRPr lang="fi-FI"/>
          </a:p>
        </p:txBody>
      </p:sp>
      <p:pic>
        <p:nvPicPr>
          <p:cNvPr id="10" name="Picture 9"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fld id="{21167F19-C9AE-4D99-81D4-E387C66372F9}" type="datetime1">
              <a:rPr lang="fi-FI" smtClean="0"/>
              <a:t>28.10.2014</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4BC6BB64-21B5-4EBD-AEAC-89E91DB1554E}" type="slidenum">
              <a:rPr lang="fi-FI" smtClean="0"/>
              <a:t>‹#›</a:t>
            </a:fld>
            <a:endParaRPr lang="fi-FI"/>
          </a:p>
        </p:txBody>
      </p:sp>
      <p:pic>
        <p:nvPicPr>
          <p:cNvPr id="6" name="Picture 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yhjä">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lvl1pPr algn="l">
              <a:defRPr/>
            </a:lvl1pPr>
          </a:lstStyle>
          <a:p>
            <a:fld id="{E3C8B590-F809-4880-A511-D394916220E8}" type="datetime1">
              <a:rPr lang="fi-FI" smtClean="0"/>
              <a:t>28.10.2014</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4BC6BB64-21B5-4EBD-AEAC-89E91DB1554E}" type="slidenum">
              <a:rPr lang="fi-FI" smtClean="0"/>
              <a:t>‹#›</a:t>
            </a:fld>
            <a:endParaRPr lang="fi-FI"/>
          </a:p>
        </p:txBody>
      </p:sp>
      <p:pic>
        <p:nvPicPr>
          <p:cNvPr id="13" name="Picture 12"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tsikollinen sisältö">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lgn="l">
              <a:defRPr/>
            </a:lvl1pPr>
          </a:lstStyle>
          <a:p>
            <a:fld id="{3363C4C5-2E4E-4839-9FB9-FA0460CC2E24}" type="datetime1">
              <a:rPr lang="fi-FI" smtClean="0"/>
              <a:t>28.10.2014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tsikollinen kuva">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lgn="l">
              <a:defRPr/>
            </a:lvl1pPr>
          </a:lstStyle>
          <a:p>
            <a:fld id="{C4CAF184-C661-41D6-A7AB-1B2872D71EF1}" type="datetime1">
              <a:rPr lang="fi-FI" smtClean="0"/>
              <a:t>28.10.2014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i-FI" smtClean="0"/>
              <a:t>Muokkaa perustyyl. napsautt.</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l">
              <a:defRPr sz="1000">
                <a:solidFill>
                  <a:schemeClr val="tx2"/>
                </a:solidFill>
              </a:defRPr>
            </a:lvl1pPr>
          </a:lstStyle>
          <a:p>
            <a:fld id="{547E3534-5B45-47CB-9862-2AC10FB9400A}" type="datetime1">
              <a:rPr lang="fi-FI" smtClean="0"/>
              <a:t>28.10.2014</a:t>
            </a:fld>
            <a:endParaRPr lang="fi-FI"/>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fi-FI"/>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BC6BB64-21B5-4EBD-AEAC-89E91DB1554E}" type="slidenum">
              <a:rPr lang="fi-FI" smtClean="0"/>
              <a:t>‹#›</a:t>
            </a:fld>
            <a:endParaRPr lang="fi-FI"/>
          </a:p>
        </p:txBody>
      </p:sp>
      <p:sp>
        <p:nvSpPr>
          <p:cNvPr id="3" name="Text Placeholder 2"/>
          <p:cNvSpPr>
            <a:spLocks noGrp="1"/>
          </p:cNvSpPr>
          <p:nvPr>
            <p:ph type="body" idx="1"/>
          </p:nvPr>
        </p:nvSpPr>
        <p:spPr>
          <a:xfrm>
            <a:off x="211665" y="1824466"/>
            <a:ext cx="8464791" cy="4301697"/>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pic>
        <p:nvPicPr>
          <p:cNvPr id="15" name="Picture 14" descr="vaaka_opiframe_logo_rgb.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ampserver.com/en/" TargetMode="External"/><Relationship Id="rId7" Type="http://schemas.openxmlformats.org/officeDocument/2006/relationships/hyperlink" Target="http://javascriptobfuscator.com/" TargetMode="External"/><Relationship Id="rId2" Type="http://schemas.openxmlformats.org/officeDocument/2006/relationships/hyperlink" Target="http://www.telerik.com/fiddler" TargetMode="External"/><Relationship Id="rId1" Type="http://schemas.openxmlformats.org/officeDocument/2006/relationships/slideLayout" Target="../slideLayouts/slideLayout2.xml"/><Relationship Id="rId6" Type="http://schemas.openxmlformats.org/officeDocument/2006/relationships/hyperlink" Target="http://www.jslint.com/" TargetMode="External"/><Relationship Id="rId5" Type="http://schemas.openxmlformats.org/officeDocument/2006/relationships/hyperlink" Target="http://www.css-validator.org/" TargetMode="External"/><Relationship Id="rId4" Type="http://schemas.openxmlformats.org/officeDocument/2006/relationships/hyperlink" Target="http://validator.w3.or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html5test.com/" TargetMode="External"/><Relationship Id="rId2" Type="http://schemas.openxmlformats.org/officeDocument/2006/relationships/hyperlink" Target="http://www.ecma-international.org/publications/standards/Ecma-262.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w3schools.com/tags/" TargetMode="External"/><Relationship Id="rId2" Type="http://schemas.openxmlformats.org/officeDocument/2006/relationships/hyperlink" Target="https://developer.mozilla.org/en-US/docs/Web/Guide/HTML/HTML5/HTML5_element_list"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HTML/Attribute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developer.mozilla.org/en-US/docs/Web/HTML/Attribute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nvu.com/" TargetMode="External"/><Relationship Id="rId2" Type="http://schemas.openxmlformats.org/officeDocument/2006/relationships/hyperlink" Target="http://www.adobe.com/fi/products/dreamweaver.html" TargetMode="External"/><Relationship Id="rId1" Type="http://schemas.openxmlformats.org/officeDocument/2006/relationships/slideLayout" Target="../slideLayouts/slideLayout2.xml"/><Relationship Id="rId4" Type="http://schemas.openxmlformats.org/officeDocument/2006/relationships/hyperlink" Target="http://www.kompozer.ne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aptana.com/" TargetMode="External"/><Relationship Id="rId7" Type="http://schemas.openxmlformats.org/officeDocument/2006/relationships/hyperlink" Target="http://brackets.io/" TargetMode="External"/><Relationship Id="rId2" Type="http://schemas.openxmlformats.org/officeDocument/2006/relationships/hyperlink" Target="http://www.sublimetext.com/3" TargetMode="External"/><Relationship Id="rId1" Type="http://schemas.openxmlformats.org/officeDocument/2006/relationships/slideLayout" Target="../slideLayouts/slideLayout2.xml"/><Relationship Id="rId6" Type="http://schemas.openxmlformats.org/officeDocument/2006/relationships/hyperlink" Target="https://netbeans.org/" TargetMode="External"/><Relationship Id="rId5" Type="http://schemas.openxmlformats.org/officeDocument/2006/relationships/hyperlink" Target="http://notepad-plus-plus.org/" TargetMode="External"/><Relationship Id="rId4" Type="http://schemas.openxmlformats.org/officeDocument/2006/relationships/hyperlink" Target="http://www.coffeecu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HTML 5</a:t>
            </a:r>
            <a:endParaRPr lang="fi-FI" dirty="0"/>
          </a:p>
        </p:txBody>
      </p:sp>
      <p:sp>
        <p:nvSpPr>
          <p:cNvPr id="3" name="Subtitle 2"/>
          <p:cNvSpPr>
            <a:spLocks noGrp="1"/>
          </p:cNvSpPr>
          <p:nvPr>
            <p:ph type="subTitle" idx="1"/>
          </p:nvPr>
        </p:nvSpPr>
        <p:spPr/>
        <p:txBody>
          <a:bodyPr/>
          <a:lstStyle/>
          <a:p>
            <a:r>
              <a:rPr lang="fi-FI" dirty="0" smtClean="0">
                <a:solidFill>
                  <a:schemeClr val="bg1"/>
                </a:solidFill>
              </a:rPr>
              <a:t>Markus Veijola</a:t>
            </a:r>
            <a:r>
              <a:rPr lang="fi-FI" dirty="0">
                <a:solidFill>
                  <a:schemeClr val="bg1"/>
                </a:solidFill>
              </a:rPr>
              <a:t/>
            </a:r>
            <a:br>
              <a:rPr lang="fi-FI" dirty="0">
                <a:solidFill>
                  <a:schemeClr val="bg1"/>
                </a:solidFill>
              </a:rPr>
            </a:br>
            <a:r>
              <a:rPr lang="fi-FI" sz="2400" dirty="0" smtClean="0">
                <a:solidFill>
                  <a:schemeClr val="bg1"/>
                </a:solidFill>
              </a:rPr>
              <a:t>March 2014</a:t>
            </a:r>
            <a:endParaRPr lang="fi-FI" dirty="0"/>
          </a:p>
        </p:txBody>
      </p:sp>
      <p:sp>
        <p:nvSpPr>
          <p:cNvPr id="4" name="Date Placeholder 3"/>
          <p:cNvSpPr>
            <a:spLocks noGrp="1"/>
          </p:cNvSpPr>
          <p:nvPr>
            <p:ph type="dt" sz="half" idx="10"/>
          </p:nvPr>
        </p:nvSpPr>
        <p:spPr/>
        <p:txBody>
          <a:bodyPr/>
          <a:lstStyle/>
          <a:p>
            <a:fld id="{4691B1D1-5A08-4681-9A72-9B2DED367437}" type="datetime1">
              <a:rPr lang="fi-FI" smtClean="0"/>
              <a:t>28.10.2014</a:t>
            </a:fld>
            <a:endParaRPr lang="fi-FI" dirty="0"/>
          </a:p>
        </p:txBody>
      </p:sp>
      <p:sp>
        <p:nvSpPr>
          <p:cNvPr id="5" name="Footer Placeholder 4"/>
          <p:cNvSpPr>
            <a:spLocks noGrp="1"/>
          </p:cNvSpPr>
          <p:nvPr>
            <p:ph type="ftr" sz="quarter" idx="11"/>
          </p:nvPr>
        </p:nvSpPr>
        <p:spPr/>
        <p:txBody>
          <a:bodyPr/>
          <a:lstStyle/>
          <a:p>
            <a:r>
              <a:rPr lang="fi-FI" dirty="0" smtClean="0"/>
              <a:t>Markus.veijola@opiframe.com</a:t>
            </a:r>
            <a:endParaRPr lang="fi-FI" dirty="0"/>
          </a:p>
        </p:txBody>
      </p:sp>
    </p:spTree>
    <p:extLst>
      <p:ext uri="{BB962C8B-B14F-4D97-AF65-F5344CB8AC3E}">
        <p14:creationId xmlns:p14="http://schemas.microsoft.com/office/powerpoint/2010/main" val="78869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Some other useful tools you might find handy:</a:t>
            </a:r>
          </a:p>
          <a:p>
            <a:pPr lvl="1"/>
            <a:r>
              <a:rPr lang="en-US" dirty="0" smtClean="0">
                <a:hlinkClick r:id="rId2"/>
              </a:rPr>
              <a:t>Fiddler</a:t>
            </a:r>
            <a:r>
              <a:rPr lang="en-US" dirty="0" smtClean="0"/>
              <a:t> tool for debugging HTTP traffic and more.</a:t>
            </a:r>
          </a:p>
          <a:p>
            <a:pPr lvl="1"/>
            <a:r>
              <a:rPr lang="en-US" dirty="0" err="1" smtClean="0">
                <a:hlinkClick r:id="rId3"/>
              </a:rPr>
              <a:t>Wampserver</a:t>
            </a:r>
            <a:r>
              <a:rPr lang="en-US" dirty="0" smtClean="0"/>
              <a:t> server for testing your web site in real environment (not over file protocol). Especially crucial if use AJAX technique in your web page.</a:t>
            </a:r>
          </a:p>
          <a:p>
            <a:pPr lvl="1"/>
            <a:r>
              <a:rPr lang="en-US" dirty="0" smtClean="0">
                <a:hlinkClick r:id="rId4"/>
              </a:rPr>
              <a:t>W3 Validator</a:t>
            </a:r>
            <a:r>
              <a:rPr lang="en-US" dirty="0" smtClean="0"/>
              <a:t> for validating and testing your HTML documents.</a:t>
            </a:r>
          </a:p>
          <a:p>
            <a:pPr lvl="1"/>
            <a:r>
              <a:rPr lang="en-US" dirty="0" smtClean="0">
                <a:hlinkClick r:id="rId5"/>
              </a:rPr>
              <a:t>CSS Validator</a:t>
            </a:r>
            <a:r>
              <a:rPr lang="en-US" dirty="0" smtClean="0"/>
              <a:t> for validating your CSS code.</a:t>
            </a:r>
          </a:p>
          <a:p>
            <a:pPr lvl="1"/>
            <a:r>
              <a:rPr lang="en-US" dirty="0" err="1" smtClean="0">
                <a:hlinkClick r:id="rId6"/>
              </a:rPr>
              <a:t>JSLint</a:t>
            </a:r>
            <a:r>
              <a:rPr lang="en-US" dirty="0"/>
              <a:t> The JavaScript Code Quality </a:t>
            </a:r>
            <a:r>
              <a:rPr lang="en-US" dirty="0" smtClean="0"/>
              <a:t>Tool.</a:t>
            </a:r>
          </a:p>
          <a:p>
            <a:pPr lvl="1"/>
            <a:r>
              <a:rPr lang="en-US" dirty="0" err="1" smtClean="0">
                <a:hlinkClick r:id="rId7"/>
              </a:rPr>
              <a:t>JavaCsript</a:t>
            </a:r>
            <a:r>
              <a:rPr lang="en-US" dirty="0" smtClean="0">
                <a:hlinkClick r:id="rId7"/>
              </a:rPr>
              <a:t> Obfuscator</a:t>
            </a:r>
            <a:r>
              <a:rPr lang="en-US" dirty="0" smtClean="0"/>
              <a:t> to obfuscate your JavaScript code from other people.</a:t>
            </a:r>
            <a:r>
              <a:rPr lang="en-US" dirty="0"/>
              <a:t/>
            </a:r>
            <a:br>
              <a:rPr lang="en-US" dirty="0"/>
            </a:b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Tools</a:t>
            </a:r>
          </a:p>
        </p:txBody>
      </p:sp>
    </p:spTree>
    <p:extLst>
      <p:ext uri="{BB962C8B-B14F-4D97-AF65-F5344CB8AC3E}">
        <p14:creationId xmlns:p14="http://schemas.microsoft.com/office/powerpoint/2010/main" val="361460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10000"/>
          </a:bodyPr>
          <a:lstStyle/>
          <a:p>
            <a:r>
              <a:rPr lang="en-US" dirty="0" smtClean="0"/>
              <a:t>When you create you web pages or web applications it is very important that you test your page at least with most used browsers like IE, Firefox, Chrome, Opera, Safari etc.</a:t>
            </a:r>
          </a:p>
          <a:p>
            <a:r>
              <a:rPr lang="en-US" dirty="0" smtClean="0"/>
              <a:t>Most browsers try to follow the W3C recommendations, but the are DIFFERENCES how they do that.</a:t>
            </a:r>
          </a:p>
          <a:p>
            <a:pPr lvl="1"/>
            <a:r>
              <a:rPr lang="en-US" dirty="0" smtClean="0"/>
              <a:t>If you use HTML5/CSS3 definitions there are big gaps between browsers.</a:t>
            </a:r>
          </a:p>
          <a:p>
            <a:pPr lvl="1"/>
            <a:r>
              <a:rPr lang="en-US" dirty="0" smtClean="0"/>
              <a:t>If you use JavaScript, some browsers supports some features in theirs own way, so make sure your JavaScript works in every browser or follow the standard </a:t>
            </a:r>
            <a:r>
              <a:rPr lang="en-US" dirty="0" smtClean="0">
                <a:hlinkClick r:id="rId2"/>
              </a:rPr>
              <a:t> </a:t>
            </a:r>
            <a:r>
              <a:rPr lang="en-US" dirty="0" err="1" smtClean="0">
                <a:hlinkClick r:id="rId2"/>
              </a:rPr>
              <a:t>Standard</a:t>
            </a:r>
            <a:r>
              <a:rPr lang="en-US" dirty="0" smtClean="0">
                <a:hlinkClick r:id="rId2"/>
              </a:rPr>
              <a:t> ECMA-262</a:t>
            </a:r>
            <a:endParaRPr lang="en-US" dirty="0" smtClean="0"/>
          </a:p>
          <a:p>
            <a:r>
              <a:rPr lang="en-US" dirty="0" smtClean="0"/>
              <a:t>To test HTML5 compatibility of browser you can use this tool: </a:t>
            </a:r>
            <a:r>
              <a:rPr lang="en-US" dirty="0" smtClean="0">
                <a:hlinkClick r:id="rId3"/>
              </a:rPr>
              <a:t>HTML5 Test</a:t>
            </a:r>
            <a:endParaRPr lang="en-US" dirty="0" smtClean="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About Browsers</a:t>
            </a:r>
            <a:endParaRPr lang="en-US" dirty="0"/>
          </a:p>
        </p:txBody>
      </p:sp>
    </p:spTree>
    <p:extLst>
      <p:ext uri="{BB962C8B-B14F-4D97-AF65-F5344CB8AC3E}">
        <p14:creationId xmlns:p14="http://schemas.microsoft.com/office/powerpoint/2010/main" val="150795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HTML is a language for describing web pages</a:t>
            </a:r>
            <a:r>
              <a:rPr lang="en-US" dirty="0" smtClean="0"/>
              <a:t>. The content is stored in file with ‘.html’ prefix. Usually this file is stored in some www server in Internet. </a:t>
            </a:r>
          </a:p>
          <a:p>
            <a:r>
              <a:rPr lang="en-US" dirty="0" smtClean="0"/>
              <a:t>One </a:t>
            </a:r>
            <a:r>
              <a:rPr lang="en-US" i="1" dirty="0" smtClean="0"/>
              <a:t>usually</a:t>
            </a:r>
            <a:r>
              <a:rPr lang="en-US" dirty="0" smtClean="0"/>
              <a:t> uses a browser to download and display that content.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How It Works?</a:t>
            </a:r>
            <a:endParaRPr lang="en-US" dirty="0"/>
          </a:p>
        </p:txBody>
      </p:sp>
      <p:sp>
        <p:nvSpPr>
          <p:cNvPr id="6" name="Suorakulmio 5"/>
          <p:cNvSpPr/>
          <p:nvPr/>
        </p:nvSpPr>
        <p:spPr>
          <a:xfrm>
            <a:off x="971600" y="4149080"/>
            <a:ext cx="1224136"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Browser</a:t>
            </a:r>
            <a:endParaRPr lang="en-US" dirty="0"/>
          </a:p>
        </p:txBody>
      </p:sp>
      <p:sp>
        <p:nvSpPr>
          <p:cNvPr id="7" name="Suorakulmio 6"/>
          <p:cNvSpPr/>
          <p:nvPr/>
        </p:nvSpPr>
        <p:spPr>
          <a:xfrm>
            <a:off x="6084167" y="4075053"/>
            <a:ext cx="1224136"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endParaRPr lang="en-US" dirty="0"/>
          </a:p>
        </p:txBody>
      </p:sp>
      <p:cxnSp>
        <p:nvCxnSpPr>
          <p:cNvPr id="9" name="Suora nuoliyhdysviiva 8"/>
          <p:cNvCxnSpPr/>
          <p:nvPr/>
        </p:nvCxnSpPr>
        <p:spPr>
          <a:xfrm>
            <a:off x="2267744" y="4509120"/>
            <a:ext cx="3816423" cy="19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kstiruutu 10"/>
          <p:cNvSpPr txBox="1"/>
          <p:nvPr/>
        </p:nvSpPr>
        <p:spPr>
          <a:xfrm>
            <a:off x="2467167" y="4114673"/>
            <a:ext cx="3163045" cy="369332"/>
          </a:xfrm>
          <a:prstGeom prst="rect">
            <a:avLst/>
          </a:prstGeom>
          <a:noFill/>
        </p:spPr>
        <p:txBody>
          <a:bodyPr wrap="none" rtlCol="0">
            <a:spAutoFit/>
          </a:bodyPr>
          <a:lstStyle/>
          <a:p>
            <a:r>
              <a:rPr lang="en-US" dirty="0" smtClean="0"/>
              <a:t>HTTP Request (www.kaleva.fi)</a:t>
            </a:r>
            <a:endParaRPr lang="en-US" dirty="0"/>
          </a:p>
        </p:txBody>
      </p:sp>
      <p:cxnSp>
        <p:nvCxnSpPr>
          <p:cNvPr id="13" name="Suora nuoliyhdysviiva 12"/>
          <p:cNvCxnSpPr/>
          <p:nvPr/>
        </p:nvCxnSpPr>
        <p:spPr>
          <a:xfrm flipH="1">
            <a:off x="2195736" y="5373216"/>
            <a:ext cx="3888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kstiruutu 13"/>
          <p:cNvSpPr txBox="1"/>
          <p:nvPr/>
        </p:nvSpPr>
        <p:spPr>
          <a:xfrm>
            <a:off x="2385976" y="4953654"/>
            <a:ext cx="3560590" cy="369332"/>
          </a:xfrm>
          <a:prstGeom prst="rect">
            <a:avLst/>
          </a:prstGeom>
          <a:noFill/>
        </p:spPr>
        <p:txBody>
          <a:bodyPr wrap="none" rtlCol="0">
            <a:spAutoFit/>
          </a:bodyPr>
          <a:lstStyle/>
          <a:p>
            <a:r>
              <a:rPr lang="en-US" dirty="0" smtClean="0"/>
              <a:t>HTTP Response (HTML Document)</a:t>
            </a:r>
            <a:endParaRPr lang="en-US" dirty="0"/>
          </a:p>
        </p:txBody>
      </p:sp>
    </p:spTree>
    <p:extLst>
      <p:ext uri="{BB962C8B-B14F-4D97-AF65-F5344CB8AC3E}">
        <p14:creationId xmlns:p14="http://schemas.microsoft.com/office/powerpoint/2010/main" val="4230443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smtClean="0"/>
              <a:t>Here is the scenario:</a:t>
            </a:r>
          </a:p>
          <a:p>
            <a:pPr lvl="1"/>
            <a:r>
              <a:rPr lang="en-US" dirty="0" smtClean="0"/>
              <a:t>You open a browser, write some URL address (www.kaleva.fi) and hit the Enter.</a:t>
            </a:r>
          </a:p>
          <a:p>
            <a:pPr lvl="1"/>
            <a:r>
              <a:rPr lang="en-US" dirty="0" smtClean="0"/>
              <a:t>The browser sends a GET request to the domain defined in the URL address.</a:t>
            </a:r>
          </a:p>
          <a:p>
            <a:pPr lvl="1"/>
            <a:r>
              <a:rPr lang="en-US" dirty="0" smtClean="0"/>
              <a:t>The domain (server) handles the request and searches a file with the name </a:t>
            </a:r>
            <a:r>
              <a:rPr lang="en-US" b="1" i="1" dirty="0" smtClean="0"/>
              <a:t>index.html</a:t>
            </a:r>
            <a:r>
              <a:rPr lang="en-US" dirty="0" smtClean="0"/>
              <a:t> from server disk. </a:t>
            </a:r>
          </a:p>
          <a:p>
            <a:pPr lvl="1"/>
            <a:r>
              <a:rPr lang="en-US" dirty="0" smtClean="0"/>
              <a:t>The server returns the index.html file as an response to browser.</a:t>
            </a:r>
          </a:p>
          <a:p>
            <a:pPr lvl="1"/>
            <a:r>
              <a:rPr lang="en-US" dirty="0" smtClean="0"/>
              <a:t>Browser gets the response, reads and processes the index.html file, creates an DOM (document Object Model) from that file and renders the content in browser window.</a:t>
            </a:r>
          </a:p>
          <a:p>
            <a:pPr lvl="1"/>
            <a:r>
              <a:rPr lang="en-US" dirty="0" smtClean="0"/>
              <a:t>If HTML document contains tags for images, video, embedded object, audio, JavaScript</a:t>
            </a:r>
            <a:r>
              <a:rPr lang="en-US" dirty="0"/>
              <a:t> </a:t>
            </a:r>
            <a:r>
              <a:rPr lang="en-US" dirty="0" smtClean="0"/>
              <a:t>or CSS files </a:t>
            </a:r>
            <a:r>
              <a:rPr lang="en-US" b="1" i="1" dirty="0" smtClean="0"/>
              <a:t>the browser loads each of these files from the server using separate HTTP request</a:t>
            </a:r>
            <a:r>
              <a:rPr lang="en-US" dirty="0" smtClean="0"/>
              <a: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lstStyle/>
          <a:p>
            <a:r>
              <a:rPr lang="en-US" dirty="0"/>
              <a:t>How It Works?</a:t>
            </a:r>
          </a:p>
        </p:txBody>
      </p:sp>
    </p:spTree>
    <p:extLst>
      <p:ext uri="{BB962C8B-B14F-4D97-AF65-F5344CB8AC3E}">
        <p14:creationId xmlns:p14="http://schemas.microsoft.com/office/powerpoint/2010/main" val="2366209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smtClean="0"/>
              <a:t>HTML Document</a:t>
            </a:r>
            <a:endParaRPr lang="en-US" dirty="0"/>
          </a:p>
        </p:txBody>
      </p:sp>
      <p:sp>
        <p:nvSpPr>
          <p:cNvPr id="4" name="Päivämäärän paikkamerkki 3"/>
          <p:cNvSpPr>
            <a:spLocks noGrp="1"/>
          </p:cNvSpPr>
          <p:nvPr>
            <p:ph type="dt" sz="half" idx="10"/>
          </p:nvPr>
        </p:nvSpPr>
        <p:spPr/>
        <p:txBody>
          <a:bodyPr/>
          <a:lstStyle/>
          <a:p>
            <a:fld id="{327DBA9D-E4B6-4518-8786-B9C2F86DE51A}" type="datetime1">
              <a:rPr lang="fi-FI" smtClean="0"/>
              <a:t>28.10.2014</a:t>
            </a:fld>
            <a:endParaRPr lang="fi-FI" dirty="0"/>
          </a:p>
        </p:txBody>
      </p:sp>
      <p:sp>
        <p:nvSpPr>
          <p:cNvPr id="5" name="Alatunnisteen paikkamerkki 4"/>
          <p:cNvSpPr>
            <a:spLocks noGrp="1"/>
          </p:cNvSpPr>
          <p:nvPr>
            <p:ph type="ftr" sz="quarter" idx="11"/>
          </p:nvPr>
        </p:nvSpPr>
        <p:spPr/>
        <p:txBody>
          <a:bodyPr/>
          <a:lstStyle/>
          <a:p>
            <a:endParaRPr lang="fi-FI" dirty="0"/>
          </a:p>
        </p:txBody>
      </p:sp>
    </p:spTree>
    <p:extLst>
      <p:ext uri="{BB962C8B-B14F-4D97-AF65-F5344CB8AC3E}">
        <p14:creationId xmlns:p14="http://schemas.microsoft.com/office/powerpoint/2010/main" val="2079324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HTML document is composed by using predefined (opening and closing) tags with angle brackets and attributes which browser  can understand/process.</a:t>
            </a:r>
          </a:p>
          <a:p>
            <a:r>
              <a:rPr lang="en-US" dirty="0" smtClean="0"/>
              <a:t>HTML document </a:t>
            </a:r>
            <a:r>
              <a:rPr lang="en-US" b="1" dirty="0" smtClean="0"/>
              <a:t>is an hierarchal tree of HTML elements/tags</a:t>
            </a:r>
            <a:r>
              <a:rPr lang="en-US" dirty="0" smtClean="0"/>
              <a:t>. </a:t>
            </a:r>
          </a:p>
          <a:p>
            <a:r>
              <a:rPr lang="en-US" dirty="0" smtClean="0"/>
              <a:t>Here are few links where the tag names and purposes are defined:</a:t>
            </a:r>
          </a:p>
          <a:p>
            <a:pPr lvl="1"/>
            <a:r>
              <a:rPr lang="en-US" dirty="0" smtClean="0">
                <a:hlinkClick r:id="rId2"/>
              </a:rPr>
              <a:t>HTML5 Element List</a:t>
            </a:r>
            <a:endParaRPr lang="en-US" dirty="0" smtClean="0"/>
          </a:p>
          <a:p>
            <a:pPr lvl="1"/>
            <a:r>
              <a:rPr lang="en-US" dirty="0" smtClean="0">
                <a:hlinkClick r:id="rId3"/>
              </a:rPr>
              <a:t>W3School Tag List</a:t>
            </a:r>
            <a:endParaRPr lang="en-US" dirty="0" smtClean="0"/>
          </a:p>
          <a:p>
            <a:r>
              <a:rPr lang="en-US" dirty="0" smtClean="0"/>
              <a:t>Here link to all HTML tag attributes:</a:t>
            </a:r>
          </a:p>
          <a:p>
            <a:pPr lvl="1"/>
            <a:r>
              <a:rPr lang="en-US" dirty="0" smtClean="0">
                <a:hlinkClick r:id="rId4"/>
              </a:rPr>
              <a:t>HTML Attribute Reference</a:t>
            </a:r>
            <a:endParaRPr lang="en-US" dirty="0" smtClean="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lstStyle/>
          <a:p>
            <a:r>
              <a:rPr lang="en-US" dirty="0" smtClean="0"/>
              <a:t>HTML Document</a:t>
            </a:r>
            <a:endParaRPr lang="en-US" dirty="0"/>
          </a:p>
        </p:txBody>
      </p:sp>
    </p:spTree>
    <p:extLst>
      <p:ext uri="{BB962C8B-B14F-4D97-AF65-F5344CB8AC3E}">
        <p14:creationId xmlns:p14="http://schemas.microsoft.com/office/powerpoint/2010/main" val="2900542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Kuva 19"/>
          <p:cNvPicPr>
            <a:picLocks noChangeAspect="1"/>
          </p:cNvPicPr>
          <p:nvPr/>
        </p:nvPicPr>
        <p:blipFill>
          <a:blip r:embed="rId2"/>
          <a:stretch>
            <a:fillRect/>
          </a:stretch>
        </p:blipFill>
        <p:spPr>
          <a:xfrm>
            <a:off x="1763688" y="2793150"/>
            <a:ext cx="4467225" cy="2305050"/>
          </a:xfrm>
          <a:prstGeom prst="rect">
            <a:avLst/>
          </a:prstGeom>
        </p:spPr>
      </p:pic>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lstStyle/>
          <a:p>
            <a:r>
              <a:rPr lang="en-US" dirty="0" smtClean="0"/>
              <a:t>Minimalist Example</a:t>
            </a:r>
            <a:endParaRPr lang="en-US" dirty="0"/>
          </a:p>
        </p:txBody>
      </p:sp>
      <p:cxnSp>
        <p:nvCxnSpPr>
          <p:cNvPr id="8" name="Suora nuoliyhdysviiva 7"/>
          <p:cNvCxnSpPr/>
          <p:nvPr/>
        </p:nvCxnSpPr>
        <p:spPr>
          <a:xfrm>
            <a:off x="1171839" y="3027621"/>
            <a:ext cx="576064"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a:off x="223258" y="2719669"/>
            <a:ext cx="1388522" cy="369332"/>
          </a:xfrm>
          <a:prstGeom prst="rect">
            <a:avLst/>
          </a:prstGeom>
          <a:noFill/>
        </p:spPr>
        <p:txBody>
          <a:bodyPr wrap="none" rtlCol="0">
            <a:spAutoFit/>
          </a:bodyPr>
          <a:lstStyle/>
          <a:p>
            <a:r>
              <a:rPr lang="en-US" dirty="0" smtClean="0"/>
              <a:t>Opening tag</a:t>
            </a:r>
            <a:endParaRPr lang="en-US" dirty="0"/>
          </a:p>
        </p:txBody>
      </p:sp>
      <p:cxnSp>
        <p:nvCxnSpPr>
          <p:cNvPr id="11" name="Suora nuoliyhdysviiva 10"/>
          <p:cNvCxnSpPr/>
          <p:nvPr/>
        </p:nvCxnSpPr>
        <p:spPr>
          <a:xfrm flipH="1">
            <a:off x="3125312" y="2969157"/>
            <a:ext cx="144016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kstiruutu 11"/>
          <p:cNvSpPr txBox="1"/>
          <p:nvPr/>
        </p:nvSpPr>
        <p:spPr>
          <a:xfrm>
            <a:off x="4532455" y="2701224"/>
            <a:ext cx="2406428" cy="369332"/>
          </a:xfrm>
          <a:prstGeom prst="rect">
            <a:avLst/>
          </a:prstGeom>
          <a:noFill/>
        </p:spPr>
        <p:txBody>
          <a:bodyPr wrap="none" rtlCol="0">
            <a:spAutoFit/>
          </a:bodyPr>
          <a:lstStyle/>
          <a:p>
            <a:r>
              <a:rPr lang="en-US" dirty="0" smtClean="0"/>
              <a:t>Attribute and it’s value</a:t>
            </a:r>
            <a:endParaRPr lang="en-US" dirty="0"/>
          </a:p>
        </p:txBody>
      </p:sp>
      <p:cxnSp>
        <p:nvCxnSpPr>
          <p:cNvPr id="15" name="Suora nuoliyhdysviiva 14"/>
          <p:cNvCxnSpPr/>
          <p:nvPr/>
        </p:nvCxnSpPr>
        <p:spPr>
          <a:xfrm flipH="1">
            <a:off x="2964582" y="3573016"/>
            <a:ext cx="1032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kstiruutu 15"/>
          <p:cNvSpPr txBox="1"/>
          <p:nvPr/>
        </p:nvSpPr>
        <p:spPr>
          <a:xfrm>
            <a:off x="3957145" y="3403319"/>
            <a:ext cx="1764196" cy="369332"/>
          </a:xfrm>
          <a:prstGeom prst="rect">
            <a:avLst/>
          </a:prstGeom>
          <a:noFill/>
        </p:spPr>
        <p:txBody>
          <a:bodyPr wrap="square" rtlCol="0">
            <a:spAutoFit/>
          </a:bodyPr>
          <a:lstStyle/>
          <a:p>
            <a:r>
              <a:rPr lang="en-US" dirty="0" smtClean="0"/>
              <a:t>Child Element</a:t>
            </a:r>
            <a:endParaRPr lang="en-US" dirty="0"/>
          </a:p>
        </p:txBody>
      </p:sp>
      <p:cxnSp>
        <p:nvCxnSpPr>
          <p:cNvPr id="18" name="Suora nuoliyhdysviiva 17"/>
          <p:cNvCxnSpPr/>
          <p:nvPr/>
        </p:nvCxnSpPr>
        <p:spPr>
          <a:xfrm flipH="1" flipV="1">
            <a:off x="2536191" y="4981993"/>
            <a:ext cx="948407"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kstiruutu 18"/>
          <p:cNvSpPr txBox="1"/>
          <p:nvPr/>
        </p:nvSpPr>
        <p:spPr>
          <a:xfrm>
            <a:off x="3554339" y="4981993"/>
            <a:ext cx="1284904" cy="369332"/>
          </a:xfrm>
          <a:prstGeom prst="rect">
            <a:avLst/>
          </a:prstGeom>
          <a:noFill/>
        </p:spPr>
        <p:txBody>
          <a:bodyPr wrap="none" rtlCol="0">
            <a:spAutoFit/>
          </a:bodyPr>
          <a:lstStyle/>
          <a:p>
            <a:r>
              <a:rPr lang="en-US" dirty="0" smtClean="0"/>
              <a:t>Closing Tag</a:t>
            </a:r>
            <a:endParaRPr lang="en-US" dirty="0"/>
          </a:p>
        </p:txBody>
      </p:sp>
    </p:spTree>
    <p:extLst>
      <p:ext uri="{BB962C8B-B14F-4D97-AF65-F5344CB8AC3E}">
        <p14:creationId xmlns:p14="http://schemas.microsoft.com/office/powerpoint/2010/main" val="2254034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a:t>
            </a:r>
            <a:r>
              <a:rPr lang="en-US" dirty="0"/>
              <a:t>&lt;!DOCTYPE&gt; declaration must be the very first thing in your HTML </a:t>
            </a:r>
            <a:r>
              <a:rPr lang="en-US" dirty="0" smtClean="0"/>
              <a:t>document.</a:t>
            </a:r>
          </a:p>
          <a:p>
            <a:r>
              <a:rPr lang="en-US" dirty="0" smtClean="0"/>
              <a:t>Is </a:t>
            </a:r>
            <a:r>
              <a:rPr lang="en-US" dirty="0"/>
              <a:t>not an HTML </a:t>
            </a:r>
            <a:r>
              <a:rPr lang="en-US" dirty="0" smtClean="0"/>
              <a:t>tag -&gt; </a:t>
            </a:r>
            <a:r>
              <a:rPr lang="en-US" dirty="0"/>
              <a:t>it is an instruction to the web browser about what version of HTML the page is written in</a:t>
            </a:r>
            <a:r>
              <a:rPr lang="en-US" dirty="0" smtClean="0"/>
              <a:t>.</a:t>
            </a:r>
          </a:p>
          <a:p>
            <a:r>
              <a:rPr lang="en-US" dirty="0"/>
              <a:t>Always add the &lt;!DOCTYPE&gt; declaration to your HTML documents, so that the browser knows what type of document to expect.</a:t>
            </a:r>
            <a:endParaRPr lang="en-US" dirty="0" smtClean="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normAutofit fontScale="90000"/>
          </a:bodyPr>
          <a:lstStyle/>
          <a:p>
            <a:r>
              <a:rPr lang="fi-FI" dirty="0"/>
              <a:t>HTML &lt;!DOCTYPE&gt; </a:t>
            </a:r>
            <a:r>
              <a:rPr lang="en-US" dirty="0" smtClean="0"/>
              <a:t>Declaration</a:t>
            </a:r>
            <a:r>
              <a:rPr lang="fi-FI" b="1" dirty="0"/>
              <a:t/>
            </a:r>
            <a:br>
              <a:rPr lang="fi-FI" b="1" dirty="0"/>
            </a:br>
            <a:endParaRPr lang="en-US" dirty="0"/>
          </a:p>
        </p:txBody>
      </p:sp>
    </p:spTree>
    <p:extLst>
      <p:ext uri="{BB962C8B-B14F-4D97-AF65-F5344CB8AC3E}">
        <p14:creationId xmlns:p14="http://schemas.microsoft.com/office/powerpoint/2010/main" val="2153922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Tells </a:t>
            </a:r>
            <a:r>
              <a:rPr lang="en-US" dirty="0"/>
              <a:t>the browser that this is an HTML document</a:t>
            </a:r>
            <a:r>
              <a:rPr lang="en-US" dirty="0" smtClean="0"/>
              <a:t>.</a:t>
            </a:r>
          </a:p>
          <a:p>
            <a:r>
              <a:rPr lang="en-US" dirty="0"/>
              <a:t>Must be </a:t>
            </a:r>
            <a:r>
              <a:rPr lang="en-US" dirty="0" smtClean="0"/>
              <a:t>the root element of any </a:t>
            </a:r>
            <a:r>
              <a:rPr lang="en-US" dirty="0"/>
              <a:t>HTML </a:t>
            </a:r>
            <a:r>
              <a:rPr lang="en-US" dirty="0" smtClean="0"/>
              <a:t>document (meaning all other elements in your HTML document must be child elements of this).</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normAutofit fontScale="90000"/>
          </a:bodyPr>
          <a:lstStyle/>
          <a:p>
            <a:r>
              <a:rPr lang="fi-FI" b="1" i="1" dirty="0"/>
              <a:t>HTML &lt;html&gt; Tag</a:t>
            </a:r>
            <a:r>
              <a:rPr lang="fi-FI" b="1" dirty="0"/>
              <a:t/>
            </a:r>
            <a:br>
              <a:rPr lang="fi-FI" b="1" dirty="0"/>
            </a:br>
            <a:endParaRPr lang="en-US" dirty="0"/>
          </a:p>
        </p:txBody>
      </p:sp>
    </p:spTree>
    <p:extLst>
      <p:ext uri="{BB962C8B-B14F-4D97-AF65-F5344CB8AC3E}">
        <p14:creationId xmlns:p14="http://schemas.microsoft.com/office/powerpoint/2010/main" val="3072205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smtClean="0"/>
              <a:t>Is a container element to all ‘not visible for user’ content such as </a:t>
            </a:r>
            <a:r>
              <a:rPr lang="fi-FI" dirty="0"/>
              <a:t>scripts, </a:t>
            </a:r>
            <a:r>
              <a:rPr lang="en-US" dirty="0" smtClean="0"/>
              <a:t>styles</a:t>
            </a:r>
            <a:r>
              <a:rPr lang="fi-FI" dirty="0" smtClean="0"/>
              <a:t> and </a:t>
            </a:r>
            <a:r>
              <a:rPr lang="fi-FI" dirty="0" err="1"/>
              <a:t>meta</a:t>
            </a:r>
            <a:r>
              <a:rPr lang="fi-FI" dirty="0"/>
              <a:t> </a:t>
            </a:r>
            <a:r>
              <a:rPr lang="en-US" dirty="0" smtClean="0"/>
              <a:t>information</a:t>
            </a:r>
            <a:r>
              <a:rPr lang="fi-FI" dirty="0" smtClean="0"/>
              <a:t>.</a:t>
            </a:r>
          </a:p>
          <a:p>
            <a:r>
              <a:rPr lang="fi-FI" dirty="0" smtClean="0"/>
              <a:t>Execption for </a:t>
            </a:r>
            <a:r>
              <a:rPr lang="fi-FI" dirty="0" err="1" smtClean="0"/>
              <a:t>previous</a:t>
            </a:r>
            <a:r>
              <a:rPr lang="fi-FI" dirty="0" smtClean="0"/>
              <a:t> is a </a:t>
            </a:r>
            <a:r>
              <a:rPr lang="fi-FI" dirty="0" err="1" smtClean="0"/>
              <a:t>title</a:t>
            </a:r>
            <a:r>
              <a:rPr lang="fi-FI" dirty="0" smtClean="0"/>
              <a:t> </a:t>
            </a:r>
            <a:r>
              <a:rPr lang="fi-FI" dirty="0" err="1" smtClean="0"/>
              <a:t>tag</a:t>
            </a:r>
            <a:r>
              <a:rPr lang="fi-FI" dirty="0" smtClean="0"/>
              <a:t> </a:t>
            </a:r>
            <a:r>
              <a:rPr lang="fi-FI" dirty="0" err="1" smtClean="0"/>
              <a:t>which</a:t>
            </a:r>
            <a:r>
              <a:rPr lang="fi-FI" dirty="0" smtClean="0"/>
              <a:t> </a:t>
            </a:r>
            <a:r>
              <a:rPr lang="fi-FI" dirty="0" err="1" smtClean="0"/>
              <a:t>content</a:t>
            </a:r>
            <a:r>
              <a:rPr lang="fi-FI" dirty="0" smtClean="0"/>
              <a:t> </a:t>
            </a:r>
            <a:r>
              <a:rPr lang="fi-FI" dirty="0" err="1" smtClean="0"/>
              <a:t>user</a:t>
            </a:r>
            <a:r>
              <a:rPr lang="fi-FI" dirty="0" smtClean="0"/>
              <a:t> </a:t>
            </a:r>
            <a:r>
              <a:rPr lang="fi-FI" dirty="0" err="1" smtClean="0"/>
              <a:t>can</a:t>
            </a:r>
            <a:r>
              <a:rPr lang="fi-FI" dirty="0" smtClean="0"/>
              <a:t> </a:t>
            </a:r>
            <a:r>
              <a:rPr lang="fi-FI" dirty="0" err="1" smtClean="0"/>
              <a:t>see</a:t>
            </a:r>
            <a:r>
              <a:rPr lang="fi-FI" dirty="0" smtClean="0"/>
              <a:t> in </a:t>
            </a:r>
            <a:r>
              <a:rPr lang="fi-FI" dirty="0" err="1" smtClean="0"/>
              <a:t>browser</a:t>
            </a:r>
            <a:r>
              <a:rPr lang="fi-FI" dirty="0" smtClean="0"/>
              <a:t> </a:t>
            </a:r>
            <a:r>
              <a:rPr lang="en-US" dirty="0" smtClean="0"/>
              <a:t>toolbar.</a:t>
            </a:r>
          </a:p>
          <a:p>
            <a:r>
              <a:rPr lang="en-US" dirty="0"/>
              <a:t>The following elements can go inside the &lt;head&gt; element:</a:t>
            </a:r>
          </a:p>
          <a:p>
            <a:pPr lvl="1"/>
            <a:r>
              <a:rPr lang="en-US" dirty="0"/>
              <a:t>&lt;title&gt; (this element is required in the head section)</a:t>
            </a:r>
          </a:p>
          <a:p>
            <a:pPr lvl="1"/>
            <a:r>
              <a:rPr lang="en-US" dirty="0"/>
              <a:t>&lt;style&gt;</a:t>
            </a:r>
          </a:p>
          <a:p>
            <a:pPr lvl="1"/>
            <a:r>
              <a:rPr lang="en-US" dirty="0"/>
              <a:t>&lt;base&gt;</a:t>
            </a:r>
          </a:p>
          <a:p>
            <a:pPr lvl="1"/>
            <a:r>
              <a:rPr lang="en-US" dirty="0"/>
              <a:t>&lt;link&gt;</a:t>
            </a:r>
          </a:p>
          <a:p>
            <a:pPr lvl="1"/>
            <a:r>
              <a:rPr lang="en-US" dirty="0"/>
              <a:t>&lt;meta&gt;</a:t>
            </a:r>
          </a:p>
          <a:p>
            <a:pPr lvl="1"/>
            <a:r>
              <a:rPr lang="en-US" dirty="0"/>
              <a:t>&lt;</a:t>
            </a:r>
            <a:r>
              <a:rPr lang="en-US" dirty="0" smtClean="0"/>
              <a:t>script&gt;</a:t>
            </a:r>
            <a:endParaRPr lang="en-US" dirty="0"/>
          </a:p>
          <a:p>
            <a:pPr lvl="1"/>
            <a:r>
              <a:rPr lang="en-US" dirty="0"/>
              <a:t>&lt;</a:t>
            </a:r>
            <a:r>
              <a:rPr lang="en-US" dirty="0" err="1"/>
              <a:t>noscript</a:t>
            </a:r>
            <a:r>
              <a:rPr lang="en-US" dirty="0"/>
              <a:t>&gt;</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b="1" dirty="0"/>
              <a:t>HTML &lt;</a:t>
            </a:r>
            <a:r>
              <a:rPr lang="fi-FI" b="1" dirty="0" err="1"/>
              <a:t>head</a:t>
            </a:r>
            <a:r>
              <a:rPr lang="fi-FI" b="1" dirty="0"/>
              <a:t>&gt; </a:t>
            </a:r>
            <a:r>
              <a:rPr lang="fi-FI" b="1" dirty="0" err="1"/>
              <a:t>Tag</a:t>
            </a:r>
            <a:r>
              <a:rPr lang="fi-FI" b="1" dirty="0"/>
              <a:t/>
            </a:r>
            <a:br>
              <a:rPr lang="fi-FI" b="1" dirty="0"/>
            </a:br>
            <a:endParaRPr lang="en-US" dirty="0"/>
          </a:p>
        </p:txBody>
      </p:sp>
    </p:spTree>
    <p:extLst>
      <p:ext uri="{BB962C8B-B14F-4D97-AF65-F5344CB8AC3E}">
        <p14:creationId xmlns:p14="http://schemas.microsoft.com/office/powerpoint/2010/main" val="68312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fontScale="85000" lnSpcReduction="20000"/>
          </a:bodyPr>
          <a:lstStyle/>
          <a:p>
            <a:r>
              <a:rPr lang="en-US" b="1" dirty="0"/>
              <a:t>HTML</a:t>
            </a:r>
            <a:r>
              <a:rPr lang="en-US" dirty="0"/>
              <a:t> or </a:t>
            </a:r>
            <a:r>
              <a:rPr lang="en-US" b="1" dirty="0" smtClean="0"/>
              <a:t>Hypertext </a:t>
            </a:r>
            <a:r>
              <a:rPr lang="en-US" b="1" dirty="0"/>
              <a:t>Markup Language</a:t>
            </a:r>
            <a:r>
              <a:rPr lang="en-US" dirty="0"/>
              <a:t> is the main markup language for creating web </a:t>
            </a:r>
            <a:r>
              <a:rPr lang="en-US" dirty="0" smtClean="0"/>
              <a:t>pages that display information in web browser.</a:t>
            </a:r>
          </a:p>
          <a:p>
            <a:r>
              <a:rPr lang="en-US" dirty="0" smtClean="0"/>
              <a:t>HTML is not a </a:t>
            </a:r>
            <a:r>
              <a:rPr lang="en-US" i="1" dirty="0" smtClean="0"/>
              <a:t>programming language </a:t>
            </a:r>
            <a:r>
              <a:rPr lang="en-US" dirty="0" smtClean="0"/>
              <a:t>it is a markup/declarative language.</a:t>
            </a:r>
          </a:p>
          <a:p>
            <a:r>
              <a:rPr lang="en-US" dirty="0" smtClean="0"/>
              <a:t>HTML is written in form of HTML elements or tags enclosed in angle brackets like &lt;body&gt;.</a:t>
            </a:r>
          </a:p>
          <a:p>
            <a:r>
              <a:rPr lang="en-US" dirty="0"/>
              <a:t>HTML elements form the building blocks of all websites. HTML allows images and objects to be embedded and can be used to create interactive forms. </a:t>
            </a:r>
            <a:endParaRPr lang="en-US" dirty="0" smtClean="0"/>
          </a:p>
          <a:p>
            <a:r>
              <a:rPr lang="en-US" dirty="0" smtClean="0"/>
              <a:t>It </a:t>
            </a:r>
            <a:r>
              <a:rPr lang="en-US" dirty="0"/>
              <a:t>provides a means to create structured documents by denoting structural semantics for text such as headings, paragraphs, lists, links, quotes and other items. </a:t>
            </a:r>
            <a:endParaRPr lang="en-US" dirty="0" smtClean="0"/>
          </a:p>
          <a:p>
            <a:r>
              <a:rPr lang="en-US" dirty="0" smtClean="0"/>
              <a:t>It </a:t>
            </a:r>
            <a:r>
              <a:rPr lang="en-US" dirty="0"/>
              <a:t>can embed scripts written in languages such as JavaScript which affect the behavior of HTML web pages</a:t>
            </a:r>
            <a:r>
              <a:rPr lang="en-US" dirty="0" smtClean="0"/>
              <a:t>.</a:t>
            </a:r>
          </a:p>
          <a:p>
            <a:pPr marL="0" indent="0">
              <a:buNone/>
            </a:pPr>
            <a:endParaRPr lang="en-US" dirty="0" smtClean="0"/>
          </a:p>
          <a:p>
            <a:endParaRPr lang="en-US" dirty="0" smtClean="0"/>
          </a:p>
          <a:p>
            <a:endParaRPr lang="fi-FI" dirty="0"/>
          </a:p>
        </p:txBody>
      </p:sp>
      <p:sp>
        <p:nvSpPr>
          <p:cNvPr id="4" name="Date Placeholder 3"/>
          <p:cNvSpPr>
            <a:spLocks noGrp="1"/>
          </p:cNvSpPr>
          <p:nvPr>
            <p:ph type="dt" sz="half" idx="10"/>
          </p:nvPr>
        </p:nvSpPr>
        <p:spPr/>
        <p:txBody>
          <a:bodyPr/>
          <a:lstStyle/>
          <a:p>
            <a:fld id="{15714908-B9A4-40F7-871E-9BC4195B2576}" type="datetime1">
              <a:rPr lang="fi-FI" smtClean="0"/>
              <a:t>28.10.2014</a:t>
            </a:fld>
            <a:endParaRPr lang="fi-FI" dirty="0"/>
          </a:p>
        </p:txBody>
      </p:sp>
      <p:sp>
        <p:nvSpPr>
          <p:cNvPr id="5" name="Footer Placeholder 4"/>
          <p:cNvSpPr>
            <a:spLocks noGrp="1"/>
          </p:cNvSpPr>
          <p:nvPr>
            <p:ph type="ftr" sz="quarter" idx="11"/>
          </p:nvPr>
        </p:nvSpPr>
        <p:spPr/>
        <p:txBody>
          <a:bodyPr/>
          <a:lstStyle/>
          <a:p>
            <a:endParaRPr lang="fi-FI" dirty="0"/>
          </a:p>
        </p:txBody>
      </p:sp>
      <p:sp>
        <p:nvSpPr>
          <p:cNvPr id="8" name="Title 7"/>
          <p:cNvSpPr>
            <a:spLocks noGrp="1"/>
          </p:cNvSpPr>
          <p:nvPr>
            <p:ph type="title"/>
          </p:nvPr>
        </p:nvSpPr>
        <p:spPr/>
        <p:txBody>
          <a:bodyPr/>
          <a:lstStyle/>
          <a:p>
            <a:r>
              <a:rPr lang="fi-FI" dirty="0" smtClean="0"/>
              <a:t>Introduction</a:t>
            </a:r>
            <a:endParaRPr lang="fi-FI" dirty="0"/>
          </a:p>
        </p:txBody>
      </p:sp>
    </p:spTree>
    <p:extLst>
      <p:ext uri="{BB962C8B-B14F-4D97-AF65-F5344CB8AC3E}">
        <p14:creationId xmlns:p14="http://schemas.microsoft.com/office/powerpoint/2010/main" val="248124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Contains all the content that is actually rendered in browser window </a:t>
            </a:r>
            <a:r>
              <a:rPr lang="fi-FI" dirty="0" err="1"/>
              <a:t>such</a:t>
            </a:r>
            <a:r>
              <a:rPr lang="fi-FI" dirty="0"/>
              <a:t> as </a:t>
            </a:r>
            <a:r>
              <a:rPr lang="fi-FI" dirty="0" err="1"/>
              <a:t>text</a:t>
            </a:r>
            <a:r>
              <a:rPr lang="fi-FI" dirty="0"/>
              <a:t>, </a:t>
            </a:r>
            <a:r>
              <a:rPr lang="fi-FI" dirty="0" err="1"/>
              <a:t>hyperlinks</a:t>
            </a:r>
            <a:r>
              <a:rPr lang="fi-FI" dirty="0"/>
              <a:t>, </a:t>
            </a:r>
            <a:r>
              <a:rPr lang="fi-FI" dirty="0" err="1"/>
              <a:t>images</a:t>
            </a:r>
            <a:r>
              <a:rPr lang="fi-FI" dirty="0"/>
              <a:t>, </a:t>
            </a:r>
            <a:r>
              <a:rPr lang="fi-FI" dirty="0" err="1"/>
              <a:t>tables</a:t>
            </a:r>
            <a:r>
              <a:rPr lang="fi-FI" dirty="0"/>
              <a:t>, </a:t>
            </a:r>
            <a:r>
              <a:rPr lang="fi-FI" dirty="0" err="1"/>
              <a:t>lists</a:t>
            </a:r>
            <a:r>
              <a:rPr lang="fi-FI" dirty="0"/>
              <a:t>, etc.</a:t>
            </a:r>
            <a:r>
              <a:rPr lang="en-US" dirty="0" smtClean="0"/>
              <a:t>.</a:t>
            </a:r>
          </a:p>
          <a:p>
            <a:r>
              <a:rPr lang="en-US" dirty="0" smtClean="0"/>
              <a:t>This is the place where you build your actual web site content.</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a:t>HTML &lt;</a:t>
            </a:r>
            <a:r>
              <a:rPr lang="fi-FI" dirty="0" err="1"/>
              <a:t>body</a:t>
            </a:r>
            <a:r>
              <a:rPr lang="fi-FI" dirty="0"/>
              <a:t>&gt; </a:t>
            </a:r>
            <a:r>
              <a:rPr lang="fi-FI" dirty="0" err="1"/>
              <a:t>Tag</a:t>
            </a:r>
            <a:r>
              <a:rPr lang="fi-FI" b="1" dirty="0"/>
              <a:t/>
            </a:r>
            <a:br>
              <a:rPr lang="fi-FI" b="1" dirty="0"/>
            </a:br>
            <a:endParaRPr lang="en-US" dirty="0"/>
          </a:p>
        </p:txBody>
      </p:sp>
    </p:spTree>
    <p:extLst>
      <p:ext uri="{BB962C8B-B14F-4D97-AF65-F5344CB8AC3E}">
        <p14:creationId xmlns:p14="http://schemas.microsoft.com/office/powerpoint/2010/main" val="737906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0000" lnSpcReduction="20000"/>
          </a:bodyPr>
          <a:lstStyle/>
          <a:p>
            <a:r>
              <a:rPr lang="en-US" dirty="0" smtClean="0"/>
              <a:t>First of all there are lots of HTML elements and tags you can use to describe the content of your web page.</a:t>
            </a:r>
          </a:p>
          <a:p>
            <a:r>
              <a:rPr lang="en-US" dirty="0" smtClean="0"/>
              <a:t>It takes time to get know all of them, but we can group the elements depending of their purpose in HTML document.</a:t>
            </a:r>
          </a:p>
          <a:p>
            <a:r>
              <a:rPr lang="en-US" dirty="0" smtClean="0"/>
              <a:t>These are the groups</a:t>
            </a:r>
          </a:p>
          <a:p>
            <a:pPr lvl="1"/>
            <a:r>
              <a:rPr lang="en-US" dirty="0" smtClean="0"/>
              <a:t>Root element</a:t>
            </a:r>
          </a:p>
          <a:p>
            <a:pPr lvl="1"/>
            <a:r>
              <a:rPr lang="en-US" dirty="0" smtClean="0"/>
              <a:t>Metadata</a:t>
            </a:r>
          </a:p>
          <a:p>
            <a:pPr lvl="1"/>
            <a:r>
              <a:rPr lang="en-US" dirty="0" smtClean="0"/>
              <a:t>Scripting</a:t>
            </a:r>
          </a:p>
          <a:p>
            <a:pPr lvl="1"/>
            <a:r>
              <a:rPr lang="en-US" dirty="0" smtClean="0"/>
              <a:t>Sections</a:t>
            </a:r>
          </a:p>
          <a:p>
            <a:pPr lvl="1"/>
            <a:r>
              <a:rPr lang="en-US" dirty="0" smtClean="0"/>
              <a:t>Grouping Content</a:t>
            </a:r>
          </a:p>
          <a:p>
            <a:pPr lvl="1"/>
            <a:r>
              <a:rPr lang="en-US" dirty="0" smtClean="0"/>
              <a:t>Text-level semantics</a:t>
            </a:r>
          </a:p>
          <a:p>
            <a:pPr lvl="1"/>
            <a:r>
              <a:rPr lang="en-US" dirty="0" smtClean="0"/>
              <a:t>Edits</a:t>
            </a:r>
          </a:p>
          <a:p>
            <a:pPr lvl="1"/>
            <a:r>
              <a:rPr lang="en-US" dirty="0" smtClean="0"/>
              <a:t>Embedded Content</a:t>
            </a:r>
          </a:p>
          <a:p>
            <a:pPr lvl="1"/>
            <a:r>
              <a:rPr lang="en-US" dirty="0" smtClean="0"/>
              <a:t>Tabular data</a:t>
            </a:r>
          </a:p>
          <a:p>
            <a:pPr lvl="1"/>
            <a:r>
              <a:rPr lang="en-US" dirty="0" smtClean="0"/>
              <a:t>Forms</a:t>
            </a:r>
          </a:p>
          <a:p>
            <a:pPr lvl="1"/>
            <a:r>
              <a:rPr lang="en-US" dirty="0" smtClean="0"/>
              <a:t>Interactive Elements</a:t>
            </a:r>
          </a:p>
          <a:p>
            <a:pPr lvl="1"/>
            <a:endParaRPr lang="en-US"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How to start building the web site?</a:t>
            </a:r>
            <a:endParaRPr lang="en-US" dirty="0"/>
          </a:p>
        </p:txBody>
      </p:sp>
    </p:spTree>
    <p:extLst>
      <p:ext uri="{BB962C8B-B14F-4D97-AF65-F5344CB8AC3E}">
        <p14:creationId xmlns:p14="http://schemas.microsoft.com/office/powerpoint/2010/main" val="405934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This is the easiest one, because there is exactly one root element </a:t>
            </a:r>
            <a:r>
              <a:rPr lang="en-US" dirty="0"/>
              <a:t>&lt;html&gt;. </a:t>
            </a:r>
            <a:r>
              <a:rPr lang="en-US" dirty="0" smtClean="0"/>
              <a:t>All </a:t>
            </a:r>
            <a:r>
              <a:rPr lang="en-US" dirty="0"/>
              <a:t>other elements must be descendants of this element.</a:t>
            </a:r>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Root Element</a:t>
            </a:r>
            <a:endParaRPr lang="en-US" dirty="0"/>
          </a:p>
        </p:txBody>
      </p:sp>
    </p:spTree>
    <p:extLst>
      <p:ext uri="{BB962C8B-B14F-4D97-AF65-F5344CB8AC3E}">
        <p14:creationId xmlns:p14="http://schemas.microsoft.com/office/powerpoint/2010/main" val="11605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HTML meta tags are officially page data tags that lie between the open and closing </a:t>
            </a:r>
            <a:r>
              <a:rPr lang="en-US" dirty="0" smtClean="0"/>
              <a:t>&lt;head&gt; </a:t>
            </a:r>
            <a:r>
              <a:rPr lang="en-US" dirty="0"/>
              <a:t>tags in the HTML code of a document</a:t>
            </a:r>
            <a:r>
              <a:rPr lang="en-US" dirty="0" smtClean="0"/>
              <a:t>.</a:t>
            </a:r>
          </a:p>
          <a:p>
            <a:r>
              <a:rPr lang="en-US" dirty="0"/>
              <a:t>The text in these tags is not displayed, but </a:t>
            </a:r>
            <a:r>
              <a:rPr lang="en-US" dirty="0" err="1"/>
              <a:t>parsable</a:t>
            </a:r>
            <a:r>
              <a:rPr lang="en-US" dirty="0"/>
              <a:t> and tells the browsers (or other web services) specific information about the page. Simply, it “explains” the page so a browser can understand it</a:t>
            </a:r>
            <a:r>
              <a:rPr lang="en-US" dirty="0" smtClean="0"/>
              <a:t>.</a:t>
            </a:r>
          </a:p>
          <a:p>
            <a:r>
              <a:rPr lang="en-US" dirty="0" smtClean="0"/>
              <a:t>Metadata is also used by </a:t>
            </a:r>
            <a:r>
              <a:rPr lang="fi-FI" dirty="0" err="1"/>
              <a:t>search</a:t>
            </a:r>
            <a:r>
              <a:rPr lang="fi-FI" dirty="0"/>
              <a:t> </a:t>
            </a:r>
            <a:r>
              <a:rPr lang="fi-FI" dirty="0" err="1" smtClean="0"/>
              <a:t>engines</a:t>
            </a:r>
            <a:r>
              <a:rPr lang="fi-FI" dirty="0" smtClean="0"/>
              <a:t> (</a:t>
            </a:r>
            <a:r>
              <a:rPr lang="fi-FI" dirty="0" err="1" smtClean="0"/>
              <a:t>like</a:t>
            </a:r>
            <a:r>
              <a:rPr lang="fi-FI" dirty="0" smtClean="0"/>
              <a:t> google) to </a:t>
            </a:r>
            <a:r>
              <a:rPr lang="fi-FI" dirty="0" err="1" smtClean="0"/>
              <a:t>find</a:t>
            </a:r>
            <a:r>
              <a:rPr lang="fi-FI" dirty="0" smtClean="0"/>
              <a:t> </a:t>
            </a:r>
            <a:r>
              <a:rPr lang="fi-FI" dirty="0" err="1" smtClean="0"/>
              <a:t>your</a:t>
            </a:r>
            <a:r>
              <a:rPr lang="fi-FI" dirty="0" smtClean="0"/>
              <a:t> </a:t>
            </a:r>
            <a:r>
              <a:rPr lang="fi-FI" dirty="0" err="1" smtClean="0"/>
              <a:t>page</a:t>
            </a:r>
            <a:r>
              <a:rPr lang="fi-FI" dirty="0" smtClean="0"/>
              <a:t> in Internet.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Metadata</a:t>
            </a:r>
            <a:endParaRPr lang="en-US" dirty="0"/>
          </a:p>
        </p:txBody>
      </p:sp>
    </p:spTree>
    <p:extLst>
      <p:ext uri="{BB962C8B-B14F-4D97-AF65-F5344CB8AC3E}">
        <p14:creationId xmlns:p14="http://schemas.microsoft.com/office/powerpoint/2010/main" val="2010304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Tags used to define metadata are:</a:t>
            </a:r>
          </a:p>
          <a:p>
            <a:pPr lvl="1"/>
            <a:r>
              <a:rPr lang="en-US" dirty="0" smtClean="0"/>
              <a:t>&lt;head&gt;</a:t>
            </a:r>
          </a:p>
          <a:p>
            <a:pPr lvl="1"/>
            <a:r>
              <a:rPr lang="en-US" dirty="0" smtClean="0"/>
              <a:t>&lt;title&gt;</a:t>
            </a:r>
          </a:p>
          <a:p>
            <a:pPr lvl="1"/>
            <a:r>
              <a:rPr lang="en-US" dirty="0" smtClean="0"/>
              <a:t>&lt;meta&gt;</a:t>
            </a:r>
          </a:p>
          <a:p>
            <a:pPr lvl="1"/>
            <a:r>
              <a:rPr lang="en-US" dirty="0" smtClean="0"/>
              <a:t>&lt;base&gt;</a:t>
            </a:r>
          </a:p>
          <a:p>
            <a:pPr lvl="1"/>
            <a:r>
              <a:rPr lang="en-US" dirty="0" smtClean="0"/>
              <a:t>&lt;link&gt;</a:t>
            </a:r>
          </a:p>
          <a:p>
            <a:pPr lvl="1"/>
            <a:r>
              <a:rPr lang="en-US" dirty="0" smtClean="0"/>
              <a:t>&lt;style&gt;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Metadata</a:t>
            </a:r>
          </a:p>
        </p:txBody>
      </p:sp>
    </p:spTree>
    <p:extLst>
      <p:ext uri="{BB962C8B-B14F-4D97-AF65-F5344CB8AC3E}">
        <p14:creationId xmlns:p14="http://schemas.microsoft.com/office/powerpoint/2010/main" val="3820257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Metadata Example</a:t>
            </a:r>
            <a:endParaRPr lang="en-US" dirty="0"/>
          </a:p>
        </p:txBody>
      </p:sp>
      <p:pic>
        <p:nvPicPr>
          <p:cNvPr id="7" name="Kuva 6"/>
          <p:cNvPicPr>
            <a:picLocks noChangeAspect="1"/>
          </p:cNvPicPr>
          <p:nvPr/>
        </p:nvPicPr>
        <p:blipFill>
          <a:blip r:embed="rId2"/>
          <a:stretch>
            <a:fillRect/>
          </a:stretch>
        </p:blipFill>
        <p:spPr>
          <a:xfrm>
            <a:off x="223837" y="2636912"/>
            <a:ext cx="8696325" cy="2847975"/>
          </a:xfrm>
          <a:prstGeom prst="rect">
            <a:avLst/>
          </a:prstGeom>
        </p:spPr>
      </p:pic>
    </p:spTree>
    <p:extLst>
      <p:ext uri="{BB962C8B-B14F-4D97-AF65-F5344CB8AC3E}">
        <p14:creationId xmlns:p14="http://schemas.microsoft.com/office/powerpoint/2010/main" val="2129580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Scripting tags defines an external script file, or actual inline script used in your </a:t>
            </a:r>
            <a:r>
              <a:rPr lang="en-US" dirty="0"/>
              <a:t>web page or alternative content to display when the browser doesn't support scripting</a:t>
            </a:r>
            <a:r>
              <a:rPr lang="en-US" dirty="0" smtClean="0"/>
              <a:t>.</a:t>
            </a:r>
          </a:p>
          <a:p>
            <a:r>
              <a:rPr lang="en-US" dirty="0" smtClean="0"/>
              <a:t>Tags are:</a:t>
            </a:r>
          </a:p>
          <a:p>
            <a:r>
              <a:rPr lang="en-US" dirty="0" smtClean="0"/>
              <a:t>&lt;script&gt;</a:t>
            </a:r>
          </a:p>
          <a:p>
            <a:r>
              <a:rPr lang="en-US" dirty="0" smtClean="0"/>
              <a:t>&lt;</a:t>
            </a:r>
            <a:r>
              <a:rPr lang="en-US" dirty="0" err="1" smtClean="0"/>
              <a:t>noscript</a:t>
            </a:r>
            <a:r>
              <a:rPr lang="en-US" dirty="0" smtClean="0"/>
              <a:t>&gt;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Scripting</a:t>
            </a:r>
            <a:endParaRPr lang="en-US" dirty="0"/>
          </a:p>
        </p:txBody>
      </p:sp>
    </p:spTree>
    <p:extLst>
      <p:ext uri="{BB962C8B-B14F-4D97-AF65-F5344CB8AC3E}">
        <p14:creationId xmlns:p14="http://schemas.microsoft.com/office/powerpoint/2010/main" val="864328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Scripting Example</a:t>
            </a:r>
            <a:endParaRPr lang="en-US" dirty="0"/>
          </a:p>
        </p:txBody>
      </p:sp>
      <p:pic>
        <p:nvPicPr>
          <p:cNvPr id="6" name="Kuva 5"/>
          <p:cNvPicPr>
            <a:picLocks noChangeAspect="1"/>
          </p:cNvPicPr>
          <p:nvPr/>
        </p:nvPicPr>
        <p:blipFill>
          <a:blip r:embed="rId2"/>
          <a:stretch>
            <a:fillRect/>
          </a:stretch>
        </p:blipFill>
        <p:spPr>
          <a:xfrm>
            <a:off x="288766" y="2060848"/>
            <a:ext cx="8398034" cy="3960440"/>
          </a:xfrm>
          <a:prstGeom prst="rect">
            <a:avLst/>
          </a:prstGeom>
        </p:spPr>
      </p:pic>
      <p:cxnSp>
        <p:nvCxnSpPr>
          <p:cNvPr id="8" name="Suora nuoliyhdysviiva 7"/>
          <p:cNvCxnSpPr/>
          <p:nvPr/>
        </p:nvCxnSpPr>
        <p:spPr>
          <a:xfrm flipH="1">
            <a:off x="5364088" y="3861048"/>
            <a:ext cx="1224136"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p:cNvSpPr txBox="1"/>
          <p:nvPr/>
        </p:nvSpPr>
        <p:spPr>
          <a:xfrm flipH="1">
            <a:off x="6588224" y="3537882"/>
            <a:ext cx="1668588" cy="646331"/>
          </a:xfrm>
          <a:prstGeom prst="rect">
            <a:avLst/>
          </a:prstGeom>
          <a:noFill/>
        </p:spPr>
        <p:txBody>
          <a:bodyPr wrap="square" rtlCol="0">
            <a:spAutoFit/>
          </a:bodyPr>
          <a:lstStyle/>
          <a:p>
            <a:r>
              <a:rPr lang="en-US" dirty="0" smtClean="0"/>
              <a:t>Load external script</a:t>
            </a:r>
            <a:endParaRPr lang="en-US" dirty="0"/>
          </a:p>
        </p:txBody>
      </p:sp>
      <p:cxnSp>
        <p:nvCxnSpPr>
          <p:cNvPr id="11" name="Suora nuoliyhdysviiva 10"/>
          <p:cNvCxnSpPr/>
          <p:nvPr/>
        </p:nvCxnSpPr>
        <p:spPr>
          <a:xfrm flipH="1">
            <a:off x="4419485" y="4690880"/>
            <a:ext cx="1488373"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kstiruutu 11"/>
          <p:cNvSpPr txBox="1"/>
          <p:nvPr/>
        </p:nvSpPr>
        <p:spPr>
          <a:xfrm>
            <a:off x="6001877" y="4595116"/>
            <a:ext cx="1313180" cy="369332"/>
          </a:xfrm>
          <a:prstGeom prst="rect">
            <a:avLst/>
          </a:prstGeom>
          <a:noFill/>
        </p:spPr>
        <p:txBody>
          <a:bodyPr wrap="none" rtlCol="0">
            <a:spAutoFit/>
          </a:bodyPr>
          <a:lstStyle/>
          <a:p>
            <a:r>
              <a:rPr lang="en-US" dirty="0" smtClean="0"/>
              <a:t>Inline script</a:t>
            </a:r>
            <a:endParaRPr lang="en-US" dirty="0"/>
          </a:p>
        </p:txBody>
      </p:sp>
    </p:spTree>
    <p:extLst>
      <p:ext uri="{BB962C8B-B14F-4D97-AF65-F5344CB8AC3E}">
        <p14:creationId xmlns:p14="http://schemas.microsoft.com/office/powerpoint/2010/main" val="2767957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0000" lnSpcReduction="20000"/>
          </a:bodyPr>
          <a:lstStyle/>
          <a:p>
            <a:r>
              <a:rPr lang="en-US" dirty="0"/>
              <a:t>The structure of a document, i.e</a:t>
            </a:r>
            <a:r>
              <a:rPr lang="en-US" dirty="0" smtClean="0"/>
              <a:t>. </a:t>
            </a:r>
            <a:r>
              <a:rPr lang="en-US" dirty="0"/>
              <a:t>the semantic structure of what is between &lt;body&gt; and &lt;/body&gt;, is fundamental to </a:t>
            </a:r>
            <a:r>
              <a:rPr lang="en-US" dirty="0" smtClean="0"/>
              <a:t>presenting </a:t>
            </a:r>
            <a:r>
              <a:rPr lang="en-US" dirty="0"/>
              <a:t>the page to the user</a:t>
            </a:r>
            <a:r>
              <a:rPr lang="en-US" dirty="0" smtClean="0"/>
              <a:t>.</a:t>
            </a:r>
          </a:p>
          <a:p>
            <a:r>
              <a:rPr lang="en-US" dirty="0" smtClean="0"/>
              <a:t>HTML </a:t>
            </a:r>
            <a:r>
              <a:rPr lang="en-US" dirty="0"/>
              <a:t>uses the notion of sections and sub-sections of a document to describe its structure. </a:t>
            </a:r>
            <a:endParaRPr lang="en-US" dirty="0" smtClean="0"/>
          </a:p>
          <a:p>
            <a:r>
              <a:rPr lang="en-US" dirty="0" smtClean="0"/>
              <a:t>Section elements are:</a:t>
            </a:r>
          </a:p>
          <a:p>
            <a:pPr lvl="1"/>
            <a:r>
              <a:rPr lang="en-US" dirty="0" smtClean="0"/>
              <a:t>&lt;body&gt;</a:t>
            </a:r>
          </a:p>
          <a:p>
            <a:pPr lvl="1"/>
            <a:r>
              <a:rPr lang="en-US" dirty="0" smtClean="0"/>
              <a:t>&lt;section&gt;</a:t>
            </a:r>
          </a:p>
          <a:p>
            <a:pPr lvl="1"/>
            <a:r>
              <a:rPr lang="en-US" dirty="0" smtClean="0"/>
              <a:t>&lt;</a:t>
            </a:r>
            <a:r>
              <a:rPr lang="en-US" dirty="0" err="1" smtClean="0"/>
              <a:t>nav</a:t>
            </a:r>
            <a:r>
              <a:rPr lang="en-US" dirty="0" smtClean="0"/>
              <a:t>&gt;</a:t>
            </a:r>
          </a:p>
          <a:p>
            <a:pPr lvl="1"/>
            <a:r>
              <a:rPr lang="en-US" dirty="0" smtClean="0"/>
              <a:t>&lt;article&gt;</a:t>
            </a:r>
          </a:p>
          <a:p>
            <a:pPr lvl="1"/>
            <a:r>
              <a:rPr lang="en-US" dirty="0" smtClean="0"/>
              <a:t>&lt;aside&gt;</a:t>
            </a:r>
          </a:p>
          <a:p>
            <a:pPr lvl="1"/>
            <a:r>
              <a:rPr lang="en-US" dirty="0" smtClean="0"/>
              <a:t>&lt;h1&gt;,&lt;h2&gt;,&lt;h3&gt;,&lt;h4&gt;,&lt;h5&gt;,&lt;h6&gt;</a:t>
            </a:r>
          </a:p>
          <a:p>
            <a:pPr lvl="1"/>
            <a:r>
              <a:rPr lang="en-US" dirty="0" smtClean="0"/>
              <a:t>&lt;header&gt;</a:t>
            </a:r>
          </a:p>
          <a:p>
            <a:pPr lvl="1"/>
            <a:r>
              <a:rPr lang="en-US" dirty="0" smtClean="0"/>
              <a:t>&lt;footer&gt;</a:t>
            </a:r>
          </a:p>
          <a:p>
            <a:pPr lvl="1"/>
            <a:r>
              <a:rPr lang="en-US" dirty="0" smtClean="0"/>
              <a:t>&lt;address&gt;</a:t>
            </a:r>
          </a:p>
          <a:p>
            <a:pPr lvl="1"/>
            <a:r>
              <a:rPr lang="en-US" dirty="0" smtClean="0"/>
              <a:t>&lt;main&gt;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Sections</a:t>
            </a:r>
            <a:r>
              <a:rPr lang="fi-FI" b="1" dirty="0"/>
              <a:t/>
            </a:r>
            <a:br>
              <a:rPr lang="fi-FI" b="1" dirty="0"/>
            </a:br>
            <a:endParaRPr lang="en-US" dirty="0"/>
          </a:p>
        </p:txBody>
      </p:sp>
    </p:spTree>
    <p:extLst>
      <p:ext uri="{BB962C8B-B14F-4D97-AF65-F5344CB8AC3E}">
        <p14:creationId xmlns:p14="http://schemas.microsoft.com/office/powerpoint/2010/main" val="721026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Sections elements are used to divide your web page to logical “pieces”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Sections</a:t>
            </a:r>
            <a:endParaRPr lang="en-US" dirty="0"/>
          </a:p>
        </p:txBody>
      </p:sp>
      <p:pic>
        <p:nvPicPr>
          <p:cNvPr id="6" name="Kuva 5"/>
          <p:cNvPicPr>
            <a:picLocks noChangeAspect="1"/>
          </p:cNvPicPr>
          <p:nvPr/>
        </p:nvPicPr>
        <p:blipFill>
          <a:blip r:embed="rId2"/>
          <a:stretch>
            <a:fillRect/>
          </a:stretch>
        </p:blipFill>
        <p:spPr>
          <a:xfrm>
            <a:off x="3635896" y="2552859"/>
            <a:ext cx="4409107" cy="3551255"/>
          </a:xfrm>
          <a:prstGeom prst="rect">
            <a:avLst/>
          </a:prstGeom>
        </p:spPr>
      </p:pic>
    </p:spTree>
    <p:extLst>
      <p:ext uri="{BB962C8B-B14F-4D97-AF65-F5344CB8AC3E}">
        <p14:creationId xmlns:p14="http://schemas.microsoft.com/office/powerpoint/2010/main" val="1710336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Web browsers can also refer to Cascading Style Sheets (CSS) to define the look and layout of text and other material. </a:t>
            </a:r>
            <a:endParaRPr lang="en-US" dirty="0" smtClean="0"/>
          </a:p>
          <a:p>
            <a:r>
              <a:rPr lang="en-US" dirty="0"/>
              <a:t>The purpose of a web browser is to read HTML documents and compose them into visible or audible web pages. The browser does not display the HTML tags, but uses the tags to interpret the content of the page</a:t>
            </a:r>
            <a:r>
              <a:rPr lang="en-US" dirty="0" smtClean="0"/>
              <a:t>.</a:t>
            </a:r>
          </a:p>
          <a:p>
            <a:r>
              <a:rPr lang="en-US" dirty="0" smtClean="0"/>
              <a:t>You can think that web browser is like a word processor that knows what to do with the HTML tags.</a:t>
            </a:r>
          </a:p>
          <a:p>
            <a:r>
              <a:rPr lang="en-US" dirty="0"/>
              <a:t>HTML is a formal Recommendation by the World Wide Web Consortium (W3C) and is generally adhered to by </a:t>
            </a:r>
            <a:r>
              <a:rPr lang="en-US" dirty="0" smtClean="0"/>
              <a:t>all the </a:t>
            </a:r>
            <a:r>
              <a:rPr lang="en-US" dirty="0"/>
              <a:t>major </a:t>
            </a:r>
            <a:r>
              <a:rPr lang="en-US" dirty="0" smtClean="0"/>
              <a:t>browsers.</a:t>
            </a:r>
            <a:endParaRPr lang="fi-FI" dirty="0"/>
          </a:p>
        </p:txBody>
      </p:sp>
      <p:sp>
        <p:nvSpPr>
          <p:cNvPr id="4" name="Date Placeholder 3"/>
          <p:cNvSpPr>
            <a:spLocks noGrp="1"/>
          </p:cNvSpPr>
          <p:nvPr>
            <p:ph type="dt" sz="half" idx="10"/>
          </p:nvPr>
        </p:nvSpPr>
        <p:spPr/>
        <p:txBody>
          <a:bodyPr/>
          <a:lstStyle/>
          <a:p>
            <a:fld id="{A369AACF-7F55-4BE1-AAB5-D77D0F35AFA3}" type="datetime1">
              <a:rPr lang="fi-FI" smtClean="0"/>
              <a:t>28.10.2014</a:t>
            </a:fld>
            <a:endParaRPr lang="fi-FI" dirty="0"/>
          </a:p>
        </p:txBody>
      </p:sp>
      <p:sp>
        <p:nvSpPr>
          <p:cNvPr id="5" name="Footer Placeholder 4"/>
          <p:cNvSpPr>
            <a:spLocks noGrp="1"/>
          </p:cNvSpPr>
          <p:nvPr>
            <p:ph type="ftr" sz="quarter" idx="11"/>
          </p:nvPr>
        </p:nvSpPr>
        <p:spPr/>
        <p:txBody>
          <a:bodyPr/>
          <a:lstStyle/>
          <a:p>
            <a:endParaRPr lang="fi-FI" dirty="0"/>
          </a:p>
        </p:txBody>
      </p:sp>
      <p:sp>
        <p:nvSpPr>
          <p:cNvPr id="3" name="Title 2"/>
          <p:cNvSpPr>
            <a:spLocks noGrp="1"/>
          </p:cNvSpPr>
          <p:nvPr>
            <p:ph type="title"/>
          </p:nvPr>
        </p:nvSpPr>
        <p:spPr/>
        <p:txBody>
          <a:bodyPr/>
          <a:lstStyle/>
          <a:p>
            <a:r>
              <a:rPr lang="fi-FI" dirty="0"/>
              <a:t>Introduction</a:t>
            </a:r>
          </a:p>
        </p:txBody>
      </p:sp>
    </p:spTree>
    <p:extLst>
      <p:ext uri="{BB962C8B-B14F-4D97-AF65-F5344CB8AC3E}">
        <p14:creationId xmlns:p14="http://schemas.microsoft.com/office/powerpoint/2010/main" val="3113081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0000" lnSpcReduction="20000"/>
          </a:bodyPr>
          <a:lstStyle/>
          <a:p>
            <a:r>
              <a:rPr lang="en-US" dirty="0" smtClean="0"/>
              <a:t>Elements that lets you groups the content like list, divisions, paragraphs, figures etc.</a:t>
            </a:r>
          </a:p>
          <a:p>
            <a:r>
              <a:rPr lang="en-US" dirty="0" smtClean="0"/>
              <a:t>The elements are:</a:t>
            </a:r>
          </a:p>
          <a:p>
            <a:pPr lvl="1"/>
            <a:r>
              <a:rPr lang="en-US" dirty="0" smtClean="0"/>
              <a:t>&lt;p&gt;</a:t>
            </a:r>
          </a:p>
          <a:p>
            <a:pPr lvl="1"/>
            <a:r>
              <a:rPr lang="en-US" dirty="0" smtClean="0"/>
              <a:t>&lt;</a:t>
            </a:r>
            <a:r>
              <a:rPr lang="en-US" dirty="0" err="1" smtClean="0"/>
              <a:t>hr</a:t>
            </a:r>
            <a:r>
              <a:rPr lang="en-US" dirty="0" smtClean="0"/>
              <a:t>&gt;</a:t>
            </a:r>
          </a:p>
          <a:p>
            <a:pPr lvl="1"/>
            <a:r>
              <a:rPr lang="en-US" dirty="0" smtClean="0"/>
              <a:t>&lt;pre&gt;</a:t>
            </a:r>
          </a:p>
          <a:p>
            <a:pPr lvl="1"/>
            <a:r>
              <a:rPr lang="en-US" dirty="0" smtClean="0"/>
              <a:t>&lt;</a:t>
            </a:r>
            <a:r>
              <a:rPr lang="en-US" dirty="0" err="1" smtClean="0"/>
              <a:t>blockquote</a:t>
            </a:r>
            <a:r>
              <a:rPr lang="en-US" dirty="0" smtClean="0"/>
              <a:t>&gt;</a:t>
            </a:r>
          </a:p>
          <a:p>
            <a:pPr lvl="1"/>
            <a:r>
              <a:rPr lang="en-US" dirty="0" smtClean="0"/>
              <a:t>&lt;</a:t>
            </a:r>
            <a:r>
              <a:rPr lang="en-US" dirty="0" err="1" smtClean="0"/>
              <a:t>ol</a:t>
            </a:r>
            <a:r>
              <a:rPr lang="en-US" dirty="0" smtClean="0"/>
              <a:t>&gt;</a:t>
            </a:r>
          </a:p>
          <a:p>
            <a:pPr lvl="1"/>
            <a:r>
              <a:rPr lang="en-US" dirty="0" smtClean="0"/>
              <a:t>&lt;</a:t>
            </a:r>
            <a:r>
              <a:rPr lang="en-US" dirty="0" err="1" smtClean="0"/>
              <a:t>ul</a:t>
            </a:r>
            <a:r>
              <a:rPr lang="en-US" dirty="0" smtClean="0"/>
              <a:t>&gt;</a:t>
            </a:r>
          </a:p>
          <a:p>
            <a:pPr lvl="1"/>
            <a:r>
              <a:rPr lang="en-US" dirty="0" smtClean="0"/>
              <a:t>&lt;li&gt;</a:t>
            </a:r>
          </a:p>
          <a:p>
            <a:pPr lvl="1"/>
            <a:r>
              <a:rPr lang="en-US" dirty="0" smtClean="0"/>
              <a:t>&lt;dl&gt;</a:t>
            </a:r>
          </a:p>
          <a:p>
            <a:pPr lvl="1"/>
            <a:r>
              <a:rPr lang="en-US" dirty="0" smtClean="0"/>
              <a:t>&lt;</a:t>
            </a:r>
            <a:r>
              <a:rPr lang="en-US" dirty="0" err="1" smtClean="0"/>
              <a:t>dt</a:t>
            </a:r>
            <a:r>
              <a:rPr lang="en-US" dirty="0" smtClean="0"/>
              <a:t>&gt;</a:t>
            </a:r>
          </a:p>
          <a:p>
            <a:pPr lvl="1"/>
            <a:r>
              <a:rPr lang="en-US" dirty="0" smtClean="0"/>
              <a:t>&lt;</a:t>
            </a:r>
            <a:r>
              <a:rPr lang="en-US" dirty="0" err="1" smtClean="0"/>
              <a:t>dd</a:t>
            </a:r>
            <a:r>
              <a:rPr lang="en-US" dirty="0" smtClean="0"/>
              <a:t>&gt;</a:t>
            </a:r>
          </a:p>
          <a:p>
            <a:pPr lvl="1"/>
            <a:r>
              <a:rPr lang="en-US" dirty="0" smtClean="0"/>
              <a:t>&lt;figure&gt;</a:t>
            </a:r>
          </a:p>
          <a:p>
            <a:pPr lvl="1"/>
            <a:r>
              <a:rPr lang="en-US" dirty="0" smtClean="0"/>
              <a:t>&lt;</a:t>
            </a:r>
            <a:r>
              <a:rPr lang="en-US" dirty="0" err="1" smtClean="0"/>
              <a:t>figcaption</a:t>
            </a:r>
            <a:r>
              <a:rPr lang="en-US" dirty="0" smtClean="0"/>
              <a:t>&gt;</a:t>
            </a:r>
          </a:p>
          <a:p>
            <a:pPr lvl="1"/>
            <a:r>
              <a:rPr lang="en-US" dirty="0" smtClean="0"/>
              <a:t>&lt;div&gt;</a:t>
            </a:r>
          </a:p>
          <a:p>
            <a:endParaRPr lang="en-US" dirty="0" smtClean="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smtClean="0"/>
              <a:t>Grouping</a:t>
            </a:r>
            <a:r>
              <a:rPr lang="fi-FI" dirty="0" smtClean="0"/>
              <a:t> </a:t>
            </a:r>
            <a:r>
              <a:rPr lang="fi-FI" dirty="0" err="1"/>
              <a:t>content</a:t>
            </a:r>
            <a:r>
              <a:rPr lang="fi-FI" b="1" dirty="0"/>
              <a:t/>
            </a:r>
            <a:br>
              <a:rPr lang="fi-FI" b="1" dirty="0"/>
            </a:br>
            <a:endParaRPr lang="en-US" dirty="0"/>
          </a:p>
        </p:txBody>
      </p:sp>
    </p:spTree>
    <p:extLst>
      <p:ext uri="{BB962C8B-B14F-4D97-AF65-F5344CB8AC3E}">
        <p14:creationId xmlns:p14="http://schemas.microsoft.com/office/powerpoint/2010/main" val="3013107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a:bodyPr>
          <a:lstStyle/>
          <a:p>
            <a:r>
              <a:rPr lang="fi-FI" dirty="0" err="1"/>
              <a:t>Grouping</a:t>
            </a:r>
            <a:r>
              <a:rPr lang="fi-FI" dirty="0"/>
              <a:t> </a:t>
            </a:r>
            <a:r>
              <a:rPr lang="fi-FI" dirty="0" err="1" smtClean="0"/>
              <a:t>Example</a:t>
            </a:r>
            <a:endParaRPr lang="en-US" dirty="0"/>
          </a:p>
        </p:txBody>
      </p:sp>
      <p:pic>
        <p:nvPicPr>
          <p:cNvPr id="6" name="Kuva 5"/>
          <p:cNvPicPr>
            <a:picLocks noChangeAspect="1"/>
          </p:cNvPicPr>
          <p:nvPr/>
        </p:nvPicPr>
        <p:blipFill>
          <a:blip r:embed="rId2"/>
          <a:stretch>
            <a:fillRect/>
          </a:stretch>
        </p:blipFill>
        <p:spPr>
          <a:xfrm>
            <a:off x="193638" y="2636912"/>
            <a:ext cx="5514975" cy="2305050"/>
          </a:xfrm>
          <a:prstGeom prst="rect">
            <a:avLst/>
          </a:prstGeom>
        </p:spPr>
      </p:pic>
      <p:pic>
        <p:nvPicPr>
          <p:cNvPr id="7" name="Kuva 6"/>
          <p:cNvPicPr>
            <a:picLocks noChangeAspect="1"/>
          </p:cNvPicPr>
          <p:nvPr/>
        </p:nvPicPr>
        <p:blipFill>
          <a:blip r:embed="rId3"/>
          <a:stretch>
            <a:fillRect/>
          </a:stretch>
        </p:blipFill>
        <p:spPr>
          <a:xfrm>
            <a:off x="3563888" y="4402149"/>
            <a:ext cx="4600575" cy="1847850"/>
          </a:xfrm>
          <a:prstGeom prst="rect">
            <a:avLst/>
          </a:prstGeom>
        </p:spPr>
      </p:pic>
    </p:spTree>
    <p:extLst>
      <p:ext uri="{BB962C8B-B14F-4D97-AF65-F5344CB8AC3E}">
        <p14:creationId xmlns:p14="http://schemas.microsoft.com/office/powerpoint/2010/main" val="1213746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Text-level semantic elements are in means of defining the part of the text formatting like &lt;</a:t>
            </a:r>
            <a:r>
              <a:rPr lang="en-US" dirty="0" err="1" smtClean="0"/>
              <a:t>em</a:t>
            </a:r>
            <a:r>
              <a:rPr lang="en-US" dirty="0" smtClean="0"/>
              <a:t>&gt; that </a:t>
            </a:r>
            <a:r>
              <a:rPr lang="fi-FI" dirty="0" err="1" smtClean="0"/>
              <a:t>represents</a:t>
            </a:r>
            <a:r>
              <a:rPr lang="fi-FI" dirty="0" smtClean="0"/>
              <a:t> </a:t>
            </a:r>
            <a:r>
              <a:rPr lang="fi-FI" i="1" dirty="0" err="1"/>
              <a:t>emphasized</a:t>
            </a:r>
            <a:r>
              <a:rPr lang="fi-FI" dirty="0"/>
              <a:t> </a:t>
            </a:r>
            <a:r>
              <a:rPr lang="fi-FI" dirty="0" err="1" smtClean="0"/>
              <a:t>text</a:t>
            </a:r>
            <a:r>
              <a:rPr lang="fi-FI"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Text-level</a:t>
            </a:r>
            <a:r>
              <a:rPr lang="fi-FI" dirty="0"/>
              <a:t> </a:t>
            </a:r>
            <a:r>
              <a:rPr lang="fi-FI" dirty="0" err="1"/>
              <a:t>semantics</a:t>
            </a:r>
            <a:r>
              <a:rPr lang="fi-FI" b="1" dirty="0"/>
              <a:t/>
            </a:r>
            <a:br>
              <a:rPr lang="fi-FI" b="1" dirty="0"/>
            </a:br>
            <a:endParaRPr lang="en-US" dirty="0"/>
          </a:p>
        </p:txBody>
      </p:sp>
      <p:pic>
        <p:nvPicPr>
          <p:cNvPr id="7" name="Kuva 6"/>
          <p:cNvPicPr>
            <a:picLocks noChangeAspect="1"/>
          </p:cNvPicPr>
          <p:nvPr/>
        </p:nvPicPr>
        <p:blipFill>
          <a:blip r:embed="rId2"/>
          <a:stretch>
            <a:fillRect/>
          </a:stretch>
        </p:blipFill>
        <p:spPr>
          <a:xfrm>
            <a:off x="510473" y="3933056"/>
            <a:ext cx="4124325" cy="790575"/>
          </a:xfrm>
          <a:prstGeom prst="rect">
            <a:avLst/>
          </a:prstGeom>
        </p:spPr>
      </p:pic>
      <p:pic>
        <p:nvPicPr>
          <p:cNvPr id="8" name="Kuva 7"/>
          <p:cNvPicPr>
            <a:picLocks noChangeAspect="1"/>
          </p:cNvPicPr>
          <p:nvPr/>
        </p:nvPicPr>
        <p:blipFill>
          <a:blip r:embed="rId3"/>
          <a:stretch>
            <a:fillRect/>
          </a:stretch>
        </p:blipFill>
        <p:spPr>
          <a:xfrm>
            <a:off x="2572635" y="5193423"/>
            <a:ext cx="1238250" cy="361950"/>
          </a:xfrm>
          <a:prstGeom prst="rect">
            <a:avLst/>
          </a:prstGeom>
        </p:spPr>
      </p:pic>
      <p:cxnSp>
        <p:nvCxnSpPr>
          <p:cNvPr id="11" name="Suora nuoliyhdysviiva 10"/>
          <p:cNvCxnSpPr>
            <a:endCxn id="8" idx="0"/>
          </p:cNvCxnSpPr>
          <p:nvPr/>
        </p:nvCxnSpPr>
        <p:spPr>
          <a:xfrm>
            <a:off x="3131840" y="4437112"/>
            <a:ext cx="59920" cy="756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450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err="1"/>
              <a:t>Text-level</a:t>
            </a:r>
            <a:r>
              <a:rPr lang="fi-FI" dirty="0"/>
              <a:t> </a:t>
            </a:r>
            <a:r>
              <a:rPr lang="fi-FI" dirty="0" err="1" smtClean="0"/>
              <a:t>semantic</a:t>
            </a:r>
            <a:r>
              <a:rPr lang="fi-FI" dirty="0" smtClean="0"/>
              <a:t> </a:t>
            </a:r>
            <a:r>
              <a:rPr lang="fi-FI" dirty="0" err="1" smtClean="0"/>
              <a:t>elements</a:t>
            </a:r>
            <a:endParaRPr lang="en-US" dirty="0"/>
          </a:p>
        </p:txBody>
      </p:sp>
      <p:sp>
        <p:nvSpPr>
          <p:cNvPr id="3" name="Päivämäärän paikkamerkki 2"/>
          <p:cNvSpPr>
            <a:spLocks noGrp="1"/>
          </p:cNvSpPr>
          <p:nvPr>
            <p:ph type="dt" sz="half" idx="10"/>
          </p:nvPr>
        </p:nvSpPr>
        <p:spPr/>
        <p:txBody>
          <a:bodyPr/>
          <a:lstStyle/>
          <a:p>
            <a:fld id="{17D99144-C526-494B-B7FE-18E55CA793B3}"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Sisällön paikkamerkki 4"/>
          <p:cNvSpPr>
            <a:spLocks noGrp="1"/>
          </p:cNvSpPr>
          <p:nvPr>
            <p:ph sz="quarter" idx="13"/>
          </p:nvPr>
        </p:nvSpPr>
        <p:spPr/>
        <p:txBody>
          <a:bodyPr>
            <a:normAutofit fontScale="85000" lnSpcReduction="20000"/>
          </a:bodyPr>
          <a:lstStyle/>
          <a:p>
            <a:r>
              <a:rPr lang="fi-FI" dirty="0"/>
              <a:t>&lt;a&gt;</a:t>
            </a:r>
          </a:p>
          <a:p>
            <a:r>
              <a:rPr lang="fi-FI" dirty="0"/>
              <a:t>&lt;</a:t>
            </a:r>
            <a:r>
              <a:rPr lang="fi-FI" dirty="0" err="1"/>
              <a:t>em</a:t>
            </a:r>
            <a:r>
              <a:rPr lang="fi-FI" dirty="0"/>
              <a:t>&gt;</a:t>
            </a:r>
          </a:p>
          <a:p>
            <a:r>
              <a:rPr lang="fi-FI" dirty="0"/>
              <a:t>&lt;</a:t>
            </a:r>
            <a:r>
              <a:rPr lang="fi-FI" dirty="0" err="1"/>
              <a:t>strong</a:t>
            </a:r>
            <a:r>
              <a:rPr lang="fi-FI" dirty="0"/>
              <a:t>&gt;</a:t>
            </a:r>
          </a:p>
          <a:p>
            <a:r>
              <a:rPr lang="fi-FI" dirty="0"/>
              <a:t>&lt;</a:t>
            </a:r>
            <a:r>
              <a:rPr lang="fi-FI" dirty="0" err="1"/>
              <a:t>small</a:t>
            </a:r>
            <a:r>
              <a:rPr lang="fi-FI" dirty="0"/>
              <a:t>&gt;</a:t>
            </a:r>
          </a:p>
          <a:p>
            <a:r>
              <a:rPr lang="fi-FI" dirty="0"/>
              <a:t>&lt;s&gt;</a:t>
            </a:r>
          </a:p>
          <a:p>
            <a:r>
              <a:rPr lang="fi-FI" dirty="0"/>
              <a:t>&lt;</a:t>
            </a:r>
            <a:r>
              <a:rPr lang="fi-FI" dirty="0" err="1"/>
              <a:t>cite</a:t>
            </a:r>
            <a:r>
              <a:rPr lang="fi-FI" dirty="0"/>
              <a:t>&gt;</a:t>
            </a:r>
          </a:p>
          <a:p>
            <a:r>
              <a:rPr lang="fi-FI" dirty="0"/>
              <a:t>&lt;q&gt;</a:t>
            </a:r>
          </a:p>
          <a:p>
            <a:r>
              <a:rPr lang="fi-FI" dirty="0"/>
              <a:t>&lt;</a:t>
            </a:r>
            <a:r>
              <a:rPr lang="fi-FI" dirty="0" err="1"/>
              <a:t>dfn</a:t>
            </a:r>
            <a:r>
              <a:rPr lang="fi-FI" dirty="0"/>
              <a:t>&gt;</a:t>
            </a:r>
          </a:p>
          <a:p>
            <a:r>
              <a:rPr lang="fi-FI" dirty="0"/>
              <a:t>&lt;</a:t>
            </a:r>
            <a:r>
              <a:rPr lang="fi-FI" dirty="0" err="1"/>
              <a:t>abbr</a:t>
            </a:r>
            <a:r>
              <a:rPr lang="fi-FI" dirty="0"/>
              <a:t>&gt;</a:t>
            </a:r>
          </a:p>
          <a:p>
            <a:r>
              <a:rPr lang="fi-FI" dirty="0"/>
              <a:t>&lt;data&gt;</a:t>
            </a:r>
          </a:p>
          <a:p>
            <a:r>
              <a:rPr lang="fi-FI" dirty="0"/>
              <a:t>&lt;</a:t>
            </a:r>
            <a:r>
              <a:rPr lang="fi-FI" dirty="0" err="1"/>
              <a:t>time</a:t>
            </a:r>
            <a:r>
              <a:rPr lang="fi-FI" dirty="0"/>
              <a:t>&gt;</a:t>
            </a:r>
          </a:p>
          <a:p>
            <a:r>
              <a:rPr lang="fi-FI" dirty="0"/>
              <a:t>&lt;</a:t>
            </a:r>
            <a:r>
              <a:rPr lang="fi-FI" dirty="0" err="1"/>
              <a:t>code</a:t>
            </a:r>
            <a:r>
              <a:rPr lang="fi-FI" dirty="0"/>
              <a:t>&gt;</a:t>
            </a:r>
          </a:p>
          <a:p>
            <a:r>
              <a:rPr lang="fi-FI" dirty="0"/>
              <a:t>&lt;</a:t>
            </a:r>
            <a:r>
              <a:rPr lang="fi-FI" dirty="0" err="1"/>
              <a:t>var</a:t>
            </a:r>
            <a:r>
              <a:rPr lang="fi-FI" dirty="0"/>
              <a:t>&gt;</a:t>
            </a:r>
          </a:p>
          <a:p>
            <a:endParaRPr lang="en-US" dirty="0"/>
          </a:p>
        </p:txBody>
      </p:sp>
      <p:sp>
        <p:nvSpPr>
          <p:cNvPr id="6" name="Sisällön paikkamerkki 5"/>
          <p:cNvSpPr>
            <a:spLocks noGrp="1"/>
          </p:cNvSpPr>
          <p:nvPr>
            <p:ph sz="quarter" idx="14"/>
          </p:nvPr>
        </p:nvSpPr>
        <p:spPr/>
        <p:txBody>
          <a:bodyPr>
            <a:normAutofit fontScale="70000" lnSpcReduction="20000"/>
          </a:bodyPr>
          <a:lstStyle/>
          <a:p>
            <a:r>
              <a:rPr lang="fi-FI" dirty="0"/>
              <a:t>&lt;</a:t>
            </a:r>
            <a:r>
              <a:rPr lang="fi-FI" dirty="0" err="1"/>
              <a:t>samp</a:t>
            </a:r>
            <a:r>
              <a:rPr lang="fi-FI" dirty="0"/>
              <a:t>&gt;</a:t>
            </a:r>
          </a:p>
          <a:p>
            <a:r>
              <a:rPr lang="fi-FI" dirty="0"/>
              <a:t>&lt;</a:t>
            </a:r>
            <a:r>
              <a:rPr lang="fi-FI" dirty="0" err="1"/>
              <a:t>kbd</a:t>
            </a:r>
            <a:r>
              <a:rPr lang="fi-FI" dirty="0"/>
              <a:t>&gt;</a:t>
            </a:r>
          </a:p>
          <a:p>
            <a:r>
              <a:rPr lang="fi-FI" dirty="0"/>
              <a:t>&lt;</a:t>
            </a:r>
            <a:r>
              <a:rPr lang="fi-FI" dirty="0" err="1"/>
              <a:t>sup</a:t>
            </a:r>
            <a:r>
              <a:rPr lang="fi-FI" dirty="0"/>
              <a:t>&gt;,&lt;</a:t>
            </a:r>
            <a:r>
              <a:rPr lang="fi-FI" dirty="0" err="1"/>
              <a:t>sub</a:t>
            </a:r>
            <a:r>
              <a:rPr lang="fi-FI" dirty="0"/>
              <a:t>&gt;</a:t>
            </a:r>
          </a:p>
          <a:p>
            <a:r>
              <a:rPr lang="fi-FI" dirty="0"/>
              <a:t>&lt;i&gt;</a:t>
            </a:r>
          </a:p>
          <a:p>
            <a:r>
              <a:rPr lang="fi-FI" dirty="0"/>
              <a:t>&lt;b&gt;</a:t>
            </a:r>
          </a:p>
          <a:p>
            <a:r>
              <a:rPr lang="fi-FI" dirty="0"/>
              <a:t>&lt;u&gt;</a:t>
            </a:r>
          </a:p>
          <a:p>
            <a:r>
              <a:rPr lang="fi-FI" dirty="0"/>
              <a:t>&lt;</a:t>
            </a:r>
            <a:r>
              <a:rPr lang="fi-FI" dirty="0" err="1"/>
              <a:t>mark</a:t>
            </a:r>
            <a:r>
              <a:rPr lang="fi-FI" dirty="0"/>
              <a:t>&gt;</a:t>
            </a:r>
          </a:p>
          <a:p>
            <a:r>
              <a:rPr lang="fi-FI" dirty="0"/>
              <a:t>&lt;</a:t>
            </a:r>
            <a:r>
              <a:rPr lang="fi-FI" dirty="0" err="1"/>
              <a:t>rt</a:t>
            </a:r>
            <a:r>
              <a:rPr lang="fi-FI" dirty="0"/>
              <a:t>&gt;</a:t>
            </a:r>
          </a:p>
          <a:p>
            <a:r>
              <a:rPr lang="fi-FI" dirty="0"/>
              <a:t>&lt;</a:t>
            </a:r>
            <a:r>
              <a:rPr lang="fi-FI" dirty="0" err="1"/>
              <a:t>rp</a:t>
            </a:r>
            <a:r>
              <a:rPr lang="fi-FI" dirty="0"/>
              <a:t>&gt;</a:t>
            </a:r>
          </a:p>
          <a:p>
            <a:r>
              <a:rPr lang="fi-FI" dirty="0"/>
              <a:t>&lt;</a:t>
            </a:r>
            <a:r>
              <a:rPr lang="fi-FI" dirty="0" err="1"/>
              <a:t>bdi</a:t>
            </a:r>
            <a:r>
              <a:rPr lang="fi-FI" dirty="0"/>
              <a:t>&gt;</a:t>
            </a:r>
          </a:p>
          <a:p>
            <a:r>
              <a:rPr lang="fi-FI" dirty="0"/>
              <a:t>&lt;</a:t>
            </a:r>
            <a:r>
              <a:rPr lang="fi-FI" dirty="0" err="1"/>
              <a:t>bdo</a:t>
            </a:r>
            <a:r>
              <a:rPr lang="fi-FI" dirty="0"/>
              <a:t>&gt;</a:t>
            </a:r>
          </a:p>
          <a:p>
            <a:r>
              <a:rPr lang="fi-FI" dirty="0"/>
              <a:t>&lt;</a:t>
            </a:r>
            <a:r>
              <a:rPr lang="fi-FI" dirty="0" err="1"/>
              <a:t>span</a:t>
            </a:r>
            <a:r>
              <a:rPr lang="fi-FI" dirty="0"/>
              <a:t>&gt;</a:t>
            </a:r>
          </a:p>
          <a:p>
            <a:r>
              <a:rPr lang="fi-FI" dirty="0"/>
              <a:t>&lt;</a:t>
            </a:r>
            <a:r>
              <a:rPr lang="fi-FI" dirty="0" err="1"/>
              <a:t>br</a:t>
            </a:r>
            <a:r>
              <a:rPr lang="fi-FI" dirty="0"/>
              <a:t>&gt;</a:t>
            </a:r>
          </a:p>
          <a:p>
            <a:r>
              <a:rPr lang="fi-FI" dirty="0"/>
              <a:t>&lt;</a:t>
            </a:r>
            <a:r>
              <a:rPr lang="fi-FI" dirty="0" err="1"/>
              <a:t>wbr</a:t>
            </a:r>
            <a:r>
              <a:rPr lang="fi-FI" dirty="0"/>
              <a:t>&gt;</a:t>
            </a:r>
          </a:p>
          <a:p>
            <a:endParaRPr lang="en-US" dirty="0"/>
          </a:p>
        </p:txBody>
      </p:sp>
    </p:spTree>
    <p:extLst>
      <p:ext uri="{BB962C8B-B14F-4D97-AF65-F5344CB8AC3E}">
        <p14:creationId xmlns:p14="http://schemas.microsoft.com/office/powerpoint/2010/main" val="4274997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0000" lnSpcReduction="20000"/>
          </a:bodyPr>
          <a:lstStyle/>
          <a:p>
            <a:r>
              <a:rPr lang="en-US" dirty="0" smtClean="0"/>
              <a:t>Embedded content means images, video, audio etc. what you actually can embed in your web page.</a:t>
            </a:r>
          </a:p>
          <a:p>
            <a:r>
              <a:rPr lang="en-US" dirty="0" smtClean="0"/>
              <a:t>The elements are:</a:t>
            </a:r>
          </a:p>
          <a:p>
            <a:pPr lvl="1"/>
            <a:r>
              <a:rPr lang="en-US" dirty="0" smtClean="0"/>
              <a:t>&lt;</a:t>
            </a:r>
            <a:r>
              <a:rPr lang="en-US" dirty="0" err="1" smtClean="0"/>
              <a:t>img</a:t>
            </a:r>
            <a:r>
              <a:rPr lang="en-US" dirty="0" smtClean="0"/>
              <a:t>&gt;</a:t>
            </a:r>
          </a:p>
          <a:p>
            <a:pPr lvl="1"/>
            <a:r>
              <a:rPr lang="en-US" dirty="0" smtClean="0"/>
              <a:t>&lt;</a:t>
            </a:r>
            <a:r>
              <a:rPr lang="en-US" dirty="0" err="1" smtClean="0"/>
              <a:t>iframe</a:t>
            </a:r>
            <a:r>
              <a:rPr lang="en-US" dirty="0" smtClean="0"/>
              <a:t>&gt;</a:t>
            </a:r>
          </a:p>
          <a:p>
            <a:pPr lvl="1"/>
            <a:r>
              <a:rPr lang="en-US" dirty="0" smtClean="0"/>
              <a:t>&lt;embed&gt;</a:t>
            </a:r>
          </a:p>
          <a:p>
            <a:pPr lvl="1"/>
            <a:r>
              <a:rPr lang="en-US" dirty="0" smtClean="0"/>
              <a:t>&lt;object&gt;</a:t>
            </a:r>
          </a:p>
          <a:p>
            <a:pPr lvl="1"/>
            <a:r>
              <a:rPr lang="en-US" dirty="0" smtClean="0"/>
              <a:t>&lt;</a:t>
            </a:r>
            <a:r>
              <a:rPr lang="en-US" dirty="0" err="1" smtClean="0"/>
              <a:t>param</a:t>
            </a:r>
            <a:r>
              <a:rPr lang="en-US" dirty="0" smtClean="0"/>
              <a:t>&gt;</a:t>
            </a:r>
          </a:p>
          <a:p>
            <a:pPr lvl="1"/>
            <a:r>
              <a:rPr lang="en-US" dirty="0" smtClean="0"/>
              <a:t>&lt;video&gt;</a:t>
            </a:r>
          </a:p>
          <a:p>
            <a:pPr lvl="1"/>
            <a:r>
              <a:rPr lang="en-US" dirty="0" smtClean="0"/>
              <a:t>&lt;audio&gt;</a:t>
            </a:r>
          </a:p>
          <a:p>
            <a:pPr lvl="1"/>
            <a:r>
              <a:rPr lang="en-US" dirty="0" smtClean="0"/>
              <a:t>&lt;source&gt;</a:t>
            </a:r>
          </a:p>
          <a:p>
            <a:pPr lvl="1"/>
            <a:r>
              <a:rPr lang="en-US" dirty="0" smtClean="0"/>
              <a:t>&lt;track&gt;</a:t>
            </a:r>
          </a:p>
          <a:p>
            <a:pPr lvl="1"/>
            <a:r>
              <a:rPr lang="en-US" dirty="0" smtClean="0"/>
              <a:t>&lt;canvas&gt;</a:t>
            </a:r>
          </a:p>
          <a:p>
            <a:pPr lvl="1"/>
            <a:r>
              <a:rPr lang="en-US" dirty="0" smtClean="0"/>
              <a:t>&lt;map&gt;</a:t>
            </a:r>
          </a:p>
          <a:p>
            <a:pPr lvl="1"/>
            <a:r>
              <a:rPr lang="en-US" dirty="0" smtClean="0"/>
              <a:t>&lt;area&gt;</a:t>
            </a:r>
          </a:p>
          <a:p>
            <a:pPr lvl="1"/>
            <a:r>
              <a:rPr lang="en-US" dirty="0" smtClean="0"/>
              <a:t>&lt;</a:t>
            </a:r>
            <a:r>
              <a:rPr lang="en-US" dirty="0" err="1" smtClean="0"/>
              <a:t>svg</a:t>
            </a:r>
            <a:r>
              <a:rPr lang="en-US" dirty="0" smtClean="0"/>
              <a:t>&gt;</a:t>
            </a:r>
          </a:p>
          <a:p>
            <a:pPr lvl="1"/>
            <a:r>
              <a:rPr lang="en-US" dirty="0" smtClean="0"/>
              <a:t>&lt;math&gt;</a:t>
            </a:r>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a:t>Embedded </a:t>
            </a:r>
            <a:r>
              <a:rPr lang="fi-FI" dirty="0" err="1"/>
              <a:t>content</a:t>
            </a:r>
            <a:r>
              <a:rPr lang="fi-FI" b="1" dirty="0"/>
              <a:t/>
            </a:r>
            <a:br>
              <a:rPr lang="fi-FI" b="1" dirty="0"/>
            </a:br>
            <a:endParaRPr lang="en-US" dirty="0"/>
          </a:p>
        </p:txBody>
      </p:sp>
    </p:spTree>
    <p:extLst>
      <p:ext uri="{BB962C8B-B14F-4D97-AF65-F5344CB8AC3E}">
        <p14:creationId xmlns:p14="http://schemas.microsoft.com/office/powerpoint/2010/main" val="1013583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20000"/>
          </a:bodyPr>
          <a:lstStyle/>
          <a:p>
            <a:r>
              <a:rPr lang="en-US" dirty="0" smtClean="0"/>
              <a:t>Tabular Data/Table data. Data that is wanted to be displayed in table format that consist of rows and columns.</a:t>
            </a:r>
          </a:p>
          <a:p>
            <a:r>
              <a:rPr lang="en-US" dirty="0" smtClean="0"/>
              <a:t>The tags are:</a:t>
            </a:r>
          </a:p>
          <a:p>
            <a:r>
              <a:rPr lang="en-US" dirty="0" smtClean="0"/>
              <a:t>&lt;table&gt;</a:t>
            </a:r>
          </a:p>
          <a:p>
            <a:r>
              <a:rPr lang="en-US" dirty="0" smtClean="0"/>
              <a:t>&lt;caption&gt;</a:t>
            </a:r>
          </a:p>
          <a:p>
            <a:r>
              <a:rPr lang="en-US" dirty="0" smtClean="0"/>
              <a:t>&lt;</a:t>
            </a:r>
            <a:r>
              <a:rPr lang="en-US" dirty="0" err="1" smtClean="0"/>
              <a:t>colgroup</a:t>
            </a:r>
            <a:r>
              <a:rPr lang="en-US" dirty="0" smtClean="0"/>
              <a:t>&gt; </a:t>
            </a:r>
          </a:p>
          <a:p>
            <a:r>
              <a:rPr lang="en-US" dirty="0" smtClean="0"/>
              <a:t>&lt;col&gt;</a:t>
            </a:r>
          </a:p>
          <a:p>
            <a:r>
              <a:rPr lang="en-US" dirty="0" smtClean="0"/>
              <a:t>&lt;</a:t>
            </a:r>
            <a:r>
              <a:rPr lang="en-US" dirty="0" err="1" smtClean="0"/>
              <a:t>tbody</a:t>
            </a:r>
            <a:r>
              <a:rPr lang="en-US" dirty="0" smtClean="0"/>
              <a:t>&gt;</a:t>
            </a:r>
          </a:p>
          <a:p>
            <a:r>
              <a:rPr lang="en-US" dirty="0" smtClean="0"/>
              <a:t>&lt;</a:t>
            </a:r>
            <a:r>
              <a:rPr lang="en-US" dirty="0" err="1" smtClean="0"/>
              <a:t>thead</a:t>
            </a:r>
            <a:r>
              <a:rPr lang="en-US" dirty="0" smtClean="0"/>
              <a:t>&gt;</a:t>
            </a:r>
          </a:p>
          <a:p>
            <a:r>
              <a:rPr lang="en-US" dirty="0" smtClean="0"/>
              <a:t>&lt;</a:t>
            </a:r>
            <a:r>
              <a:rPr lang="en-US" dirty="0" err="1" smtClean="0"/>
              <a:t>tfoot</a:t>
            </a:r>
            <a:r>
              <a:rPr lang="en-US" dirty="0" smtClean="0"/>
              <a:t>&gt;</a:t>
            </a:r>
          </a:p>
          <a:p>
            <a:r>
              <a:rPr lang="en-US" dirty="0" smtClean="0"/>
              <a:t>&lt;</a:t>
            </a:r>
            <a:r>
              <a:rPr lang="en-US" dirty="0" err="1" smtClean="0"/>
              <a:t>tr</a:t>
            </a:r>
            <a:r>
              <a:rPr lang="en-US" dirty="0" smtClean="0"/>
              <a:t>&gt;</a:t>
            </a:r>
          </a:p>
          <a:p>
            <a:r>
              <a:rPr lang="en-US" dirty="0" smtClean="0"/>
              <a:t>&lt;td&gt;</a:t>
            </a:r>
          </a:p>
          <a:p>
            <a:r>
              <a:rPr lang="en-US" dirty="0" smtClean="0"/>
              <a:t>&lt;</a:t>
            </a:r>
            <a:r>
              <a:rPr lang="en-US" dirty="0" err="1" smtClean="0"/>
              <a:t>th</a:t>
            </a:r>
            <a:r>
              <a:rPr lang="en-US" dirty="0" smtClean="0"/>
              <a:t>&gt;</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Tabular Data</a:t>
            </a:r>
            <a:endParaRPr lang="en-US" dirty="0"/>
          </a:p>
        </p:txBody>
      </p:sp>
    </p:spTree>
    <p:extLst>
      <p:ext uri="{BB962C8B-B14F-4D97-AF65-F5344CB8AC3E}">
        <p14:creationId xmlns:p14="http://schemas.microsoft.com/office/powerpoint/2010/main" val="3457081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b="1" dirty="0"/>
              <a:t>Tip:</a:t>
            </a:r>
            <a:r>
              <a:rPr lang="en-US" dirty="0"/>
              <a:t> The </a:t>
            </a:r>
            <a:r>
              <a:rPr lang="en-US" dirty="0" err="1"/>
              <a:t>thead</a:t>
            </a:r>
            <a:r>
              <a:rPr lang="en-US" dirty="0"/>
              <a:t>, </a:t>
            </a:r>
            <a:r>
              <a:rPr lang="en-US" dirty="0" err="1"/>
              <a:t>tbody</a:t>
            </a:r>
            <a:r>
              <a:rPr lang="en-US" dirty="0"/>
              <a:t>, and </a:t>
            </a:r>
            <a:r>
              <a:rPr lang="en-US" dirty="0" err="1"/>
              <a:t>tfoot</a:t>
            </a:r>
            <a:r>
              <a:rPr lang="en-US" dirty="0"/>
              <a:t> elements will not affect the layout of the table by default. However, you can use CSS to style these elements.</a:t>
            </a:r>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Tabular </a:t>
            </a:r>
            <a:r>
              <a:rPr lang="en-US" dirty="0" smtClean="0"/>
              <a:t>Data Example</a:t>
            </a:r>
            <a:endParaRPr lang="en-US" dirty="0"/>
          </a:p>
        </p:txBody>
      </p:sp>
    </p:spTree>
    <p:extLst>
      <p:ext uri="{BB962C8B-B14F-4D97-AF65-F5344CB8AC3E}">
        <p14:creationId xmlns:p14="http://schemas.microsoft.com/office/powerpoint/2010/main" val="1804390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Tabular Data Example</a:t>
            </a:r>
          </a:p>
        </p:txBody>
      </p:sp>
      <p:pic>
        <p:nvPicPr>
          <p:cNvPr id="6" name="Kuva 5"/>
          <p:cNvPicPr>
            <a:picLocks noChangeAspect="1"/>
          </p:cNvPicPr>
          <p:nvPr/>
        </p:nvPicPr>
        <p:blipFill>
          <a:blip r:embed="rId2"/>
          <a:stretch>
            <a:fillRect/>
          </a:stretch>
        </p:blipFill>
        <p:spPr>
          <a:xfrm>
            <a:off x="395536" y="1700808"/>
            <a:ext cx="3714923" cy="4290274"/>
          </a:xfrm>
          <a:prstGeom prst="rect">
            <a:avLst/>
          </a:prstGeom>
        </p:spPr>
      </p:pic>
      <p:pic>
        <p:nvPicPr>
          <p:cNvPr id="7" name="Kuva 6"/>
          <p:cNvPicPr>
            <a:picLocks noChangeAspect="1"/>
          </p:cNvPicPr>
          <p:nvPr/>
        </p:nvPicPr>
        <p:blipFill>
          <a:blip r:embed="rId3"/>
          <a:stretch>
            <a:fillRect/>
          </a:stretch>
        </p:blipFill>
        <p:spPr>
          <a:xfrm>
            <a:off x="5292080" y="2691884"/>
            <a:ext cx="1352550" cy="1228725"/>
          </a:xfrm>
          <a:prstGeom prst="rect">
            <a:avLst/>
          </a:prstGeom>
        </p:spPr>
      </p:pic>
    </p:spTree>
    <p:extLst>
      <p:ext uri="{BB962C8B-B14F-4D97-AF65-F5344CB8AC3E}">
        <p14:creationId xmlns:p14="http://schemas.microsoft.com/office/powerpoint/2010/main" val="1580516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62500" lnSpcReduction="20000"/>
          </a:bodyPr>
          <a:lstStyle/>
          <a:p>
            <a:r>
              <a:rPr lang="en-US" dirty="0"/>
              <a:t>Represents a </a:t>
            </a:r>
            <a:r>
              <a:rPr lang="en-US" i="1" dirty="0"/>
              <a:t>form</a:t>
            </a:r>
            <a:r>
              <a:rPr lang="en-US" dirty="0"/>
              <a:t> , </a:t>
            </a:r>
            <a:r>
              <a:rPr lang="en-US" b="1" i="1" dirty="0"/>
              <a:t>consisting of controls, that can be submitted to a server for processing</a:t>
            </a:r>
            <a:r>
              <a:rPr lang="en-US" b="1" i="1" dirty="0" smtClean="0"/>
              <a:t>.</a:t>
            </a:r>
          </a:p>
          <a:p>
            <a:r>
              <a:rPr lang="en-US" dirty="0" smtClean="0"/>
              <a:t>The tags are:</a:t>
            </a:r>
          </a:p>
          <a:p>
            <a:pPr lvl="1"/>
            <a:r>
              <a:rPr lang="en-US" dirty="0" smtClean="0"/>
              <a:t>&lt;form&gt;</a:t>
            </a:r>
          </a:p>
          <a:p>
            <a:pPr lvl="1"/>
            <a:r>
              <a:rPr lang="en-US" dirty="0" smtClean="0"/>
              <a:t>&lt;</a:t>
            </a:r>
            <a:r>
              <a:rPr lang="en-US" dirty="0" err="1" smtClean="0"/>
              <a:t>fieldset</a:t>
            </a:r>
            <a:r>
              <a:rPr lang="en-US" dirty="0" smtClean="0"/>
              <a:t>&gt;</a:t>
            </a:r>
          </a:p>
          <a:p>
            <a:pPr lvl="1"/>
            <a:r>
              <a:rPr lang="en-US" dirty="0" smtClean="0"/>
              <a:t>&lt;legend&gt;</a:t>
            </a:r>
          </a:p>
          <a:p>
            <a:pPr lvl="1"/>
            <a:r>
              <a:rPr lang="en-US" dirty="0" smtClean="0"/>
              <a:t>&lt;label&gt;</a:t>
            </a:r>
          </a:p>
          <a:p>
            <a:pPr lvl="1"/>
            <a:r>
              <a:rPr lang="en-US" dirty="0" smtClean="0"/>
              <a:t>&lt;input&gt;</a:t>
            </a:r>
          </a:p>
          <a:p>
            <a:pPr lvl="1"/>
            <a:r>
              <a:rPr lang="en-US" dirty="0" smtClean="0"/>
              <a:t>&lt;button&gt;</a:t>
            </a:r>
          </a:p>
          <a:p>
            <a:pPr lvl="1"/>
            <a:r>
              <a:rPr lang="en-US" dirty="0" smtClean="0"/>
              <a:t>&lt;select&gt;</a:t>
            </a:r>
          </a:p>
          <a:p>
            <a:pPr lvl="1"/>
            <a:r>
              <a:rPr lang="en-US" dirty="0" smtClean="0"/>
              <a:t>&lt;</a:t>
            </a:r>
            <a:r>
              <a:rPr lang="en-US" dirty="0" err="1" smtClean="0"/>
              <a:t>datalist</a:t>
            </a:r>
            <a:r>
              <a:rPr lang="en-US" dirty="0" smtClean="0"/>
              <a:t>&gt;</a:t>
            </a:r>
          </a:p>
          <a:p>
            <a:pPr lvl="1"/>
            <a:r>
              <a:rPr lang="en-US" dirty="0" smtClean="0"/>
              <a:t>&lt;</a:t>
            </a:r>
            <a:r>
              <a:rPr lang="en-US" dirty="0" err="1" smtClean="0"/>
              <a:t>optgroup</a:t>
            </a:r>
            <a:r>
              <a:rPr lang="en-US" dirty="0" smtClean="0"/>
              <a:t>&gt;</a:t>
            </a:r>
          </a:p>
          <a:p>
            <a:pPr lvl="1"/>
            <a:r>
              <a:rPr lang="en-US" dirty="0" smtClean="0"/>
              <a:t>&lt;option&gt;</a:t>
            </a:r>
          </a:p>
          <a:p>
            <a:pPr lvl="1"/>
            <a:r>
              <a:rPr lang="en-US" dirty="0" smtClean="0"/>
              <a:t>&lt;</a:t>
            </a:r>
            <a:r>
              <a:rPr lang="en-US" dirty="0" err="1" smtClean="0"/>
              <a:t>textarea</a:t>
            </a:r>
            <a:r>
              <a:rPr lang="en-US" dirty="0" smtClean="0"/>
              <a:t>&gt;</a:t>
            </a:r>
          </a:p>
          <a:p>
            <a:pPr lvl="1"/>
            <a:r>
              <a:rPr lang="en-US" dirty="0" smtClean="0"/>
              <a:t>&lt;</a:t>
            </a:r>
            <a:r>
              <a:rPr lang="en-US" dirty="0" err="1" smtClean="0"/>
              <a:t>keygen</a:t>
            </a:r>
            <a:r>
              <a:rPr lang="en-US" dirty="0" smtClean="0"/>
              <a:t>&gt;</a:t>
            </a:r>
          </a:p>
          <a:p>
            <a:pPr lvl="1"/>
            <a:r>
              <a:rPr lang="en-US" dirty="0" smtClean="0"/>
              <a:t>&lt;output&gt;</a:t>
            </a:r>
          </a:p>
          <a:p>
            <a:pPr lvl="1"/>
            <a:r>
              <a:rPr lang="en-US" dirty="0" smtClean="0"/>
              <a:t>&lt;progress&gt;</a:t>
            </a:r>
          </a:p>
          <a:p>
            <a:pPr lvl="1"/>
            <a:r>
              <a:rPr lang="en-US" dirty="0" smtClean="0"/>
              <a:t>&lt;meter&gt;</a:t>
            </a:r>
          </a:p>
          <a:p>
            <a:endParaRPr lang="en-US" i="1"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a:t>Forms</a:t>
            </a:r>
            <a:r>
              <a:rPr lang="fi-FI" b="1" dirty="0"/>
              <a:t/>
            </a:r>
            <a:br>
              <a:rPr lang="fi-FI" b="1" dirty="0"/>
            </a:br>
            <a:endParaRPr lang="en-US" dirty="0"/>
          </a:p>
        </p:txBody>
      </p:sp>
    </p:spTree>
    <p:extLst>
      <p:ext uri="{BB962C8B-B14F-4D97-AF65-F5344CB8AC3E}">
        <p14:creationId xmlns:p14="http://schemas.microsoft.com/office/powerpoint/2010/main" val="2715097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err="1" smtClean="0"/>
              <a:t>Forms</a:t>
            </a:r>
            <a:r>
              <a:rPr lang="fi-FI" dirty="0" smtClean="0"/>
              <a:t> </a:t>
            </a:r>
            <a:r>
              <a:rPr lang="fi-FI" dirty="0" err="1" smtClean="0"/>
              <a:t>Example</a:t>
            </a:r>
            <a:endParaRPr lang="en-US" dirty="0"/>
          </a:p>
        </p:txBody>
      </p:sp>
      <p:pic>
        <p:nvPicPr>
          <p:cNvPr id="6" name="Kuva 5"/>
          <p:cNvPicPr>
            <a:picLocks noChangeAspect="1"/>
          </p:cNvPicPr>
          <p:nvPr/>
        </p:nvPicPr>
        <p:blipFill>
          <a:blip r:embed="rId2"/>
          <a:stretch>
            <a:fillRect/>
          </a:stretch>
        </p:blipFill>
        <p:spPr>
          <a:xfrm>
            <a:off x="323528" y="2924944"/>
            <a:ext cx="4951085" cy="2736304"/>
          </a:xfrm>
          <a:prstGeom prst="rect">
            <a:avLst/>
          </a:prstGeom>
        </p:spPr>
      </p:pic>
      <p:pic>
        <p:nvPicPr>
          <p:cNvPr id="7" name="Kuva 6"/>
          <p:cNvPicPr>
            <a:picLocks noChangeAspect="1"/>
          </p:cNvPicPr>
          <p:nvPr/>
        </p:nvPicPr>
        <p:blipFill>
          <a:blip r:embed="rId3"/>
          <a:stretch>
            <a:fillRect/>
          </a:stretch>
        </p:blipFill>
        <p:spPr>
          <a:xfrm>
            <a:off x="5314024" y="3429000"/>
            <a:ext cx="3105150" cy="1190625"/>
          </a:xfrm>
          <a:prstGeom prst="rect">
            <a:avLst/>
          </a:prstGeom>
        </p:spPr>
      </p:pic>
    </p:spTree>
    <p:extLst>
      <p:ext uri="{BB962C8B-B14F-4D97-AF65-F5344CB8AC3E}">
        <p14:creationId xmlns:p14="http://schemas.microsoft.com/office/powerpoint/2010/main" val="317413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fi-FI" dirty="0" smtClean="0"/>
              <a:t>There is no one </a:t>
            </a:r>
            <a:r>
              <a:rPr lang="fi-FI" dirty="0" err="1" smtClean="0"/>
              <a:t>answer</a:t>
            </a:r>
            <a:r>
              <a:rPr lang="fi-FI" dirty="0" smtClean="0"/>
              <a:t> for </a:t>
            </a:r>
            <a:r>
              <a:rPr lang="fi-FI" dirty="0" err="1" smtClean="0"/>
              <a:t>this</a:t>
            </a:r>
            <a:r>
              <a:rPr lang="fi-FI" dirty="0" smtClean="0"/>
              <a:t> </a:t>
            </a:r>
            <a:r>
              <a:rPr lang="fi-FI" dirty="0" err="1" smtClean="0"/>
              <a:t>question</a:t>
            </a:r>
            <a:r>
              <a:rPr lang="fi-FI" dirty="0" smtClean="0"/>
              <a:t>, </a:t>
            </a:r>
            <a:r>
              <a:rPr lang="fi-FI" b="1" i="1" dirty="0" err="1" smtClean="0"/>
              <a:t>but</a:t>
            </a:r>
            <a:r>
              <a:rPr lang="fi-FI" b="1" i="1" dirty="0" smtClean="0"/>
              <a:t> </a:t>
            </a:r>
            <a:r>
              <a:rPr lang="en-US" b="1" i="1" dirty="0" smtClean="0"/>
              <a:t>for </a:t>
            </a:r>
            <a:r>
              <a:rPr lang="en-US" b="1" i="1" dirty="0"/>
              <a:t>the Web programmer writing </a:t>
            </a:r>
            <a:r>
              <a:rPr lang="en-US" b="1" i="1" dirty="0" smtClean="0"/>
              <a:t>web </a:t>
            </a:r>
            <a:r>
              <a:rPr lang="en-US" b="1" i="1" dirty="0" err="1" smtClean="0"/>
              <a:t>applications:HTML</a:t>
            </a:r>
            <a:r>
              <a:rPr lang="en-US" b="1" i="1" dirty="0" smtClean="0"/>
              <a:t> knowledge </a:t>
            </a:r>
            <a:r>
              <a:rPr lang="en-US" b="1" i="1" dirty="0"/>
              <a:t>is </a:t>
            </a:r>
            <a:r>
              <a:rPr lang="en-US" b="1" i="1" dirty="0" smtClean="0"/>
              <a:t>required!</a:t>
            </a:r>
          </a:p>
          <a:p>
            <a:r>
              <a:rPr lang="en-US" dirty="0" smtClean="0"/>
              <a:t>We mean here </a:t>
            </a:r>
            <a:r>
              <a:rPr lang="en-US" dirty="0"/>
              <a:t>a person </a:t>
            </a:r>
            <a:r>
              <a:rPr lang="en-US" dirty="0" smtClean="0"/>
              <a:t>who </a:t>
            </a:r>
            <a:r>
              <a:rPr lang="en-US" dirty="0"/>
              <a:t>is writing computer programs for the web, such as scripts written in PHP, Perl, Python, </a:t>
            </a:r>
            <a:r>
              <a:rPr lang="en-US" dirty="0" smtClean="0"/>
              <a:t>Ruby, JavaScript, JSP, JSF </a:t>
            </a:r>
            <a:r>
              <a:rPr lang="en-US" dirty="0"/>
              <a:t>or whatever computer language your application is using. </a:t>
            </a:r>
            <a:endParaRPr lang="en-US" dirty="0" smtClean="0"/>
          </a:p>
          <a:p>
            <a:r>
              <a:rPr lang="en-US" dirty="0"/>
              <a:t>It doesn't matter what language your application is written in; </a:t>
            </a:r>
            <a:r>
              <a:rPr lang="en-US" b="1" i="1" dirty="0"/>
              <a:t>it will still need to generate HTML code for your visitors' web browsers to display</a:t>
            </a:r>
            <a:r>
              <a:rPr lang="en-US" b="1" dirty="0"/>
              <a:t>. </a:t>
            </a:r>
            <a:endParaRPr lang="en-US" b="1" dirty="0" smtClean="0"/>
          </a:p>
          <a:p>
            <a:r>
              <a:rPr lang="en-US" dirty="0" smtClean="0"/>
              <a:t>Most people creating they home/web pages for private, company or hobby can use any WYSIWYG editor to build they web pages-&gt;no HTML knowledge required.</a:t>
            </a:r>
            <a:endParaRPr lang="en-US" dirty="0"/>
          </a:p>
          <a:p>
            <a:endParaRPr lang="fi-FI"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err="1" smtClean="0"/>
              <a:t>Who</a:t>
            </a:r>
            <a:r>
              <a:rPr lang="fi-FI" dirty="0" smtClean="0"/>
              <a:t> </a:t>
            </a:r>
            <a:r>
              <a:rPr lang="fi-FI" dirty="0" err="1" smtClean="0"/>
              <a:t>Should</a:t>
            </a:r>
            <a:r>
              <a:rPr lang="fi-FI" dirty="0" smtClean="0"/>
              <a:t> </a:t>
            </a:r>
            <a:r>
              <a:rPr lang="fi-FI" dirty="0" err="1" smtClean="0"/>
              <a:t>Learn</a:t>
            </a:r>
            <a:r>
              <a:rPr lang="fi-FI" dirty="0" smtClean="0"/>
              <a:t>/</a:t>
            </a:r>
            <a:r>
              <a:rPr lang="fi-FI" dirty="0" err="1" smtClean="0"/>
              <a:t>Understund</a:t>
            </a:r>
            <a:r>
              <a:rPr lang="fi-FI" dirty="0" smtClean="0"/>
              <a:t> HTML?</a:t>
            </a:r>
            <a:endParaRPr lang="fi-FI" dirty="0"/>
          </a:p>
        </p:txBody>
      </p:sp>
    </p:spTree>
    <p:extLst>
      <p:ext uri="{BB962C8B-B14F-4D97-AF65-F5344CB8AC3E}">
        <p14:creationId xmlns:p14="http://schemas.microsoft.com/office/powerpoint/2010/main" val="3275628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Represents a </a:t>
            </a:r>
            <a:r>
              <a:rPr lang="en-US" i="1" dirty="0"/>
              <a:t>widget</a:t>
            </a:r>
            <a:r>
              <a:rPr lang="en-US" dirty="0"/>
              <a:t> from which the user can obtain additional information or controls</a:t>
            </a:r>
            <a:r>
              <a:rPr lang="en-US" dirty="0" smtClean="0"/>
              <a:t>.</a:t>
            </a:r>
          </a:p>
          <a:p>
            <a:r>
              <a:rPr lang="en-US" dirty="0" smtClean="0"/>
              <a:t>Tags are:</a:t>
            </a:r>
          </a:p>
          <a:p>
            <a:r>
              <a:rPr lang="en-US" dirty="0" smtClean="0"/>
              <a:t>&lt;details&gt;</a:t>
            </a:r>
          </a:p>
          <a:p>
            <a:r>
              <a:rPr lang="en-US" dirty="0" smtClean="0"/>
              <a:t>&lt;summary&gt;</a:t>
            </a:r>
          </a:p>
          <a:p>
            <a:r>
              <a:rPr lang="en-US" dirty="0" smtClean="0"/>
              <a:t>&lt;</a:t>
            </a:r>
            <a:r>
              <a:rPr lang="en-US" dirty="0" err="1" smtClean="0"/>
              <a:t>menuitem</a:t>
            </a:r>
            <a:r>
              <a:rPr lang="en-US" dirty="0" smtClean="0"/>
              <a:t>&gt;</a:t>
            </a:r>
          </a:p>
          <a:p>
            <a:r>
              <a:rPr lang="en-US" dirty="0" smtClean="0"/>
              <a:t>&lt;menu&gt;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a:t>Interactive </a:t>
            </a:r>
            <a:r>
              <a:rPr lang="fi-FI" dirty="0" err="1"/>
              <a:t>elements</a:t>
            </a:r>
            <a:r>
              <a:rPr lang="fi-FI" b="1" dirty="0"/>
              <a:t/>
            </a:r>
            <a:br>
              <a:rPr lang="fi-FI" b="1" dirty="0"/>
            </a:br>
            <a:endParaRPr lang="en-US" dirty="0"/>
          </a:p>
        </p:txBody>
      </p:sp>
    </p:spTree>
    <p:extLst>
      <p:ext uri="{BB962C8B-B14F-4D97-AF65-F5344CB8AC3E}">
        <p14:creationId xmlns:p14="http://schemas.microsoft.com/office/powerpoint/2010/main" val="1535868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a:t>Interactive </a:t>
            </a:r>
            <a:r>
              <a:rPr lang="fi-FI" dirty="0" err="1"/>
              <a:t>elements</a:t>
            </a:r>
            <a:r>
              <a:rPr lang="fi-FI" b="1" dirty="0"/>
              <a:t/>
            </a:r>
            <a:br>
              <a:rPr lang="fi-FI" b="1" dirty="0"/>
            </a:br>
            <a:r>
              <a:rPr lang="fi-FI" dirty="0" err="1" smtClean="0"/>
              <a:t>Example</a:t>
            </a:r>
            <a:endParaRPr lang="en-US" dirty="0"/>
          </a:p>
        </p:txBody>
      </p:sp>
      <p:pic>
        <p:nvPicPr>
          <p:cNvPr id="6" name="Kuva 5"/>
          <p:cNvPicPr>
            <a:picLocks noChangeAspect="1"/>
          </p:cNvPicPr>
          <p:nvPr/>
        </p:nvPicPr>
        <p:blipFill>
          <a:blip r:embed="rId2"/>
          <a:stretch>
            <a:fillRect/>
          </a:stretch>
        </p:blipFill>
        <p:spPr>
          <a:xfrm>
            <a:off x="323528" y="3140968"/>
            <a:ext cx="5591175" cy="1857375"/>
          </a:xfrm>
          <a:prstGeom prst="rect">
            <a:avLst/>
          </a:prstGeom>
        </p:spPr>
      </p:pic>
      <p:pic>
        <p:nvPicPr>
          <p:cNvPr id="7" name="Kuva 6"/>
          <p:cNvPicPr>
            <a:picLocks noChangeAspect="1"/>
          </p:cNvPicPr>
          <p:nvPr/>
        </p:nvPicPr>
        <p:blipFill>
          <a:blip r:embed="rId3"/>
          <a:stretch>
            <a:fillRect/>
          </a:stretch>
        </p:blipFill>
        <p:spPr>
          <a:xfrm>
            <a:off x="6660232" y="3933056"/>
            <a:ext cx="1762125" cy="447675"/>
          </a:xfrm>
          <a:prstGeom prst="rect">
            <a:avLst/>
          </a:prstGeom>
        </p:spPr>
      </p:pic>
      <p:pic>
        <p:nvPicPr>
          <p:cNvPr id="8" name="Kuva 7"/>
          <p:cNvPicPr>
            <a:picLocks noChangeAspect="1"/>
          </p:cNvPicPr>
          <p:nvPr/>
        </p:nvPicPr>
        <p:blipFill>
          <a:blip r:embed="rId4"/>
          <a:stretch>
            <a:fillRect/>
          </a:stretch>
        </p:blipFill>
        <p:spPr>
          <a:xfrm>
            <a:off x="6660232" y="4630848"/>
            <a:ext cx="1352550" cy="1028700"/>
          </a:xfrm>
          <a:prstGeom prst="rect">
            <a:avLst/>
          </a:prstGeom>
        </p:spPr>
      </p:pic>
    </p:spTree>
    <p:extLst>
      <p:ext uri="{BB962C8B-B14F-4D97-AF65-F5344CB8AC3E}">
        <p14:creationId xmlns:p14="http://schemas.microsoft.com/office/powerpoint/2010/main" val="1680505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smtClean="0"/>
              <a:t>Block and Inline Elements</a:t>
            </a:r>
            <a:endParaRPr lang="en-US" dirty="0"/>
          </a:p>
        </p:txBody>
      </p:sp>
      <p:sp>
        <p:nvSpPr>
          <p:cNvPr id="4" name="Päivämäärän paikkamerkki 3"/>
          <p:cNvSpPr>
            <a:spLocks noGrp="1"/>
          </p:cNvSpPr>
          <p:nvPr>
            <p:ph type="dt" sz="half" idx="10"/>
          </p:nvPr>
        </p:nvSpPr>
        <p:spPr/>
        <p:txBody>
          <a:bodyPr/>
          <a:lstStyle/>
          <a:p>
            <a:fld id="{327DBA9D-E4B6-4518-8786-B9C2F86DE51A}" type="datetime1">
              <a:rPr lang="fi-FI" smtClean="0"/>
              <a:t>28.10.2014</a:t>
            </a:fld>
            <a:endParaRPr lang="fi-FI"/>
          </a:p>
        </p:txBody>
      </p:sp>
      <p:sp>
        <p:nvSpPr>
          <p:cNvPr id="5" name="Alatunnisteen paikkamerkki 4"/>
          <p:cNvSpPr>
            <a:spLocks noGrp="1"/>
          </p:cNvSpPr>
          <p:nvPr>
            <p:ph type="ftr" sz="quarter" idx="11"/>
          </p:nvPr>
        </p:nvSpPr>
        <p:spPr/>
        <p:txBody>
          <a:bodyPr/>
          <a:lstStyle/>
          <a:p>
            <a:endParaRPr lang="fi-FI"/>
          </a:p>
        </p:txBody>
      </p:sp>
    </p:spTree>
    <p:extLst>
      <p:ext uri="{BB962C8B-B14F-4D97-AF65-F5344CB8AC3E}">
        <p14:creationId xmlns:p14="http://schemas.microsoft.com/office/powerpoint/2010/main" val="653809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There are two different kind of elements in HTML:</a:t>
            </a:r>
          </a:p>
          <a:p>
            <a:pPr lvl="1"/>
            <a:r>
              <a:rPr lang="en-US" dirty="0" smtClean="0"/>
              <a:t>Block elements</a:t>
            </a:r>
          </a:p>
          <a:p>
            <a:pPr lvl="1"/>
            <a:r>
              <a:rPr lang="en-US" dirty="0" smtClean="0"/>
              <a:t>Inline elements</a:t>
            </a:r>
          </a:p>
          <a:p>
            <a:r>
              <a:rPr lang="en-US" b="1" i="1" dirty="0" smtClean="0"/>
              <a:t>Block elements </a:t>
            </a:r>
            <a:r>
              <a:rPr lang="en-US" dirty="0" smtClean="0"/>
              <a:t>reserves as much space in horizontal axis as possible. It creates a new line </a:t>
            </a:r>
            <a:r>
              <a:rPr lang="en-US" b="1" dirty="0" smtClean="0"/>
              <a:t>before and after</a:t>
            </a:r>
            <a:r>
              <a:rPr lang="en-US" dirty="0" smtClean="0"/>
              <a:t> element automatically. Can contain other block level elements or inline elements.</a:t>
            </a:r>
          </a:p>
          <a:p>
            <a:r>
              <a:rPr lang="en-US" b="1" i="1" dirty="0" smtClean="0"/>
              <a:t>Inline elements </a:t>
            </a:r>
            <a:r>
              <a:rPr lang="en-US" dirty="0" smtClean="0"/>
              <a:t>reserves as much space </a:t>
            </a:r>
            <a:r>
              <a:rPr lang="en-US" dirty="0" err="1" smtClean="0"/>
              <a:t>space</a:t>
            </a:r>
            <a:r>
              <a:rPr lang="en-US" dirty="0" smtClean="0"/>
              <a:t> in horizontal axis that is needed. Does not  create a new line. Can contain other inline elements or </a:t>
            </a:r>
            <a:r>
              <a:rPr lang="fi-FI" dirty="0" err="1" smtClean="0"/>
              <a:t>nothing</a:t>
            </a:r>
            <a:r>
              <a:rPr lang="fi-FI" dirty="0" smtClean="0"/>
              <a:t> </a:t>
            </a:r>
            <a:r>
              <a:rPr lang="fi-FI" dirty="0"/>
              <a:t>at </a:t>
            </a:r>
            <a:r>
              <a:rPr lang="fi-FI" dirty="0" smtClean="0"/>
              <a:t>all.</a:t>
            </a:r>
            <a:endParaRPr lang="en-US" b="1" i="1"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Block and Inline Elements</a:t>
            </a:r>
          </a:p>
        </p:txBody>
      </p:sp>
    </p:spTree>
    <p:extLst>
      <p:ext uri="{BB962C8B-B14F-4D97-AF65-F5344CB8AC3E}">
        <p14:creationId xmlns:p14="http://schemas.microsoft.com/office/powerpoint/2010/main" val="2512907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One of the most common mistakes </a:t>
            </a:r>
            <a:r>
              <a:rPr lang="en-US" dirty="0" smtClean="0"/>
              <a:t>is </a:t>
            </a:r>
            <a:r>
              <a:rPr lang="en-US" dirty="0"/>
              <a:t>trying to set a width </a:t>
            </a:r>
            <a:r>
              <a:rPr lang="en-US" dirty="0" smtClean="0"/>
              <a:t>of </a:t>
            </a:r>
            <a:r>
              <a:rPr lang="en-US" dirty="0"/>
              <a:t>an inline element. This is because inline elements don't have widths. That is, they do have widths, but the width is set by the container box</a:t>
            </a:r>
            <a:r>
              <a:rPr lang="en-US" dirty="0" smtClean="0"/>
              <a:t>.</a:t>
            </a:r>
          </a:p>
          <a:p>
            <a:r>
              <a:rPr lang="en-US" dirty="0"/>
              <a:t>Some </a:t>
            </a:r>
            <a:r>
              <a:rPr lang="en-US" dirty="0" smtClean="0"/>
              <a:t>CSS properties </a:t>
            </a:r>
            <a:r>
              <a:rPr lang="en-US" dirty="0"/>
              <a:t>that inline elements ignore include:</a:t>
            </a:r>
          </a:p>
          <a:p>
            <a:pPr lvl="1"/>
            <a:r>
              <a:rPr lang="en-US" dirty="0"/>
              <a:t>width and height</a:t>
            </a:r>
          </a:p>
          <a:p>
            <a:pPr lvl="1"/>
            <a:r>
              <a:rPr lang="en-US" dirty="0"/>
              <a:t>max-width and max-height</a:t>
            </a:r>
          </a:p>
          <a:p>
            <a:pPr lvl="1"/>
            <a:r>
              <a:rPr lang="en-US" dirty="0"/>
              <a:t>min-width and min-height</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Block and Inline Elements</a:t>
            </a:r>
          </a:p>
        </p:txBody>
      </p:sp>
    </p:spTree>
    <p:extLst>
      <p:ext uri="{BB962C8B-B14F-4D97-AF65-F5344CB8AC3E}">
        <p14:creationId xmlns:p14="http://schemas.microsoft.com/office/powerpoint/2010/main" val="2822011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With CSS you can change the type of an element from inline to block or the reverse with just one CSS property</a:t>
            </a:r>
            <a:r>
              <a:rPr lang="en-US" dirty="0" smtClean="0"/>
              <a:t>:</a:t>
            </a:r>
          </a:p>
          <a:p>
            <a:r>
              <a:rPr lang="en-US" dirty="0" err="1" smtClean="0"/>
              <a:t>display:block</a:t>
            </a:r>
            <a:r>
              <a:rPr lang="en-US" dirty="0" smtClean="0"/>
              <a:t>;</a:t>
            </a:r>
          </a:p>
          <a:p>
            <a:r>
              <a:rPr lang="en-US" dirty="0" err="1"/>
              <a:t>d</a:t>
            </a:r>
            <a:r>
              <a:rPr lang="en-US" dirty="0" err="1" smtClean="0"/>
              <a:t>isplay:inline</a:t>
            </a:r>
            <a:r>
              <a:rPr lang="en-US" dirty="0" smtClean="0"/>
              <a:t>;</a:t>
            </a:r>
          </a:p>
          <a:p>
            <a:r>
              <a:rPr lang="en-US" dirty="0" err="1" smtClean="0"/>
              <a:t>display:none</a:t>
            </a: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Changing the Type of an Inline Element to Block and Vice </a:t>
            </a:r>
            <a:r>
              <a:rPr lang="en-US" dirty="0" smtClean="0"/>
              <a:t>Versa</a:t>
            </a:r>
            <a:endParaRPr lang="en-US" dirty="0"/>
          </a:p>
        </p:txBody>
      </p:sp>
    </p:spTree>
    <p:extLst>
      <p:ext uri="{BB962C8B-B14F-4D97-AF65-F5344CB8AC3E}">
        <p14:creationId xmlns:p14="http://schemas.microsoft.com/office/powerpoint/2010/main" val="817849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In general </a:t>
            </a:r>
            <a:r>
              <a:rPr lang="en-US" dirty="0"/>
              <a:t>you should not. there are some cases where turning a block-level element into an inline and vice versa can be useful</a:t>
            </a:r>
            <a:r>
              <a:rPr lang="en-US" dirty="0" smtClean="0"/>
              <a:t>.</a:t>
            </a:r>
          </a:p>
          <a:p>
            <a:r>
              <a:rPr lang="en-US" dirty="0" smtClean="0"/>
              <a:t>Horizontal lists: Lists (</a:t>
            </a:r>
            <a:r>
              <a:rPr lang="en-US" dirty="0" err="1" smtClean="0"/>
              <a:t>ol</a:t>
            </a:r>
            <a:r>
              <a:rPr lang="en-US" dirty="0" smtClean="0"/>
              <a:t>, </a:t>
            </a:r>
            <a:r>
              <a:rPr lang="en-US" dirty="0" err="1" smtClean="0"/>
              <a:t>ul</a:t>
            </a:r>
            <a:r>
              <a:rPr lang="en-US" dirty="0" smtClean="0"/>
              <a:t>) are block level elements and creates an vertical list. If you need to create a horizontal list you can set the display property of the list to inline.</a:t>
            </a:r>
          </a:p>
          <a:p>
            <a:r>
              <a:rPr lang="fi-FI" dirty="0" err="1"/>
              <a:t>Headers</a:t>
            </a:r>
            <a:r>
              <a:rPr lang="fi-FI" dirty="0"/>
              <a:t> in </a:t>
            </a:r>
            <a:r>
              <a:rPr lang="fi-FI" dirty="0" err="1"/>
              <a:t>the</a:t>
            </a:r>
            <a:r>
              <a:rPr lang="fi-FI" dirty="0"/>
              <a:t> </a:t>
            </a:r>
            <a:r>
              <a:rPr lang="fi-FI" dirty="0" err="1"/>
              <a:t>text</a:t>
            </a:r>
            <a:r>
              <a:rPr lang="fi-FI" dirty="0"/>
              <a:t> </a:t>
            </a:r>
            <a:r>
              <a:rPr lang="fi-FI" dirty="0" smtClean="0"/>
              <a:t>: </a:t>
            </a:r>
            <a:r>
              <a:rPr lang="fi-FI" dirty="0" err="1" smtClean="0"/>
              <a:t>Sometimes</a:t>
            </a:r>
            <a:r>
              <a:rPr lang="fi-FI" dirty="0" smtClean="0"/>
              <a:t> </a:t>
            </a:r>
            <a:r>
              <a:rPr lang="fi-FI" dirty="0" err="1" smtClean="0"/>
              <a:t>you</a:t>
            </a:r>
            <a:r>
              <a:rPr lang="fi-FI" dirty="0" smtClean="0"/>
              <a:t> </a:t>
            </a:r>
            <a:r>
              <a:rPr lang="fi-FI" dirty="0" err="1" smtClean="0"/>
              <a:t>might</a:t>
            </a:r>
            <a:r>
              <a:rPr lang="fi-FI" dirty="0" smtClean="0"/>
              <a:t> </a:t>
            </a:r>
            <a:r>
              <a:rPr lang="fi-FI" dirty="0" err="1" smtClean="0"/>
              <a:t>want</a:t>
            </a:r>
            <a:r>
              <a:rPr lang="fi-FI" dirty="0" smtClean="0"/>
              <a:t> to </a:t>
            </a:r>
            <a:r>
              <a:rPr lang="fi-FI" dirty="0" err="1" smtClean="0"/>
              <a:t>use</a:t>
            </a:r>
            <a:r>
              <a:rPr lang="fi-FI" dirty="0" smtClean="0"/>
              <a:t> h1..h6 </a:t>
            </a:r>
            <a:r>
              <a:rPr lang="fi-FI" dirty="0" err="1" smtClean="0"/>
              <a:t>elemets</a:t>
            </a:r>
            <a:r>
              <a:rPr lang="fi-FI" dirty="0" smtClean="0"/>
              <a:t> as </a:t>
            </a:r>
            <a:r>
              <a:rPr lang="fi-FI" dirty="0" err="1" smtClean="0"/>
              <a:t>headers</a:t>
            </a:r>
            <a:r>
              <a:rPr lang="fi-FI" dirty="0" smtClean="0"/>
              <a:t> </a:t>
            </a:r>
            <a:r>
              <a:rPr lang="fi-FI" dirty="0" err="1" smtClean="0"/>
              <a:t>but</a:t>
            </a:r>
            <a:r>
              <a:rPr lang="fi-FI" dirty="0" smtClean="0"/>
              <a:t> </a:t>
            </a:r>
            <a:r>
              <a:rPr lang="fi-FI" dirty="0" err="1" smtClean="0"/>
              <a:t>keep</a:t>
            </a:r>
            <a:r>
              <a:rPr lang="fi-FI" dirty="0" smtClean="0"/>
              <a:t> </a:t>
            </a:r>
            <a:r>
              <a:rPr lang="fi-FI" dirty="0" err="1" smtClean="0"/>
              <a:t>them</a:t>
            </a:r>
            <a:r>
              <a:rPr lang="fi-FI" dirty="0" smtClean="0"/>
              <a:t> in </a:t>
            </a:r>
            <a:r>
              <a:rPr lang="fi-FI" dirty="0" err="1" smtClean="0"/>
              <a:t>the</a:t>
            </a:r>
            <a:r>
              <a:rPr lang="fi-FI" dirty="0" smtClean="0"/>
              <a:t> </a:t>
            </a:r>
            <a:r>
              <a:rPr lang="fi-FI" dirty="0" err="1" smtClean="0"/>
              <a:t>same</a:t>
            </a:r>
            <a:r>
              <a:rPr lang="fi-FI" dirty="0" smtClean="0"/>
              <a:t> line as a </a:t>
            </a:r>
            <a:r>
              <a:rPr lang="fi-FI" dirty="0" err="1" smtClean="0"/>
              <a:t>text</a:t>
            </a:r>
            <a:r>
              <a:rPr lang="fi-FI" dirty="0" smtClean="0"/>
              <a:t>.</a:t>
            </a:r>
          </a:p>
          <a:p>
            <a:r>
              <a:rPr lang="en-US" dirty="0"/>
              <a:t>Removing the element </a:t>
            </a:r>
            <a:r>
              <a:rPr lang="en-US" dirty="0" smtClean="0"/>
              <a:t>: And </a:t>
            </a:r>
            <a:r>
              <a:rPr lang="en-US" dirty="0"/>
              <a:t>of course, if you want to remove the element completely from the document flow, you can set the display to none.</a:t>
            </a:r>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a:t>When to Change the Display Property</a:t>
            </a:r>
            <a:r>
              <a:rPr lang="en-US" b="1" dirty="0"/>
              <a:t/>
            </a:r>
            <a:br>
              <a:rPr lang="en-US" b="1" dirty="0"/>
            </a:br>
            <a:endParaRPr lang="en-US" dirty="0"/>
          </a:p>
        </p:txBody>
      </p:sp>
    </p:spTree>
    <p:extLst>
      <p:ext uri="{BB962C8B-B14F-4D97-AF65-F5344CB8AC3E}">
        <p14:creationId xmlns:p14="http://schemas.microsoft.com/office/powerpoint/2010/main" val="2894478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Examples of block elements:</a:t>
            </a:r>
          </a:p>
          <a:p>
            <a:pPr lvl="2"/>
            <a:r>
              <a:rPr lang="en-US" dirty="0" smtClean="0"/>
              <a:t>&lt;h1&gt;…&lt;h6&gt;</a:t>
            </a:r>
          </a:p>
          <a:p>
            <a:pPr lvl="2"/>
            <a:r>
              <a:rPr lang="en-US" dirty="0" smtClean="0"/>
              <a:t>&lt;div&gt;</a:t>
            </a:r>
          </a:p>
          <a:p>
            <a:pPr lvl="2"/>
            <a:r>
              <a:rPr lang="en-US" dirty="0" smtClean="0"/>
              <a:t>&lt;section&gt;</a:t>
            </a:r>
          </a:p>
          <a:p>
            <a:pPr lvl="2"/>
            <a:r>
              <a:rPr lang="en-US" dirty="0" smtClean="0"/>
              <a:t>&lt;p&gt;</a:t>
            </a:r>
          </a:p>
          <a:p>
            <a:pPr lvl="2"/>
            <a:r>
              <a:rPr lang="en-US" dirty="0" smtClean="0"/>
              <a:t>&lt;</a:t>
            </a:r>
            <a:r>
              <a:rPr lang="en-US" dirty="0" err="1" smtClean="0"/>
              <a:t>nav</a:t>
            </a:r>
            <a:r>
              <a:rPr lang="en-US" dirty="0" smtClean="0"/>
              <a:t>&gt;</a:t>
            </a:r>
          </a:p>
          <a:p>
            <a:pPr lvl="2"/>
            <a:r>
              <a:rPr lang="en-US" dirty="0" smtClean="0"/>
              <a:t>&lt;article&gt;</a:t>
            </a:r>
          </a:p>
          <a:p>
            <a:pPr lvl="2"/>
            <a:r>
              <a:rPr lang="en-US" dirty="0" smtClean="0"/>
              <a:t>&lt;footer&gt;</a:t>
            </a:r>
          </a:p>
          <a:p>
            <a:pPr lvl="2"/>
            <a:r>
              <a:rPr lang="en-US" dirty="0" smtClean="0"/>
              <a:t>&lt;aside&gt;</a:t>
            </a:r>
          </a:p>
          <a:p>
            <a:pPr lvl="2"/>
            <a:r>
              <a:rPr lang="en-US" dirty="0" smtClean="0"/>
              <a:t>&lt;table&gt;</a:t>
            </a:r>
          </a:p>
          <a:p>
            <a:pPr lvl="2"/>
            <a:r>
              <a:rPr lang="en-US" dirty="0" smtClean="0"/>
              <a:t>&lt;</a:t>
            </a:r>
            <a:r>
              <a:rPr lang="en-US" dirty="0" err="1" smtClean="0"/>
              <a:t>ol</a:t>
            </a:r>
            <a:r>
              <a:rPr lang="en-US" dirty="0" smtClean="0"/>
              <a:t>&gt;, &lt;</a:t>
            </a:r>
            <a:r>
              <a:rPr lang="en-US" dirty="0" err="1" smtClean="0"/>
              <a:t>ul</a:t>
            </a:r>
            <a:r>
              <a:rPr lang="en-US" dirty="0" smtClean="0"/>
              <a:t>&gt;, &lt;dl&gt;</a:t>
            </a:r>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Block and Inline Elements</a:t>
            </a:r>
          </a:p>
        </p:txBody>
      </p:sp>
    </p:spTree>
    <p:extLst>
      <p:ext uri="{BB962C8B-B14F-4D97-AF65-F5344CB8AC3E}">
        <p14:creationId xmlns:p14="http://schemas.microsoft.com/office/powerpoint/2010/main" val="2721320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Examples of inline elements:</a:t>
            </a:r>
          </a:p>
          <a:p>
            <a:pPr lvl="1"/>
            <a:r>
              <a:rPr lang="en-US" dirty="0" smtClean="0"/>
              <a:t>&lt;</a:t>
            </a:r>
            <a:r>
              <a:rPr lang="en-US" dirty="0" err="1" smtClean="0"/>
              <a:t>img</a:t>
            </a:r>
            <a:r>
              <a:rPr lang="en-US" dirty="0" smtClean="0"/>
              <a:t>&gt;</a:t>
            </a:r>
          </a:p>
          <a:p>
            <a:pPr lvl="1"/>
            <a:r>
              <a:rPr lang="en-US" dirty="0" smtClean="0"/>
              <a:t>&lt;a&gt;</a:t>
            </a:r>
          </a:p>
          <a:p>
            <a:pPr lvl="1"/>
            <a:r>
              <a:rPr lang="en-US" dirty="0" smtClean="0"/>
              <a:t>&lt;span&gt;</a:t>
            </a:r>
          </a:p>
          <a:p>
            <a:pPr lvl="1"/>
            <a:r>
              <a:rPr lang="en-US" dirty="0" smtClean="0"/>
              <a:t>&lt;mark&gt;</a:t>
            </a:r>
          </a:p>
          <a:p>
            <a:pPr lvl="1"/>
            <a:r>
              <a:rPr lang="en-US" dirty="0" smtClean="0"/>
              <a:t>&lt;strong&gt;</a:t>
            </a:r>
          </a:p>
          <a:p>
            <a:pPr lvl="1"/>
            <a:r>
              <a:rPr lang="en-US" dirty="0" smtClean="0"/>
              <a:t>&lt;</a:t>
            </a:r>
            <a:r>
              <a:rPr lang="en-US" dirty="0" err="1" smtClean="0"/>
              <a:t>i</a:t>
            </a:r>
            <a:r>
              <a:rPr lang="en-US" dirty="0" smtClean="0"/>
              <a:t>&gt;</a:t>
            </a:r>
          </a:p>
          <a:p>
            <a:pPr lvl="1"/>
            <a:r>
              <a:rPr lang="en-US" dirty="0" smtClean="0"/>
              <a:t>&lt;</a:t>
            </a:r>
            <a:r>
              <a:rPr lang="en-US" dirty="0" err="1" smtClean="0"/>
              <a:t>em</a:t>
            </a:r>
            <a:r>
              <a:rPr lang="en-US" dirty="0" smtClean="0"/>
              <a:t>&gt;</a:t>
            </a:r>
          </a:p>
          <a:p>
            <a:pPr lvl="1"/>
            <a:r>
              <a:rPr lang="en-US" dirty="0" smtClean="0"/>
              <a:t>&lt;b&gt;</a:t>
            </a:r>
          </a:p>
          <a:p>
            <a:pPr lvl="1"/>
            <a:r>
              <a:rPr lang="en-US" dirty="0" smtClean="0"/>
              <a:t>&lt;input&gt;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Block and Inline Elements</a:t>
            </a:r>
          </a:p>
        </p:txBody>
      </p:sp>
    </p:spTree>
    <p:extLst>
      <p:ext uri="{BB962C8B-B14F-4D97-AF65-F5344CB8AC3E}">
        <p14:creationId xmlns:p14="http://schemas.microsoft.com/office/powerpoint/2010/main" val="3032969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HTML elements can have </a:t>
            </a:r>
            <a:r>
              <a:rPr lang="en-US" dirty="0" smtClean="0"/>
              <a:t>attributes. </a:t>
            </a:r>
          </a:p>
          <a:p>
            <a:r>
              <a:rPr lang="fi-FI" dirty="0" err="1"/>
              <a:t>Attributes</a:t>
            </a:r>
            <a:r>
              <a:rPr lang="fi-FI" dirty="0"/>
              <a:t> </a:t>
            </a:r>
            <a:r>
              <a:rPr lang="fi-FI" dirty="0" err="1"/>
              <a:t>provide</a:t>
            </a:r>
            <a:r>
              <a:rPr lang="fi-FI" dirty="0"/>
              <a:t> </a:t>
            </a:r>
            <a:r>
              <a:rPr lang="fi-FI" b="1" dirty="0" err="1"/>
              <a:t>additional</a:t>
            </a:r>
            <a:r>
              <a:rPr lang="fi-FI" b="1" dirty="0"/>
              <a:t> </a:t>
            </a:r>
            <a:r>
              <a:rPr lang="fi-FI" b="1" dirty="0" err="1"/>
              <a:t>information</a:t>
            </a:r>
            <a:r>
              <a:rPr lang="fi-FI" dirty="0"/>
              <a:t> </a:t>
            </a:r>
            <a:r>
              <a:rPr lang="fi-FI" dirty="0" err="1"/>
              <a:t>about</a:t>
            </a:r>
            <a:r>
              <a:rPr lang="fi-FI" dirty="0"/>
              <a:t> an </a:t>
            </a:r>
            <a:r>
              <a:rPr lang="fi-FI" dirty="0" err="1" smtClean="0"/>
              <a:t>element</a:t>
            </a:r>
            <a:r>
              <a:rPr lang="fi-FI" dirty="0" smtClean="0"/>
              <a:t>.</a:t>
            </a:r>
          </a:p>
          <a:p>
            <a:r>
              <a:rPr lang="en-US" dirty="0"/>
              <a:t>Attributes are always specified in </a:t>
            </a:r>
            <a:r>
              <a:rPr lang="en-US" b="1" dirty="0"/>
              <a:t>the start </a:t>
            </a:r>
            <a:r>
              <a:rPr lang="en-US" b="1" dirty="0" smtClean="0"/>
              <a:t>tag.</a:t>
            </a:r>
          </a:p>
          <a:p>
            <a:r>
              <a:rPr lang="en-US" dirty="0"/>
              <a:t>Attributes come in name/value pairs like: </a:t>
            </a:r>
            <a:r>
              <a:rPr lang="en-US" b="1" dirty="0"/>
              <a:t>name="</a:t>
            </a:r>
            <a:r>
              <a:rPr lang="en-US" b="1" dirty="0" smtClean="0"/>
              <a:t>value“. </a:t>
            </a:r>
            <a:r>
              <a:rPr lang="en-US" dirty="0" smtClean="0"/>
              <a:t>The exception is Boolean type attributes where only the attribute name is required. </a:t>
            </a:r>
          </a:p>
          <a:p>
            <a:r>
              <a:rPr lang="en-US" dirty="0"/>
              <a:t>Attribute </a:t>
            </a:r>
            <a:r>
              <a:rPr lang="en-US" b="1" dirty="0"/>
              <a:t>values</a:t>
            </a:r>
            <a:r>
              <a:rPr lang="en-US" dirty="0"/>
              <a:t> should always be enclosed in </a:t>
            </a:r>
            <a:r>
              <a:rPr lang="en-US" dirty="0" smtClean="0"/>
              <a:t>quotes.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fi-FI" dirty="0"/>
              <a:t>HTML </a:t>
            </a:r>
            <a:r>
              <a:rPr lang="fi-FI" dirty="0" err="1"/>
              <a:t>Attributes</a:t>
            </a:r>
            <a:r>
              <a:rPr lang="fi-FI" b="1" dirty="0"/>
              <a:t/>
            </a:r>
            <a:br>
              <a:rPr lang="fi-FI" b="1" dirty="0"/>
            </a:br>
            <a:endParaRPr lang="en-US" dirty="0"/>
          </a:p>
        </p:txBody>
      </p:sp>
    </p:spTree>
    <p:extLst>
      <p:ext uri="{BB962C8B-B14F-4D97-AF65-F5344CB8AC3E}">
        <p14:creationId xmlns:p14="http://schemas.microsoft.com/office/powerpoint/2010/main" val="107282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smtClean="0"/>
              <a:t>We definitely have to categories when thinking of content we create in Internet: Web sites/pages and web applications. The question is what makes the difference?</a:t>
            </a:r>
          </a:p>
          <a:p>
            <a:r>
              <a:rPr lang="en-US" dirty="0" smtClean="0"/>
              <a:t>The </a:t>
            </a:r>
            <a:r>
              <a:rPr lang="en-US" dirty="0"/>
              <a:t>word “</a:t>
            </a:r>
            <a:r>
              <a:rPr lang="en-US" i="1" dirty="0"/>
              <a:t>applications</a:t>
            </a:r>
            <a:r>
              <a:rPr lang="en-US" dirty="0"/>
              <a:t>” had been applied to </a:t>
            </a:r>
            <a:r>
              <a:rPr lang="en-US" i="1" dirty="0"/>
              <a:t>Web sites</a:t>
            </a:r>
            <a:r>
              <a:rPr lang="en-US" dirty="0"/>
              <a:t> that provided </a:t>
            </a:r>
            <a:r>
              <a:rPr lang="en-US" b="1" dirty="0"/>
              <a:t>advanced user interactions and capabilities previously available only through installable </a:t>
            </a:r>
            <a:r>
              <a:rPr lang="en-US" b="1" dirty="0" smtClean="0"/>
              <a:t>software </a:t>
            </a:r>
            <a:r>
              <a:rPr lang="en-US" dirty="0"/>
              <a:t>like Webmail, Google Maps and Google </a:t>
            </a:r>
            <a:r>
              <a:rPr lang="en-US" dirty="0" smtClean="0"/>
              <a:t>Docs.</a:t>
            </a:r>
          </a:p>
          <a:p>
            <a:r>
              <a:rPr lang="en-US" dirty="0" smtClean="0"/>
              <a:t>Web </a:t>
            </a:r>
            <a:r>
              <a:rPr lang="en-US" dirty="0"/>
              <a:t>apps </a:t>
            </a:r>
            <a:r>
              <a:rPr lang="en-US" dirty="0" smtClean="0"/>
              <a:t>provides </a:t>
            </a:r>
            <a:r>
              <a:rPr lang="en-US" dirty="0"/>
              <a:t>a richer user experience and access to advanced browser capabilities, possibly mimicking the </a:t>
            </a:r>
            <a:r>
              <a:rPr lang="en-US" b="1" dirty="0"/>
              <a:t>native UI of the device</a:t>
            </a:r>
            <a:r>
              <a:rPr lang="en-US" dirty="0"/>
              <a:t>. </a:t>
            </a:r>
            <a:endParaRPr lang="en-US" dirty="0" smtClean="0"/>
          </a:p>
          <a:p>
            <a:r>
              <a:rPr lang="en-US" dirty="0"/>
              <a:t>Web apps are action-oriented rather than information </a:t>
            </a:r>
            <a:r>
              <a:rPr lang="en-US" dirty="0" smtClean="0"/>
              <a:t>oriented.</a:t>
            </a:r>
          </a:p>
          <a:p>
            <a:r>
              <a:rPr lang="en-US" dirty="0" smtClean="0"/>
              <a:t>Working also </a:t>
            </a:r>
            <a:r>
              <a:rPr lang="en-US" dirty="0"/>
              <a:t>off-line, for example using HTML5 </a:t>
            </a:r>
            <a:r>
              <a:rPr lang="en-US" dirty="0" err="1"/>
              <a:t>ApplicationCache</a:t>
            </a:r>
            <a:r>
              <a:rPr lang="en-US" dirty="0"/>
              <a:t>, </a:t>
            </a:r>
            <a:r>
              <a:rPr lang="en-US" dirty="0" err="1"/>
              <a:t>localStorage</a:t>
            </a:r>
            <a:r>
              <a:rPr lang="en-US" dirty="0"/>
              <a:t>, or indexed </a:t>
            </a:r>
            <a:r>
              <a:rPr lang="en-US" dirty="0" smtClean="0"/>
              <a:t>database.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b="1" dirty="0"/>
              <a:t>Definitions of web sites vs. </a:t>
            </a:r>
            <a:r>
              <a:rPr lang="en-US" b="1" dirty="0" smtClean="0"/>
              <a:t>web apps</a:t>
            </a:r>
            <a:r>
              <a:rPr lang="en-US" b="1" dirty="0"/>
              <a:t/>
            </a:r>
            <a:br>
              <a:rPr lang="en-US" b="1" dirty="0"/>
            </a:br>
            <a:endParaRPr lang="fi-FI" dirty="0"/>
          </a:p>
        </p:txBody>
      </p:sp>
    </p:spTree>
    <p:extLst>
      <p:ext uri="{BB962C8B-B14F-4D97-AF65-F5344CB8AC3E}">
        <p14:creationId xmlns:p14="http://schemas.microsoft.com/office/powerpoint/2010/main" val="2639131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a:bodyPr>
          <a:lstStyle/>
          <a:p>
            <a:r>
              <a:rPr lang="en-US" dirty="0" smtClean="0"/>
              <a:t>There are few </a:t>
            </a:r>
            <a:r>
              <a:rPr lang="en-US" b="1" dirty="0" smtClean="0"/>
              <a:t>attributes </a:t>
            </a:r>
            <a:r>
              <a:rPr lang="en-US" b="1" dirty="0"/>
              <a:t>that you can use </a:t>
            </a:r>
            <a:r>
              <a:rPr lang="en-US" b="1" dirty="0" smtClean="0"/>
              <a:t>in any HTML </a:t>
            </a:r>
            <a:r>
              <a:rPr lang="en-US" b="1" dirty="0"/>
              <a:t>element</a:t>
            </a:r>
            <a:r>
              <a:rPr lang="en-US" dirty="0" smtClean="0"/>
              <a:t>:</a:t>
            </a:r>
          </a:p>
          <a:p>
            <a:pPr lvl="1"/>
            <a:r>
              <a:rPr lang="fi-FI" b="1" dirty="0" err="1" smtClean="0"/>
              <a:t>class</a:t>
            </a:r>
            <a:r>
              <a:rPr lang="fi-FI" dirty="0" smtClean="0"/>
              <a:t>: </a:t>
            </a:r>
            <a:r>
              <a:rPr lang="en-US" dirty="0" smtClean="0"/>
              <a:t>Specifies </a:t>
            </a:r>
            <a:r>
              <a:rPr lang="en-US" dirty="0"/>
              <a:t>one or more </a:t>
            </a:r>
            <a:r>
              <a:rPr lang="en-US" dirty="0" smtClean="0"/>
              <a:t>class names </a:t>
            </a:r>
            <a:r>
              <a:rPr lang="en-US" dirty="0"/>
              <a:t>for an </a:t>
            </a:r>
            <a:r>
              <a:rPr lang="en-US" dirty="0" smtClean="0"/>
              <a:t>element (refers </a:t>
            </a:r>
            <a:r>
              <a:rPr lang="en-US" dirty="0"/>
              <a:t>to a class in a style </a:t>
            </a:r>
            <a:r>
              <a:rPr lang="en-US" dirty="0" smtClean="0"/>
              <a:t>sheet)</a:t>
            </a:r>
          </a:p>
          <a:p>
            <a:pPr lvl="1"/>
            <a:r>
              <a:rPr lang="en-US" b="1" dirty="0" smtClean="0"/>
              <a:t>id</a:t>
            </a:r>
            <a:r>
              <a:rPr lang="en-US" b="1" dirty="0"/>
              <a:t>: </a:t>
            </a:r>
            <a:r>
              <a:rPr lang="en-US" dirty="0" smtClean="0"/>
              <a:t>Specifies </a:t>
            </a:r>
            <a:r>
              <a:rPr lang="en-US" dirty="0"/>
              <a:t>a unique id for an </a:t>
            </a:r>
            <a:r>
              <a:rPr lang="en-US" dirty="0" smtClean="0"/>
              <a:t>element</a:t>
            </a:r>
          </a:p>
          <a:p>
            <a:pPr lvl="1"/>
            <a:r>
              <a:rPr lang="en-US" b="1" dirty="0" smtClean="0"/>
              <a:t>style</a:t>
            </a:r>
            <a:r>
              <a:rPr lang="en-US" b="1" dirty="0"/>
              <a:t>:</a:t>
            </a:r>
            <a:r>
              <a:rPr lang="en-US" dirty="0"/>
              <a:t> Specifies an inline CSS style for an </a:t>
            </a:r>
            <a:r>
              <a:rPr lang="en-US" dirty="0" smtClean="0"/>
              <a:t>element</a:t>
            </a:r>
          </a:p>
          <a:p>
            <a:pPr lvl="1"/>
            <a:r>
              <a:rPr lang="en-US" b="1" dirty="0" smtClean="0"/>
              <a:t>title</a:t>
            </a:r>
            <a:r>
              <a:rPr lang="en-US" b="1" dirty="0"/>
              <a:t>:</a:t>
            </a:r>
            <a:r>
              <a:rPr lang="en-US" dirty="0"/>
              <a:t> Specifies extra information about an element (displayed as a tool tip</a:t>
            </a:r>
            <a:r>
              <a:rPr lang="en-US" dirty="0" smtClean="0"/>
              <a:t>)</a:t>
            </a:r>
          </a:p>
          <a:p>
            <a:r>
              <a:rPr lang="en-US" dirty="0" smtClean="0"/>
              <a:t>Other attributes are specific to some particular HTML element.</a:t>
            </a:r>
          </a:p>
          <a:p>
            <a:r>
              <a:rPr lang="en-US" dirty="0" smtClean="0"/>
              <a:t>You can find a complete list of </a:t>
            </a:r>
            <a:r>
              <a:rPr lang="en-US" dirty="0"/>
              <a:t>HTML attributes from here: </a:t>
            </a:r>
            <a:r>
              <a:rPr lang="en-US" dirty="0" smtClean="0">
                <a:hlinkClick r:id="rId2"/>
              </a:rPr>
              <a:t>HTML Attributes</a:t>
            </a:r>
            <a:endParaRPr lang="en-US" dirty="0" smtClean="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dirty="0"/>
              <a:t>HTML </a:t>
            </a:r>
            <a:r>
              <a:rPr lang="fi-FI" dirty="0" err="1"/>
              <a:t>Attributes</a:t>
            </a:r>
            <a:endParaRPr lang="en-US" dirty="0"/>
          </a:p>
        </p:txBody>
      </p:sp>
    </p:spTree>
    <p:extLst>
      <p:ext uri="{BB962C8B-B14F-4D97-AF65-F5344CB8AC3E}">
        <p14:creationId xmlns:p14="http://schemas.microsoft.com/office/powerpoint/2010/main" val="1094567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Usually when you build up your web page(s)/application you need more than one page for your content.</a:t>
            </a:r>
          </a:p>
          <a:p>
            <a:r>
              <a:rPr lang="en-US" dirty="0" smtClean="0"/>
              <a:t>If you have more than one page you need to navigate between these pages. This can be done with </a:t>
            </a:r>
            <a:r>
              <a:rPr lang="en-US" i="1" dirty="0" smtClean="0"/>
              <a:t>anchor </a:t>
            </a:r>
            <a:r>
              <a:rPr lang="en-US" i="1" dirty="0"/>
              <a:t>&lt;a&gt; </a:t>
            </a:r>
            <a:r>
              <a:rPr lang="en-US" i="1" dirty="0" smtClean="0"/>
              <a:t>element</a:t>
            </a:r>
            <a:r>
              <a:rPr lang="en-US" dirty="0" smtClean="0"/>
              <a:t>.</a:t>
            </a:r>
          </a:p>
          <a:p>
            <a:r>
              <a:rPr lang="en-US" dirty="0"/>
              <a:t>A </a:t>
            </a:r>
            <a:r>
              <a:rPr lang="en-US" i="1" dirty="0"/>
              <a:t>link</a:t>
            </a:r>
            <a:r>
              <a:rPr lang="en-US" dirty="0"/>
              <a:t> has two ends -- called </a:t>
            </a:r>
            <a:r>
              <a:rPr lang="en-US" i="1" dirty="0"/>
              <a:t>anchors</a:t>
            </a:r>
            <a:r>
              <a:rPr lang="en-US" dirty="0"/>
              <a:t> -- and a direction. </a:t>
            </a:r>
            <a:endParaRPr lang="en-US" dirty="0" smtClean="0"/>
          </a:p>
          <a:p>
            <a:r>
              <a:rPr lang="en-US" dirty="0" smtClean="0"/>
              <a:t>The </a:t>
            </a:r>
            <a:r>
              <a:rPr lang="en-US" dirty="0"/>
              <a:t>link starts at the "source" anchor and points to the "destination" anchor, which may be any Web resource (e.g., an image, a video clip, a sound bite, a program, an HTML document, an element within an HTML document, etc.).</a:t>
            </a:r>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Navigation</a:t>
            </a:r>
            <a:endParaRPr lang="en-US" dirty="0"/>
          </a:p>
        </p:txBody>
      </p:sp>
    </p:spTree>
    <p:extLst>
      <p:ext uri="{BB962C8B-B14F-4D97-AF65-F5344CB8AC3E}">
        <p14:creationId xmlns:p14="http://schemas.microsoft.com/office/powerpoint/2010/main" val="4220716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Navigation with anchor</a:t>
            </a:r>
            <a:endParaRPr lang="en-US" dirty="0"/>
          </a:p>
        </p:txBody>
      </p:sp>
      <p:pic>
        <p:nvPicPr>
          <p:cNvPr id="7" name="Kuva 6"/>
          <p:cNvPicPr>
            <a:picLocks noChangeAspect="1"/>
          </p:cNvPicPr>
          <p:nvPr/>
        </p:nvPicPr>
        <p:blipFill>
          <a:blip r:embed="rId2"/>
          <a:stretch>
            <a:fillRect/>
          </a:stretch>
        </p:blipFill>
        <p:spPr>
          <a:xfrm>
            <a:off x="611560" y="1753078"/>
            <a:ext cx="8191500" cy="4381500"/>
          </a:xfrm>
          <a:prstGeom prst="rect">
            <a:avLst/>
          </a:prstGeom>
        </p:spPr>
      </p:pic>
    </p:spTree>
    <p:extLst>
      <p:ext uri="{BB962C8B-B14F-4D97-AF65-F5344CB8AC3E}">
        <p14:creationId xmlns:p14="http://schemas.microsoft.com/office/powerpoint/2010/main" val="157651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Usually when building web sites, one also wants to use Cascading Style Sheets (CSS), </a:t>
            </a:r>
            <a:r>
              <a:rPr lang="en-US" dirty="0" err="1" smtClean="0"/>
              <a:t>JavaScripts</a:t>
            </a:r>
            <a:r>
              <a:rPr lang="en-US" dirty="0" smtClean="0"/>
              <a:t>, images, video, or audio in the websites to bring even more informative content.</a:t>
            </a:r>
          </a:p>
          <a:p>
            <a:r>
              <a:rPr lang="en-US" dirty="0" smtClean="0"/>
              <a:t>This can be done using &lt;link&gt;, &lt;script&gt;, &lt;</a:t>
            </a:r>
            <a:r>
              <a:rPr lang="en-US" dirty="0" err="1" smtClean="0"/>
              <a:t>img</a:t>
            </a:r>
            <a:r>
              <a:rPr lang="en-US" dirty="0" smtClean="0"/>
              <a:t>&gt;, &lt;audio&gt; and &lt;video&gt; elements.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Using External Content</a:t>
            </a:r>
            <a:endParaRPr lang="en-US" dirty="0"/>
          </a:p>
        </p:txBody>
      </p:sp>
    </p:spTree>
    <p:extLst>
      <p:ext uri="{BB962C8B-B14F-4D97-AF65-F5344CB8AC3E}">
        <p14:creationId xmlns:p14="http://schemas.microsoft.com/office/powerpoint/2010/main" val="2622944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Examples</a:t>
            </a:r>
            <a:endParaRPr lang="en-US" dirty="0"/>
          </a:p>
        </p:txBody>
      </p:sp>
      <p:pic>
        <p:nvPicPr>
          <p:cNvPr id="7" name="Kuva 6"/>
          <p:cNvPicPr>
            <a:picLocks noChangeAspect="1"/>
          </p:cNvPicPr>
          <p:nvPr/>
        </p:nvPicPr>
        <p:blipFill>
          <a:blip r:embed="rId2"/>
          <a:stretch>
            <a:fillRect/>
          </a:stretch>
        </p:blipFill>
        <p:spPr>
          <a:xfrm>
            <a:off x="755576" y="2852936"/>
            <a:ext cx="7134001" cy="2235177"/>
          </a:xfrm>
          <a:prstGeom prst="rect">
            <a:avLst/>
          </a:prstGeom>
        </p:spPr>
      </p:pic>
    </p:spTree>
    <p:extLst>
      <p:ext uri="{BB962C8B-B14F-4D97-AF65-F5344CB8AC3E}">
        <p14:creationId xmlns:p14="http://schemas.microsoft.com/office/powerpoint/2010/main" val="1378599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Examples</a:t>
            </a:r>
          </a:p>
        </p:txBody>
      </p:sp>
      <p:pic>
        <p:nvPicPr>
          <p:cNvPr id="6" name="Kuva 5"/>
          <p:cNvPicPr>
            <a:picLocks noChangeAspect="1"/>
          </p:cNvPicPr>
          <p:nvPr/>
        </p:nvPicPr>
        <p:blipFill>
          <a:blip r:embed="rId2"/>
          <a:stretch>
            <a:fillRect/>
          </a:stretch>
        </p:blipFill>
        <p:spPr>
          <a:xfrm>
            <a:off x="899592" y="2636912"/>
            <a:ext cx="6956077" cy="2265733"/>
          </a:xfrm>
          <a:prstGeom prst="rect">
            <a:avLst/>
          </a:prstGeom>
        </p:spPr>
      </p:pic>
    </p:spTree>
    <p:extLst>
      <p:ext uri="{BB962C8B-B14F-4D97-AF65-F5344CB8AC3E}">
        <p14:creationId xmlns:p14="http://schemas.microsoft.com/office/powerpoint/2010/main" val="34850828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Examples</a:t>
            </a:r>
          </a:p>
        </p:txBody>
      </p:sp>
      <p:pic>
        <p:nvPicPr>
          <p:cNvPr id="6" name="Kuva 5"/>
          <p:cNvPicPr>
            <a:picLocks noChangeAspect="1"/>
          </p:cNvPicPr>
          <p:nvPr/>
        </p:nvPicPr>
        <p:blipFill>
          <a:blip r:embed="rId2"/>
          <a:stretch>
            <a:fillRect/>
          </a:stretch>
        </p:blipFill>
        <p:spPr>
          <a:xfrm>
            <a:off x="683568" y="2204864"/>
            <a:ext cx="7691015" cy="3656131"/>
          </a:xfrm>
          <a:prstGeom prst="rect">
            <a:avLst/>
          </a:prstGeom>
        </p:spPr>
      </p:pic>
    </p:spTree>
    <p:extLst>
      <p:ext uri="{BB962C8B-B14F-4D97-AF65-F5344CB8AC3E}">
        <p14:creationId xmlns:p14="http://schemas.microsoft.com/office/powerpoint/2010/main" val="2527134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a:t>Not all tags have closing tags like this (&lt;html&gt;&lt;/html&gt;) </a:t>
            </a:r>
            <a:endParaRPr lang="en-US" dirty="0" smtClean="0"/>
          </a:p>
          <a:p>
            <a:r>
              <a:rPr lang="en-US" dirty="0" smtClean="0"/>
              <a:t>Some </a:t>
            </a:r>
            <a:r>
              <a:rPr lang="en-US" dirty="0"/>
              <a:t>tags, which do not wrap around content will close themselves. The line-break tag for example, looks like this : &lt;</a:t>
            </a:r>
            <a:r>
              <a:rPr lang="en-US" dirty="0" err="1"/>
              <a:t>br</a:t>
            </a:r>
            <a:r>
              <a:rPr lang="en-US" dirty="0"/>
              <a:t>&gt; - a line break doesn’t hold any content so the tag merrily sits by its lonely self</a:t>
            </a:r>
            <a:r>
              <a:rPr lang="en-US" dirty="0" smtClean="0"/>
              <a:t>.</a:t>
            </a:r>
          </a:p>
          <a:p>
            <a:r>
              <a:rPr lang="en-US" dirty="0"/>
              <a:t>All you need to remember is </a:t>
            </a:r>
            <a:r>
              <a:rPr lang="en-US" b="1" dirty="0"/>
              <a:t>that all tags with content between them should be closed</a:t>
            </a:r>
            <a:r>
              <a:rPr lang="en-US" dirty="0"/>
              <a:t>, in the format of opening tag → content → closing tag</a:t>
            </a:r>
            <a:r>
              <a:rPr lang="en-US" dirty="0" smtClean="0"/>
              <a:t>.</a:t>
            </a:r>
          </a:p>
          <a:p>
            <a:r>
              <a:rPr lang="en-US" dirty="0"/>
              <a:t>You might come across “self-closing” tags, whereby a </a:t>
            </a:r>
            <a:r>
              <a:rPr lang="en-US" dirty="0" err="1"/>
              <a:t>br</a:t>
            </a:r>
            <a:r>
              <a:rPr lang="en-US" dirty="0"/>
              <a:t> tag, for example, will look like </a:t>
            </a:r>
            <a:r>
              <a:rPr lang="en-US" b="1" dirty="0"/>
              <a:t>“&lt;</a:t>
            </a:r>
            <a:r>
              <a:rPr lang="en-US" b="1" dirty="0" err="1"/>
              <a:t>br</a:t>
            </a:r>
            <a:r>
              <a:rPr lang="en-US" b="1" dirty="0"/>
              <a:t> /&gt;” </a:t>
            </a:r>
            <a:r>
              <a:rPr lang="en-US" dirty="0"/>
              <a:t>instead of simply </a:t>
            </a:r>
            <a:r>
              <a:rPr lang="en-US" b="1" dirty="0"/>
              <a:t>“&lt;</a:t>
            </a:r>
            <a:r>
              <a:rPr lang="en-US" b="1" dirty="0" err="1"/>
              <a:t>br</a:t>
            </a:r>
            <a:r>
              <a:rPr lang="en-US" b="1" dirty="0" smtClean="0"/>
              <a:t>&gt;”</a:t>
            </a:r>
            <a:r>
              <a:rPr lang="en-US" dirty="0" smtClean="0"/>
              <a:t> or </a:t>
            </a:r>
            <a:r>
              <a:rPr lang="en-US" b="1" dirty="0" smtClean="0"/>
              <a:t>&lt;input type=“text”&gt;</a:t>
            </a:r>
            <a:r>
              <a:rPr lang="en-US" dirty="0" smtClean="0"/>
              <a:t> -&gt; </a:t>
            </a:r>
            <a:r>
              <a:rPr lang="en-US" b="1" dirty="0"/>
              <a:t>&lt;input type=“text</a:t>
            </a:r>
            <a:r>
              <a:rPr lang="en-US" b="1" dirty="0" smtClean="0"/>
              <a:t>”/&gt;</a:t>
            </a:r>
            <a:r>
              <a:rPr lang="en-US" dirty="0" smtClean="0"/>
              <a:t>. You van use either format. </a:t>
            </a:r>
          </a:p>
          <a:p>
            <a:r>
              <a:rPr lang="en-US" dirty="0" smtClean="0"/>
              <a:t>Comments in html file are done &lt;!—This is </a:t>
            </a:r>
            <a:r>
              <a:rPr lang="en-US" smtClean="0"/>
              <a:t>a comment</a:t>
            </a:r>
            <a:r>
              <a:rPr lang="en-US" smtClean="0">
                <a:sym typeface="Wingdings" panose="05000000000000000000" pitchFamily="2" charset="2"/>
              </a:rPr>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Tips!</a:t>
            </a:r>
            <a:endParaRPr lang="en-US" dirty="0"/>
          </a:p>
        </p:txBody>
      </p:sp>
    </p:spTree>
    <p:extLst>
      <p:ext uri="{BB962C8B-B14F-4D97-AF65-F5344CB8AC3E}">
        <p14:creationId xmlns:p14="http://schemas.microsoft.com/office/powerpoint/2010/main" val="3532126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next example contains the basic elements used in html5 to build up a basic web page. It uses the new semantic (HTML5) tags like &lt;</a:t>
            </a:r>
            <a:r>
              <a:rPr lang="en-US" dirty="0" err="1" smtClean="0"/>
              <a:t>nav</a:t>
            </a:r>
            <a:r>
              <a:rPr lang="en-US" dirty="0" smtClean="0"/>
              <a:t>&gt;, &lt;header&gt; , &lt;section&gt; and &lt;article&gt; to divide the page in logical </a:t>
            </a:r>
            <a:r>
              <a:rPr lang="en-US" dirty="0" err="1" smtClean="0"/>
              <a:t>peaces</a:t>
            </a:r>
            <a:r>
              <a:rPr lang="en-US" dirty="0" smtClean="0"/>
              <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Basic HTML5 Web Page</a:t>
            </a:r>
            <a:endParaRPr lang="en-US" dirty="0"/>
          </a:p>
        </p:txBody>
      </p:sp>
    </p:spTree>
    <p:extLst>
      <p:ext uri="{BB962C8B-B14F-4D97-AF65-F5344CB8AC3E}">
        <p14:creationId xmlns:p14="http://schemas.microsoft.com/office/powerpoint/2010/main" val="39496852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Basic HTML5 Example</a:t>
            </a:r>
            <a:endParaRPr lang="en-US" dirty="0"/>
          </a:p>
        </p:txBody>
      </p:sp>
      <p:pic>
        <p:nvPicPr>
          <p:cNvPr id="6" name="Kuva 5"/>
          <p:cNvPicPr>
            <a:picLocks noChangeAspect="1"/>
          </p:cNvPicPr>
          <p:nvPr/>
        </p:nvPicPr>
        <p:blipFill>
          <a:blip r:embed="rId2"/>
          <a:stretch>
            <a:fillRect/>
          </a:stretch>
        </p:blipFill>
        <p:spPr>
          <a:xfrm>
            <a:off x="395536" y="2420888"/>
            <a:ext cx="7645300" cy="3329056"/>
          </a:xfrm>
          <a:prstGeom prst="rect">
            <a:avLst/>
          </a:prstGeom>
        </p:spPr>
      </p:pic>
    </p:spTree>
    <p:extLst>
      <p:ext uri="{BB962C8B-B14F-4D97-AF65-F5344CB8AC3E}">
        <p14:creationId xmlns:p14="http://schemas.microsoft.com/office/powerpoint/2010/main" val="58992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fi-FI" dirty="0" err="1" smtClean="0"/>
              <a:t>The</a:t>
            </a:r>
            <a:r>
              <a:rPr lang="fi-FI" dirty="0" smtClean="0"/>
              <a:t> </a:t>
            </a:r>
            <a:r>
              <a:rPr lang="fi-FI" dirty="0" err="1" smtClean="0"/>
              <a:t>first</a:t>
            </a:r>
            <a:r>
              <a:rPr lang="fi-FI" dirty="0" smtClean="0"/>
              <a:t> </a:t>
            </a:r>
            <a:r>
              <a:rPr lang="fi-FI" dirty="0" err="1" smtClean="0"/>
              <a:t>part</a:t>
            </a:r>
            <a:r>
              <a:rPr lang="fi-FI" dirty="0" smtClean="0"/>
              <a:t> </a:t>
            </a:r>
            <a:r>
              <a:rPr lang="fi-FI" dirty="0" err="1" smtClean="0"/>
              <a:t>focus</a:t>
            </a:r>
            <a:r>
              <a:rPr lang="fi-FI" dirty="0" smtClean="0"/>
              <a:t> to </a:t>
            </a:r>
            <a:r>
              <a:rPr lang="fi-FI" dirty="0" err="1" smtClean="0"/>
              <a:t>learn</a:t>
            </a:r>
            <a:r>
              <a:rPr lang="fi-FI" dirty="0" smtClean="0"/>
              <a:t> HTML </a:t>
            </a:r>
            <a:r>
              <a:rPr lang="fi-FI" dirty="0" err="1" smtClean="0"/>
              <a:t>by</a:t>
            </a:r>
            <a:r>
              <a:rPr lang="fi-FI" dirty="0" smtClean="0"/>
              <a:t> </a:t>
            </a:r>
            <a:r>
              <a:rPr lang="fi-FI" dirty="0" err="1" smtClean="0"/>
              <a:t>creating</a:t>
            </a:r>
            <a:r>
              <a:rPr lang="fi-FI" dirty="0" smtClean="0"/>
              <a:t> </a:t>
            </a:r>
            <a:r>
              <a:rPr lang="fi-FI" dirty="0" err="1" smtClean="0"/>
              <a:t>web</a:t>
            </a:r>
            <a:r>
              <a:rPr lang="fi-FI" dirty="0" smtClean="0"/>
              <a:t> </a:t>
            </a:r>
            <a:r>
              <a:rPr lang="fi-FI" dirty="0" err="1" smtClean="0"/>
              <a:t>sites</a:t>
            </a:r>
            <a:r>
              <a:rPr lang="fi-FI" dirty="0" smtClean="0"/>
              <a:t>/</a:t>
            </a:r>
            <a:r>
              <a:rPr lang="fi-FI" dirty="0" err="1" smtClean="0"/>
              <a:t>pages</a:t>
            </a:r>
            <a:r>
              <a:rPr lang="fi-FI" dirty="0" smtClean="0"/>
              <a:t>.</a:t>
            </a:r>
          </a:p>
          <a:p>
            <a:r>
              <a:rPr lang="fi-FI" dirty="0" err="1" smtClean="0"/>
              <a:t>The</a:t>
            </a:r>
            <a:r>
              <a:rPr lang="fi-FI" dirty="0" smtClean="0"/>
              <a:t> </a:t>
            </a:r>
            <a:r>
              <a:rPr lang="fi-FI" dirty="0" err="1" smtClean="0"/>
              <a:t>second</a:t>
            </a:r>
            <a:r>
              <a:rPr lang="fi-FI" dirty="0" smtClean="0"/>
              <a:t> </a:t>
            </a:r>
            <a:r>
              <a:rPr lang="fi-FI" dirty="0" err="1" smtClean="0"/>
              <a:t>part</a:t>
            </a:r>
            <a:r>
              <a:rPr lang="fi-FI" dirty="0" smtClean="0"/>
              <a:t> </a:t>
            </a:r>
            <a:r>
              <a:rPr lang="fi-FI" dirty="0" err="1" smtClean="0"/>
              <a:t>focuses</a:t>
            </a:r>
            <a:r>
              <a:rPr lang="fi-FI" dirty="0" smtClean="0"/>
              <a:t> for </a:t>
            </a:r>
            <a:r>
              <a:rPr lang="fi-FI" dirty="0" err="1" smtClean="0"/>
              <a:t>creating</a:t>
            </a:r>
            <a:r>
              <a:rPr lang="fi-FI" dirty="0" smtClean="0"/>
              <a:t> </a:t>
            </a:r>
            <a:r>
              <a:rPr lang="fi-FI" dirty="0" err="1" smtClean="0"/>
              <a:t>web</a:t>
            </a:r>
            <a:r>
              <a:rPr lang="fi-FI" dirty="0" smtClean="0"/>
              <a:t> </a:t>
            </a:r>
            <a:r>
              <a:rPr lang="fi-FI" dirty="0" err="1" smtClean="0"/>
              <a:t>applications</a:t>
            </a:r>
            <a:r>
              <a:rPr lang="fi-FI" dirty="0"/>
              <a:t> </a:t>
            </a:r>
            <a:r>
              <a:rPr lang="fi-FI" dirty="0" smtClean="0"/>
              <a:t>so. </a:t>
            </a:r>
            <a:r>
              <a:rPr lang="fi-FI" dirty="0" err="1" smtClean="0"/>
              <a:t>End</a:t>
            </a:r>
            <a:r>
              <a:rPr lang="fi-FI" dirty="0" smtClean="0"/>
              <a:t>-to-</a:t>
            </a:r>
            <a:r>
              <a:rPr lang="fi-FI" dirty="0" err="1" smtClean="0"/>
              <a:t>end</a:t>
            </a:r>
            <a:r>
              <a:rPr lang="fi-FI" dirty="0" smtClean="0"/>
              <a:t> </a:t>
            </a:r>
            <a:r>
              <a:rPr lang="fi-FI" dirty="0" err="1" smtClean="0"/>
              <a:t>applications</a:t>
            </a:r>
            <a:r>
              <a:rPr lang="fi-FI" dirty="0" smtClean="0"/>
              <a:t> </a:t>
            </a:r>
            <a:r>
              <a:rPr lang="fi-FI" dirty="0" err="1" smtClean="0"/>
              <a:t>where</a:t>
            </a:r>
            <a:r>
              <a:rPr lang="fi-FI" dirty="0" smtClean="0"/>
              <a:t> </a:t>
            </a:r>
            <a:r>
              <a:rPr lang="fi-FI" dirty="0" err="1" smtClean="0"/>
              <a:t>we</a:t>
            </a:r>
            <a:r>
              <a:rPr lang="fi-FI" dirty="0" smtClean="0"/>
              <a:t> </a:t>
            </a:r>
            <a:r>
              <a:rPr lang="fi-FI" dirty="0" err="1" smtClean="0"/>
              <a:t>build</a:t>
            </a:r>
            <a:r>
              <a:rPr lang="fi-FI" dirty="0" smtClean="0"/>
              <a:t>/</a:t>
            </a:r>
            <a:r>
              <a:rPr lang="fi-FI" dirty="0" err="1" smtClean="0"/>
              <a:t>generate</a:t>
            </a:r>
            <a:r>
              <a:rPr lang="fi-FI" dirty="0" smtClean="0"/>
              <a:t> UI </a:t>
            </a:r>
            <a:r>
              <a:rPr lang="fi-FI" dirty="0" err="1" smtClean="0"/>
              <a:t>with</a:t>
            </a:r>
            <a:r>
              <a:rPr lang="fi-FI" dirty="0" smtClean="0"/>
              <a:t> HTML and </a:t>
            </a:r>
            <a:r>
              <a:rPr lang="fi-FI" dirty="0" err="1" smtClean="0"/>
              <a:t>the</a:t>
            </a:r>
            <a:r>
              <a:rPr lang="fi-FI" dirty="0" smtClean="0"/>
              <a:t> </a:t>
            </a:r>
            <a:r>
              <a:rPr lang="fi-FI" dirty="0" err="1" smtClean="0"/>
              <a:t>application</a:t>
            </a:r>
            <a:r>
              <a:rPr lang="fi-FI" dirty="0" smtClean="0"/>
              <a:t> </a:t>
            </a:r>
            <a:r>
              <a:rPr lang="fi-FI" dirty="0" err="1" smtClean="0"/>
              <a:t>logic</a:t>
            </a:r>
            <a:r>
              <a:rPr lang="fi-FI" dirty="0" smtClean="0"/>
              <a:t> is </a:t>
            </a:r>
            <a:r>
              <a:rPr lang="fi-FI" dirty="0" err="1" smtClean="0"/>
              <a:t>backed</a:t>
            </a:r>
            <a:r>
              <a:rPr lang="fi-FI" dirty="0" smtClean="0"/>
              <a:t> in </a:t>
            </a:r>
            <a:r>
              <a:rPr lang="fi-FI" dirty="0" err="1" smtClean="0"/>
              <a:t>server</a:t>
            </a:r>
            <a:r>
              <a:rPr lang="fi-FI" dirty="0" smtClean="0"/>
              <a:t> and </a:t>
            </a:r>
            <a:r>
              <a:rPr lang="fi-FI" dirty="0" err="1" smtClean="0"/>
              <a:t>implemented</a:t>
            </a:r>
            <a:r>
              <a:rPr lang="fi-FI" dirty="0" smtClean="0"/>
              <a:t> </a:t>
            </a:r>
            <a:r>
              <a:rPr lang="fi-FI" dirty="0" err="1" smtClean="0"/>
              <a:t>with</a:t>
            </a:r>
            <a:r>
              <a:rPr lang="fi-FI" dirty="0" smtClean="0"/>
              <a:t> JavaScript, PHP, </a:t>
            </a:r>
            <a:r>
              <a:rPr lang="fi-FI" dirty="0" err="1" smtClean="0"/>
              <a:t>or</a:t>
            </a:r>
            <a:r>
              <a:rPr lang="fi-FI" dirty="0" smtClean="0"/>
              <a:t> Java EE </a:t>
            </a:r>
            <a:r>
              <a:rPr lang="fi-FI" dirty="0" err="1" smtClean="0"/>
              <a:t>technology</a:t>
            </a:r>
            <a:r>
              <a:rPr lang="fi-FI" dirty="0" smtClean="0"/>
              <a:t>.</a:t>
            </a:r>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normAutofit fontScale="90000"/>
          </a:bodyPr>
          <a:lstStyle/>
          <a:p>
            <a:r>
              <a:rPr lang="en-US" dirty="0" smtClean="0"/>
              <a:t>Where are we focusing in this course?</a:t>
            </a:r>
            <a:endParaRPr lang="en-US" dirty="0"/>
          </a:p>
        </p:txBody>
      </p:sp>
    </p:spTree>
    <p:extLst>
      <p:ext uri="{BB962C8B-B14F-4D97-AF65-F5344CB8AC3E}">
        <p14:creationId xmlns:p14="http://schemas.microsoft.com/office/powerpoint/2010/main" val="29427326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Using New Tags Chart!</a:t>
            </a:r>
            <a:endParaRPr lang="en-US" dirty="0"/>
          </a:p>
        </p:txBody>
      </p:sp>
      <p:pic>
        <p:nvPicPr>
          <p:cNvPr id="6" name="Kuva 5"/>
          <p:cNvPicPr>
            <a:picLocks noChangeAspect="1"/>
          </p:cNvPicPr>
          <p:nvPr/>
        </p:nvPicPr>
        <p:blipFill>
          <a:blip r:embed="rId2"/>
          <a:stretch>
            <a:fillRect/>
          </a:stretch>
        </p:blipFill>
        <p:spPr>
          <a:xfrm>
            <a:off x="1475656" y="1846570"/>
            <a:ext cx="5926779" cy="4101463"/>
          </a:xfrm>
          <a:prstGeom prst="rect">
            <a:avLst/>
          </a:prstGeom>
        </p:spPr>
      </p:pic>
    </p:spTree>
    <p:extLst>
      <p:ext uri="{BB962C8B-B14F-4D97-AF65-F5344CB8AC3E}">
        <p14:creationId xmlns:p14="http://schemas.microsoft.com/office/powerpoint/2010/main" val="146555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smtClean="0"/>
              <a:t>Getting Started</a:t>
            </a:r>
            <a:endParaRPr lang="en-US" dirty="0"/>
          </a:p>
        </p:txBody>
      </p:sp>
      <p:sp>
        <p:nvSpPr>
          <p:cNvPr id="4" name="Päivämäärän paikkamerkki 3"/>
          <p:cNvSpPr>
            <a:spLocks noGrp="1"/>
          </p:cNvSpPr>
          <p:nvPr>
            <p:ph type="dt" sz="half" idx="10"/>
          </p:nvPr>
        </p:nvSpPr>
        <p:spPr/>
        <p:txBody>
          <a:bodyPr/>
          <a:lstStyle/>
          <a:p>
            <a:fld id="{327DBA9D-E4B6-4518-8786-B9C2F86DE51A}" type="datetime1">
              <a:rPr lang="fi-FI" smtClean="0"/>
              <a:t>28.10.2014</a:t>
            </a:fld>
            <a:endParaRPr lang="fi-FI"/>
          </a:p>
        </p:txBody>
      </p:sp>
      <p:sp>
        <p:nvSpPr>
          <p:cNvPr id="5" name="Alatunnisteen paikkamerkki 4"/>
          <p:cNvSpPr>
            <a:spLocks noGrp="1"/>
          </p:cNvSpPr>
          <p:nvPr>
            <p:ph type="ftr" sz="quarter" idx="11"/>
          </p:nvPr>
        </p:nvSpPr>
        <p:spPr/>
        <p:txBody>
          <a:bodyPr/>
          <a:lstStyle/>
          <a:p>
            <a:endParaRPr lang="fi-FI"/>
          </a:p>
        </p:txBody>
      </p:sp>
    </p:spTree>
    <p:extLst>
      <p:ext uri="{BB962C8B-B14F-4D97-AF65-F5344CB8AC3E}">
        <p14:creationId xmlns:p14="http://schemas.microsoft.com/office/powerpoint/2010/main" val="414950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To create a web page or site you need at least:</a:t>
            </a:r>
          </a:p>
          <a:p>
            <a:pPr lvl="1"/>
            <a:r>
              <a:rPr lang="en-US" dirty="0" smtClean="0"/>
              <a:t>Editor which you use to write the html document, CSS and JavaScript code.</a:t>
            </a:r>
          </a:p>
          <a:p>
            <a:pPr lvl="1"/>
            <a:r>
              <a:rPr lang="en-US" dirty="0" smtClean="0"/>
              <a:t>Web browsers for testing/debug purposes.</a:t>
            </a:r>
          </a:p>
          <a:p>
            <a:r>
              <a:rPr lang="en-US" dirty="0" smtClean="0"/>
              <a:t>You can use any editor that can save plain text, but there are hundreds of different editors that are specifically designed for creating web pages.</a:t>
            </a:r>
          </a:p>
          <a:p>
            <a:r>
              <a:rPr lang="en-US" dirty="0" smtClean="0"/>
              <a:t>Here are few WYSIWYG editors:</a:t>
            </a:r>
          </a:p>
          <a:p>
            <a:pPr lvl="1"/>
            <a:r>
              <a:rPr lang="en-US" dirty="0" err="1" smtClean="0">
                <a:hlinkClick r:id="rId2"/>
              </a:rPr>
              <a:t>Dreamviewer</a:t>
            </a:r>
            <a:endParaRPr lang="en-US" dirty="0" smtClean="0"/>
          </a:p>
          <a:p>
            <a:pPr lvl="1"/>
            <a:r>
              <a:rPr lang="en-US" dirty="0" smtClean="0">
                <a:hlinkClick r:id="rId3"/>
              </a:rPr>
              <a:t>NVU</a:t>
            </a:r>
            <a:endParaRPr lang="en-US" dirty="0" smtClean="0"/>
          </a:p>
          <a:p>
            <a:pPr lvl="1"/>
            <a:r>
              <a:rPr lang="en-US" dirty="0" err="1" smtClean="0">
                <a:hlinkClick r:id="rId4"/>
              </a:rPr>
              <a:t>KomposZer</a:t>
            </a:r>
            <a:r>
              <a:rPr lang="en-US" dirty="0" smtClean="0"/>
              <a:t> </a:t>
            </a:r>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TOOLS</a:t>
            </a:r>
            <a:endParaRPr lang="en-US" dirty="0"/>
          </a:p>
        </p:txBody>
      </p:sp>
    </p:spTree>
    <p:extLst>
      <p:ext uri="{BB962C8B-B14F-4D97-AF65-F5344CB8AC3E}">
        <p14:creationId xmlns:p14="http://schemas.microsoft.com/office/powerpoint/2010/main" val="29410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Here are some editors you can use to write HTML code by hands:</a:t>
            </a:r>
          </a:p>
          <a:p>
            <a:pPr lvl="1"/>
            <a:r>
              <a:rPr lang="en-US" dirty="0" smtClean="0">
                <a:hlinkClick r:id="rId2"/>
              </a:rPr>
              <a:t>Sublime text</a:t>
            </a:r>
            <a:endParaRPr lang="en-US" dirty="0" smtClean="0"/>
          </a:p>
          <a:p>
            <a:pPr lvl="1"/>
            <a:r>
              <a:rPr lang="en-US" dirty="0" err="1" smtClean="0">
                <a:hlinkClick r:id="rId3"/>
              </a:rPr>
              <a:t>Aptana</a:t>
            </a:r>
            <a:r>
              <a:rPr lang="en-US" dirty="0" smtClean="0">
                <a:hlinkClick r:id="rId3"/>
              </a:rPr>
              <a:t> Studio</a:t>
            </a:r>
            <a:endParaRPr lang="en-US" dirty="0" smtClean="0"/>
          </a:p>
          <a:p>
            <a:pPr lvl="1"/>
            <a:r>
              <a:rPr lang="en-US" dirty="0" err="1" smtClean="0">
                <a:hlinkClick r:id="rId4"/>
              </a:rPr>
              <a:t>Coffeecup</a:t>
            </a:r>
            <a:endParaRPr lang="en-US" dirty="0" smtClean="0"/>
          </a:p>
          <a:p>
            <a:pPr lvl="1"/>
            <a:r>
              <a:rPr lang="en-US" dirty="0" smtClean="0">
                <a:hlinkClick r:id="rId5"/>
              </a:rPr>
              <a:t>Notepad++</a:t>
            </a:r>
            <a:endParaRPr lang="en-US" dirty="0" smtClean="0"/>
          </a:p>
          <a:p>
            <a:pPr lvl="1"/>
            <a:r>
              <a:rPr lang="en-US" dirty="0" err="1" smtClean="0">
                <a:hlinkClick r:id="rId6"/>
              </a:rPr>
              <a:t>Netbeans</a:t>
            </a:r>
            <a:r>
              <a:rPr lang="en-US" dirty="0" smtClean="0">
                <a:hlinkClick r:id="rId6"/>
              </a:rPr>
              <a:t> IDE</a:t>
            </a:r>
            <a:endParaRPr lang="en-US" dirty="0" smtClean="0"/>
          </a:p>
          <a:p>
            <a:pPr lvl="1"/>
            <a:r>
              <a:rPr lang="en-US" dirty="0" smtClean="0">
                <a:hlinkClick r:id="rId7"/>
              </a:rPr>
              <a:t>Brackets</a:t>
            </a:r>
            <a:endParaRPr lang="en-US"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28.10.2014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Tools</a:t>
            </a:r>
            <a:endParaRPr lang="en-US" dirty="0"/>
          </a:p>
        </p:txBody>
      </p:sp>
    </p:spTree>
    <p:extLst>
      <p:ext uri="{BB962C8B-B14F-4D97-AF65-F5344CB8AC3E}">
        <p14:creationId xmlns:p14="http://schemas.microsoft.com/office/powerpoint/2010/main" val="3107808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i_material_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altomuoto">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TotalTime>
  <Words>3161</Words>
  <Application>Microsoft Office PowerPoint</Application>
  <PresentationFormat>Näytössä katseltava diaesitys (4:3)</PresentationFormat>
  <Paragraphs>415</Paragraphs>
  <Slides>60</Slides>
  <Notes>0</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60</vt:i4>
      </vt:variant>
    </vt:vector>
  </HeadingPairs>
  <TitlesOfParts>
    <vt:vector size="65" baseType="lpstr">
      <vt:lpstr>Calibri</vt:lpstr>
      <vt:lpstr>Candara</vt:lpstr>
      <vt:lpstr>Symbol</vt:lpstr>
      <vt:lpstr>Wingdings</vt:lpstr>
      <vt:lpstr>Opi_material_theme</vt:lpstr>
      <vt:lpstr>HTML 5</vt:lpstr>
      <vt:lpstr>Introduction</vt:lpstr>
      <vt:lpstr>Introduction</vt:lpstr>
      <vt:lpstr>Who Should Learn/Understund HTML?</vt:lpstr>
      <vt:lpstr>Definitions of web sites vs. web apps </vt:lpstr>
      <vt:lpstr>Where are we focusing in this course?</vt:lpstr>
      <vt:lpstr>Getting Started</vt:lpstr>
      <vt:lpstr>TOOLS</vt:lpstr>
      <vt:lpstr>Tools</vt:lpstr>
      <vt:lpstr>Tools</vt:lpstr>
      <vt:lpstr>About Browsers</vt:lpstr>
      <vt:lpstr>How It Works?</vt:lpstr>
      <vt:lpstr>How It Works?</vt:lpstr>
      <vt:lpstr>HTML Document</vt:lpstr>
      <vt:lpstr>HTML Document</vt:lpstr>
      <vt:lpstr>Minimalist Example</vt:lpstr>
      <vt:lpstr>HTML &lt;!DOCTYPE&gt; Declaration </vt:lpstr>
      <vt:lpstr>HTML &lt;html&gt; Tag </vt:lpstr>
      <vt:lpstr>HTML &lt;head&gt; Tag </vt:lpstr>
      <vt:lpstr>HTML &lt;body&gt; Tag </vt:lpstr>
      <vt:lpstr>How to start building the web site?</vt:lpstr>
      <vt:lpstr>Root Element</vt:lpstr>
      <vt:lpstr>Metadata</vt:lpstr>
      <vt:lpstr>Metadata</vt:lpstr>
      <vt:lpstr>Metadata Example</vt:lpstr>
      <vt:lpstr>Scripting</vt:lpstr>
      <vt:lpstr>Scripting Example</vt:lpstr>
      <vt:lpstr>Sections </vt:lpstr>
      <vt:lpstr>Sections</vt:lpstr>
      <vt:lpstr>Grouping content </vt:lpstr>
      <vt:lpstr>Grouping Example</vt:lpstr>
      <vt:lpstr>Text-level semantics </vt:lpstr>
      <vt:lpstr>Text-level semantic elements</vt:lpstr>
      <vt:lpstr>Embedded content </vt:lpstr>
      <vt:lpstr>Tabular Data</vt:lpstr>
      <vt:lpstr>Tabular Data Example</vt:lpstr>
      <vt:lpstr>Tabular Data Example</vt:lpstr>
      <vt:lpstr>Forms </vt:lpstr>
      <vt:lpstr>Forms Example</vt:lpstr>
      <vt:lpstr>Interactive elements </vt:lpstr>
      <vt:lpstr>Interactive elements Example</vt:lpstr>
      <vt:lpstr>Block and Inline Elements</vt:lpstr>
      <vt:lpstr>Block and Inline Elements</vt:lpstr>
      <vt:lpstr>Block and Inline Elements</vt:lpstr>
      <vt:lpstr>Changing the Type of an Inline Element to Block and Vice Versa</vt:lpstr>
      <vt:lpstr>When to Change the Display Property </vt:lpstr>
      <vt:lpstr>Block and Inline Elements</vt:lpstr>
      <vt:lpstr>Block and Inline Elements</vt:lpstr>
      <vt:lpstr>HTML Attributes </vt:lpstr>
      <vt:lpstr>HTML Attributes</vt:lpstr>
      <vt:lpstr>Navigation</vt:lpstr>
      <vt:lpstr>Navigation with anchor</vt:lpstr>
      <vt:lpstr>Using External Content</vt:lpstr>
      <vt:lpstr>Examples</vt:lpstr>
      <vt:lpstr>Examples</vt:lpstr>
      <vt:lpstr>Examples</vt:lpstr>
      <vt:lpstr>Tips!</vt:lpstr>
      <vt:lpstr>Basic HTML5 Web Page</vt:lpstr>
      <vt:lpstr>Basic HTML5 Example</vt:lpstr>
      <vt:lpstr>Using New Tags Chart!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Course</dc:title>
  <dc:creator>Tiina Seebeck</dc:creator>
  <cp:lastModifiedBy>Opiframe</cp:lastModifiedBy>
  <cp:revision>62</cp:revision>
  <dcterms:created xsi:type="dcterms:W3CDTF">2013-09-11T07:44:34Z</dcterms:created>
  <dcterms:modified xsi:type="dcterms:W3CDTF">2014-10-28T08:41:23Z</dcterms:modified>
</cp:coreProperties>
</file>