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piframe" initials="O" lastIdx="1" clrIdx="0">
    <p:extLst>
      <p:ext uri="{19B8F6BF-5375-455C-9EA6-DF929625EA0E}">
        <p15:presenceInfo xmlns:p15="http://schemas.microsoft.com/office/powerpoint/2012/main" userId="Opifra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B8123-A165-47ED-9C55-C3D9A4DBAD68}" type="datetimeFigureOut">
              <a:rPr lang="fi-FI" smtClean="0"/>
              <a:t>13.10.2014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E969E-E6DF-42EF-9F62-F65811C92D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548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E969E-E6DF-42EF-9F62-F65811C92DC8}" type="slidenum">
              <a:rPr lang="fi-FI" smtClean="0"/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403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27DBA9D-E4B6-4518-8786-B9C2F86DE51A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8" name="Picture 1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79" y="5512936"/>
            <a:ext cx="2300605" cy="7404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DD1C434-342C-41CF-89F6-C5FAA9A71CEB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7" name="Picture 6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ED5A8FB-7600-4919-883B-12481B4F6CCB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60848"/>
            <a:ext cx="8136903" cy="40653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01168" y="4039749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E8EE06-37CE-4589-979F-8BAD7B9A600E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5" name="Picture 14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7D99144-C526-494B-B7FE-18E55CA793B3}" type="datetime1">
              <a:rPr lang="fi-FI" smtClean="0"/>
              <a:t>13.10.2014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39552" y="2060848"/>
            <a:ext cx="3959295" cy="4065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2060848"/>
            <a:ext cx="3823336" cy="4065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132857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2852936"/>
            <a:ext cx="3820055" cy="3273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132856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2936"/>
            <a:ext cx="3822192" cy="3273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2F92E3A-C1B1-4FA0-AB14-E082E2685DC2}" type="datetime1">
              <a:rPr lang="fi-FI" smtClean="0"/>
              <a:t>13.10.2014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0" name="Picture 9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1167F19-C9AE-4D99-81D4-E387C66372F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6" name="Picture 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3C8B590-F809-4880-A511-D394916220E8}" type="datetime1">
              <a:rPr lang="fi-FI" smtClean="0"/>
              <a:t>13.10.2014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3" name="Picture 12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363C4C5-2E4E-4839-9FB9-FA0460CC2E24}" type="datetime1">
              <a:rPr lang="fi-FI" smtClean="0"/>
              <a:t>13.10.2014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CAF184-C661-41D6-A7AB-1B2872D71EF1}" type="datetime1">
              <a:rPr lang="fi-FI" smtClean="0"/>
              <a:t>13.10.2014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547E3534-5B45-47CB-9862-2AC10FB9400A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665" y="1824466"/>
            <a:ext cx="8464791" cy="4301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pic>
        <p:nvPicPr>
          <p:cNvPr id="15" name="Picture 14" descr="vaaka_opiframe_logo_rgb.png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JavaScript and AJAX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Asynchronous </a:t>
            </a:r>
            <a:r>
              <a:rPr lang="en-US" dirty="0">
                <a:solidFill>
                  <a:schemeClr val="bg1"/>
                </a:solidFill>
              </a:rPr>
              <a:t>JavaScript and XML.</a:t>
            </a:r>
            <a:br>
              <a:rPr lang="en-US" dirty="0">
                <a:solidFill>
                  <a:schemeClr val="bg1"/>
                </a:solidFill>
              </a:rPr>
            </a:b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bg1"/>
                </a:solidFill>
              </a:rPr>
              <a:t>Markus Veijola</a:t>
            </a:r>
            <a:r>
              <a:rPr lang="fi-FI" dirty="0">
                <a:solidFill>
                  <a:schemeClr val="bg1"/>
                </a:solidFill>
              </a:rPr>
              <a:t/>
            </a:r>
            <a:br>
              <a:rPr lang="fi-FI" dirty="0">
                <a:solidFill>
                  <a:schemeClr val="bg1"/>
                </a:solidFill>
              </a:rPr>
            </a:br>
            <a:r>
              <a:rPr lang="fi-FI" sz="2400" dirty="0" smtClean="0">
                <a:solidFill>
                  <a:schemeClr val="bg1"/>
                </a:solidFill>
              </a:rPr>
              <a:t>March 2014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B1D1-5A08-4681-9A72-9B2DED367437}" type="datetime1">
              <a:rPr lang="fi-FI" smtClean="0"/>
              <a:t>13.10.2014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smtClean="0"/>
              <a:t>Markus.veijola@opiframe.com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8869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origin policy prevents a document or script </a:t>
            </a:r>
            <a:r>
              <a:rPr lang="en-US" dirty="0" smtClean="0"/>
              <a:t>loaded from </a:t>
            </a:r>
            <a:r>
              <a:rPr lang="en-US" dirty="0"/>
              <a:t>one origin from getting or setting </a:t>
            </a:r>
            <a:r>
              <a:rPr lang="en-US" dirty="0" smtClean="0"/>
              <a:t>properties of a document from another origin.</a:t>
            </a:r>
          </a:p>
          <a:p>
            <a:r>
              <a:rPr lang="en-US" dirty="0" smtClean="0"/>
              <a:t>This </a:t>
            </a:r>
            <a:r>
              <a:rPr lang="en-US" dirty="0"/>
              <a:t>means that you can make AJAX request only to </a:t>
            </a:r>
            <a:r>
              <a:rPr lang="en-US" dirty="0" smtClean="0"/>
              <a:t>the same </a:t>
            </a:r>
            <a:r>
              <a:rPr lang="en-US" dirty="0"/>
              <a:t>server where the HTML document was loaded.</a:t>
            </a:r>
          </a:p>
          <a:p>
            <a:r>
              <a:rPr lang="en-US" dirty="0" err="1" smtClean="0"/>
              <a:t>NOTE!Same-origin</a:t>
            </a:r>
            <a:r>
              <a:rPr lang="en-US" dirty="0" smtClean="0"/>
              <a:t> </a:t>
            </a:r>
            <a:r>
              <a:rPr lang="en-US" dirty="0"/>
              <a:t>policy depends of the browser. </a:t>
            </a:r>
            <a:r>
              <a:rPr lang="en-US" dirty="0" smtClean="0"/>
              <a:t>Seems that IE don’t care about this policy.</a:t>
            </a:r>
            <a:endParaRPr lang="en-US" dirty="0"/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Origin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615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table gives examples of origin comparisons to the URL http://store.company.com/dir/page.html: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Origin Policy</a:t>
            </a:r>
          </a:p>
        </p:txBody>
      </p:sp>
      <p:pic>
        <p:nvPicPr>
          <p:cNvPr id="8" name="Kuva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877907"/>
            <a:ext cx="6306120" cy="337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05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Cross-Origin Resource </a:t>
            </a:r>
            <a:r>
              <a:rPr lang="en-US" dirty="0" smtClean="0"/>
              <a:t>Sharing (CORS) is the way to go around the same origin policy restrictions. </a:t>
            </a:r>
            <a:endParaRPr lang="en-US" dirty="0" smtClean="0"/>
          </a:p>
          <a:p>
            <a:r>
              <a:rPr lang="en-US" dirty="0"/>
              <a:t>The use-case for CORS is simple. Imagine the </a:t>
            </a:r>
            <a:r>
              <a:rPr lang="en-US" dirty="0" smtClean="0"/>
              <a:t>server opiframe.com </a:t>
            </a:r>
            <a:r>
              <a:rPr lang="en-US" dirty="0"/>
              <a:t>has some data that the site </a:t>
            </a:r>
            <a:r>
              <a:rPr lang="en-US" dirty="0" smtClean="0"/>
              <a:t>test.com </a:t>
            </a:r>
            <a:r>
              <a:rPr lang="en-US" dirty="0"/>
              <a:t>wants to access.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type of request traditionally wouldn’t be allowed under the browser’s same origin policy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However, by supporting CORS requests, </a:t>
            </a:r>
            <a:r>
              <a:rPr lang="en-US" dirty="0" smtClean="0"/>
              <a:t>opiframe.com </a:t>
            </a:r>
            <a:r>
              <a:rPr lang="en-US" dirty="0"/>
              <a:t>can add a few special response headers that allows </a:t>
            </a:r>
            <a:r>
              <a:rPr lang="en-US" dirty="0" smtClean="0"/>
              <a:t>test.com </a:t>
            </a:r>
            <a:r>
              <a:rPr lang="en-US" dirty="0"/>
              <a:t>to access the data. </a:t>
            </a:r>
            <a:endParaRPr lang="en-US" dirty="0" smtClean="0"/>
          </a:p>
          <a:p>
            <a:r>
              <a:rPr lang="en-US" dirty="0"/>
              <a:t>As you can see from this example, CORS support requires coordination between both the server and </a:t>
            </a:r>
            <a:r>
              <a:rPr lang="en-US" dirty="0" smtClean="0"/>
              <a:t>client</a:t>
            </a:r>
            <a:r>
              <a:rPr lang="en-US" dirty="0"/>
              <a:t> </a:t>
            </a:r>
            <a:r>
              <a:rPr lang="en-US" dirty="0" smtClean="0"/>
              <a:t>and specially from server.</a:t>
            </a:r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57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 CORS, you just simply create an </a:t>
            </a:r>
            <a:r>
              <a:rPr lang="en-US" dirty="0" err="1" smtClean="0"/>
              <a:t>xmlhttprequest</a:t>
            </a:r>
            <a:r>
              <a:rPr lang="en-US" dirty="0" smtClean="0"/>
              <a:t> object and then a plain request.</a:t>
            </a:r>
          </a:p>
          <a:p>
            <a:r>
              <a:rPr lang="en-US" dirty="0" smtClean="0"/>
              <a:t>What you must check is that </a:t>
            </a:r>
            <a:r>
              <a:rPr lang="en-US"/>
              <a:t>server includes Access-Control-Allow-Credentials response header to </a:t>
            </a:r>
            <a:r>
              <a:rPr lang="en-US"/>
              <a:t>“</a:t>
            </a:r>
            <a:r>
              <a:rPr lang="en-US" smtClean="0"/>
              <a:t>true”.</a:t>
            </a:r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285344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Not a new programming language</a:t>
            </a:r>
          </a:p>
          <a:p>
            <a:r>
              <a:rPr lang="en-US" dirty="0" smtClean="0"/>
              <a:t>Not </a:t>
            </a:r>
            <a:r>
              <a:rPr lang="en-US" dirty="0"/>
              <a:t>an technology -&gt; its an </a:t>
            </a:r>
            <a:r>
              <a:rPr lang="en-US" dirty="0" smtClean="0"/>
              <a:t>technique new </a:t>
            </a:r>
            <a:r>
              <a:rPr lang="en-US" dirty="0"/>
              <a:t>way to use existing standards.</a:t>
            </a:r>
          </a:p>
          <a:p>
            <a:r>
              <a:rPr lang="en-US" dirty="0" smtClean="0"/>
              <a:t>Ideal </a:t>
            </a:r>
            <a:r>
              <a:rPr lang="en-US" dirty="0"/>
              <a:t>for exchanging data with a server, and update parts of </a:t>
            </a:r>
            <a:r>
              <a:rPr lang="en-US" dirty="0" smtClean="0"/>
              <a:t>a web </a:t>
            </a:r>
            <a:r>
              <a:rPr lang="en-US" dirty="0"/>
              <a:t>page - without reloading the whole page.</a:t>
            </a:r>
          </a:p>
          <a:p>
            <a:r>
              <a:rPr lang="en-US" dirty="0" smtClean="0"/>
              <a:t> </a:t>
            </a:r>
            <a:r>
              <a:rPr lang="en-US" dirty="0"/>
              <a:t>Technique for creating fast and dynamic web pages.</a:t>
            </a:r>
          </a:p>
          <a:p>
            <a:r>
              <a:rPr lang="en-US" dirty="0" smtClean="0"/>
              <a:t> </a:t>
            </a:r>
            <a:r>
              <a:rPr lang="en-US" dirty="0"/>
              <a:t>Based on Internet standards.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JavaScript/DOM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CSS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XML</a:t>
            </a:r>
          </a:p>
          <a:p>
            <a:r>
              <a:rPr lang="en-US" dirty="0" smtClean="0"/>
              <a:t> </a:t>
            </a:r>
            <a:r>
              <a:rPr lang="en-US" dirty="0"/>
              <a:t>Example of application using AJAX: Google Suggest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4908-B9A4-40F7-871E-9BC4195B2576}" type="datetime1">
              <a:rPr lang="fi-FI" smtClean="0"/>
              <a:t>13.10.2014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Introduction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8124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576937"/>
            <a:ext cx="5851971" cy="368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6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Supports next HTTP methods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GET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POST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PUT</a:t>
            </a:r>
          </a:p>
          <a:p>
            <a:r>
              <a:rPr lang="en-US" dirty="0" smtClean="0"/>
              <a:t>To </a:t>
            </a:r>
            <a:r>
              <a:rPr lang="en-US" dirty="0"/>
              <a:t>sent the data to server you need to use </a:t>
            </a:r>
            <a:r>
              <a:rPr lang="en-US" dirty="0" smtClean="0"/>
              <a:t>two methods from </a:t>
            </a:r>
            <a:r>
              <a:rPr lang="en-US" dirty="0" err="1" smtClean="0"/>
              <a:t>XMLHttpRequest</a:t>
            </a:r>
            <a:r>
              <a:rPr lang="en-US" dirty="0" smtClean="0"/>
              <a:t> </a:t>
            </a:r>
            <a:r>
              <a:rPr lang="en-US" dirty="0"/>
              <a:t>object</a:t>
            </a:r>
          </a:p>
          <a:p>
            <a:pPr lvl="1"/>
            <a:r>
              <a:rPr lang="en-US" dirty="0" smtClean="0"/>
              <a:t>open(</a:t>
            </a:r>
            <a:r>
              <a:rPr lang="en-US" dirty="0" err="1" smtClean="0"/>
              <a:t>method,url,async</a:t>
            </a:r>
            <a:r>
              <a:rPr lang="en-US" dirty="0"/>
              <a:t>)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method: the type of request: GET, POST or PUT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url: the location of the file on the server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/>
              <a:t>async</a:t>
            </a:r>
            <a:r>
              <a:rPr lang="en-US" dirty="0"/>
              <a:t>: true (asynchronous) or false (synchronous)</a:t>
            </a:r>
          </a:p>
          <a:p>
            <a:pPr lvl="1"/>
            <a:r>
              <a:rPr lang="en-US" dirty="0" smtClean="0"/>
              <a:t>send(string</a:t>
            </a:r>
            <a:r>
              <a:rPr lang="en-US" dirty="0"/>
              <a:t>)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string: Only used for POST requests</a:t>
            </a:r>
          </a:p>
          <a:p>
            <a:r>
              <a:rPr lang="en-US" dirty="0" smtClean="0"/>
              <a:t> </a:t>
            </a:r>
            <a:r>
              <a:rPr lang="en-US" dirty="0"/>
              <a:t>For receiving data from server you need to define </a:t>
            </a:r>
            <a:r>
              <a:rPr lang="en-US" dirty="0" smtClean="0"/>
              <a:t>the  callback </a:t>
            </a:r>
            <a:r>
              <a:rPr lang="en-US" dirty="0"/>
              <a:t>function for </a:t>
            </a:r>
            <a:r>
              <a:rPr lang="en-US" dirty="0" err="1"/>
              <a:t>XMLHttpRequest</a:t>
            </a:r>
            <a:r>
              <a:rPr lang="en-US" dirty="0"/>
              <a:t> object event </a:t>
            </a:r>
            <a:r>
              <a:rPr lang="en-US" dirty="0" smtClean="0"/>
              <a:t>handler </a:t>
            </a:r>
            <a:r>
              <a:rPr lang="en-US" dirty="0" err="1" smtClean="0"/>
              <a:t>onreadystatechange</a:t>
            </a:r>
            <a:endParaRPr lang="en-US" dirty="0"/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XMLHttpRequest</a:t>
            </a:r>
            <a:r>
              <a:rPr lang="en-US" dirty="0"/>
              <a:t> object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7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XMLHttpRequest</a:t>
            </a:r>
            <a:r>
              <a:rPr lang="en-US" dirty="0" smtClean="0"/>
              <a:t> properties</a:t>
            </a: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65" y="2276872"/>
            <a:ext cx="7922670" cy="386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7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onreadystatechange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Sets or retrieves the event handler for asynchronous requests.</a:t>
            </a:r>
          </a:p>
          <a:p>
            <a:r>
              <a:rPr lang="en-US" dirty="0" err="1" smtClean="0"/>
              <a:t>ontimeout</a:t>
            </a:r>
            <a:endParaRPr lang="en-US" dirty="0"/>
          </a:p>
          <a:p>
            <a:pPr lvl="1"/>
            <a:r>
              <a:rPr lang="en-US" dirty="0" smtClean="0"/>
              <a:t>Raised </a:t>
            </a:r>
            <a:r>
              <a:rPr lang="en-US" dirty="0"/>
              <a:t>when there is an error that prevents the completion </a:t>
            </a:r>
            <a:r>
              <a:rPr lang="en-US" dirty="0" err="1" smtClean="0"/>
              <a:t>of´the</a:t>
            </a:r>
            <a:r>
              <a:rPr lang="en-US" dirty="0" smtClean="0"/>
              <a:t> </a:t>
            </a:r>
            <a:r>
              <a:rPr lang="en-US" dirty="0"/>
              <a:t>request.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XMLHttpRequest</a:t>
            </a:r>
            <a:r>
              <a:rPr lang="en-US" dirty="0"/>
              <a:t> Events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9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XMLHttpRequest</a:t>
            </a:r>
            <a:r>
              <a:rPr lang="en-US" dirty="0" smtClean="0"/>
              <a:t> </a:t>
            </a:r>
            <a:r>
              <a:rPr lang="en-US" dirty="0"/>
              <a:t>Methods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78375"/>
            <a:ext cx="7755528" cy="407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0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modern browsers (IE7+, Firefox, Chrome, Safari, and</a:t>
            </a:r>
          </a:p>
          <a:p>
            <a:r>
              <a:rPr lang="en-US" dirty="0"/>
              <a:t>Opera) have a built-in </a:t>
            </a:r>
            <a:r>
              <a:rPr lang="en-US" dirty="0" err="1"/>
              <a:t>XMLHttpRequest</a:t>
            </a:r>
            <a:r>
              <a:rPr lang="en-US" dirty="0"/>
              <a:t> object.</a:t>
            </a:r>
          </a:p>
          <a:p>
            <a:r>
              <a:rPr lang="en-US" dirty="0" smtClean="0"/>
              <a:t> </a:t>
            </a:r>
            <a:r>
              <a:rPr lang="en-US" dirty="0"/>
              <a:t>Syntax for creating an </a:t>
            </a:r>
            <a:r>
              <a:rPr lang="en-US" dirty="0" err="1"/>
              <a:t>XMLHttpRequest</a:t>
            </a:r>
            <a:r>
              <a:rPr lang="en-US" dirty="0"/>
              <a:t> object: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err="1" smtClean="0"/>
              <a:t>var</a:t>
            </a:r>
            <a:r>
              <a:rPr lang="en-US" b="1" dirty="0" smtClean="0"/>
              <a:t> http = new </a:t>
            </a:r>
            <a:r>
              <a:rPr lang="en-US" b="1" dirty="0" err="1" smtClean="0"/>
              <a:t>XMLHttpRequest</a:t>
            </a:r>
            <a:r>
              <a:rPr lang="en-US" b="1" dirty="0" smtClean="0"/>
              <a:t>();</a:t>
            </a:r>
            <a:endParaRPr lang="en-US" b="1" dirty="0"/>
          </a:p>
          <a:p>
            <a:r>
              <a:rPr lang="en-US" dirty="0" smtClean="0"/>
              <a:t>Old </a:t>
            </a:r>
            <a:r>
              <a:rPr lang="en-US" dirty="0"/>
              <a:t>versions of Internet Explorer (IE5 and IE6) uses </a:t>
            </a:r>
            <a:r>
              <a:rPr lang="en-US" dirty="0" smtClean="0"/>
              <a:t>an ActiveX </a:t>
            </a:r>
            <a:r>
              <a:rPr lang="en-US" dirty="0"/>
              <a:t>Object: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variable=new </a:t>
            </a:r>
            <a:r>
              <a:rPr lang="en-US" b="1" dirty="0" err="1"/>
              <a:t>ActiveXObject</a:t>
            </a:r>
            <a:r>
              <a:rPr lang="en-US" b="1" dirty="0"/>
              <a:t>("</a:t>
            </a:r>
            <a:r>
              <a:rPr lang="en-US" b="1" dirty="0" err="1"/>
              <a:t>Microsoft.XMLHTTP</a:t>
            </a:r>
            <a:r>
              <a:rPr lang="en-US" b="1" dirty="0"/>
              <a:t>");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861310"/>
            <a:ext cx="4440163" cy="435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38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i_material_them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altomuoto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</TotalTime>
  <Words>502</Words>
  <Application>Microsoft Office PowerPoint</Application>
  <PresentationFormat>Näytössä katseltava diaesitys (4:3)</PresentationFormat>
  <Paragraphs>74</Paragraphs>
  <Slides>13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13</vt:i4>
      </vt:variant>
    </vt:vector>
  </HeadingPairs>
  <TitlesOfParts>
    <vt:vector size="17" baseType="lpstr">
      <vt:lpstr>Calibri</vt:lpstr>
      <vt:lpstr>Candara</vt:lpstr>
      <vt:lpstr>Symbol</vt:lpstr>
      <vt:lpstr>Opi_material_theme</vt:lpstr>
      <vt:lpstr>JavaScript and AJAX Asynchronous JavaScript and XML. </vt:lpstr>
      <vt:lpstr>Introduction</vt:lpstr>
      <vt:lpstr>The idea</vt:lpstr>
      <vt:lpstr>XMLHttpRequest object </vt:lpstr>
      <vt:lpstr>XMLHttpRequest properties</vt:lpstr>
      <vt:lpstr>XMLHttpRequest Events </vt:lpstr>
      <vt:lpstr>XMLHttpRequest Methods </vt:lpstr>
      <vt:lpstr>Browser support</vt:lpstr>
      <vt:lpstr>Example</vt:lpstr>
      <vt:lpstr>Same Origin Policy</vt:lpstr>
      <vt:lpstr>Same Origin Policy</vt:lpstr>
      <vt:lpstr>CORS</vt:lpstr>
      <vt:lpstr>CORS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Course</dc:title>
  <dc:creator>Tiina Seebeck</dc:creator>
  <cp:lastModifiedBy>Opiframe</cp:lastModifiedBy>
  <cp:revision>103</cp:revision>
  <dcterms:created xsi:type="dcterms:W3CDTF">2013-09-11T07:44:34Z</dcterms:created>
  <dcterms:modified xsi:type="dcterms:W3CDTF">2014-10-13T05:20:12Z</dcterms:modified>
</cp:coreProperties>
</file>