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piframe" initials="O" lastIdx="1" clrIdx="0">
    <p:extLst>
      <p:ext uri="{19B8F6BF-5375-455C-9EA6-DF929625EA0E}">
        <p15:presenceInfo xmlns:p15="http://schemas.microsoft.com/office/powerpoint/2012/main" userId="Opifr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13.10.2014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13.10.2014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and </a:t>
            </a:r>
            <a:r>
              <a:rPr lang="en-US" dirty="0" smtClean="0">
                <a:solidFill>
                  <a:schemeClr val="bg1"/>
                </a:solidFill>
              </a:rPr>
              <a:t>Canvas.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March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canvas width and height using the width </a:t>
            </a:r>
            <a:r>
              <a:rPr lang="en-US" dirty="0" smtClean="0"/>
              <a:t>and height </a:t>
            </a:r>
            <a:r>
              <a:rPr lang="en-US" dirty="0"/>
              <a:t>properties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wid</a:t>
            </a:r>
            <a:r>
              <a:rPr lang="en-US" dirty="0"/>
              <a:t> = </a:t>
            </a:r>
            <a:r>
              <a:rPr lang="en-US" dirty="0" err="1"/>
              <a:t>canvas.width</a:t>
            </a:r>
            <a:r>
              <a:rPr lang="en-US" dirty="0"/>
              <a:t>;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hei</a:t>
            </a:r>
            <a:r>
              <a:rPr lang="en-US" dirty="0"/>
              <a:t> = </a:t>
            </a:r>
            <a:r>
              <a:rPr lang="en-US" dirty="0" err="1"/>
              <a:t>canvas.height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344093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line properties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301943" lvl="1" indent="0">
              <a:buNone/>
            </a:pPr>
            <a:r>
              <a:rPr lang="en-US" dirty="0" err="1"/>
              <a:t>context.lineWidth</a:t>
            </a:r>
            <a:r>
              <a:rPr lang="en-US" dirty="0"/>
              <a:t> = 10; //Set the pen size</a:t>
            </a:r>
          </a:p>
          <a:p>
            <a:pPr marL="301943" lvl="1" indent="0">
              <a:buNone/>
            </a:pPr>
            <a:r>
              <a:rPr lang="en-US" dirty="0" err="1"/>
              <a:t>context.lineCap</a:t>
            </a:r>
            <a:r>
              <a:rPr lang="en-US" dirty="0"/>
              <a:t> = "round"; //Possible values "butt", "round", "square"</a:t>
            </a:r>
          </a:p>
          <a:p>
            <a:pPr marL="301943" lvl="1" indent="0">
              <a:buNone/>
            </a:pPr>
            <a:r>
              <a:rPr lang="en-US" dirty="0" err="1"/>
              <a:t>context.lineJoin</a:t>
            </a:r>
            <a:r>
              <a:rPr lang="en-US" dirty="0"/>
              <a:t> = "bevel"; //possible values "round", "bevel", "miter"</a:t>
            </a:r>
          </a:p>
          <a:p>
            <a:pPr marL="301943" lvl="1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"red";</a:t>
            </a:r>
          </a:p>
          <a:p>
            <a:pPr marL="301943" lvl="1" indent="0">
              <a:buNone/>
            </a:pP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301943" lvl="1" indent="0">
              <a:buNone/>
            </a:pPr>
            <a:r>
              <a:rPr lang="en-US" dirty="0" err="1"/>
              <a:t>context.moveTo</a:t>
            </a:r>
            <a:r>
              <a:rPr lang="en-US" dirty="0"/>
              <a:t>(10,10);</a:t>
            </a:r>
          </a:p>
          <a:p>
            <a:pPr marL="301943" lvl="1" indent="0">
              <a:buNone/>
            </a:pPr>
            <a:r>
              <a:rPr lang="en-US" dirty="0" err="1"/>
              <a:t>context.lineTo</a:t>
            </a:r>
            <a:r>
              <a:rPr lang="en-US" dirty="0"/>
              <a:t>(140,10);</a:t>
            </a:r>
          </a:p>
          <a:p>
            <a:pPr marL="301943" lvl="1" indent="0">
              <a:buNone/>
            </a:pPr>
            <a:r>
              <a:rPr lang="en-US" dirty="0" err="1"/>
              <a:t>context.stroke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232523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properties</a:t>
            </a:r>
          </a:p>
          <a:p>
            <a:pPr marL="301943" lvl="1" indent="0">
              <a:buNone/>
            </a:pPr>
            <a:r>
              <a:rPr lang="en-US" dirty="0" err="1"/>
              <a:t>context.font</a:t>
            </a:r>
            <a:r>
              <a:rPr lang="en-US" dirty="0"/>
              <a:t> = 'italic 30px sans-serif';</a:t>
            </a:r>
          </a:p>
          <a:p>
            <a:pPr marL="301943" lvl="1" indent="0">
              <a:buNone/>
            </a:pPr>
            <a:r>
              <a:rPr lang="en-US" dirty="0" err="1"/>
              <a:t>context.textAlign</a:t>
            </a:r>
            <a:r>
              <a:rPr lang="en-US" dirty="0"/>
              <a:t> = ”center”;//"start", "end", "left", "right", "center“</a:t>
            </a:r>
          </a:p>
          <a:p>
            <a:pPr marL="301943" lvl="1" indent="0">
              <a:buNone/>
            </a:pPr>
            <a:r>
              <a:rPr lang="en-US" dirty="0"/>
              <a:t>context. </a:t>
            </a:r>
            <a:r>
              <a:rPr lang="en-US" dirty="0" err="1"/>
              <a:t>textBaseline</a:t>
            </a:r>
            <a:r>
              <a:rPr lang="en-US" dirty="0"/>
              <a:t> = “top”; // "top", "hanging", "middle", "alphabetic", "ideographic", "bottom“</a:t>
            </a:r>
          </a:p>
          <a:p>
            <a:pPr marL="301943" lvl="1" indent="0">
              <a:buNone/>
            </a:pPr>
            <a:r>
              <a:rPr lang="en-US" dirty="0" err="1"/>
              <a:t>context.strokeText</a:t>
            </a:r>
            <a:r>
              <a:rPr lang="en-US" dirty="0"/>
              <a:t>(‘Text on the canvas!', 20, 20);</a:t>
            </a:r>
          </a:p>
          <a:p>
            <a:pPr marL="301943" lvl="1" indent="0">
              <a:buNone/>
            </a:pPr>
            <a:r>
              <a:rPr lang="en-US" dirty="0" err="1"/>
              <a:t>context.fillStyle</a:t>
            </a:r>
            <a:r>
              <a:rPr lang="en-US" dirty="0"/>
              <a:t>=“red”;</a:t>
            </a:r>
          </a:p>
          <a:p>
            <a:pPr marL="301943" lvl="1" indent="0">
              <a:buNone/>
            </a:pPr>
            <a:r>
              <a:rPr lang="en-US" dirty="0" err="1"/>
              <a:t>context.fillText</a:t>
            </a:r>
            <a:r>
              <a:rPr lang="en-US" dirty="0"/>
              <a:t>(‘Red text on the canvas!', 100, 80);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99076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default the starting point of drawing is the upper </a:t>
            </a:r>
            <a:r>
              <a:rPr lang="en-US" dirty="0" smtClean="0"/>
              <a:t>left corner</a:t>
            </a:r>
            <a:r>
              <a:rPr lang="en-US" dirty="0"/>
              <a:t>. You can use </a:t>
            </a:r>
            <a:r>
              <a:rPr lang="en-US" dirty="0" err="1"/>
              <a:t>moveTo</a:t>
            </a:r>
            <a:r>
              <a:rPr lang="en-US" dirty="0"/>
              <a:t>() function to define the </a:t>
            </a:r>
            <a:r>
              <a:rPr lang="en-US" dirty="0" smtClean="0"/>
              <a:t>pencil x</a:t>
            </a:r>
            <a:r>
              <a:rPr lang="en-US" dirty="0"/>
              <a:t>, and y coordinates</a:t>
            </a:r>
          </a:p>
          <a:p>
            <a:pPr marL="301943" lvl="1" indent="0">
              <a:buNone/>
            </a:pPr>
            <a:endParaRPr lang="en-US" dirty="0" smtClean="0"/>
          </a:p>
          <a:p>
            <a:pPr marL="301943" lvl="1" indent="0">
              <a:buNone/>
            </a:pPr>
            <a:r>
              <a:rPr lang="en-US" dirty="0" err="1" smtClean="0"/>
              <a:t>context.moveTo</a:t>
            </a:r>
            <a:r>
              <a:rPr lang="en-US" dirty="0" smtClean="0"/>
              <a:t>(20,20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406398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drawing functions</a:t>
            </a:r>
          </a:p>
          <a:p>
            <a:endParaRPr lang="en-US" dirty="0" smtClean="0"/>
          </a:p>
          <a:p>
            <a:pPr marL="301943" lvl="1" indent="0">
              <a:buNone/>
            </a:pPr>
            <a:r>
              <a:rPr lang="en-US" dirty="0"/>
              <a:t>void </a:t>
            </a:r>
            <a:r>
              <a:rPr lang="en-US" dirty="0" err="1"/>
              <a:t>clearRect</a:t>
            </a:r>
            <a:r>
              <a:rPr lang="en-US" dirty="0"/>
              <a:t>(double x, double y, double w, double h);</a:t>
            </a:r>
          </a:p>
          <a:p>
            <a:pPr marL="301943" lvl="1" indent="0">
              <a:buNone/>
            </a:pPr>
            <a:r>
              <a:rPr lang="en-US" dirty="0" smtClean="0"/>
              <a:t>void </a:t>
            </a:r>
            <a:r>
              <a:rPr lang="en-US" dirty="0" err="1"/>
              <a:t>fillRect</a:t>
            </a:r>
            <a:r>
              <a:rPr lang="en-US" dirty="0"/>
              <a:t>(double x, double y, double w, double h);</a:t>
            </a:r>
          </a:p>
          <a:p>
            <a:pPr marL="301943" lvl="1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strokeRect</a:t>
            </a:r>
            <a:r>
              <a:rPr lang="en-US" dirty="0"/>
              <a:t>(double x, double y, double w, double h)</a:t>
            </a:r>
          </a:p>
          <a:p>
            <a:pPr marL="301943" lvl="1" indent="0">
              <a:buNone/>
            </a:pPr>
            <a:r>
              <a:rPr lang="en-US" dirty="0" smtClean="0"/>
              <a:t>void </a:t>
            </a:r>
            <a:r>
              <a:rPr lang="en-US" dirty="0" err="1"/>
              <a:t>fillText</a:t>
            </a:r>
            <a:r>
              <a:rPr lang="en-US" dirty="0"/>
              <a:t>(</a:t>
            </a:r>
            <a:r>
              <a:rPr lang="en-US" dirty="0" err="1"/>
              <a:t>DOMString</a:t>
            </a:r>
            <a:r>
              <a:rPr lang="en-US" dirty="0"/>
              <a:t> text, double x, double y, </a:t>
            </a:r>
            <a:r>
              <a:rPr lang="en-US" dirty="0" smtClean="0"/>
              <a:t>optional double </a:t>
            </a:r>
            <a:r>
              <a:rPr lang="en-US" dirty="0" err="1"/>
              <a:t>maxWidth</a:t>
            </a:r>
            <a:r>
              <a:rPr lang="en-US" dirty="0"/>
              <a:t>);</a:t>
            </a:r>
          </a:p>
          <a:p>
            <a:pPr marL="301943" lvl="1" indent="0">
              <a:buNone/>
            </a:pPr>
            <a:r>
              <a:rPr lang="en-US" dirty="0" smtClean="0"/>
              <a:t>void </a:t>
            </a:r>
            <a:r>
              <a:rPr lang="en-US" dirty="0" err="1"/>
              <a:t>strokeText</a:t>
            </a:r>
            <a:r>
              <a:rPr lang="en-US" dirty="0"/>
              <a:t>(</a:t>
            </a:r>
            <a:r>
              <a:rPr lang="en-US" dirty="0" err="1"/>
              <a:t>DOMString</a:t>
            </a:r>
            <a:r>
              <a:rPr lang="en-US" dirty="0"/>
              <a:t> text, double x, double </a:t>
            </a:r>
            <a:r>
              <a:rPr lang="en-US" dirty="0" err="1" smtClean="0"/>
              <a:t>y,optionaldouble</a:t>
            </a:r>
            <a:r>
              <a:rPr lang="en-US" dirty="0" smtClean="0"/>
              <a:t> </a:t>
            </a:r>
            <a:r>
              <a:rPr lang="en-US" dirty="0" err="1"/>
              <a:t>maxWidth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34481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Canvas and paths</a:t>
            </a:r>
          </a:p>
          <a:p>
            <a:pPr marL="0" indent="0">
              <a:buNone/>
            </a:pPr>
            <a:endParaRPr lang="en-US" dirty="0" smtClean="0"/>
          </a:p>
          <a:p>
            <a:pPr marL="301943" lvl="1" indent="0">
              <a:buNone/>
            </a:pPr>
            <a:r>
              <a:rPr lang="en-US" dirty="0"/>
              <a:t>//Start path</a:t>
            </a:r>
          </a:p>
          <a:p>
            <a:pPr marL="301943" lvl="1" indent="0">
              <a:buNone/>
            </a:pPr>
            <a:r>
              <a:rPr lang="en-US" dirty="0" err="1"/>
              <a:t>context.beginPath</a:t>
            </a:r>
            <a:r>
              <a:rPr lang="en-US" dirty="0"/>
              <a:t>();</a:t>
            </a:r>
          </a:p>
          <a:p>
            <a:pPr marL="301943" lvl="1" indent="0">
              <a:buNone/>
            </a:pPr>
            <a:r>
              <a:rPr lang="en-US" dirty="0" err="1"/>
              <a:t>context.moveTo</a:t>
            </a:r>
            <a:r>
              <a:rPr lang="en-US" dirty="0"/>
              <a:t>(100, 20);</a:t>
            </a:r>
          </a:p>
          <a:p>
            <a:pPr marL="301943" lvl="1" indent="0">
              <a:buNone/>
            </a:pPr>
            <a:r>
              <a:rPr lang="en-US" dirty="0"/>
              <a:t>// line 1</a:t>
            </a:r>
          </a:p>
          <a:p>
            <a:pPr marL="301943" lvl="1" indent="0">
              <a:buNone/>
            </a:pPr>
            <a:r>
              <a:rPr lang="en-US" dirty="0" err="1"/>
              <a:t>context.lineTo</a:t>
            </a:r>
            <a:r>
              <a:rPr lang="en-US" dirty="0"/>
              <a:t>(200, 160);</a:t>
            </a:r>
          </a:p>
          <a:p>
            <a:pPr marL="301943" lvl="1" indent="0">
              <a:buNone/>
            </a:pPr>
            <a:r>
              <a:rPr lang="en-US" dirty="0"/>
              <a:t>// quadratic curve</a:t>
            </a:r>
          </a:p>
          <a:p>
            <a:pPr marL="301943" lvl="1" indent="0">
              <a:buNone/>
            </a:pPr>
            <a:r>
              <a:rPr lang="en-US" dirty="0" err="1"/>
              <a:t>context.quadraticCurveTo</a:t>
            </a:r>
            <a:r>
              <a:rPr lang="en-US" dirty="0"/>
              <a:t>(230, 200, 250, 120);</a:t>
            </a:r>
          </a:p>
          <a:p>
            <a:pPr marL="301943" lvl="1" indent="0">
              <a:buNone/>
            </a:pPr>
            <a:r>
              <a:rPr lang="en-US" dirty="0"/>
              <a:t>// </a:t>
            </a:r>
            <a:r>
              <a:rPr lang="en-US" dirty="0" err="1"/>
              <a:t>bezier</a:t>
            </a:r>
            <a:r>
              <a:rPr lang="en-US" dirty="0"/>
              <a:t> curve</a:t>
            </a:r>
          </a:p>
          <a:p>
            <a:pPr marL="301943" lvl="1" indent="0">
              <a:buNone/>
            </a:pPr>
            <a:r>
              <a:rPr lang="en-US" dirty="0" err="1"/>
              <a:t>context.bezierCurveTo</a:t>
            </a:r>
            <a:r>
              <a:rPr lang="en-US" dirty="0"/>
              <a:t>(290, -40, 300, 200, 400, 150);</a:t>
            </a:r>
          </a:p>
          <a:p>
            <a:pPr marL="301943" lvl="1" indent="0">
              <a:buNone/>
            </a:pPr>
            <a:r>
              <a:rPr lang="en-US" dirty="0"/>
              <a:t>// line 2</a:t>
            </a:r>
          </a:p>
          <a:p>
            <a:pPr marL="301943" lvl="1" indent="0">
              <a:buNone/>
            </a:pPr>
            <a:r>
              <a:rPr lang="en-US" dirty="0" err="1"/>
              <a:t>context.lineTo</a:t>
            </a:r>
            <a:r>
              <a:rPr lang="en-US" dirty="0"/>
              <a:t>(500, 90);</a:t>
            </a:r>
          </a:p>
          <a:p>
            <a:pPr marL="301943" lvl="1" indent="0">
              <a:buNone/>
            </a:pPr>
            <a:r>
              <a:rPr lang="en-US" dirty="0" err="1"/>
              <a:t>context.lineWidth</a:t>
            </a:r>
            <a:r>
              <a:rPr lang="en-US" dirty="0"/>
              <a:t> = 5;</a:t>
            </a:r>
          </a:p>
          <a:p>
            <a:pPr marL="301943" lvl="1" indent="0">
              <a:buNone/>
            </a:pPr>
            <a:r>
              <a:rPr lang="en-US" dirty="0" err="1"/>
              <a:t>context.strokeStyle</a:t>
            </a:r>
            <a:r>
              <a:rPr lang="en-US" dirty="0"/>
              <a:t> = "blue";</a:t>
            </a:r>
          </a:p>
          <a:p>
            <a:pPr marL="301943" lvl="1" indent="0">
              <a:buNone/>
            </a:pPr>
            <a:r>
              <a:rPr lang="en-US" dirty="0" err="1"/>
              <a:t>context.stroke</a:t>
            </a:r>
            <a:r>
              <a:rPr lang="en-US" dirty="0"/>
              <a:t>(); //End path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94" y="4725144"/>
            <a:ext cx="4767326" cy="16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7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Ellipse</a:t>
            </a: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12774"/>
            <a:ext cx="6433740" cy="27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Canvas and Images.</a:t>
            </a:r>
          </a:p>
          <a:p>
            <a:r>
              <a:rPr lang="en-US" dirty="0" smtClean="0"/>
              <a:t>There </a:t>
            </a:r>
            <a:r>
              <a:rPr lang="en-US" dirty="0"/>
              <a:t>are many different kind of functions to draw images </a:t>
            </a:r>
            <a:r>
              <a:rPr lang="en-US" dirty="0" smtClean="0"/>
              <a:t>in canvas:</a:t>
            </a:r>
            <a:endParaRPr lang="en-US" dirty="0"/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drawImage</a:t>
            </a:r>
            <a:r>
              <a:rPr lang="en-US" dirty="0"/>
              <a:t>((</a:t>
            </a:r>
            <a:r>
              <a:rPr lang="en-US" dirty="0" err="1"/>
              <a:t>HTMLImageElement</a:t>
            </a:r>
            <a:r>
              <a:rPr lang="en-US" dirty="0"/>
              <a:t> or </a:t>
            </a:r>
            <a:r>
              <a:rPr lang="en-US" dirty="0" err="1" smtClean="0"/>
              <a:t>HTMLCanvasElement</a:t>
            </a:r>
            <a:r>
              <a:rPr lang="en-US" dirty="0" smtClean="0"/>
              <a:t> or </a:t>
            </a:r>
            <a:r>
              <a:rPr lang="en-US" dirty="0" err="1"/>
              <a:t>HTMLVideoElement</a:t>
            </a:r>
            <a:r>
              <a:rPr lang="en-US" dirty="0"/>
              <a:t>) image, double dx, double </a:t>
            </a:r>
            <a:r>
              <a:rPr lang="en-US" dirty="0" err="1"/>
              <a:t>dy</a:t>
            </a:r>
            <a:r>
              <a:rPr lang="en-US" dirty="0"/>
              <a:t>);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drawImage</a:t>
            </a:r>
            <a:r>
              <a:rPr lang="en-US" dirty="0"/>
              <a:t>((</a:t>
            </a:r>
            <a:r>
              <a:rPr lang="en-US" dirty="0" err="1"/>
              <a:t>HTMLImageElement</a:t>
            </a:r>
            <a:r>
              <a:rPr lang="en-US" dirty="0"/>
              <a:t> or </a:t>
            </a:r>
            <a:r>
              <a:rPr lang="en-US" dirty="0" err="1" smtClean="0"/>
              <a:t>HTMLCanvasElement</a:t>
            </a:r>
            <a:r>
              <a:rPr lang="en-US" dirty="0" smtClean="0"/>
              <a:t> or </a:t>
            </a:r>
            <a:r>
              <a:rPr lang="en-US" dirty="0" err="1"/>
              <a:t>HTMLVideoElement</a:t>
            </a:r>
            <a:r>
              <a:rPr lang="en-US" dirty="0"/>
              <a:t>) image, double dx, double </a:t>
            </a:r>
            <a:r>
              <a:rPr lang="en-US" dirty="0" err="1"/>
              <a:t>dy</a:t>
            </a:r>
            <a:r>
              <a:rPr lang="en-US" dirty="0"/>
              <a:t>, </a:t>
            </a:r>
            <a:r>
              <a:rPr lang="en-US" dirty="0" smtClean="0"/>
              <a:t>double </a:t>
            </a:r>
            <a:r>
              <a:rPr lang="en-US" dirty="0" err="1" smtClean="0"/>
              <a:t>dw</a:t>
            </a:r>
            <a:r>
              <a:rPr lang="en-US" dirty="0"/>
              <a:t>, double dh);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/>
              <a:t>drawImage</a:t>
            </a:r>
            <a:r>
              <a:rPr lang="en-US" dirty="0"/>
              <a:t>((</a:t>
            </a:r>
            <a:r>
              <a:rPr lang="en-US" dirty="0" err="1"/>
              <a:t>HTMLImageElement</a:t>
            </a:r>
            <a:r>
              <a:rPr lang="en-US" dirty="0"/>
              <a:t> or </a:t>
            </a:r>
            <a:r>
              <a:rPr lang="en-US" dirty="0" err="1" smtClean="0"/>
              <a:t>HTMLCanvasElement</a:t>
            </a:r>
            <a:r>
              <a:rPr lang="en-US" dirty="0" smtClean="0"/>
              <a:t> or </a:t>
            </a:r>
            <a:r>
              <a:rPr lang="en-US" dirty="0" err="1"/>
              <a:t>HTMLVideoElement</a:t>
            </a:r>
            <a:r>
              <a:rPr lang="en-US" dirty="0"/>
              <a:t>) image, double </a:t>
            </a:r>
            <a:r>
              <a:rPr lang="en-US" dirty="0" err="1"/>
              <a:t>sx</a:t>
            </a:r>
            <a:r>
              <a:rPr lang="en-US" dirty="0"/>
              <a:t>, double </a:t>
            </a:r>
            <a:r>
              <a:rPr lang="en-US" dirty="0" err="1"/>
              <a:t>sy</a:t>
            </a:r>
            <a:r>
              <a:rPr lang="en-US" dirty="0"/>
              <a:t>, double </a:t>
            </a:r>
            <a:r>
              <a:rPr lang="en-US" dirty="0" err="1" smtClean="0"/>
              <a:t>sw</a:t>
            </a:r>
            <a:r>
              <a:rPr lang="en-US" dirty="0" smtClean="0"/>
              <a:t>, double </a:t>
            </a:r>
            <a:r>
              <a:rPr lang="en-US" dirty="0" err="1"/>
              <a:t>sh</a:t>
            </a:r>
            <a:r>
              <a:rPr lang="en-US" dirty="0"/>
              <a:t>, double dx, double </a:t>
            </a:r>
            <a:r>
              <a:rPr lang="en-US" dirty="0" err="1"/>
              <a:t>dy</a:t>
            </a:r>
            <a:r>
              <a:rPr lang="en-US" dirty="0"/>
              <a:t>, double </a:t>
            </a:r>
            <a:r>
              <a:rPr lang="en-US" dirty="0" err="1"/>
              <a:t>dw</a:t>
            </a:r>
            <a:r>
              <a:rPr lang="en-US" dirty="0"/>
              <a:t>, double dh);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20417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Basics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7544519" cy="2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8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Colors</a:t>
            </a:r>
          </a:p>
          <a:p>
            <a:r>
              <a:rPr lang="en-US" dirty="0" smtClean="0"/>
              <a:t>6-digit </a:t>
            </a:r>
            <a:r>
              <a:rPr lang="en-US" dirty="0"/>
              <a:t>Hexadecimal values(#0000FF)</a:t>
            </a:r>
          </a:p>
          <a:p>
            <a:r>
              <a:rPr lang="en-US" dirty="0" smtClean="0"/>
              <a:t>3-digit </a:t>
            </a:r>
            <a:r>
              <a:rPr lang="en-US" dirty="0"/>
              <a:t>Hexadecimal values(#FF0)</a:t>
            </a:r>
          </a:p>
          <a:p>
            <a:r>
              <a:rPr lang="en-US" dirty="0" smtClean="0"/>
              <a:t>RGB-values </a:t>
            </a:r>
            <a:r>
              <a:rPr lang="en-US" dirty="0"/>
              <a:t>(0,0,255)</a:t>
            </a:r>
          </a:p>
          <a:p>
            <a:r>
              <a:rPr lang="en-US" dirty="0" smtClean="0"/>
              <a:t>Named </a:t>
            </a:r>
            <a:r>
              <a:rPr lang="en-US" dirty="0"/>
              <a:t>colors(yellow, green)</a:t>
            </a:r>
          </a:p>
          <a:p>
            <a:r>
              <a:rPr lang="en-US" dirty="0" smtClean="0"/>
              <a:t>In </a:t>
            </a:r>
            <a:r>
              <a:rPr lang="en-US" dirty="0"/>
              <a:t>addition to normal fill color also gradient can be defined for </a:t>
            </a:r>
            <a:r>
              <a:rPr lang="en-US" dirty="0" smtClean="0"/>
              <a:t>the shape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inear </a:t>
            </a:r>
            <a:r>
              <a:rPr lang="en-US" dirty="0"/>
              <a:t>gradient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gradient = </a:t>
            </a:r>
            <a:r>
              <a:rPr lang="en-US" dirty="0" err="1"/>
              <a:t>shape.createLinearGradient</a:t>
            </a:r>
            <a:r>
              <a:rPr lang="en-US" dirty="0"/>
              <a:t>();</a:t>
            </a:r>
          </a:p>
          <a:p>
            <a:pPr marL="301943" lvl="1" indent="0">
              <a:buNone/>
            </a:pPr>
            <a:r>
              <a:rPr lang="en-US" dirty="0" err="1"/>
              <a:t>gradient.addColorStop</a:t>
            </a:r>
            <a:r>
              <a:rPr lang="en-US" dirty="0"/>
              <a:t>(0, ”pink”);</a:t>
            </a:r>
          </a:p>
          <a:p>
            <a:pPr marL="301943" lvl="1" indent="0">
              <a:buNone/>
            </a:pPr>
            <a:r>
              <a:rPr lang="en-US" dirty="0" err="1"/>
              <a:t>gradient.addColorStop</a:t>
            </a:r>
            <a:r>
              <a:rPr lang="en-US" dirty="0"/>
              <a:t>(1,”green”);</a:t>
            </a:r>
          </a:p>
          <a:p>
            <a:r>
              <a:rPr lang="en-US" dirty="0" smtClean="0"/>
              <a:t>Radial </a:t>
            </a:r>
            <a:r>
              <a:rPr lang="en-US" dirty="0"/>
              <a:t>gradient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gradient = </a:t>
            </a:r>
            <a:r>
              <a:rPr lang="en-US" dirty="0" err="1"/>
              <a:t>shape.createRadialGradient</a:t>
            </a:r>
            <a:r>
              <a:rPr lang="en-US" dirty="0"/>
              <a:t>();</a:t>
            </a:r>
          </a:p>
          <a:p>
            <a:pPr marL="301943" lvl="1" indent="0">
              <a:buNone/>
            </a:pPr>
            <a:r>
              <a:rPr lang="en-US" dirty="0" err="1"/>
              <a:t>gradient.addColorStop</a:t>
            </a:r>
            <a:r>
              <a:rPr lang="en-US" dirty="0"/>
              <a:t>(0, ”pink”);</a:t>
            </a:r>
          </a:p>
          <a:p>
            <a:pPr marL="301943" lvl="1" indent="0">
              <a:buNone/>
            </a:pPr>
            <a:r>
              <a:rPr lang="en-US" dirty="0" err="1"/>
              <a:t>gradient.addColorStop</a:t>
            </a:r>
            <a:r>
              <a:rPr lang="en-US" dirty="0"/>
              <a:t>(1,”green”);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32640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Canvas is a rectangular area where every pixel can be </a:t>
            </a:r>
            <a:r>
              <a:rPr lang="en-US" dirty="0" smtClean="0"/>
              <a:t>controlled.</a:t>
            </a:r>
            <a:endParaRPr lang="en-US" dirty="0"/>
          </a:p>
          <a:p>
            <a:r>
              <a:rPr lang="en-US" dirty="0" smtClean="0"/>
              <a:t>Canvas </a:t>
            </a:r>
            <a:r>
              <a:rPr lang="en-US" dirty="0"/>
              <a:t>element can be created by defining </a:t>
            </a:r>
            <a:r>
              <a:rPr lang="en-US" dirty="0" smtClean="0"/>
              <a:t>id, width </a:t>
            </a:r>
            <a:r>
              <a:rPr lang="en-US" dirty="0"/>
              <a:t>and </a:t>
            </a:r>
            <a:r>
              <a:rPr lang="en-US" dirty="0" smtClean="0"/>
              <a:t>height attributes.</a:t>
            </a:r>
            <a:endParaRPr lang="en-US" dirty="0"/>
          </a:p>
          <a:p>
            <a:r>
              <a:rPr lang="en-US" dirty="0" smtClean="0"/>
              <a:t>Drawing </a:t>
            </a:r>
            <a:r>
              <a:rPr lang="en-US" dirty="0"/>
              <a:t>to canvas element is done with </a:t>
            </a:r>
            <a:r>
              <a:rPr lang="en-US" dirty="0" smtClean="0"/>
              <a:t>JavaScript.</a:t>
            </a:r>
            <a:endParaRPr lang="en-US" dirty="0"/>
          </a:p>
          <a:p>
            <a:r>
              <a:rPr lang="en-US" dirty="0" smtClean="0"/>
              <a:t>JavaScript </a:t>
            </a:r>
            <a:r>
              <a:rPr lang="en-US" dirty="0"/>
              <a:t>uses canvas id to find right element and creating the </a:t>
            </a:r>
            <a:r>
              <a:rPr lang="en-US" dirty="0" smtClean="0"/>
              <a:t>drawing context.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are lots of issues you need to consider when using </a:t>
            </a:r>
            <a:r>
              <a:rPr lang="en-US" dirty="0" smtClean="0"/>
              <a:t>canvas element </a:t>
            </a:r>
            <a:r>
              <a:rPr lang="en-US" dirty="0"/>
              <a:t>for drawing: one important is performance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creating animations for games in canvas, how </a:t>
            </a:r>
            <a:r>
              <a:rPr lang="en-US" dirty="0" smtClean="0"/>
              <a:t>effectively you </a:t>
            </a:r>
            <a:r>
              <a:rPr lang="en-US" dirty="0"/>
              <a:t>redraw the screen content?</a:t>
            </a:r>
          </a:p>
          <a:p>
            <a:r>
              <a:rPr lang="en-US" dirty="0" smtClean="0"/>
              <a:t>There </a:t>
            </a:r>
            <a:r>
              <a:rPr lang="en-US" dirty="0"/>
              <a:t>is one tool for testing this kind of performance, that can </a:t>
            </a:r>
            <a:r>
              <a:rPr lang="en-US" dirty="0" smtClean="0"/>
              <a:t>be found </a:t>
            </a:r>
            <a:r>
              <a:rPr lang="en-US" dirty="0"/>
              <a:t>from here http://jsperf.com/</a:t>
            </a:r>
          </a:p>
          <a:p>
            <a:r>
              <a:rPr lang="en-US" dirty="0" smtClean="0"/>
              <a:t>Canvas </a:t>
            </a:r>
            <a:r>
              <a:rPr lang="en-US" dirty="0"/>
              <a:t>has several methods for drawing paths, boxes, </a:t>
            </a:r>
            <a:r>
              <a:rPr lang="en-US" dirty="0" err="1" smtClean="0"/>
              <a:t>circles,characters</a:t>
            </a:r>
            <a:r>
              <a:rPr lang="en-US" dirty="0"/>
              <a:t>, and adding images.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Introduction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64904"/>
            <a:ext cx="5365695" cy="2045394"/>
          </a:xfrm>
          <a:prstGeom prst="rect">
            <a:avLst/>
          </a:prstGeom>
        </p:spPr>
      </p:pic>
      <p:pic>
        <p:nvPicPr>
          <p:cNvPr id="7" name="Kuv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924944"/>
            <a:ext cx="3114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6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Event handling:</a:t>
            </a:r>
          </a:p>
          <a:p>
            <a:pPr marL="301943" lvl="1" indent="0">
              <a:buNone/>
            </a:pPr>
            <a:r>
              <a:rPr lang="en-US" dirty="0"/>
              <a:t>&lt;!DOCTYPE html&gt;</a:t>
            </a:r>
          </a:p>
          <a:p>
            <a:pPr marL="301943" lvl="1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301943" lvl="1" indent="0">
              <a:buNone/>
            </a:pPr>
            <a:r>
              <a:rPr lang="en-US" dirty="0"/>
              <a:t>&lt;head&gt;</a:t>
            </a:r>
          </a:p>
          <a:p>
            <a:pPr marL="301943" lvl="1" indent="0">
              <a:buNone/>
            </a:pPr>
            <a:r>
              <a:rPr lang="en-US" dirty="0"/>
              <a:t>&lt;title&gt;Canvas Example&lt;/title&gt;</a:t>
            </a:r>
          </a:p>
          <a:p>
            <a:pPr marL="301943" lvl="1" indent="0">
              <a:buNone/>
            </a:pPr>
            <a:r>
              <a:rPr lang="en-US" dirty="0"/>
              <a:t>&lt;script&gt;</a:t>
            </a:r>
          </a:p>
          <a:p>
            <a:pPr marL="301943" lvl="1" indent="0">
              <a:buNone/>
            </a:pPr>
            <a:r>
              <a:rPr lang="en-US" dirty="0"/>
              <a:t>function ready()</a:t>
            </a:r>
          </a:p>
          <a:p>
            <a:pPr marL="301943" lvl="1" indent="0">
              <a:buNone/>
            </a:pPr>
            <a:r>
              <a:rPr lang="en-US" dirty="0"/>
              <a:t>{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301943" lvl="1" indent="0">
              <a:buNone/>
            </a:pPr>
            <a:r>
              <a:rPr lang="en-US" dirty="0" err="1" smtClean="0"/>
              <a:t>canvas.addEventListener</a:t>
            </a:r>
            <a:r>
              <a:rPr lang="en-US" dirty="0"/>
              <a:t>('click', </a:t>
            </a:r>
            <a:r>
              <a:rPr lang="en-US" dirty="0" err="1"/>
              <a:t>on_canvas_click</a:t>
            </a:r>
            <a:r>
              <a:rPr lang="en-US" dirty="0"/>
              <a:t>, false);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301943" lvl="1" indent="0">
              <a:buNone/>
            </a:pPr>
            <a:r>
              <a:rPr lang="en-US" dirty="0"/>
              <a:t>}</a:t>
            </a:r>
          </a:p>
          <a:p>
            <a:pPr marL="301943" lvl="1" indent="0">
              <a:buNone/>
            </a:pPr>
            <a:r>
              <a:rPr lang="en-US" dirty="0"/>
              <a:t>function </a:t>
            </a:r>
            <a:r>
              <a:rPr lang="en-US" dirty="0" err="1"/>
              <a:t>on_canvas_click</a:t>
            </a:r>
            <a:r>
              <a:rPr lang="en-US" dirty="0"/>
              <a:t>(</a:t>
            </a:r>
            <a:r>
              <a:rPr lang="en-US" dirty="0" err="1"/>
              <a:t>ev</a:t>
            </a:r>
            <a:r>
              <a:rPr lang="en-US" dirty="0"/>
              <a:t>)</a:t>
            </a:r>
          </a:p>
          <a:p>
            <a:pPr marL="301943" lvl="1" indent="0">
              <a:buNone/>
            </a:pPr>
            <a:r>
              <a:rPr lang="en-US" dirty="0"/>
              <a:t>{</a:t>
            </a:r>
          </a:p>
          <a:p>
            <a:pPr marL="301943" lvl="1" indent="0">
              <a:buNone/>
            </a:pPr>
            <a:r>
              <a:rPr lang="en-US" dirty="0"/>
              <a:t>console.log(</a:t>
            </a:r>
            <a:r>
              <a:rPr lang="en-US" dirty="0" err="1"/>
              <a:t>ev.clientY</a:t>
            </a:r>
            <a:r>
              <a:rPr lang="en-US" dirty="0"/>
              <a:t>);</a:t>
            </a:r>
          </a:p>
          <a:p>
            <a:pPr marL="301943" lvl="1" indent="0">
              <a:buNone/>
            </a:pPr>
            <a:r>
              <a:rPr lang="en-US" dirty="0"/>
              <a:t>console.log(</a:t>
            </a:r>
            <a:r>
              <a:rPr lang="en-US" dirty="0" err="1"/>
              <a:t>ev.clientX</a:t>
            </a:r>
            <a:r>
              <a:rPr lang="en-US" dirty="0"/>
              <a:t>);</a:t>
            </a:r>
          </a:p>
          <a:p>
            <a:pPr marL="301943" lvl="1" indent="0">
              <a:buNone/>
            </a:pPr>
            <a:r>
              <a:rPr lang="en-US" dirty="0"/>
              <a:t>}</a:t>
            </a:r>
          </a:p>
          <a:p>
            <a:pPr marL="301943" lvl="1" indent="0">
              <a:buNone/>
            </a:pPr>
            <a:r>
              <a:rPr lang="en-US" dirty="0"/>
              <a:t>&lt;/script&gt;</a:t>
            </a:r>
          </a:p>
          <a:p>
            <a:pPr marL="301943" lvl="1" indent="0">
              <a:buNone/>
            </a:pPr>
            <a:r>
              <a:rPr lang="en-US" dirty="0"/>
              <a:t>&lt;/head&gt;</a:t>
            </a:r>
          </a:p>
          <a:p>
            <a:pPr marL="301943" lvl="1" indent="0"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="ready()"&gt;</a:t>
            </a:r>
          </a:p>
          <a:p>
            <a:pPr marL="301943" lvl="1" indent="0">
              <a:buNone/>
            </a:pPr>
            <a:r>
              <a:rPr lang="en-US" dirty="0"/>
              <a:t>&lt;canvas id="canvas" width="400" height="400"&gt;&lt;/canvas&gt;</a:t>
            </a:r>
          </a:p>
          <a:p>
            <a:pPr marL="301943" lvl="1" indent="0">
              <a:buNone/>
            </a:pPr>
            <a:r>
              <a:rPr lang="en-US" dirty="0"/>
              <a:t>&lt;/body&gt;</a:t>
            </a:r>
          </a:p>
          <a:p>
            <a:pPr marL="301943" lvl="1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268553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-&gt; move the context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"#ff0000";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pPr marL="0" indent="0">
              <a:buNone/>
            </a:pPr>
            <a:r>
              <a:rPr lang="en-US" dirty="0" err="1"/>
              <a:t>context.translate</a:t>
            </a:r>
            <a:r>
              <a:rPr lang="en-US" dirty="0"/>
              <a:t>(50, 25);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"#0000ff";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Basics</a:t>
            </a:r>
            <a:endParaRPr lang="en-US" dirty="0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717032"/>
            <a:ext cx="2590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"#ff0000";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pPr marL="0" indent="0">
              <a:buNone/>
            </a:pPr>
            <a:r>
              <a:rPr lang="en-US" dirty="0" err="1"/>
              <a:t>context.translate</a:t>
            </a:r>
            <a:r>
              <a:rPr lang="en-US" dirty="0"/>
              <a:t>(50, 25);</a:t>
            </a:r>
          </a:p>
          <a:p>
            <a:pPr marL="0" indent="0">
              <a:buNone/>
            </a:pPr>
            <a:r>
              <a:rPr lang="en-US" dirty="0" err="1"/>
              <a:t>context.rotate</a:t>
            </a:r>
            <a:r>
              <a:rPr lang="en-US" dirty="0"/>
              <a:t>( (</a:t>
            </a:r>
            <a:r>
              <a:rPr lang="en-US" dirty="0" err="1"/>
              <a:t>Math.PI</a:t>
            </a:r>
            <a:r>
              <a:rPr lang="en-US" dirty="0"/>
              <a:t> / 180) * 25); //rotate 25 degrees.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"#0000ff";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419" y="3094288"/>
            <a:ext cx="1372036" cy="15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Scaling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"#ff0000";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pPr marL="0" indent="0">
              <a:buNone/>
            </a:pPr>
            <a:r>
              <a:rPr lang="en-US" dirty="0" err="1"/>
              <a:t>context.translate</a:t>
            </a:r>
            <a:r>
              <a:rPr lang="en-US" dirty="0"/>
              <a:t>(50, 25);</a:t>
            </a:r>
          </a:p>
          <a:p>
            <a:pPr marL="0" indent="0">
              <a:buNone/>
            </a:pPr>
            <a:r>
              <a:rPr lang="en-US" dirty="0" err="1"/>
              <a:t>context.rotate</a:t>
            </a:r>
            <a:r>
              <a:rPr lang="en-US" dirty="0"/>
              <a:t>( (</a:t>
            </a:r>
            <a:r>
              <a:rPr lang="en-US" dirty="0" err="1"/>
              <a:t>Math.PI</a:t>
            </a:r>
            <a:r>
              <a:rPr lang="en-US" dirty="0"/>
              <a:t> / 180) * 25); //rotate 25 degrees.</a:t>
            </a:r>
          </a:p>
          <a:p>
            <a:pPr marL="0" indent="0">
              <a:buNone/>
            </a:pPr>
            <a:r>
              <a:rPr lang="en-US" dirty="0" err="1"/>
              <a:t>context.scale</a:t>
            </a:r>
            <a:r>
              <a:rPr lang="en-US" dirty="0"/>
              <a:t>(2,2);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"#0000ff";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4923463"/>
            <a:ext cx="1048980" cy="13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3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Because we have to use JavaScript to control canvas elements </a:t>
            </a:r>
            <a:r>
              <a:rPr lang="en-US" dirty="0" smtClean="0"/>
              <a:t>it's also </a:t>
            </a:r>
            <a:r>
              <a:rPr lang="en-US" dirty="0"/>
              <a:t>very easy to make (interactive) animations. </a:t>
            </a:r>
            <a:r>
              <a:rPr lang="en-US" dirty="0" smtClean="0"/>
              <a:t>Unfortunately the </a:t>
            </a:r>
            <a:r>
              <a:rPr lang="en-US" dirty="0"/>
              <a:t>canvas element was never designed to be used in this way </a:t>
            </a:r>
            <a:r>
              <a:rPr lang="en-US" dirty="0" smtClean="0"/>
              <a:t>so there </a:t>
            </a:r>
            <a:r>
              <a:rPr lang="en-US" dirty="0"/>
              <a:t>are limitations.</a:t>
            </a:r>
          </a:p>
          <a:p>
            <a:r>
              <a:rPr lang="en-US" dirty="0" smtClean="0"/>
              <a:t>Probably </a:t>
            </a:r>
            <a:r>
              <a:rPr lang="en-US" dirty="0"/>
              <a:t>the biggest limitation is that once a shape gets </a:t>
            </a:r>
            <a:r>
              <a:rPr lang="en-US" dirty="0" smtClean="0"/>
              <a:t>drawn it </a:t>
            </a:r>
            <a:r>
              <a:rPr lang="en-US" dirty="0"/>
              <a:t>stays that way. If we need to move it we have to redraw it </a:t>
            </a:r>
            <a:r>
              <a:rPr lang="en-US" dirty="0" smtClean="0"/>
              <a:t>and everything </a:t>
            </a:r>
            <a:r>
              <a:rPr lang="en-US" dirty="0"/>
              <a:t>that was drawn before it.</a:t>
            </a:r>
          </a:p>
          <a:p>
            <a:r>
              <a:rPr lang="en-US" dirty="0" smtClean="0"/>
              <a:t>It ´can take </a:t>
            </a:r>
            <a:r>
              <a:rPr lang="en-US" dirty="0"/>
              <a:t>a lot of time to redraw complex frames and </a:t>
            </a:r>
            <a:r>
              <a:rPr lang="en-US" dirty="0" smtClean="0"/>
              <a:t>the performance </a:t>
            </a:r>
            <a:r>
              <a:rPr lang="en-US" dirty="0"/>
              <a:t>depends highly on the speed of the computer </a:t>
            </a:r>
            <a:r>
              <a:rPr lang="en-US" dirty="0" smtClean="0"/>
              <a:t>it's running </a:t>
            </a:r>
            <a:r>
              <a:rPr lang="en-US" dirty="0"/>
              <a:t>on (some browsers supports hardware </a:t>
            </a:r>
            <a:r>
              <a:rPr lang="en-US" dirty="0" smtClean="0"/>
              <a:t>accelerated </a:t>
            </a:r>
            <a:r>
              <a:rPr lang="en-US" dirty="0" err="1" smtClean="0"/>
              <a:t>renedering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284680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a way to execute our drawing functions over a period </a:t>
            </a:r>
            <a:r>
              <a:rPr lang="en-US" dirty="0" smtClean="0"/>
              <a:t>of time</a:t>
            </a:r>
            <a:r>
              <a:rPr lang="en-US" dirty="0"/>
              <a:t>. There are two ways to control an animation like this. </a:t>
            </a:r>
            <a:r>
              <a:rPr lang="en-US" dirty="0" smtClean="0"/>
              <a:t>First there's </a:t>
            </a:r>
            <a:r>
              <a:rPr lang="en-US" dirty="0"/>
              <a:t>the </a:t>
            </a:r>
            <a:r>
              <a:rPr lang="en-US" dirty="0" err="1"/>
              <a:t>setInterval</a:t>
            </a:r>
            <a:r>
              <a:rPr lang="en-US" dirty="0"/>
              <a:t> and </a:t>
            </a:r>
            <a:r>
              <a:rPr lang="en-US" dirty="0" err="1"/>
              <a:t>setTimeout</a:t>
            </a:r>
            <a:r>
              <a:rPr lang="en-US" dirty="0"/>
              <a:t> functions which can be </a:t>
            </a:r>
            <a:r>
              <a:rPr lang="en-US" dirty="0" smtClean="0"/>
              <a:t>used to </a:t>
            </a:r>
            <a:r>
              <a:rPr lang="en-US" dirty="0"/>
              <a:t>call a specific function over a set period of </a:t>
            </a:r>
            <a:r>
              <a:rPr lang="en-US" dirty="0" smtClean="0"/>
              <a:t>time.</a:t>
            </a:r>
            <a:endParaRPr lang="en-US" dirty="0"/>
          </a:p>
          <a:p>
            <a:pPr marL="301943" lvl="1" indent="0">
              <a:buNone/>
            </a:pPr>
            <a:r>
              <a:rPr lang="en-US" b="1" dirty="0" err="1"/>
              <a:t>setInterval</a:t>
            </a:r>
            <a:r>
              <a:rPr lang="en-US" b="1" dirty="0"/>
              <a:t>(animateShape,500);</a:t>
            </a:r>
          </a:p>
          <a:p>
            <a:pPr marL="301943" lvl="1" indent="0">
              <a:buNone/>
            </a:pPr>
            <a:r>
              <a:rPr lang="en-US" b="1" dirty="0" err="1"/>
              <a:t>setTimeout</a:t>
            </a:r>
            <a:r>
              <a:rPr lang="en-US" b="1" dirty="0"/>
              <a:t>(animateShape,500);</a:t>
            </a:r>
          </a:p>
          <a:p>
            <a:r>
              <a:rPr lang="en-US" dirty="0" smtClean="0"/>
              <a:t>You </a:t>
            </a:r>
            <a:r>
              <a:rPr lang="en-US" dirty="0"/>
              <a:t>can also use </a:t>
            </a:r>
            <a:r>
              <a:rPr lang="en-US" dirty="0" err="1"/>
              <a:t>requestAnimationFrame</a:t>
            </a:r>
            <a:r>
              <a:rPr lang="en-US" dirty="0"/>
              <a:t> that is recommended </a:t>
            </a:r>
            <a:r>
              <a:rPr lang="en-US" dirty="0" err="1" smtClean="0"/>
              <a:t>forthese</a:t>
            </a:r>
            <a:r>
              <a:rPr lang="en-US" dirty="0" smtClean="0"/>
              <a:t> </a:t>
            </a:r>
            <a:r>
              <a:rPr lang="en-US" dirty="0"/>
              <a:t>cases. See https://developer.mozilla.org/enUS/docs/DOM/window.requestAnimationFrame</a:t>
            </a:r>
          </a:p>
          <a:p>
            <a:r>
              <a:rPr lang="en-US" dirty="0" err="1" smtClean="0"/>
              <a:t>Note!requestAnimationFrame</a:t>
            </a:r>
            <a:r>
              <a:rPr lang="en-US" dirty="0" smtClean="0"/>
              <a:t> </a:t>
            </a:r>
            <a:r>
              <a:rPr lang="en-US" dirty="0"/>
              <a:t>is an experimental </a:t>
            </a:r>
            <a:r>
              <a:rPr lang="en-US" dirty="0" err="1"/>
              <a:t>tehnology</a:t>
            </a:r>
            <a:r>
              <a:rPr lang="en-US" dirty="0"/>
              <a:t>….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2436971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canvas;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context;</a:t>
            </a:r>
          </a:p>
          <a:p>
            <a:pPr marL="0" indent="0">
              <a:buNone/>
            </a:pPr>
            <a:r>
              <a:rPr lang="en-US" dirty="0"/>
              <a:t>function ready()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/>
              <a:t>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"#0000ff";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(rotate,500);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function rotate()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context.clearRect</a:t>
            </a:r>
            <a:r>
              <a:rPr lang="en-US" dirty="0"/>
              <a:t>(0,0, 400, 400);</a:t>
            </a:r>
          </a:p>
          <a:p>
            <a:pPr marL="0" indent="0">
              <a:buNone/>
            </a:pPr>
            <a:r>
              <a:rPr lang="en-US" dirty="0" err="1"/>
              <a:t>context.rotate</a:t>
            </a:r>
            <a:r>
              <a:rPr lang="en-US" dirty="0"/>
              <a:t>( (</a:t>
            </a:r>
            <a:r>
              <a:rPr lang="en-US" dirty="0" err="1"/>
              <a:t>Math.PI</a:t>
            </a:r>
            <a:r>
              <a:rPr lang="en-US" dirty="0"/>
              <a:t> / 180) * 25); //rotate 25 degrees.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(10,10, 100, 100);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353834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libraries available, that makes it a little </a:t>
            </a:r>
            <a:r>
              <a:rPr lang="en-US" dirty="0" smtClean="0"/>
              <a:t>bit easier </a:t>
            </a:r>
            <a:r>
              <a:rPr lang="en-US" dirty="0"/>
              <a:t>to draw and animate objects in canvas</a:t>
            </a:r>
          </a:p>
          <a:p>
            <a:r>
              <a:rPr lang="en-US" dirty="0" smtClean="0"/>
              <a:t>One </a:t>
            </a:r>
            <a:r>
              <a:rPr lang="en-US" dirty="0"/>
              <a:t>of them is </a:t>
            </a:r>
            <a:r>
              <a:rPr lang="en-US" dirty="0" err="1"/>
              <a:t>eselJS</a:t>
            </a:r>
            <a:r>
              <a:rPr lang="en-US" dirty="0"/>
              <a:t> that is a game library designed </a:t>
            </a:r>
            <a:r>
              <a:rPr lang="en-US" dirty="0" smtClean="0"/>
              <a:t>for canvas </a:t>
            </a:r>
            <a:r>
              <a:rPr lang="en-US" dirty="0"/>
              <a:t>element.</a:t>
            </a:r>
          </a:p>
          <a:p>
            <a:r>
              <a:rPr lang="en-US" dirty="0" smtClean="0"/>
              <a:t>Find </a:t>
            </a:r>
            <a:r>
              <a:rPr lang="en-US" dirty="0"/>
              <a:t>more information </a:t>
            </a:r>
            <a:r>
              <a:rPr lang="en-US" smtClean="0"/>
              <a:t>here: http</a:t>
            </a:r>
            <a:r>
              <a:rPr lang="en-US" dirty="0"/>
              <a:t>://www.createjs.com/#!/EaselJS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2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you need to use canvas?</a:t>
            </a:r>
          </a:p>
          <a:p>
            <a:r>
              <a:rPr lang="en-US" dirty="0" smtClean="0"/>
              <a:t>Simple </a:t>
            </a:r>
            <a:r>
              <a:rPr lang="en-US" dirty="0"/>
              <a:t>diagrams</a:t>
            </a:r>
          </a:p>
          <a:p>
            <a:r>
              <a:rPr lang="en-US" dirty="0" smtClean="0"/>
              <a:t>Fancy </a:t>
            </a:r>
            <a:r>
              <a:rPr lang="en-US" dirty="0"/>
              <a:t>user interfaces</a:t>
            </a:r>
          </a:p>
          <a:p>
            <a:r>
              <a:rPr lang="en-US" dirty="0" smtClean="0"/>
              <a:t>Animations</a:t>
            </a:r>
            <a:endParaRPr lang="en-US" dirty="0"/>
          </a:p>
          <a:p>
            <a:r>
              <a:rPr lang="en-US" dirty="0" smtClean="0"/>
              <a:t>Charts </a:t>
            </a:r>
            <a:r>
              <a:rPr lang="en-US" dirty="0"/>
              <a:t>and graphs</a:t>
            </a:r>
          </a:p>
          <a:p>
            <a:r>
              <a:rPr lang="en-US" dirty="0" smtClean="0"/>
              <a:t>Embedded </a:t>
            </a:r>
            <a:r>
              <a:rPr lang="en-US" dirty="0"/>
              <a:t>drawing applications</a:t>
            </a:r>
          </a:p>
          <a:p>
            <a:r>
              <a:rPr lang="en-US" dirty="0" smtClean="0"/>
              <a:t>Working </a:t>
            </a:r>
            <a:r>
              <a:rPr lang="en-US" dirty="0"/>
              <a:t>around CSS limitations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Drawing </a:t>
            </a:r>
            <a:r>
              <a:rPr lang="en-US" dirty="0"/>
              <a:t>tools</a:t>
            </a:r>
          </a:p>
          <a:p>
            <a:pPr lvl="1"/>
            <a:r>
              <a:rPr lang="en-US" dirty="0" smtClean="0"/>
              <a:t>Rectangles</a:t>
            </a:r>
            <a:endParaRPr lang="en-US" dirty="0"/>
          </a:p>
          <a:p>
            <a:pPr lvl="1"/>
            <a:r>
              <a:rPr lang="en-US" dirty="0" smtClean="0"/>
              <a:t>Arcs</a:t>
            </a:r>
            <a:endParaRPr lang="en-US" dirty="0"/>
          </a:p>
          <a:p>
            <a:pPr lvl="1"/>
            <a:r>
              <a:rPr lang="en-US" dirty="0" smtClean="0"/>
              <a:t>Paths </a:t>
            </a:r>
            <a:r>
              <a:rPr lang="en-US" dirty="0"/>
              <a:t>and line drawing</a:t>
            </a:r>
          </a:p>
          <a:p>
            <a:pPr lvl="1"/>
            <a:r>
              <a:rPr lang="en-US" dirty="0" smtClean="0"/>
              <a:t>Bezier </a:t>
            </a:r>
            <a:r>
              <a:rPr lang="en-US" dirty="0"/>
              <a:t>and quadratic curves</a:t>
            </a:r>
          </a:p>
          <a:p>
            <a:r>
              <a:rPr lang="en-US" dirty="0" smtClean="0"/>
              <a:t>Effects</a:t>
            </a:r>
            <a:endParaRPr lang="en-US" dirty="0"/>
          </a:p>
          <a:p>
            <a:pPr lvl="1"/>
            <a:r>
              <a:rPr lang="en-US" dirty="0" smtClean="0"/>
              <a:t>Fills </a:t>
            </a:r>
            <a:r>
              <a:rPr lang="en-US" dirty="0"/>
              <a:t>and strokes</a:t>
            </a:r>
          </a:p>
          <a:p>
            <a:pPr lvl="1"/>
            <a:r>
              <a:rPr lang="en-US" dirty="0" smtClean="0"/>
              <a:t>Shadows </a:t>
            </a:r>
            <a:r>
              <a:rPr lang="en-US" dirty="0"/>
              <a:t>(very expensive to use)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and radial gradients</a:t>
            </a:r>
          </a:p>
          <a:p>
            <a:pPr lvl="1"/>
            <a:r>
              <a:rPr lang="en-US" dirty="0" smtClean="0"/>
              <a:t>Alpha </a:t>
            </a:r>
            <a:r>
              <a:rPr lang="en-US" dirty="0"/>
              <a:t>transparency</a:t>
            </a:r>
          </a:p>
          <a:p>
            <a:pPr lvl="1"/>
            <a:r>
              <a:rPr lang="en-US" dirty="0" smtClean="0"/>
              <a:t>Compositing</a:t>
            </a:r>
            <a:endParaRPr lang="en-US" dirty="0"/>
          </a:p>
          <a:p>
            <a:r>
              <a:rPr lang="en-US" dirty="0" smtClean="0"/>
              <a:t>Transformations</a:t>
            </a:r>
            <a:endParaRPr lang="en-US" dirty="0"/>
          </a:p>
          <a:p>
            <a:pPr lvl="1"/>
            <a:r>
              <a:rPr lang="en-US" dirty="0" smtClean="0"/>
              <a:t>Scaling</a:t>
            </a:r>
            <a:endParaRPr lang="en-US" dirty="0"/>
          </a:p>
          <a:p>
            <a:pPr lvl="1"/>
            <a:r>
              <a:rPr lang="en-US" dirty="0" smtClean="0"/>
              <a:t>Rotation</a:t>
            </a:r>
            <a:endParaRPr lang="en-US" dirty="0"/>
          </a:p>
          <a:p>
            <a:pPr lvl="1"/>
            <a:r>
              <a:rPr lang="en-US" dirty="0" smtClean="0"/>
              <a:t>Translation</a:t>
            </a:r>
            <a:endParaRPr lang="en-US" dirty="0"/>
          </a:p>
          <a:p>
            <a:pPr lvl="1"/>
            <a:r>
              <a:rPr lang="en-US" dirty="0" smtClean="0"/>
              <a:t>Transformation </a:t>
            </a:r>
            <a:r>
              <a:rPr lang="en-US" dirty="0"/>
              <a:t>matrix</a:t>
            </a:r>
          </a:p>
          <a:p>
            <a:r>
              <a:rPr lang="en-US" dirty="0" smtClean="0"/>
              <a:t>Data </a:t>
            </a:r>
            <a:r>
              <a:rPr lang="en-US" dirty="0"/>
              <a:t>handling</a:t>
            </a:r>
          </a:p>
          <a:p>
            <a:pPr lvl="1"/>
            <a:r>
              <a:rPr lang="en-US" dirty="0" smtClean="0"/>
              <a:t>Loading </a:t>
            </a:r>
            <a:r>
              <a:rPr lang="en-US" dirty="0"/>
              <a:t>external images by URL, other canvases or data URI</a:t>
            </a:r>
          </a:p>
          <a:p>
            <a:pPr lvl="1"/>
            <a:r>
              <a:rPr lang="en-US" dirty="0" smtClean="0"/>
              <a:t>Retrieving </a:t>
            </a:r>
            <a:r>
              <a:rPr lang="en-US" dirty="0"/>
              <a:t>a PNG representation of the current canvas as a data URI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7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The very basic code to draw on canvas element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&lt;title&gt;Canvas Example&lt;/title&gt;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function ready()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0" indent="0">
              <a:buNone/>
            </a:pPr>
            <a:r>
              <a:rPr lang="en-US" dirty="0" err="1"/>
              <a:t>context.fillStyle</a:t>
            </a:r>
            <a:r>
              <a:rPr lang="en-US" dirty="0"/>
              <a:t>='red';</a:t>
            </a:r>
          </a:p>
          <a:p>
            <a:pPr marL="0" indent="0">
              <a:buNone/>
            </a:pPr>
            <a:r>
              <a:rPr lang="en-US" dirty="0" err="1"/>
              <a:t>context.fillRect</a:t>
            </a:r>
            <a:r>
              <a:rPr lang="en-US" dirty="0"/>
              <a:t>(0,0,400,400);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="ready()"&gt;</a:t>
            </a:r>
          </a:p>
          <a:p>
            <a:pPr marL="0" indent="0">
              <a:buNone/>
            </a:pPr>
            <a:r>
              <a:rPr lang="en-US" dirty="0"/>
              <a:t>&lt;canvas id="canvas" width="400" height="400"&gt;&lt;/canvas&gt;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3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previous example, the context object is the one that is </a:t>
            </a:r>
            <a:r>
              <a:rPr lang="en-US" dirty="0" smtClean="0"/>
              <a:t>used to </a:t>
            </a:r>
            <a:r>
              <a:rPr lang="en-US" dirty="0"/>
              <a:t>draw something on canvas.</a:t>
            </a:r>
          </a:p>
          <a:p>
            <a:r>
              <a:rPr lang="en-US" dirty="0" smtClean="0"/>
              <a:t>It </a:t>
            </a:r>
            <a:r>
              <a:rPr lang="en-US" dirty="0"/>
              <a:t>´has several functions and properties you can use to </a:t>
            </a:r>
            <a:r>
              <a:rPr lang="en-US" dirty="0" smtClean="0"/>
              <a:t>draw different </a:t>
            </a:r>
            <a:r>
              <a:rPr lang="en-US" dirty="0"/>
              <a:t>kind of shapes and do different define </a:t>
            </a:r>
            <a:r>
              <a:rPr lang="en-US" dirty="0" smtClean="0"/>
              <a:t>different kinds </a:t>
            </a:r>
            <a:r>
              <a:rPr lang="en-US" dirty="0"/>
              <a:t>of effects.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4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define the color you want to use to draw you can use </a:t>
            </a:r>
            <a:r>
              <a:rPr lang="en-US" dirty="0" err="1" smtClean="0"/>
              <a:t>fillStyle</a:t>
            </a:r>
            <a:r>
              <a:rPr lang="en-US" dirty="0" smtClean="0"/>
              <a:t> property</a:t>
            </a:r>
            <a:r>
              <a:rPr lang="en-US" dirty="0"/>
              <a:t>. For example to draw red rectangle:</a:t>
            </a:r>
          </a:p>
          <a:p>
            <a:pPr marL="301943" lvl="1" indent="0">
              <a:buNone/>
            </a:pPr>
            <a:r>
              <a:rPr lang="en-US" dirty="0" err="1"/>
              <a:t>context.fillStyle</a:t>
            </a:r>
            <a:r>
              <a:rPr lang="en-US" dirty="0"/>
              <a:t>=”red";</a:t>
            </a:r>
          </a:p>
          <a:p>
            <a:pPr marL="301943" lvl="1" indent="0">
              <a:buNone/>
            </a:pPr>
            <a:r>
              <a:rPr lang="en-US" dirty="0" err="1"/>
              <a:t>context.fillRect</a:t>
            </a:r>
            <a:r>
              <a:rPr lang="en-US" dirty="0"/>
              <a:t>(20,20,150,100);</a:t>
            </a:r>
          </a:p>
          <a:p>
            <a:r>
              <a:rPr lang="en-US" dirty="0" smtClean="0"/>
              <a:t>For </a:t>
            </a:r>
            <a:r>
              <a:rPr lang="en-US" dirty="0"/>
              <a:t>defining the color you can use the pre-defined colors </a:t>
            </a:r>
            <a:r>
              <a:rPr lang="en-US" dirty="0" smtClean="0"/>
              <a:t>like ”red</a:t>
            </a:r>
            <a:r>
              <a:rPr lang="en-US" dirty="0"/>
              <a:t>”, 6 –digit or 3 –digit hexadecimal color, or </a:t>
            </a:r>
            <a:r>
              <a:rPr lang="en-US" dirty="0" err="1"/>
              <a:t>rgb</a:t>
            </a:r>
            <a:r>
              <a:rPr lang="en-US" dirty="0"/>
              <a:t> colors</a:t>
            </a:r>
          </a:p>
          <a:p>
            <a:pPr marL="301943" lvl="1" indent="0">
              <a:buNone/>
            </a:pPr>
            <a:r>
              <a:rPr lang="en-US" dirty="0" err="1"/>
              <a:t>context.fillStyle</a:t>
            </a:r>
            <a:r>
              <a:rPr lang="en-US" dirty="0"/>
              <a:t>="#FF0000";//6 –digit</a:t>
            </a:r>
          </a:p>
          <a:p>
            <a:pPr marL="301943" lvl="1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'#00f'; //3 –digit</a:t>
            </a:r>
          </a:p>
          <a:p>
            <a:pPr marL="301943" lvl="1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'</a:t>
            </a:r>
            <a:r>
              <a:rPr lang="en-US" dirty="0" err="1"/>
              <a:t>rgba</a:t>
            </a:r>
            <a:r>
              <a:rPr lang="en-US" dirty="0"/>
              <a:t>(0, 0, 0, 0.5)'; //last parameter is alpha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322896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draw a rectangle without filling color, you can define it </a:t>
            </a:r>
            <a:r>
              <a:rPr lang="en-US" dirty="0" smtClean="0"/>
              <a:t>as follow:</a:t>
            </a:r>
            <a:endParaRPr lang="en-US" dirty="0"/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c=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=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301943" lvl="1" indent="0">
              <a:buNone/>
            </a:pPr>
            <a:r>
              <a:rPr lang="en-US" dirty="0" err="1"/>
              <a:t>ctx.strokeStyle</a:t>
            </a:r>
            <a:r>
              <a:rPr lang="en-US" dirty="0"/>
              <a:t>="#FF0000";</a:t>
            </a:r>
          </a:p>
          <a:p>
            <a:pPr marL="301943" lvl="1" indent="0">
              <a:buNone/>
            </a:pPr>
            <a:r>
              <a:rPr lang="en-US" dirty="0" err="1"/>
              <a:t>ctx.strokeRect</a:t>
            </a:r>
            <a:r>
              <a:rPr lang="en-US" dirty="0"/>
              <a:t>(20,20,150,100);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645024"/>
            <a:ext cx="2628900" cy="1885950"/>
          </a:xfrm>
          <a:prstGeom prst="rect">
            <a:avLst/>
          </a:prstGeom>
        </p:spPr>
      </p:pic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</p:spTree>
    <p:extLst>
      <p:ext uri="{BB962C8B-B14F-4D97-AF65-F5344CB8AC3E}">
        <p14:creationId xmlns:p14="http://schemas.microsoft.com/office/powerpoint/2010/main" val="6929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shadows with elements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canvas = </a:t>
            </a:r>
            <a:r>
              <a:rPr lang="en-US" dirty="0" err="1"/>
              <a:t>document.getElementById</a:t>
            </a:r>
            <a:r>
              <a:rPr lang="en-US" dirty="0"/>
              <a:t>('canvas');</a:t>
            </a:r>
          </a:p>
          <a:p>
            <a:pPr marL="301943" lvl="1" indent="0">
              <a:buNone/>
            </a:pPr>
            <a:r>
              <a:rPr lang="en-US" dirty="0" err="1"/>
              <a:t>var</a:t>
            </a:r>
            <a:r>
              <a:rPr lang="en-US" dirty="0"/>
              <a:t> context = </a:t>
            </a:r>
            <a:r>
              <a:rPr lang="en-US" dirty="0" err="1"/>
              <a:t>canvas.getContext</a:t>
            </a:r>
            <a:r>
              <a:rPr lang="en-US" dirty="0"/>
              <a:t>('2d');</a:t>
            </a:r>
          </a:p>
          <a:p>
            <a:pPr marL="301943" lvl="1" indent="0">
              <a:buNone/>
            </a:pPr>
            <a:r>
              <a:rPr lang="en-US" dirty="0" err="1"/>
              <a:t>context.shadowOffsetX</a:t>
            </a:r>
            <a:r>
              <a:rPr lang="en-US" dirty="0"/>
              <a:t> = 5;</a:t>
            </a:r>
          </a:p>
          <a:p>
            <a:pPr marL="301943" lvl="1" indent="0">
              <a:buNone/>
            </a:pPr>
            <a:r>
              <a:rPr lang="en-US" dirty="0" err="1"/>
              <a:t>context.shadowOffsetY</a:t>
            </a:r>
            <a:r>
              <a:rPr lang="en-US" dirty="0"/>
              <a:t> = 5;</a:t>
            </a:r>
          </a:p>
          <a:p>
            <a:pPr marL="301943" lvl="1" indent="0">
              <a:buNone/>
            </a:pPr>
            <a:r>
              <a:rPr lang="en-US" dirty="0" err="1"/>
              <a:t>context.shadowBlur</a:t>
            </a:r>
            <a:r>
              <a:rPr lang="en-US" dirty="0"/>
              <a:t> = 10;</a:t>
            </a:r>
          </a:p>
          <a:p>
            <a:pPr marL="301943" lvl="1" indent="0">
              <a:buNone/>
            </a:pPr>
            <a:r>
              <a:rPr lang="en-US" dirty="0" err="1"/>
              <a:t>context.shadowColor</a:t>
            </a:r>
            <a:r>
              <a:rPr lang="en-US" dirty="0"/>
              <a:t> = "</a:t>
            </a:r>
            <a:r>
              <a:rPr lang="en-US" dirty="0" err="1"/>
              <a:t>DarkGoldenRod</a:t>
            </a:r>
            <a:r>
              <a:rPr lang="en-US" dirty="0"/>
              <a:t>";</a:t>
            </a:r>
          </a:p>
          <a:p>
            <a:pPr marL="301943" lvl="1" indent="0">
              <a:buNone/>
            </a:pPr>
            <a:r>
              <a:rPr lang="en-US" dirty="0" err="1"/>
              <a:t>context.fillStyle</a:t>
            </a:r>
            <a:r>
              <a:rPr lang="en-US" dirty="0"/>
              <a:t> = "Gold";</a:t>
            </a:r>
          </a:p>
          <a:p>
            <a:pPr marL="301943" lvl="1" indent="0">
              <a:buNone/>
            </a:pPr>
            <a:r>
              <a:rPr lang="en-US" dirty="0" err="1"/>
              <a:t>context.fillRect</a:t>
            </a:r>
            <a:r>
              <a:rPr lang="en-US" dirty="0"/>
              <a:t>(20, 20, 100, 120);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Basics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05" y="3501008"/>
            <a:ext cx="1924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6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</TotalTime>
  <Words>1654</Words>
  <Application>Microsoft Office PowerPoint</Application>
  <PresentationFormat>Näytössä katseltava diaesitys (4:3)</PresentationFormat>
  <Paragraphs>282</Paragraphs>
  <Slides>28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28</vt:i4>
      </vt:variant>
    </vt:vector>
  </HeadingPairs>
  <TitlesOfParts>
    <vt:vector size="32" baseType="lpstr">
      <vt:lpstr>Calibri</vt:lpstr>
      <vt:lpstr>Candara</vt:lpstr>
      <vt:lpstr>Symbol</vt:lpstr>
      <vt:lpstr>Opi_material_theme</vt:lpstr>
      <vt:lpstr>JavaScript and Canvas. </vt:lpstr>
      <vt:lpstr>Introduction</vt:lpstr>
      <vt:lpstr>Introduction</vt:lpstr>
      <vt:lpstr>Canvas Tools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Canvas Basics</vt:lpstr>
      <vt:lpstr>Tips!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111</cp:revision>
  <dcterms:created xsi:type="dcterms:W3CDTF">2013-09-11T07:44:34Z</dcterms:created>
  <dcterms:modified xsi:type="dcterms:W3CDTF">2014-10-13T07:15:38Z</dcterms:modified>
</cp:coreProperties>
</file>