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8" r:id="rId24"/>
    <p:sldId id="279" r:id="rId25"/>
    <p:sldId id="280" r:id="rId26"/>
    <p:sldId id="281" r:id="rId27"/>
    <p:sldId id="282" r:id="rId28"/>
    <p:sldId id="283" r:id="rId29"/>
    <p:sldId id="284" r:id="rId30"/>
    <p:sldId id="285" r:id="rId31"/>
    <p:sldId id="286" r:id="rId32"/>
    <p:sldId id="287" r:id="rId33"/>
    <p:sldId id="289" r:id="rId34"/>
    <p:sldId id="290" r:id="rId35"/>
    <p:sldId id="291" r:id="rId36"/>
    <p:sldId id="292" r:id="rId37"/>
    <p:sldId id="293" r:id="rId38"/>
    <p:sldId id="294" r:id="rId39"/>
  </p:sldIdLst>
  <p:sldSz cx="9144000" cy="6858000" type="screen4x3"/>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piframe" initials="O" lastIdx="1" clrIdx="0">
    <p:extLst>
      <p:ext uri="{19B8F6BF-5375-455C-9EA6-DF929625EA0E}">
        <p15:presenceInfo xmlns:p15="http://schemas.microsoft.com/office/powerpoint/2012/main" userId="Opifra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B8123-A165-47ED-9C55-C3D9A4DBAD68}" type="datetimeFigureOut">
              <a:rPr lang="fi-FI" smtClean="0"/>
              <a:t>22.10.2014</a:t>
            </a:fld>
            <a:endParaRPr lang="fi-FI"/>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6E969E-E6DF-42EF-9F62-F65811C92DC8}" type="slidenum">
              <a:rPr lang="fi-FI" smtClean="0"/>
              <a:t>‹#›</a:t>
            </a:fld>
            <a:endParaRPr lang="fi-FI"/>
          </a:p>
        </p:txBody>
      </p:sp>
    </p:spTree>
    <p:extLst>
      <p:ext uri="{BB962C8B-B14F-4D97-AF65-F5344CB8AC3E}">
        <p14:creationId xmlns:p14="http://schemas.microsoft.com/office/powerpoint/2010/main" val="1795488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Otsikkodia">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27DBA9D-E4B6-4518-8786-B9C2F86DE51A}" type="datetime1">
              <a:rPr lang="fi-FI" smtClean="0"/>
              <a:t>22.10.2014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18" name="Picture 1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479" y="5512936"/>
            <a:ext cx="2300605" cy="74041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lgn="l">
              <a:defRPr/>
            </a:lvl1pPr>
          </a:lstStyle>
          <a:p>
            <a:fld id="{0DD1C434-342C-41CF-89F6-C5FAA9A71CEB}" type="datetime1">
              <a:rPr lang="fi-FI" smtClean="0"/>
              <a:t>22.10.2014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7" name="Picture 6"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Pystysuora otsikko ja teksti">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lgn="l">
              <a:defRPr/>
            </a:lvl1pPr>
          </a:lstStyle>
          <a:p>
            <a:fld id="{0ED5A8FB-7600-4919-883B-12481B4F6CCB}" type="datetime1">
              <a:rPr lang="fi-FI" smtClean="0"/>
              <a:t>22.10.2014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060848"/>
            <a:ext cx="8136903" cy="40653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786339DA-C46F-4C6F-95A3-9379EAD4B9E9}" type="datetime1">
              <a:rPr lang="fi-FI" smtClean="0"/>
              <a:t>22.10.2014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sp>
        <p:nvSpPr>
          <p:cNvPr id="7" name="Title 6"/>
          <p:cNvSpPr>
            <a:spLocks noGrp="1"/>
          </p:cNvSpPr>
          <p:nvPr>
            <p:ph type="title"/>
          </p:nvPr>
        </p:nvSpPr>
        <p:spPr/>
        <p:txBody>
          <a:bodyPr/>
          <a:lstStyle/>
          <a:p>
            <a:r>
              <a:rPr lang="en-US" smtClean="0"/>
              <a:t>Click to edit Master title style</a:t>
            </a:r>
            <a:endParaRPr lang="en-US"/>
          </a:p>
        </p:txBody>
      </p:sp>
      <p:pic>
        <p:nvPicPr>
          <p:cNvPr id="8" name="Picture 7"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Osan ylätunniste">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01168" y="4039749"/>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lgn="l">
              <a:defRPr/>
            </a:lvl1pPr>
          </a:lstStyle>
          <a:p>
            <a:fld id="{DDE8EE06-37CE-4589-979F-8BAD7B9A600E}" type="datetime1">
              <a:rPr lang="fi-FI" smtClean="0"/>
              <a:t>22.10.2014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15" name="Picture 14"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lgn="l">
              <a:defRPr/>
            </a:lvl1pPr>
          </a:lstStyle>
          <a:p>
            <a:fld id="{17D99144-C526-494B-B7FE-18E55CA793B3}" type="datetime1">
              <a:rPr lang="fi-FI" smtClean="0"/>
              <a:t>22.10.2014</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9" name="Content Placeholder 8"/>
          <p:cNvSpPr>
            <a:spLocks noGrp="1"/>
          </p:cNvSpPr>
          <p:nvPr>
            <p:ph sz="quarter" idx="13"/>
          </p:nvPr>
        </p:nvSpPr>
        <p:spPr>
          <a:xfrm>
            <a:off x="539552" y="2060848"/>
            <a:ext cx="3959295" cy="4065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4008" y="2060848"/>
            <a:ext cx="3823336" cy="4065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132857"/>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2852936"/>
            <a:ext cx="3820055" cy="3273227"/>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132856"/>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52936"/>
            <a:ext cx="3822192" cy="3273227"/>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lgn="l">
              <a:defRPr/>
            </a:lvl1pPr>
          </a:lstStyle>
          <a:p>
            <a:fld id="{E2F92E3A-C1B1-4FA0-AB14-E082E2685DC2}" type="datetime1">
              <a:rPr lang="fi-FI" smtClean="0"/>
              <a:t>22.10.2014</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4BC6BB64-21B5-4EBD-AEAC-89E91DB1554E}" type="slidenum">
              <a:rPr lang="fi-FI" smtClean="0"/>
              <a:t>‹#›</a:t>
            </a:fld>
            <a:endParaRPr lang="fi-FI"/>
          </a:p>
        </p:txBody>
      </p:sp>
      <p:pic>
        <p:nvPicPr>
          <p:cNvPr id="10" name="Picture 9"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lgn="l">
              <a:defRPr/>
            </a:lvl1pPr>
          </a:lstStyle>
          <a:p>
            <a:fld id="{21167F19-C9AE-4D99-81D4-E387C66372F9}" type="datetime1">
              <a:rPr lang="fi-FI" smtClean="0"/>
              <a:t>22.10.2014</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4BC6BB64-21B5-4EBD-AEAC-89E91DB1554E}" type="slidenum">
              <a:rPr lang="fi-FI" smtClean="0"/>
              <a:t>‹#›</a:t>
            </a:fld>
            <a:endParaRPr lang="fi-FI"/>
          </a:p>
        </p:txBody>
      </p:sp>
      <p:pic>
        <p:nvPicPr>
          <p:cNvPr id="6" name="Picture 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yhjä">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lvl1pPr algn="l">
              <a:defRPr/>
            </a:lvl1pPr>
          </a:lstStyle>
          <a:p>
            <a:fld id="{E3C8B590-F809-4880-A511-D394916220E8}" type="datetime1">
              <a:rPr lang="fi-FI" smtClean="0"/>
              <a:t>22.10.2014</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4BC6BB64-21B5-4EBD-AEAC-89E91DB1554E}" type="slidenum">
              <a:rPr lang="fi-FI" smtClean="0"/>
              <a:t>‹#›</a:t>
            </a:fld>
            <a:endParaRPr lang="fi-FI"/>
          </a:p>
        </p:txBody>
      </p:sp>
      <p:pic>
        <p:nvPicPr>
          <p:cNvPr id="13" name="Picture 12"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tsikollinen sisältö">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lgn="l">
              <a:defRPr/>
            </a:lvl1pPr>
          </a:lstStyle>
          <a:p>
            <a:fld id="{3363C4C5-2E4E-4839-9FB9-FA0460CC2E24}" type="datetime1">
              <a:rPr lang="fi-FI" smtClean="0"/>
              <a:t>22.10.2014</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tsikollinen kuva">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lgn="l">
              <a:defRPr/>
            </a:lvl1pPr>
          </a:lstStyle>
          <a:p>
            <a:fld id="{C4CAF184-C661-41D6-A7AB-1B2872D71EF1}" type="datetime1">
              <a:rPr lang="fi-FI" smtClean="0"/>
              <a:t>22.10.2014</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pic>
        <p:nvPicPr>
          <p:cNvPr id="16" name="Picture 1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fi-FI" smtClean="0"/>
              <a:t>Muokkaa perustyyl. napsautt.</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l">
              <a:defRPr sz="1000">
                <a:solidFill>
                  <a:schemeClr val="tx2"/>
                </a:solidFill>
              </a:defRPr>
            </a:lvl1pPr>
          </a:lstStyle>
          <a:p>
            <a:fld id="{547E3534-5B45-47CB-9862-2AC10FB9400A}" type="datetime1">
              <a:rPr lang="fi-FI" smtClean="0"/>
              <a:t>22.10.2014</a:t>
            </a:fld>
            <a:endParaRPr lang="fi-FI"/>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fi-FI"/>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4BC6BB64-21B5-4EBD-AEAC-89E91DB1554E}" type="slidenum">
              <a:rPr lang="fi-FI" smtClean="0"/>
              <a:t>‹#›</a:t>
            </a:fld>
            <a:endParaRPr lang="fi-FI"/>
          </a:p>
        </p:txBody>
      </p:sp>
      <p:sp>
        <p:nvSpPr>
          <p:cNvPr id="3" name="Text Placeholder 2"/>
          <p:cNvSpPr>
            <a:spLocks noGrp="1"/>
          </p:cNvSpPr>
          <p:nvPr>
            <p:ph type="body" idx="1"/>
          </p:nvPr>
        </p:nvSpPr>
        <p:spPr>
          <a:xfrm>
            <a:off x="211665" y="1824466"/>
            <a:ext cx="8464791" cy="4301697"/>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pic>
        <p:nvPicPr>
          <p:cNvPr id="15" name="Picture 14" descr="vaaka_opiframe_logo_rgb.png"/>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JavaScript Basics</a:t>
            </a:r>
            <a:endParaRPr lang="fi-FI" dirty="0"/>
          </a:p>
        </p:txBody>
      </p:sp>
      <p:sp>
        <p:nvSpPr>
          <p:cNvPr id="3" name="Subtitle 2"/>
          <p:cNvSpPr>
            <a:spLocks noGrp="1"/>
          </p:cNvSpPr>
          <p:nvPr>
            <p:ph type="subTitle" idx="1"/>
          </p:nvPr>
        </p:nvSpPr>
        <p:spPr/>
        <p:txBody>
          <a:bodyPr/>
          <a:lstStyle/>
          <a:p>
            <a:r>
              <a:rPr lang="fi-FI" dirty="0" smtClean="0">
                <a:solidFill>
                  <a:schemeClr val="bg1"/>
                </a:solidFill>
              </a:rPr>
              <a:t>Markus Veijola</a:t>
            </a:r>
            <a:r>
              <a:rPr lang="fi-FI" dirty="0">
                <a:solidFill>
                  <a:schemeClr val="bg1"/>
                </a:solidFill>
              </a:rPr>
              <a:t/>
            </a:r>
            <a:br>
              <a:rPr lang="fi-FI" dirty="0">
                <a:solidFill>
                  <a:schemeClr val="bg1"/>
                </a:solidFill>
              </a:rPr>
            </a:br>
            <a:r>
              <a:rPr lang="fi-FI" sz="2400" dirty="0" smtClean="0">
                <a:solidFill>
                  <a:schemeClr val="bg1"/>
                </a:solidFill>
              </a:rPr>
              <a:t>March 2014</a:t>
            </a:r>
            <a:endParaRPr lang="fi-FI" dirty="0"/>
          </a:p>
        </p:txBody>
      </p:sp>
      <p:sp>
        <p:nvSpPr>
          <p:cNvPr id="4" name="Date Placeholder 3"/>
          <p:cNvSpPr>
            <a:spLocks noGrp="1"/>
          </p:cNvSpPr>
          <p:nvPr>
            <p:ph type="dt" sz="half" idx="10"/>
          </p:nvPr>
        </p:nvSpPr>
        <p:spPr/>
        <p:txBody>
          <a:bodyPr/>
          <a:lstStyle/>
          <a:p>
            <a:fld id="{4691B1D1-5A08-4681-9A72-9B2DED367437}" type="datetime1">
              <a:rPr lang="fi-FI" smtClean="0"/>
              <a:t>22.10.2014</a:t>
            </a:fld>
            <a:endParaRPr lang="fi-FI" dirty="0"/>
          </a:p>
        </p:txBody>
      </p:sp>
      <p:sp>
        <p:nvSpPr>
          <p:cNvPr id="5" name="Footer Placeholder 4"/>
          <p:cNvSpPr>
            <a:spLocks noGrp="1"/>
          </p:cNvSpPr>
          <p:nvPr>
            <p:ph type="ftr" sz="quarter" idx="11"/>
          </p:nvPr>
        </p:nvSpPr>
        <p:spPr/>
        <p:txBody>
          <a:bodyPr/>
          <a:lstStyle/>
          <a:p>
            <a:r>
              <a:rPr lang="fi-FI" dirty="0" smtClean="0"/>
              <a:t>Markus.veijola@opiframe.com</a:t>
            </a:r>
            <a:endParaRPr lang="fi-FI" dirty="0"/>
          </a:p>
        </p:txBody>
      </p:sp>
    </p:spTree>
    <p:extLst>
      <p:ext uri="{BB962C8B-B14F-4D97-AF65-F5344CB8AC3E}">
        <p14:creationId xmlns:p14="http://schemas.microsoft.com/office/powerpoint/2010/main" val="788691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smtClean="0"/>
              <a:t>When you get some object from DOM using i.e. </a:t>
            </a:r>
            <a:r>
              <a:rPr lang="en-US" dirty="0" err="1" smtClean="0"/>
              <a:t>getElementById</a:t>
            </a:r>
            <a:r>
              <a:rPr lang="en-US" dirty="0" smtClean="0"/>
              <a:t> function you can then modify that elements properties, like</a:t>
            </a:r>
          </a:p>
          <a:p>
            <a:r>
              <a:rPr lang="en-US" dirty="0" smtClean="0"/>
              <a:t>Color</a:t>
            </a:r>
          </a:p>
          <a:p>
            <a:r>
              <a:rPr lang="en-US" dirty="0" smtClean="0"/>
              <a:t>Font</a:t>
            </a:r>
          </a:p>
          <a:p>
            <a:r>
              <a:rPr lang="en-US" dirty="0" smtClean="0"/>
              <a:t>Content</a:t>
            </a:r>
          </a:p>
          <a:p>
            <a:r>
              <a:rPr lang="en-US" dirty="0" smtClean="0"/>
              <a:t>Size</a:t>
            </a:r>
          </a:p>
          <a:p>
            <a:r>
              <a:rPr lang="en-US" dirty="0" smtClean="0"/>
              <a:t>Position</a:t>
            </a:r>
          </a:p>
          <a:p>
            <a:r>
              <a:rPr lang="en-US" dirty="0" smtClean="0"/>
              <a:t>Border</a:t>
            </a:r>
          </a:p>
          <a:p>
            <a:r>
              <a:rPr lang="en-US" dirty="0" smtClean="0"/>
              <a:t>Basically anything you can do in </a:t>
            </a:r>
            <a:r>
              <a:rPr lang="en-US" dirty="0" err="1" smtClean="0"/>
              <a:t>css</a:t>
            </a:r>
            <a:r>
              <a:rPr lang="en-US" dirty="0" smtClean="0"/>
              <a:t> file…</a:t>
            </a:r>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DOM Manipulation</a:t>
            </a:r>
          </a:p>
        </p:txBody>
      </p:sp>
      <p:pic>
        <p:nvPicPr>
          <p:cNvPr id="6" name="Kuva 5"/>
          <p:cNvPicPr>
            <a:picLocks noChangeAspect="1"/>
          </p:cNvPicPr>
          <p:nvPr/>
        </p:nvPicPr>
        <p:blipFill>
          <a:blip r:embed="rId2"/>
          <a:stretch>
            <a:fillRect/>
          </a:stretch>
        </p:blipFill>
        <p:spPr>
          <a:xfrm>
            <a:off x="2587159" y="3220636"/>
            <a:ext cx="5153025" cy="1981200"/>
          </a:xfrm>
          <a:prstGeom prst="rect">
            <a:avLst/>
          </a:prstGeom>
        </p:spPr>
      </p:pic>
    </p:spTree>
    <p:extLst>
      <p:ext uri="{BB962C8B-B14F-4D97-AF65-F5344CB8AC3E}">
        <p14:creationId xmlns:p14="http://schemas.microsoft.com/office/powerpoint/2010/main" val="4043705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Sometimes you want to modify bunch of elements at once. For example you may have 10 &lt;p&gt; elements in your markup and you want to change the font size of every paragraph in JavaScript. In this situation you can use </a:t>
            </a:r>
            <a:r>
              <a:rPr lang="en-US" dirty="0" err="1" smtClean="0"/>
              <a:t>getElementsByTagName</a:t>
            </a:r>
            <a:r>
              <a:rPr lang="en-US" dirty="0" smtClean="0"/>
              <a:t>()  or </a:t>
            </a:r>
            <a:r>
              <a:rPr lang="en-US" dirty="0" err="1" smtClean="0"/>
              <a:t>getElementsByName</a:t>
            </a:r>
            <a:r>
              <a:rPr lang="en-US" dirty="0" smtClean="0"/>
              <a:t>() function. Just remember that these functions return always an array </a:t>
            </a:r>
            <a:r>
              <a:rPr lang="en-US" b="1" dirty="0" smtClean="0"/>
              <a:t>[] </a:t>
            </a:r>
            <a:r>
              <a:rPr lang="en-US" dirty="0" smtClean="0"/>
              <a:t>of objects.</a:t>
            </a:r>
            <a:endParaRPr lang="en-US" b="1"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DOM Manipulation</a:t>
            </a:r>
          </a:p>
        </p:txBody>
      </p:sp>
    </p:spTree>
    <p:extLst>
      <p:ext uri="{BB962C8B-B14F-4D97-AF65-F5344CB8AC3E}">
        <p14:creationId xmlns:p14="http://schemas.microsoft.com/office/powerpoint/2010/main" val="1455931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DOM Manipulation</a:t>
            </a:r>
          </a:p>
        </p:txBody>
      </p:sp>
      <p:pic>
        <p:nvPicPr>
          <p:cNvPr id="7" name="Kuva 6"/>
          <p:cNvPicPr>
            <a:picLocks noChangeAspect="1"/>
          </p:cNvPicPr>
          <p:nvPr/>
        </p:nvPicPr>
        <p:blipFill>
          <a:blip r:embed="rId2"/>
          <a:stretch>
            <a:fillRect/>
          </a:stretch>
        </p:blipFill>
        <p:spPr>
          <a:xfrm>
            <a:off x="323528" y="2638809"/>
            <a:ext cx="3076575" cy="2600325"/>
          </a:xfrm>
          <a:prstGeom prst="rect">
            <a:avLst/>
          </a:prstGeom>
        </p:spPr>
      </p:pic>
      <p:pic>
        <p:nvPicPr>
          <p:cNvPr id="8" name="Kuva 7"/>
          <p:cNvPicPr>
            <a:picLocks noChangeAspect="1"/>
          </p:cNvPicPr>
          <p:nvPr/>
        </p:nvPicPr>
        <p:blipFill>
          <a:blip r:embed="rId3"/>
          <a:stretch>
            <a:fillRect/>
          </a:stretch>
        </p:blipFill>
        <p:spPr>
          <a:xfrm>
            <a:off x="4292637" y="3645024"/>
            <a:ext cx="4657725" cy="1819275"/>
          </a:xfrm>
          <a:prstGeom prst="rect">
            <a:avLst/>
          </a:prstGeom>
        </p:spPr>
      </p:pic>
    </p:spTree>
    <p:extLst>
      <p:ext uri="{BB962C8B-B14F-4D97-AF65-F5344CB8AC3E}">
        <p14:creationId xmlns:p14="http://schemas.microsoft.com/office/powerpoint/2010/main" val="1322060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Also it is very common to append or remove elements from DOM. When you append a new element in Dom you must think where you want to append it, that is what is the parent of this new element. Same thing when you remove the element. See the next examples to get it more clear…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DOM Manipulation</a:t>
            </a:r>
          </a:p>
        </p:txBody>
      </p:sp>
    </p:spTree>
    <p:extLst>
      <p:ext uri="{BB962C8B-B14F-4D97-AF65-F5344CB8AC3E}">
        <p14:creationId xmlns:p14="http://schemas.microsoft.com/office/powerpoint/2010/main" val="56166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Append Element</a:t>
            </a:r>
            <a:endParaRPr lang="en-US" dirty="0"/>
          </a:p>
        </p:txBody>
      </p:sp>
      <p:pic>
        <p:nvPicPr>
          <p:cNvPr id="6" name="Kuva 5"/>
          <p:cNvPicPr>
            <a:picLocks noChangeAspect="1"/>
          </p:cNvPicPr>
          <p:nvPr/>
        </p:nvPicPr>
        <p:blipFill>
          <a:blip r:embed="rId2"/>
          <a:stretch>
            <a:fillRect/>
          </a:stretch>
        </p:blipFill>
        <p:spPr>
          <a:xfrm>
            <a:off x="251520" y="3212976"/>
            <a:ext cx="4552112" cy="1800200"/>
          </a:xfrm>
          <a:prstGeom prst="rect">
            <a:avLst/>
          </a:prstGeom>
        </p:spPr>
      </p:pic>
      <p:pic>
        <p:nvPicPr>
          <p:cNvPr id="8" name="Kuva 7"/>
          <p:cNvPicPr>
            <a:picLocks noChangeAspect="1"/>
          </p:cNvPicPr>
          <p:nvPr/>
        </p:nvPicPr>
        <p:blipFill>
          <a:blip r:embed="rId3"/>
          <a:stretch>
            <a:fillRect/>
          </a:stretch>
        </p:blipFill>
        <p:spPr>
          <a:xfrm>
            <a:off x="4207004" y="2290192"/>
            <a:ext cx="4729268" cy="1845568"/>
          </a:xfrm>
          <a:prstGeom prst="rect">
            <a:avLst/>
          </a:prstGeom>
        </p:spPr>
      </p:pic>
      <p:pic>
        <p:nvPicPr>
          <p:cNvPr id="9" name="Kuva 8"/>
          <p:cNvPicPr>
            <a:picLocks noChangeAspect="1"/>
          </p:cNvPicPr>
          <p:nvPr/>
        </p:nvPicPr>
        <p:blipFill>
          <a:blip r:embed="rId4"/>
          <a:stretch>
            <a:fillRect/>
          </a:stretch>
        </p:blipFill>
        <p:spPr>
          <a:xfrm>
            <a:off x="4355976" y="5386205"/>
            <a:ext cx="1724025" cy="371475"/>
          </a:xfrm>
          <a:prstGeom prst="rect">
            <a:avLst/>
          </a:prstGeom>
        </p:spPr>
      </p:pic>
    </p:spTree>
    <p:extLst>
      <p:ext uri="{BB962C8B-B14F-4D97-AF65-F5344CB8AC3E}">
        <p14:creationId xmlns:p14="http://schemas.microsoft.com/office/powerpoint/2010/main" val="243632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Remove Element</a:t>
            </a:r>
            <a:endParaRPr lang="en-US" dirty="0"/>
          </a:p>
        </p:txBody>
      </p:sp>
      <p:pic>
        <p:nvPicPr>
          <p:cNvPr id="6" name="Kuva 5"/>
          <p:cNvPicPr>
            <a:picLocks noChangeAspect="1"/>
          </p:cNvPicPr>
          <p:nvPr/>
        </p:nvPicPr>
        <p:blipFill>
          <a:blip r:embed="rId2"/>
          <a:stretch>
            <a:fillRect/>
          </a:stretch>
        </p:blipFill>
        <p:spPr>
          <a:xfrm>
            <a:off x="425183" y="2924944"/>
            <a:ext cx="3667125" cy="2428875"/>
          </a:xfrm>
          <a:prstGeom prst="rect">
            <a:avLst/>
          </a:prstGeom>
        </p:spPr>
      </p:pic>
      <p:pic>
        <p:nvPicPr>
          <p:cNvPr id="7" name="Kuva 6"/>
          <p:cNvPicPr>
            <a:picLocks noChangeAspect="1"/>
          </p:cNvPicPr>
          <p:nvPr/>
        </p:nvPicPr>
        <p:blipFill>
          <a:blip r:embed="rId3"/>
          <a:stretch>
            <a:fillRect/>
          </a:stretch>
        </p:blipFill>
        <p:spPr>
          <a:xfrm>
            <a:off x="4283968" y="3429000"/>
            <a:ext cx="4574679" cy="1490176"/>
          </a:xfrm>
          <a:prstGeom prst="rect">
            <a:avLst/>
          </a:prstGeom>
        </p:spPr>
      </p:pic>
    </p:spTree>
    <p:extLst>
      <p:ext uri="{BB962C8B-B14F-4D97-AF65-F5344CB8AC3E}">
        <p14:creationId xmlns:p14="http://schemas.microsoft.com/office/powerpoint/2010/main" val="913641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Event handling is also one common thing to do in JavaScript.</a:t>
            </a:r>
          </a:p>
          <a:p>
            <a:r>
              <a:rPr lang="en-US" dirty="0" smtClean="0"/>
              <a:t>Browser environment offers many kinds of events you can  handle yourself and then do something. The event types are:</a:t>
            </a:r>
          </a:p>
          <a:p>
            <a:pPr lvl="1"/>
            <a:r>
              <a:rPr lang="en-US" dirty="0" smtClean="0"/>
              <a:t>Window events</a:t>
            </a:r>
          </a:p>
          <a:p>
            <a:pPr lvl="1"/>
            <a:r>
              <a:rPr lang="en-US" dirty="0" smtClean="0"/>
              <a:t>Form events</a:t>
            </a:r>
          </a:p>
          <a:p>
            <a:pPr lvl="1"/>
            <a:r>
              <a:rPr lang="en-US" dirty="0" smtClean="0"/>
              <a:t>Keyboard events</a:t>
            </a:r>
          </a:p>
          <a:p>
            <a:pPr lvl="1"/>
            <a:r>
              <a:rPr lang="en-US" dirty="0" smtClean="0"/>
              <a:t>Mouse Events</a:t>
            </a:r>
          </a:p>
          <a:p>
            <a:pPr lvl="1"/>
            <a:r>
              <a:rPr lang="en-US" dirty="0" smtClean="0"/>
              <a:t>Media Events</a:t>
            </a:r>
          </a:p>
          <a:p>
            <a:pPr lvl="1"/>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Event Handling</a:t>
            </a:r>
            <a:endParaRPr lang="en-US" dirty="0"/>
          </a:p>
        </p:txBody>
      </p:sp>
    </p:spTree>
    <p:extLst>
      <p:ext uri="{BB962C8B-B14F-4D97-AF65-F5344CB8AC3E}">
        <p14:creationId xmlns:p14="http://schemas.microsoft.com/office/powerpoint/2010/main" val="4274071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en-US" dirty="0" smtClean="0"/>
              <a:t>In JavaScript the same thing can be done in numerous different ways, also the event handling.</a:t>
            </a:r>
          </a:p>
          <a:p>
            <a:r>
              <a:rPr lang="en-US" dirty="0" smtClean="0"/>
              <a:t>We have already handled one window type event the “</a:t>
            </a:r>
            <a:r>
              <a:rPr lang="en-US" dirty="0" err="1" smtClean="0"/>
              <a:t>onload</a:t>
            </a:r>
            <a:r>
              <a:rPr lang="en-US" dirty="0" smtClean="0"/>
              <a:t>”.</a:t>
            </a:r>
          </a:p>
          <a:p>
            <a:endParaRPr lang="en-US" dirty="0"/>
          </a:p>
          <a:p>
            <a:pPr marL="0" indent="0">
              <a:buNone/>
            </a:pPr>
            <a:r>
              <a:rPr lang="en-US" dirty="0"/>
              <a:t> </a:t>
            </a:r>
            <a:r>
              <a:rPr lang="en-US" dirty="0" smtClean="0"/>
              <a:t>   </a:t>
            </a:r>
            <a:r>
              <a:rPr lang="en-US" dirty="0" err="1" smtClean="0"/>
              <a:t>window.onload</a:t>
            </a:r>
            <a:r>
              <a:rPr lang="en-US" dirty="0" smtClean="0"/>
              <a:t> = function(event){</a:t>
            </a:r>
          </a:p>
          <a:p>
            <a:pPr marL="0" indent="0">
              <a:buNone/>
            </a:pPr>
            <a:r>
              <a:rPr lang="en-US" dirty="0"/>
              <a:t> </a:t>
            </a:r>
            <a:r>
              <a:rPr lang="en-US" dirty="0" smtClean="0"/>
              <a:t>   }</a:t>
            </a:r>
          </a:p>
          <a:p>
            <a:r>
              <a:rPr lang="en-US" dirty="0" smtClean="0"/>
              <a:t>What happens here is that we attach an anonymous function to window object </a:t>
            </a:r>
            <a:r>
              <a:rPr lang="en-US" dirty="0" err="1" smtClean="0"/>
              <a:t>onload</a:t>
            </a:r>
            <a:r>
              <a:rPr lang="en-US" dirty="0" smtClean="0"/>
              <a:t> event. When </a:t>
            </a:r>
            <a:r>
              <a:rPr lang="en-US" dirty="0" err="1" smtClean="0"/>
              <a:t>onload</a:t>
            </a:r>
            <a:r>
              <a:rPr lang="en-US" dirty="0" smtClean="0"/>
              <a:t> event </a:t>
            </a:r>
            <a:r>
              <a:rPr lang="en-US" dirty="0" err="1" smtClean="0"/>
              <a:t>triggres</a:t>
            </a:r>
            <a:r>
              <a:rPr lang="en-US" dirty="0" smtClean="0"/>
              <a:t> in will call our anonymous function. The function is anonymous because it </a:t>
            </a:r>
            <a:r>
              <a:rPr lang="en-US" dirty="0" err="1" smtClean="0"/>
              <a:t>doesen’t</a:t>
            </a:r>
            <a:r>
              <a:rPr lang="en-US" dirty="0" smtClean="0"/>
              <a:t> have a name in it. This is one way to handle events -&gt; attach an anonymous function to it.</a:t>
            </a:r>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Event Handling</a:t>
            </a:r>
          </a:p>
        </p:txBody>
      </p:sp>
    </p:spTree>
    <p:extLst>
      <p:ext uri="{BB962C8B-B14F-4D97-AF65-F5344CB8AC3E}">
        <p14:creationId xmlns:p14="http://schemas.microsoft.com/office/powerpoint/2010/main" val="1737066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This works the same as the previous example, but at this time we attach named function to </a:t>
            </a:r>
            <a:r>
              <a:rPr lang="en-US" dirty="0" err="1" smtClean="0"/>
              <a:t>onload</a:t>
            </a:r>
            <a:r>
              <a:rPr lang="en-US" dirty="0" smtClean="0"/>
              <a:t> event.</a:t>
            </a:r>
          </a:p>
          <a:p>
            <a:pPr marL="0" indent="0">
              <a:buNone/>
            </a:pPr>
            <a:r>
              <a:rPr lang="en-US" dirty="0" smtClean="0"/>
              <a:t>      //Attach a function </a:t>
            </a:r>
            <a:r>
              <a:rPr lang="en-US" dirty="0" err="1" smtClean="0"/>
              <a:t>handledomready</a:t>
            </a:r>
            <a:r>
              <a:rPr lang="en-US" dirty="0" smtClean="0"/>
              <a:t> to </a:t>
            </a:r>
            <a:r>
              <a:rPr lang="en-US" dirty="0" err="1" smtClean="0"/>
              <a:t>onload</a:t>
            </a:r>
            <a:r>
              <a:rPr lang="en-US" dirty="0" smtClean="0"/>
              <a:t> event</a:t>
            </a:r>
            <a:endParaRPr lang="en-US" dirty="0"/>
          </a:p>
          <a:p>
            <a:pPr marL="0" indent="0">
              <a:buNone/>
            </a:pPr>
            <a:r>
              <a:rPr lang="en-US" dirty="0"/>
              <a:t> </a:t>
            </a:r>
            <a:r>
              <a:rPr lang="en-US" dirty="0" smtClean="0"/>
              <a:t>    </a:t>
            </a:r>
            <a:r>
              <a:rPr lang="en-US" dirty="0" err="1" smtClean="0"/>
              <a:t>window.onload</a:t>
            </a:r>
            <a:r>
              <a:rPr lang="en-US" dirty="0" smtClean="0"/>
              <a:t> = </a:t>
            </a:r>
            <a:r>
              <a:rPr lang="en-US" dirty="0" err="1" smtClean="0"/>
              <a:t>handleDomReady</a:t>
            </a:r>
            <a:r>
              <a:rPr lang="en-US" dirty="0" smtClean="0"/>
              <a:t>;</a:t>
            </a:r>
          </a:p>
          <a:p>
            <a:pPr marL="0" indent="0">
              <a:buNone/>
            </a:pPr>
            <a:endParaRPr lang="en-US" dirty="0"/>
          </a:p>
          <a:p>
            <a:pPr marL="0" indent="0">
              <a:buNone/>
            </a:pPr>
            <a:r>
              <a:rPr lang="en-US" dirty="0" smtClean="0"/>
              <a:t>    //Then the actual implementation</a:t>
            </a:r>
          </a:p>
          <a:p>
            <a:pPr marL="0" indent="0">
              <a:buNone/>
            </a:pPr>
            <a:r>
              <a:rPr lang="en-US" dirty="0"/>
              <a:t> </a:t>
            </a:r>
            <a:r>
              <a:rPr lang="en-US" dirty="0" smtClean="0"/>
              <a:t>   function </a:t>
            </a:r>
            <a:r>
              <a:rPr lang="en-US" dirty="0" err="1" smtClean="0"/>
              <a:t>handleDomReady</a:t>
            </a:r>
            <a:r>
              <a:rPr lang="en-US" dirty="0" smtClean="0"/>
              <a:t>(event){</a:t>
            </a:r>
          </a:p>
          <a:p>
            <a:pPr marL="0" indent="0">
              <a:buNone/>
            </a:pPr>
            <a:r>
              <a:rPr lang="en-US" dirty="0"/>
              <a:t>	</a:t>
            </a:r>
            <a:r>
              <a:rPr lang="en-US" dirty="0" smtClean="0"/>
              <a:t>console.log(“We are ready to manipulate </a:t>
            </a:r>
            <a:r>
              <a:rPr lang="en-US" dirty="0" err="1" smtClean="0"/>
              <a:t>dom</a:t>
            </a:r>
            <a:r>
              <a:rPr lang="en-US" dirty="0" smtClean="0"/>
              <a:t>”);</a:t>
            </a:r>
          </a:p>
          <a:p>
            <a:pPr marL="0" indent="0">
              <a:buNone/>
            </a:pPr>
            <a:r>
              <a:rPr lang="en-US" dirty="0"/>
              <a:t> </a:t>
            </a:r>
            <a:r>
              <a:rPr lang="en-US" dirty="0" smtClean="0"/>
              <a:t>   }</a:t>
            </a:r>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Event Handling</a:t>
            </a:r>
          </a:p>
        </p:txBody>
      </p:sp>
    </p:spTree>
    <p:extLst>
      <p:ext uri="{BB962C8B-B14F-4D97-AF65-F5344CB8AC3E}">
        <p14:creationId xmlns:p14="http://schemas.microsoft.com/office/powerpoint/2010/main" val="3832347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You can also use build in </a:t>
            </a:r>
            <a:r>
              <a:rPr lang="en-US" dirty="0" err="1" smtClean="0"/>
              <a:t>addEventListener</a:t>
            </a:r>
            <a:r>
              <a:rPr lang="en-US" dirty="0" smtClean="0"/>
              <a:t>() function</a:t>
            </a:r>
          </a:p>
          <a:p>
            <a:endParaRPr lang="en-US" dirty="0"/>
          </a:p>
          <a:p>
            <a:pPr marL="0" indent="0">
              <a:buNone/>
            </a:pPr>
            <a:r>
              <a:rPr lang="en-US" dirty="0"/>
              <a:t> </a:t>
            </a:r>
            <a:r>
              <a:rPr lang="en-US" dirty="0" smtClean="0"/>
              <a:t>    </a:t>
            </a:r>
            <a:r>
              <a:rPr lang="en-US" dirty="0" err="1" smtClean="0"/>
              <a:t>window.addEventListener</a:t>
            </a:r>
            <a:r>
              <a:rPr lang="en-US" dirty="0" smtClean="0"/>
              <a:t>(‘load’, </a:t>
            </a:r>
            <a:r>
              <a:rPr lang="en-US" dirty="0" err="1" smtClean="0"/>
              <a:t>domReady</a:t>
            </a:r>
            <a:r>
              <a:rPr lang="en-US" dirty="0" smtClean="0"/>
              <a:t>);</a:t>
            </a:r>
          </a:p>
          <a:p>
            <a:pPr marL="0" indent="0">
              <a:buNone/>
            </a:pPr>
            <a:r>
              <a:rPr lang="en-US" dirty="0"/>
              <a:t> </a:t>
            </a:r>
            <a:r>
              <a:rPr lang="en-US" dirty="0" smtClean="0"/>
              <a:t>   </a:t>
            </a:r>
          </a:p>
          <a:p>
            <a:pPr marL="0" indent="0">
              <a:buNone/>
            </a:pPr>
            <a:r>
              <a:rPr lang="en-US" dirty="0"/>
              <a:t> </a:t>
            </a:r>
            <a:r>
              <a:rPr lang="en-US" dirty="0" smtClean="0"/>
              <a:t>     function </a:t>
            </a:r>
            <a:r>
              <a:rPr lang="en-US" dirty="0" err="1" smtClean="0"/>
              <a:t>domReady</a:t>
            </a:r>
            <a:r>
              <a:rPr lang="en-US" dirty="0" smtClean="0"/>
              <a:t>(event)</a:t>
            </a:r>
          </a:p>
          <a:p>
            <a:pPr marL="0" indent="0">
              <a:buNone/>
            </a:pPr>
            <a:r>
              <a:rPr lang="en-US" dirty="0" smtClean="0"/>
              <a:t>       {</a:t>
            </a:r>
          </a:p>
          <a:p>
            <a:pPr marL="0" indent="0">
              <a:buNone/>
            </a:pPr>
            <a:r>
              <a:rPr lang="en-US" dirty="0"/>
              <a:t> </a:t>
            </a:r>
            <a:r>
              <a:rPr lang="en-US" dirty="0" smtClean="0"/>
              <a:t>            //Do something</a:t>
            </a:r>
          </a:p>
          <a:p>
            <a:pPr marL="0" indent="0">
              <a:buNone/>
            </a:pPr>
            <a:r>
              <a:rPr lang="en-US" dirty="0"/>
              <a:t> </a:t>
            </a:r>
            <a:r>
              <a:rPr lang="en-US" dirty="0" smtClean="0"/>
              <a:t>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Event Handling</a:t>
            </a:r>
          </a:p>
        </p:txBody>
      </p:sp>
    </p:spTree>
    <p:extLst>
      <p:ext uri="{BB962C8B-B14F-4D97-AF65-F5344CB8AC3E}">
        <p14:creationId xmlns:p14="http://schemas.microsoft.com/office/powerpoint/2010/main" val="215325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fontScale="70000" lnSpcReduction="20000"/>
          </a:bodyPr>
          <a:lstStyle/>
          <a:p>
            <a:r>
              <a:rPr lang="en-US" dirty="0"/>
              <a:t>JavaScript is the most popular scripting language on the internet, </a:t>
            </a:r>
            <a:r>
              <a:rPr lang="en-US" dirty="0" smtClean="0"/>
              <a:t>and works </a:t>
            </a:r>
            <a:r>
              <a:rPr lang="en-US" dirty="0"/>
              <a:t>in all major browsers, such as Internet Explorer, </a:t>
            </a:r>
            <a:r>
              <a:rPr lang="en-US" dirty="0" smtClean="0"/>
              <a:t>Firefox, Chrome</a:t>
            </a:r>
            <a:r>
              <a:rPr lang="en-US" dirty="0"/>
              <a:t>, Opera, and Safari.</a:t>
            </a:r>
          </a:p>
          <a:p>
            <a:r>
              <a:rPr lang="en-US" dirty="0" smtClean="0"/>
              <a:t>You </a:t>
            </a:r>
            <a:r>
              <a:rPr lang="en-US" dirty="0"/>
              <a:t>use JavaScript to dynamically update/change/modify the </a:t>
            </a:r>
            <a:r>
              <a:rPr lang="en-US" dirty="0" smtClean="0"/>
              <a:t>Web page </a:t>
            </a:r>
            <a:r>
              <a:rPr lang="en-US" dirty="0"/>
              <a:t>content or to append interactivity to HTML pages.</a:t>
            </a:r>
          </a:p>
          <a:p>
            <a:r>
              <a:rPr lang="en-US" dirty="0" smtClean="0"/>
              <a:t> </a:t>
            </a:r>
            <a:r>
              <a:rPr lang="en-US" dirty="0"/>
              <a:t>JavaScript make possible to:</a:t>
            </a:r>
          </a:p>
          <a:p>
            <a:pPr lvl="1"/>
            <a:r>
              <a:rPr lang="en-US" dirty="0" smtClean="0"/>
              <a:t> </a:t>
            </a:r>
            <a:r>
              <a:rPr lang="en-US" dirty="0"/>
              <a:t>React events such as mouse click, </a:t>
            </a:r>
            <a:r>
              <a:rPr lang="en-US" dirty="0" smtClean="0"/>
              <a:t>keyboard, media or </a:t>
            </a:r>
            <a:r>
              <a:rPr lang="en-US" dirty="0" err="1" smtClean="0"/>
              <a:t>dom</a:t>
            </a:r>
            <a:r>
              <a:rPr lang="en-US" dirty="0" smtClean="0"/>
              <a:t> events</a:t>
            </a:r>
            <a:endParaRPr lang="en-US" dirty="0"/>
          </a:p>
          <a:p>
            <a:pPr lvl="1"/>
            <a:r>
              <a:rPr lang="en-US" dirty="0" smtClean="0"/>
              <a:t> </a:t>
            </a:r>
            <a:r>
              <a:rPr lang="en-US" dirty="0"/>
              <a:t>Manipulate HTML elements dynamically (the DOM)</a:t>
            </a:r>
          </a:p>
          <a:p>
            <a:pPr lvl="1"/>
            <a:r>
              <a:rPr lang="en-US" dirty="0" smtClean="0"/>
              <a:t> </a:t>
            </a:r>
            <a:r>
              <a:rPr lang="en-US" dirty="0"/>
              <a:t>Validate data i.e. User input</a:t>
            </a:r>
          </a:p>
          <a:p>
            <a:pPr lvl="1"/>
            <a:r>
              <a:rPr lang="en-US" dirty="0" smtClean="0"/>
              <a:t> </a:t>
            </a:r>
            <a:r>
              <a:rPr lang="en-US" dirty="0"/>
              <a:t>Detect UA (user </a:t>
            </a:r>
            <a:r>
              <a:rPr lang="en-US" dirty="0" err="1"/>
              <a:t>agnets</a:t>
            </a:r>
            <a:r>
              <a:rPr lang="en-US" dirty="0"/>
              <a:t> aka. Browser)</a:t>
            </a:r>
          </a:p>
          <a:p>
            <a:pPr lvl="1"/>
            <a:r>
              <a:rPr lang="en-US" dirty="0" smtClean="0"/>
              <a:t> </a:t>
            </a:r>
            <a:r>
              <a:rPr lang="en-US" dirty="0"/>
              <a:t>Create cookies</a:t>
            </a:r>
          </a:p>
          <a:p>
            <a:pPr lvl="1"/>
            <a:r>
              <a:rPr lang="en-US" dirty="0" smtClean="0"/>
              <a:t> </a:t>
            </a:r>
            <a:r>
              <a:rPr lang="en-US" dirty="0"/>
              <a:t>In HTML5 store data in local storage</a:t>
            </a:r>
          </a:p>
          <a:p>
            <a:pPr lvl="1"/>
            <a:r>
              <a:rPr lang="en-US" dirty="0" smtClean="0"/>
              <a:t> </a:t>
            </a:r>
            <a:r>
              <a:rPr lang="en-US" dirty="0"/>
              <a:t>In HTML5 detect geolocation</a:t>
            </a:r>
          </a:p>
          <a:p>
            <a:pPr lvl="1"/>
            <a:r>
              <a:rPr lang="en-US" dirty="0" smtClean="0"/>
              <a:t> </a:t>
            </a:r>
            <a:r>
              <a:rPr lang="en-US" dirty="0"/>
              <a:t>In HTML5 create Web Workers</a:t>
            </a:r>
          </a:p>
          <a:p>
            <a:pPr lvl="1"/>
            <a:r>
              <a:rPr lang="en-US" dirty="0" smtClean="0"/>
              <a:t> </a:t>
            </a:r>
            <a:r>
              <a:rPr lang="en-US" dirty="0"/>
              <a:t>In HTML5 use Web SQL</a:t>
            </a:r>
          </a:p>
          <a:p>
            <a:pPr lvl="1"/>
            <a:r>
              <a:rPr lang="en-US" dirty="0" smtClean="0"/>
              <a:t> </a:t>
            </a:r>
            <a:r>
              <a:rPr lang="en-US" dirty="0"/>
              <a:t>In HTML5 handle Server-Sent Events</a:t>
            </a:r>
          </a:p>
          <a:p>
            <a:pPr lvl="1"/>
            <a:r>
              <a:rPr lang="en-US" dirty="0" smtClean="0"/>
              <a:t> </a:t>
            </a:r>
            <a:r>
              <a:rPr lang="en-US" dirty="0"/>
              <a:t>In HTML5 </a:t>
            </a:r>
            <a:r>
              <a:rPr lang="en-US" dirty="0" smtClean="0"/>
              <a:t>handle </a:t>
            </a:r>
            <a:r>
              <a:rPr lang="en-US" dirty="0"/>
              <a:t>your own </a:t>
            </a:r>
            <a:r>
              <a:rPr lang="en-US" dirty="0" err="1"/>
              <a:t>microdata</a:t>
            </a:r>
            <a:endParaRPr lang="en-US" dirty="0"/>
          </a:p>
          <a:p>
            <a:pPr lvl="1"/>
            <a:r>
              <a:rPr lang="en-US" dirty="0" smtClean="0"/>
              <a:t> </a:t>
            </a:r>
            <a:r>
              <a:rPr lang="en-US" dirty="0"/>
              <a:t>In HTML5 add support to drag and drop</a:t>
            </a:r>
          </a:p>
          <a:p>
            <a:endParaRPr lang="en-US" dirty="0" smtClean="0"/>
          </a:p>
          <a:p>
            <a:pPr marL="0" indent="0">
              <a:buNone/>
            </a:pPr>
            <a:endParaRPr lang="en-US" dirty="0" smtClean="0"/>
          </a:p>
          <a:p>
            <a:endParaRPr lang="en-US" dirty="0" smtClean="0"/>
          </a:p>
          <a:p>
            <a:endParaRPr lang="fi-FI" dirty="0"/>
          </a:p>
        </p:txBody>
      </p:sp>
      <p:sp>
        <p:nvSpPr>
          <p:cNvPr id="4" name="Date Placeholder 3"/>
          <p:cNvSpPr>
            <a:spLocks noGrp="1"/>
          </p:cNvSpPr>
          <p:nvPr>
            <p:ph type="dt" sz="half" idx="10"/>
          </p:nvPr>
        </p:nvSpPr>
        <p:spPr/>
        <p:txBody>
          <a:bodyPr/>
          <a:lstStyle/>
          <a:p>
            <a:fld id="{15714908-B9A4-40F7-871E-9BC4195B2576}" type="datetime1">
              <a:rPr lang="fi-FI" smtClean="0"/>
              <a:t>22.10.2014</a:t>
            </a:fld>
            <a:endParaRPr lang="fi-FI" dirty="0"/>
          </a:p>
        </p:txBody>
      </p:sp>
      <p:sp>
        <p:nvSpPr>
          <p:cNvPr id="5" name="Footer Placeholder 4"/>
          <p:cNvSpPr>
            <a:spLocks noGrp="1"/>
          </p:cNvSpPr>
          <p:nvPr>
            <p:ph type="ftr" sz="quarter" idx="11"/>
          </p:nvPr>
        </p:nvSpPr>
        <p:spPr/>
        <p:txBody>
          <a:bodyPr/>
          <a:lstStyle/>
          <a:p>
            <a:endParaRPr lang="fi-FI" dirty="0"/>
          </a:p>
        </p:txBody>
      </p:sp>
      <p:sp>
        <p:nvSpPr>
          <p:cNvPr id="8" name="Title 7"/>
          <p:cNvSpPr>
            <a:spLocks noGrp="1"/>
          </p:cNvSpPr>
          <p:nvPr>
            <p:ph type="title"/>
          </p:nvPr>
        </p:nvSpPr>
        <p:spPr/>
        <p:txBody>
          <a:bodyPr/>
          <a:lstStyle/>
          <a:p>
            <a:r>
              <a:rPr lang="fi-FI" dirty="0" smtClean="0"/>
              <a:t>Introduction</a:t>
            </a:r>
            <a:endParaRPr lang="fi-FI" dirty="0"/>
          </a:p>
        </p:txBody>
      </p:sp>
    </p:spTree>
    <p:extLst>
      <p:ext uri="{BB962C8B-B14F-4D97-AF65-F5344CB8AC3E}">
        <p14:creationId xmlns:p14="http://schemas.microsoft.com/office/powerpoint/2010/main" val="2481241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en-US" dirty="0"/>
              <a:t>In JavaScript, objects are </a:t>
            </a:r>
            <a:r>
              <a:rPr lang="en-US" dirty="0" smtClean="0"/>
              <a:t>everything. </a:t>
            </a:r>
            <a:r>
              <a:rPr lang="en-US" dirty="0"/>
              <a:t>When you understand objects, you will understand JavaScript</a:t>
            </a:r>
            <a:r>
              <a:rPr lang="en-US" dirty="0" smtClean="0"/>
              <a:t>.</a:t>
            </a:r>
          </a:p>
          <a:p>
            <a:r>
              <a:rPr lang="en-US" dirty="0"/>
              <a:t>JavaScript is designed on a simple object-based paradigm. </a:t>
            </a:r>
            <a:endParaRPr lang="en-US" dirty="0" smtClean="0"/>
          </a:p>
          <a:p>
            <a:r>
              <a:rPr lang="en-US" dirty="0" smtClean="0"/>
              <a:t>An </a:t>
            </a:r>
            <a:r>
              <a:rPr lang="en-US" dirty="0"/>
              <a:t>object is a collection of properties, and a property is an association between a name and a value. </a:t>
            </a:r>
            <a:endParaRPr lang="en-US" dirty="0" smtClean="0"/>
          </a:p>
          <a:p>
            <a:r>
              <a:rPr lang="en-US" dirty="0" smtClean="0"/>
              <a:t>A </a:t>
            </a:r>
            <a:r>
              <a:rPr lang="en-US" dirty="0"/>
              <a:t>property's value can be a function, in which case the property is known as a </a:t>
            </a:r>
            <a:r>
              <a:rPr lang="en-US" i="1" dirty="0"/>
              <a:t>method</a:t>
            </a:r>
            <a:r>
              <a:rPr lang="en-US" dirty="0"/>
              <a:t>. </a:t>
            </a:r>
            <a:endParaRPr lang="en-US" dirty="0" smtClean="0"/>
          </a:p>
          <a:p>
            <a:r>
              <a:rPr lang="en-US" dirty="0" smtClean="0"/>
              <a:t>In </a:t>
            </a:r>
            <a:r>
              <a:rPr lang="en-US" dirty="0"/>
              <a:t>addition to objects that are predefined in the browser, you can </a:t>
            </a:r>
            <a:r>
              <a:rPr lang="en-US" b="1" dirty="0"/>
              <a:t>define your own objects</a:t>
            </a:r>
            <a:r>
              <a:rPr lang="en-US" dirty="0" smtClean="0"/>
              <a:t>.</a:t>
            </a:r>
          </a:p>
          <a:p>
            <a:r>
              <a:rPr lang="en-US" dirty="0" smtClean="0"/>
              <a:t>And again because we are talking JS objects there are many ways to define them.</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JavaScript objects</a:t>
            </a:r>
            <a:endParaRPr lang="en-US" dirty="0"/>
          </a:p>
        </p:txBody>
      </p:sp>
    </p:spTree>
    <p:extLst>
      <p:ext uri="{BB962C8B-B14F-4D97-AF65-F5344CB8AC3E}">
        <p14:creationId xmlns:p14="http://schemas.microsoft.com/office/powerpoint/2010/main" val="479616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smtClean="0"/>
              <a:t>Creating an empty object is what you will see very often. It is simply as this:</a:t>
            </a:r>
          </a:p>
          <a:p>
            <a:pPr marL="0" indent="0">
              <a:buNone/>
            </a:pPr>
            <a:r>
              <a:rPr lang="en-US" dirty="0"/>
              <a:t> </a:t>
            </a:r>
            <a:r>
              <a:rPr lang="en-US" dirty="0" smtClean="0"/>
              <a:t>     //Create an empty object. It don’t contain any properties             </a:t>
            </a:r>
          </a:p>
          <a:p>
            <a:pPr marL="0" indent="0">
              <a:buNone/>
            </a:pPr>
            <a:r>
              <a:rPr lang="en-US" dirty="0"/>
              <a:t> </a:t>
            </a:r>
            <a:r>
              <a:rPr lang="en-US" dirty="0" smtClean="0"/>
              <a:t>    </a:t>
            </a:r>
            <a:r>
              <a:rPr lang="en-US" dirty="0" err="1" smtClean="0"/>
              <a:t>var</a:t>
            </a:r>
            <a:r>
              <a:rPr lang="en-US" dirty="0" smtClean="0"/>
              <a:t> car = {};</a:t>
            </a:r>
          </a:p>
          <a:p>
            <a:r>
              <a:rPr lang="en-US" dirty="0" smtClean="0"/>
              <a:t>Creating an object with properties can be done as follow:</a:t>
            </a:r>
          </a:p>
          <a:p>
            <a:pPr marL="0" indent="0">
              <a:buNone/>
            </a:pPr>
            <a:r>
              <a:rPr lang="en-US" dirty="0"/>
              <a:t> </a:t>
            </a:r>
            <a:r>
              <a:rPr lang="en-US" dirty="0" smtClean="0"/>
              <a:t>     //Create object</a:t>
            </a:r>
          </a:p>
          <a:p>
            <a:pPr marL="0" indent="0">
              <a:buNone/>
            </a:pPr>
            <a:r>
              <a:rPr lang="en-US" dirty="0"/>
              <a:t> </a:t>
            </a:r>
            <a:r>
              <a:rPr lang="en-US" dirty="0" smtClean="0"/>
              <a:t>     </a:t>
            </a:r>
            <a:r>
              <a:rPr lang="en-US" dirty="0" err="1" smtClean="0"/>
              <a:t>var</a:t>
            </a:r>
            <a:r>
              <a:rPr lang="en-US" dirty="0" smtClean="0"/>
              <a:t> cat = new Object();</a:t>
            </a:r>
          </a:p>
          <a:p>
            <a:pPr marL="0" indent="0">
              <a:buNone/>
            </a:pPr>
            <a:r>
              <a:rPr lang="en-US" dirty="0"/>
              <a:t> </a:t>
            </a:r>
            <a:r>
              <a:rPr lang="en-US" dirty="0" smtClean="0"/>
              <a:t>     //Define the properties</a:t>
            </a:r>
          </a:p>
          <a:p>
            <a:pPr marL="0" indent="0">
              <a:buNone/>
            </a:pPr>
            <a:r>
              <a:rPr lang="en-US" dirty="0"/>
              <a:t> </a:t>
            </a:r>
            <a:r>
              <a:rPr lang="en-US" dirty="0" smtClean="0"/>
              <a:t>     </a:t>
            </a:r>
            <a:r>
              <a:rPr lang="en-US" dirty="0" err="1" smtClean="0"/>
              <a:t>cat.age</a:t>
            </a:r>
            <a:r>
              <a:rPr lang="en-US" dirty="0" smtClean="0"/>
              <a:t> = 2;</a:t>
            </a:r>
          </a:p>
          <a:p>
            <a:pPr marL="0" indent="0">
              <a:buNone/>
            </a:pPr>
            <a:r>
              <a:rPr lang="en-US" dirty="0"/>
              <a:t> </a:t>
            </a:r>
            <a:r>
              <a:rPr lang="en-US" dirty="0" smtClean="0"/>
              <a:t>     cat.name = “Missy”;</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JavaScript </a:t>
            </a:r>
            <a:r>
              <a:rPr lang="en-US" dirty="0" smtClean="0"/>
              <a:t>objects and properties</a:t>
            </a:r>
            <a:endParaRPr lang="en-US" dirty="0"/>
          </a:p>
        </p:txBody>
      </p:sp>
    </p:spTree>
    <p:extLst>
      <p:ext uri="{BB962C8B-B14F-4D97-AF65-F5344CB8AC3E}">
        <p14:creationId xmlns:p14="http://schemas.microsoft.com/office/powerpoint/2010/main" val="1848009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smtClean="0"/>
              <a:t>In JavaScript you define the properties for object “on fly”. This means that if you create an object you can at ANY time define a new property for it.</a:t>
            </a:r>
          </a:p>
          <a:p>
            <a:r>
              <a:rPr lang="en-US" dirty="0"/>
              <a:t>Properties of JavaScript objects can also be accessed or set using a bracket notation. Objects are sometimes called </a:t>
            </a:r>
            <a:r>
              <a:rPr lang="en-US" i="1" dirty="0"/>
              <a:t>associative arrays</a:t>
            </a:r>
            <a:r>
              <a:rPr lang="en-US" dirty="0"/>
              <a:t>, since each property is associated with a string value that can be used to access it. </a:t>
            </a:r>
            <a:r>
              <a:rPr lang="en-US" dirty="0" smtClean="0"/>
              <a:t>For example the previous cat object</a:t>
            </a:r>
          </a:p>
          <a:p>
            <a:pPr marL="0" indent="0">
              <a:buNone/>
            </a:pPr>
            <a:r>
              <a:rPr lang="en-US" dirty="0"/>
              <a:t> </a:t>
            </a:r>
            <a:r>
              <a:rPr lang="en-US" dirty="0" smtClean="0"/>
              <a:t>    cat[‘age’] = 2; is the same as </a:t>
            </a:r>
            <a:r>
              <a:rPr lang="en-US" dirty="0" err="1" smtClean="0"/>
              <a:t>cat.age</a:t>
            </a:r>
            <a:r>
              <a:rPr lang="en-US" dirty="0" smtClean="0"/>
              <a:t> = 2;</a:t>
            </a:r>
          </a:p>
          <a:p>
            <a:r>
              <a:rPr lang="en-US" dirty="0" smtClean="0"/>
              <a:t>You can even attach new properties using bracket notation:</a:t>
            </a:r>
          </a:p>
          <a:p>
            <a:pPr marL="0" indent="0">
              <a:buNone/>
            </a:pPr>
            <a:r>
              <a:rPr lang="en-US" dirty="0"/>
              <a:t> </a:t>
            </a:r>
            <a:r>
              <a:rPr lang="en-US" dirty="0" smtClean="0"/>
              <a:t>    cat[‘color’] = ‘red’;</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JavaScript objects and properties</a:t>
            </a:r>
          </a:p>
        </p:txBody>
      </p:sp>
    </p:spTree>
    <p:extLst>
      <p:ext uri="{BB962C8B-B14F-4D97-AF65-F5344CB8AC3E}">
        <p14:creationId xmlns:p14="http://schemas.microsoft.com/office/powerpoint/2010/main" val="2444472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An object literal is a comma-separated list of name-value pairs wrapped in curly braces. Object literals encapsulate data, enclosing it in a tidy package. This minimizes the use of global variables which can cause problems when combining code.</a:t>
            </a:r>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Object Literals</a:t>
            </a:r>
            <a:endParaRPr lang="en-US" dirty="0"/>
          </a:p>
        </p:txBody>
      </p:sp>
      <p:pic>
        <p:nvPicPr>
          <p:cNvPr id="6" name="Kuva 5"/>
          <p:cNvPicPr>
            <a:picLocks noChangeAspect="1"/>
          </p:cNvPicPr>
          <p:nvPr/>
        </p:nvPicPr>
        <p:blipFill>
          <a:blip r:embed="rId2"/>
          <a:stretch>
            <a:fillRect/>
          </a:stretch>
        </p:blipFill>
        <p:spPr>
          <a:xfrm>
            <a:off x="3779912" y="3645024"/>
            <a:ext cx="4019550" cy="2419350"/>
          </a:xfrm>
          <a:prstGeom prst="rect">
            <a:avLst/>
          </a:prstGeom>
        </p:spPr>
      </p:pic>
    </p:spTree>
    <p:extLst>
      <p:ext uri="{BB962C8B-B14F-4D97-AF65-F5344CB8AC3E}">
        <p14:creationId xmlns:p14="http://schemas.microsoft.com/office/powerpoint/2010/main" val="25200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You can also use so called constructor for creating objects. In JavaScript constructor is not any special function like in </a:t>
            </a:r>
            <a:r>
              <a:rPr lang="en-US" dirty="0"/>
              <a:t>C</a:t>
            </a:r>
            <a:r>
              <a:rPr lang="en-US" dirty="0" smtClean="0"/>
              <a:t>++ or java or C# since in JavaScript the constructor function is just like a normal function.</a:t>
            </a:r>
          </a:p>
          <a:p>
            <a:r>
              <a:rPr lang="en-US" dirty="0"/>
              <a:t>A constructor is any function </a:t>
            </a:r>
            <a:r>
              <a:rPr lang="en-US" b="1" dirty="0"/>
              <a:t>which is used as a constructor. The language doesn’t make a distinction</a:t>
            </a:r>
            <a:r>
              <a:rPr lang="en-US" dirty="0"/>
              <a:t>. A function can be written to be used as a constructor or to be called as a normal function, or to be used either way</a:t>
            </a:r>
            <a:r>
              <a:rPr lang="en-US" dirty="0" smtClean="0"/>
              <a:t>.</a:t>
            </a:r>
          </a:p>
          <a:p>
            <a:r>
              <a:rPr lang="en-US" dirty="0" smtClean="0"/>
              <a:t>If you use a function WITH </a:t>
            </a:r>
            <a:r>
              <a:rPr lang="en-US" b="1" dirty="0" smtClean="0"/>
              <a:t>new </a:t>
            </a:r>
            <a:r>
              <a:rPr lang="en-US" dirty="0" smtClean="0"/>
              <a:t>keyword you are using JavaScript function as an constructor.</a:t>
            </a:r>
            <a:endParaRPr lang="en-US" b="1"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JavaScript </a:t>
            </a:r>
            <a:r>
              <a:rPr lang="en-US" dirty="0" smtClean="0"/>
              <a:t>Constructor</a:t>
            </a:r>
            <a:endParaRPr lang="en-US" dirty="0"/>
          </a:p>
        </p:txBody>
      </p:sp>
    </p:spTree>
    <p:extLst>
      <p:ext uri="{BB962C8B-B14F-4D97-AF65-F5344CB8AC3E}">
        <p14:creationId xmlns:p14="http://schemas.microsoft.com/office/powerpoint/2010/main" val="3780453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JavaScript Constructor</a:t>
            </a:r>
          </a:p>
        </p:txBody>
      </p:sp>
      <p:pic>
        <p:nvPicPr>
          <p:cNvPr id="6" name="Kuva 5"/>
          <p:cNvPicPr>
            <a:picLocks noChangeAspect="1"/>
          </p:cNvPicPr>
          <p:nvPr/>
        </p:nvPicPr>
        <p:blipFill>
          <a:blip r:embed="rId2"/>
          <a:stretch>
            <a:fillRect/>
          </a:stretch>
        </p:blipFill>
        <p:spPr>
          <a:xfrm>
            <a:off x="1763688" y="2924944"/>
            <a:ext cx="5772834" cy="2708697"/>
          </a:xfrm>
          <a:prstGeom prst="rect">
            <a:avLst/>
          </a:prstGeom>
        </p:spPr>
      </p:pic>
    </p:spTree>
    <p:extLst>
      <p:ext uri="{BB962C8B-B14F-4D97-AF65-F5344CB8AC3E}">
        <p14:creationId xmlns:p14="http://schemas.microsoft.com/office/powerpoint/2010/main" val="1838287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Constructor with parameters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JavaScript Constructor</a:t>
            </a:r>
          </a:p>
        </p:txBody>
      </p:sp>
      <p:pic>
        <p:nvPicPr>
          <p:cNvPr id="6" name="Kuva 5"/>
          <p:cNvPicPr>
            <a:picLocks noChangeAspect="1"/>
          </p:cNvPicPr>
          <p:nvPr/>
        </p:nvPicPr>
        <p:blipFill>
          <a:blip r:embed="rId2"/>
          <a:stretch>
            <a:fillRect/>
          </a:stretch>
        </p:blipFill>
        <p:spPr>
          <a:xfrm>
            <a:off x="1691680" y="2996952"/>
            <a:ext cx="4770688" cy="2582394"/>
          </a:xfrm>
          <a:prstGeom prst="rect">
            <a:avLst/>
          </a:prstGeom>
        </p:spPr>
      </p:pic>
    </p:spTree>
    <p:extLst>
      <p:ext uri="{BB962C8B-B14F-4D97-AF65-F5344CB8AC3E}">
        <p14:creationId xmlns:p14="http://schemas.microsoft.com/office/powerpoint/2010/main" val="2729273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en-US" dirty="0"/>
              <a:t>When new </a:t>
            </a:r>
            <a:r>
              <a:rPr lang="en-US" dirty="0" smtClean="0"/>
              <a:t>Cat() </a:t>
            </a:r>
            <a:r>
              <a:rPr lang="en-US" dirty="0"/>
              <a:t>is called, JavaScript does four things</a:t>
            </a:r>
            <a:r>
              <a:rPr lang="en-US" dirty="0" smtClean="0"/>
              <a:t>:</a:t>
            </a:r>
          </a:p>
          <a:p>
            <a:pPr marL="759143" lvl="1" indent="-457200">
              <a:buFont typeface="+mj-lt"/>
              <a:buAutoNum type="arabicPeriod"/>
            </a:pPr>
            <a:r>
              <a:rPr lang="en-US" dirty="0" smtClean="0"/>
              <a:t>It creates a new object</a:t>
            </a:r>
          </a:p>
          <a:p>
            <a:pPr marL="759143" lvl="1" indent="-457200">
              <a:buFont typeface="+mj-lt"/>
              <a:buAutoNum type="arabicPeriod"/>
            </a:pPr>
            <a:r>
              <a:rPr lang="en-US" dirty="0" smtClean="0"/>
              <a:t>It sets the constructor property of the object to Cat</a:t>
            </a:r>
          </a:p>
          <a:p>
            <a:pPr marL="759143" lvl="1" indent="-457200">
              <a:buFont typeface="+mj-lt"/>
              <a:buAutoNum type="arabicPeriod"/>
            </a:pPr>
            <a:r>
              <a:rPr lang="en-US" dirty="0" smtClean="0"/>
              <a:t>It sets the object to delegate to </a:t>
            </a:r>
            <a:r>
              <a:rPr lang="en-US" dirty="0" err="1" smtClean="0"/>
              <a:t>Cat.prototype</a:t>
            </a:r>
            <a:endParaRPr lang="en-US" dirty="0" smtClean="0"/>
          </a:p>
          <a:p>
            <a:pPr marL="759143" lvl="1" indent="-457200">
              <a:buFont typeface="+mj-lt"/>
              <a:buAutoNum type="arabicPeriod"/>
            </a:pPr>
            <a:r>
              <a:rPr lang="en-US" dirty="0" smtClean="0"/>
              <a:t>It calls Cat() in the context of new object.</a:t>
            </a:r>
          </a:p>
          <a:p>
            <a:r>
              <a:rPr lang="en-US" dirty="0"/>
              <a:t>The result of new </a:t>
            </a:r>
            <a:r>
              <a:rPr lang="en-US" dirty="0" smtClean="0"/>
              <a:t>Cat() </a:t>
            </a:r>
            <a:r>
              <a:rPr lang="en-US" dirty="0"/>
              <a:t>is this new object</a:t>
            </a:r>
            <a:r>
              <a:rPr lang="en-US" dirty="0" smtClean="0"/>
              <a:t>.</a:t>
            </a:r>
          </a:p>
          <a:p>
            <a:r>
              <a:rPr lang="en-US" dirty="0" smtClean="0"/>
              <a:t>Lets see the step more deeply…</a:t>
            </a:r>
          </a:p>
          <a:p>
            <a:r>
              <a:rPr lang="en-US" dirty="0" smtClean="0"/>
              <a:t>Step one means that empty {} object is first created</a:t>
            </a:r>
          </a:p>
          <a:p>
            <a:r>
              <a:rPr lang="en-US" dirty="0"/>
              <a:t>Sets the </a:t>
            </a:r>
            <a:r>
              <a:rPr lang="en-US" dirty="0" smtClean="0"/>
              <a:t>constructor property </a:t>
            </a:r>
            <a:r>
              <a:rPr lang="en-US" dirty="0"/>
              <a:t>to be type of Cat just means</a:t>
            </a:r>
            <a:r>
              <a:rPr lang="en-US" dirty="0" smtClean="0"/>
              <a:t>:</a:t>
            </a:r>
          </a:p>
          <a:p>
            <a:pPr marL="759143" lvl="1" indent="-457200">
              <a:buFont typeface="+mj-lt"/>
              <a:buAutoNum type="arabicPeriod"/>
            </a:pPr>
            <a:endParaRPr lang="en-US" dirty="0"/>
          </a:p>
          <a:p>
            <a:pPr marL="301943" lvl="1" indent="0">
              <a:buNone/>
            </a:pPr>
            <a:r>
              <a:rPr lang="en-US" dirty="0" smtClean="0"/>
              <a:t>       </a:t>
            </a:r>
          </a:p>
          <a:p>
            <a:pPr marL="759143" lvl="1" indent="-457200">
              <a:buFont typeface="+mj-lt"/>
              <a:buAutoNum type="arabicPeriod"/>
            </a:pPr>
            <a:endParaRPr lang="en-US" dirty="0" smtClean="0"/>
          </a:p>
          <a:p>
            <a:pPr marL="759143" lvl="1" indent="-457200">
              <a:buFont typeface="+mj-lt"/>
              <a:buAutoNum type="arabicPeriod"/>
            </a:pP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smtClean="0"/>
              <a:t>What happens when constructor is called?</a:t>
            </a:r>
            <a:endParaRPr lang="en-US" dirty="0"/>
          </a:p>
        </p:txBody>
      </p:sp>
      <p:pic>
        <p:nvPicPr>
          <p:cNvPr id="7" name="Kuva 6"/>
          <p:cNvPicPr>
            <a:picLocks noChangeAspect="1"/>
          </p:cNvPicPr>
          <p:nvPr/>
        </p:nvPicPr>
        <p:blipFill>
          <a:blip r:embed="rId2"/>
          <a:stretch>
            <a:fillRect/>
          </a:stretch>
        </p:blipFill>
        <p:spPr>
          <a:xfrm>
            <a:off x="971600" y="5301208"/>
            <a:ext cx="2486025" cy="409575"/>
          </a:xfrm>
          <a:prstGeom prst="rect">
            <a:avLst/>
          </a:prstGeom>
        </p:spPr>
      </p:pic>
    </p:spTree>
    <p:extLst>
      <p:ext uri="{BB962C8B-B14F-4D97-AF65-F5344CB8AC3E}">
        <p14:creationId xmlns:p14="http://schemas.microsoft.com/office/powerpoint/2010/main" val="1191124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pPr lvl="1"/>
            <a:r>
              <a:rPr lang="en-US" dirty="0"/>
              <a:t>It sets the object to delegate to </a:t>
            </a:r>
            <a:r>
              <a:rPr lang="en-US" dirty="0" err="1"/>
              <a:t>Cat.prototype</a:t>
            </a:r>
            <a:r>
              <a:rPr lang="en-US" dirty="0"/>
              <a:t>. Actually the prototype property in JavaScript object is related to inheritance in JS</a:t>
            </a:r>
            <a:r>
              <a:rPr lang="en-US" dirty="0" smtClean="0"/>
              <a:t>.</a:t>
            </a:r>
          </a:p>
          <a:p>
            <a:pPr lvl="1"/>
            <a:r>
              <a:rPr lang="en-US" dirty="0" smtClean="0"/>
              <a:t>Prototype property is just an empty object but it gets a special treatment here.</a:t>
            </a:r>
          </a:p>
          <a:p>
            <a:pPr lvl="1"/>
            <a:r>
              <a:rPr lang="en-US" dirty="0"/>
              <a:t>When an object is constructed, </a:t>
            </a:r>
            <a:r>
              <a:rPr lang="en-US" b="1" dirty="0"/>
              <a:t>it inherits all of the properties of its constructor’s prototype</a:t>
            </a:r>
            <a:r>
              <a:rPr lang="en-US" dirty="0" smtClean="0"/>
              <a:t>.</a:t>
            </a:r>
          </a:p>
          <a:p>
            <a:pPr lvl="1"/>
            <a:r>
              <a:rPr lang="en-US" dirty="0" smtClean="0"/>
              <a:t>The example speaks more than words…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What happens when constructor is called?</a:t>
            </a:r>
          </a:p>
        </p:txBody>
      </p:sp>
    </p:spTree>
    <p:extLst>
      <p:ext uri="{BB962C8B-B14F-4D97-AF65-F5344CB8AC3E}">
        <p14:creationId xmlns:p14="http://schemas.microsoft.com/office/powerpoint/2010/main" val="1904793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What happens when constructor is called?</a:t>
            </a:r>
          </a:p>
        </p:txBody>
      </p:sp>
      <p:pic>
        <p:nvPicPr>
          <p:cNvPr id="6" name="Kuva 5"/>
          <p:cNvPicPr>
            <a:picLocks noChangeAspect="1"/>
          </p:cNvPicPr>
          <p:nvPr/>
        </p:nvPicPr>
        <p:blipFill>
          <a:blip r:embed="rId2"/>
          <a:stretch>
            <a:fillRect/>
          </a:stretch>
        </p:blipFill>
        <p:spPr>
          <a:xfrm>
            <a:off x="776006" y="2636912"/>
            <a:ext cx="7896225" cy="2809875"/>
          </a:xfrm>
          <a:prstGeom prst="rect">
            <a:avLst/>
          </a:prstGeom>
        </p:spPr>
      </p:pic>
    </p:spTree>
    <p:extLst>
      <p:ext uri="{BB962C8B-B14F-4D97-AF65-F5344CB8AC3E}">
        <p14:creationId xmlns:p14="http://schemas.microsoft.com/office/powerpoint/2010/main" val="362558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85000" lnSpcReduction="20000"/>
          </a:bodyPr>
          <a:lstStyle/>
          <a:p>
            <a:r>
              <a:rPr lang="en-US" dirty="0"/>
              <a:t>Few important </a:t>
            </a:r>
            <a:r>
              <a:rPr lang="en-US" dirty="0" err="1"/>
              <a:t>consepts</a:t>
            </a:r>
            <a:r>
              <a:rPr lang="en-US" dirty="0"/>
              <a:t> to </a:t>
            </a:r>
            <a:r>
              <a:rPr lang="en-US" dirty="0" smtClean="0"/>
              <a:t>understand:</a:t>
            </a:r>
            <a:endParaRPr lang="en-US" dirty="0"/>
          </a:p>
          <a:p>
            <a:pPr lvl="1"/>
            <a:r>
              <a:rPr lang="en-US" dirty="0" smtClean="0"/>
              <a:t>DOM </a:t>
            </a:r>
            <a:r>
              <a:rPr lang="en-US" dirty="0"/>
              <a:t>= Document Object Model</a:t>
            </a:r>
          </a:p>
          <a:p>
            <a:pPr lvl="1"/>
            <a:r>
              <a:rPr lang="en-US" dirty="0" smtClean="0"/>
              <a:t>When </a:t>
            </a:r>
            <a:r>
              <a:rPr lang="en-US" dirty="0"/>
              <a:t>browser loads the .html page from server it reads the .html </a:t>
            </a:r>
            <a:r>
              <a:rPr lang="en-US" dirty="0" smtClean="0"/>
              <a:t>page from </a:t>
            </a:r>
            <a:r>
              <a:rPr lang="en-US" dirty="0"/>
              <a:t>beginning and creates an document object of the elements in </a:t>
            </a:r>
            <a:r>
              <a:rPr lang="en-US" dirty="0" smtClean="0"/>
              <a:t>the page</a:t>
            </a:r>
            <a:r>
              <a:rPr lang="en-US" dirty="0"/>
              <a:t>. The objects are created in THAT order you have defined them </a:t>
            </a:r>
            <a:r>
              <a:rPr lang="en-US" dirty="0" smtClean="0"/>
              <a:t>in HTML </a:t>
            </a:r>
            <a:r>
              <a:rPr lang="en-US" dirty="0"/>
              <a:t>document.</a:t>
            </a:r>
          </a:p>
          <a:p>
            <a:pPr lvl="1"/>
            <a:r>
              <a:rPr lang="en-US" dirty="0" smtClean="0"/>
              <a:t>It </a:t>
            </a:r>
            <a:r>
              <a:rPr lang="en-US" dirty="0"/>
              <a:t>is very easy to get null reference error if you try to manipulate </a:t>
            </a:r>
            <a:r>
              <a:rPr lang="en-US" dirty="0" smtClean="0"/>
              <a:t>DOM when </a:t>
            </a:r>
            <a:r>
              <a:rPr lang="en-US" dirty="0"/>
              <a:t>it is not ready.</a:t>
            </a:r>
          </a:p>
          <a:p>
            <a:pPr lvl="1"/>
            <a:r>
              <a:rPr lang="en-US" dirty="0" smtClean="0"/>
              <a:t>JavaScript </a:t>
            </a:r>
            <a:r>
              <a:rPr lang="en-US" dirty="0"/>
              <a:t>is a prototype language containing object oriented </a:t>
            </a:r>
            <a:r>
              <a:rPr lang="en-US" dirty="0" smtClean="0"/>
              <a:t>programming language </a:t>
            </a:r>
            <a:r>
              <a:rPr lang="en-US" dirty="0"/>
              <a:t>features</a:t>
            </a:r>
            <a:r>
              <a:rPr lang="en-US" dirty="0" smtClean="0"/>
              <a:t>.</a:t>
            </a:r>
          </a:p>
          <a:p>
            <a:pPr lvl="1"/>
            <a:r>
              <a:rPr lang="en-US" dirty="0"/>
              <a:t>JavaScript is a lightweight, </a:t>
            </a:r>
            <a:r>
              <a:rPr lang="en-US" b="1" dirty="0"/>
              <a:t>interpreted programming </a:t>
            </a:r>
            <a:r>
              <a:rPr lang="en-US" b="1" dirty="0" smtClean="0"/>
              <a:t>language. </a:t>
            </a:r>
            <a:r>
              <a:rPr lang="en-US" dirty="0" smtClean="0"/>
              <a:t>The code you write is interpreted to </a:t>
            </a:r>
            <a:r>
              <a:rPr lang="en-US" dirty="0" err="1" smtClean="0"/>
              <a:t>bytecode</a:t>
            </a:r>
            <a:r>
              <a:rPr lang="en-US" dirty="0" smtClean="0"/>
              <a:t> at runtime (when browser executes your code).</a:t>
            </a:r>
            <a:endParaRPr lang="en-US" b="1" dirty="0"/>
          </a:p>
          <a:p>
            <a:pPr lvl="1"/>
            <a:r>
              <a:rPr lang="en-US" dirty="0" smtClean="0"/>
              <a:t>All </a:t>
            </a:r>
            <a:r>
              <a:rPr lang="en-US" dirty="0" err="1"/>
              <a:t>JavaScripts</a:t>
            </a:r>
            <a:r>
              <a:rPr lang="en-US" dirty="0"/>
              <a:t> (when defined internally) are placed </a:t>
            </a:r>
            <a:r>
              <a:rPr lang="en-US" dirty="0" smtClean="0"/>
              <a:t>inside &lt;script</a:t>
            </a:r>
            <a:r>
              <a:rPr lang="en-US" dirty="0"/>
              <a:t>&gt; &lt;/script&gt; tags.</a:t>
            </a:r>
          </a:p>
          <a:p>
            <a:endParaRPr lang="fi-FI"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a:bodyPr>
          <a:lstStyle/>
          <a:p>
            <a:r>
              <a:rPr lang="fi-FI" dirty="0" err="1" smtClean="0"/>
              <a:t>Introduction</a:t>
            </a:r>
            <a:endParaRPr lang="fi-FI" dirty="0"/>
          </a:p>
        </p:txBody>
      </p:sp>
    </p:spTree>
    <p:extLst>
      <p:ext uri="{BB962C8B-B14F-4D97-AF65-F5344CB8AC3E}">
        <p14:creationId xmlns:p14="http://schemas.microsoft.com/office/powerpoint/2010/main" val="3275628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Finally  </a:t>
            </a:r>
            <a:r>
              <a:rPr lang="en-US" dirty="0" smtClean="0"/>
              <a:t>it </a:t>
            </a:r>
            <a:r>
              <a:rPr lang="en-US" dirty="0"/>
              <a:t>calls </a:t>
            </a:r>
            <a:r>
              <a:rPr lang="en-US" dirty="0" smtClean="0"/>
              <a:t>Cat() </a:t>
            </a:r>
            <a:r>
              <a:rPr lang="en-US" dirty="0"/>
              <a:t>in the context of the new object. Inside the function, this is set to the object we’re constructing. (Why? Because that’s what Java does.) </a:t>
            </a:r>
            <a:r>
              <a:rPr lang="en-US" dirty="0" smtClean="0"/>
              <a:t>So</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What happens when constructor is called?</a:t>
            </a:r>
          </a:p>
        </p:txBody>
      </p:sp>
      <p:pic>
        <p:nvPicPr>
          <p:cNvPr id="7" name="Kuva 6"/>
          <p:cNvPicPr>
            <a:picLocks noChangeAspect="1"/>
          </p:cNvPicPr>
          <p:nvPr/>
        </p:nvPicPr>
        <p:blipFill>
          <a:blip r:embed="rId2"/>
          <a:stretch>
            <a:fillRect/>
          </a:stretch>
        </p:blipFill>
        <p:spPr>
          <a:xfrm>
            <a:off x="3203848" y="4109349"/>
            <a:ext cx="2295525" cy="809625"/>
          </a:xfrm>
          <a:prstGeom prst="rect">
            <a:avLst/>
          </a:prstGeom>
        </p:spPr>
      </p:pic>
    </p:spTree>
    <p:extLst>
      <p:ext uri="{BB962C8B-B14F-4D97-AF65-F5344CB8AC3E}">
        <p14:creationId xmlns:p14="http://schemas.microsoft.com/office/powerpoint/2010/main" val="3893475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All objects in JavaScript inherit from at least one other object. The object being inherited from is known as the prototype, and the inherited properties can be found in the prototype object of the </a:t>
            </a:r>
            <a:r>
              <a:rPr lang="en-US" dirty="0" smtClean="0"/>
              <a:t>constructor as seen before, but let’s look an example of “real” inheritance.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Inheritance</a:t>
            </a:r>
            <a:endParaRPr lang="en-US" dirty="0"/>
          </a:p>
        </p:txBody>
      </p:sp>
    </p:spTree>
    <p:extLst>
      <p:ext uri="{BB962C8B-B14F-4D97-AF65-F5344CB8AC3E}">
        <p14:creationId xmlns:p14="http://schemas.microsoft.com/office/powerpoint/2010/main" val="1807448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Inheritance</a:t>
            </a:r>
            <a:endParaRPr lang="en-US" dirty="0"/>
          </a:p>
        </p:txBody>
      </p:sp>
      <p:pic>
        <p:nvPicPr>
          <p:cNvPr id="6" name="Kuva 5"/>
          <p:cNvPicPr>
            <a:picLocks noChangeAspect="1"/>
          </p:cNvPicPr>
          <p:nvPr/>
        </p:nvPicPr>
        <p:blipFill>
          <a:blip r:embed="rId2"/>
          <a:stretch>
            <a:fillRect/>
          </a:stretch>
        </p:blipFill>
        <p:spPr>
          <a:xfrm>
            <a:off x="1729854" y="2204864"/>
            <a:ext cx="5684291" cy="3783405"/>
          </a:xfrm>
          <a:prstGeom prst="rect">
            <a:avLst/>
          </a:prstGeom>
        </p:spPr>
      </p:pic>
    </p:spTree>
    <p:extLst>
      <p:ext uri="{BB962C8B-B14F-4D97-AF65-F5344CB8AC3E}">
        <p14:creationId xmlns:p14="http://schemas.microsoft.com/office/powerpoint/2010/main" val="2098519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smtClean="0"/>
              <a:t>Closures in JavaScript are very powerful programming paradigm. </a:t>
            </a:r>
          </a:p>
          <a:p>
            <a:r>
              <a:rPr lang="en-US" dirty="0" smtClean="0"/>
              <a:t>A </a:t>
            </a:r>
            <a:r>
              <a:rPr lang="en-US" dirty="0"/>
              <a:t>closure is an inner function that has access to the outer (enclosing) function’s variables—scope chain. </a:t>
            </a:r>
            <a:endParaRPr lang="en-US" dirty="0" smtClean="0"/>
          </a:p>
          <a:p>
            <a:r>
              <a:rPr lang="en-US" dirty="0" smtClean="0"/>
              <a:t>The </a:t>
            </a:r>
            <a:r>
              <a:rPr lang="en-US" dirty="0"/>
              <a:t>closure has three scope chains: it has access to its own scope (variables defined between its curly brackets), it has access to the outer function’s variables, and it has access to </a:t>
            </a:r>
            <a:r>
              <a:rPr lang="en-US" dirty="0" smtClean="0"/>
              <a:t>the </a:t>
            </a:r>
            <a:r>
              <a:rPr lang="en-US" dirty="0"/>
              <a:t>global variables. </a:t>
            </a:r>
            <a:endParaRPr lang="en-US" dirty="0" smtClean="0"/>
          </a:p>
          <a:p>
            <a:r>
              <a:rPr lang="en-US" dirty="0"/>
              <a:t>The inner function has access not only to the outer function’s variables, but also to the outer function’s parameters.</a:t>
            </a:r>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Closures</a:t>
            </a:r>
            <a:endParaRPr lang="en-US" dirty="0"/>
          </a:p>
        </p:txBody>
      </p:sp>
    </p:spTree>
    <p:extLst>
      <p:ext uri="{BB962C8B-B14F-4D97-AF65-F5344CB8AC3E}">
        <p14:creationId xmlns:p14="http://schemas.microsoft.com/office/powerpoint/2010/main" val="2361877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Closures</a:t>
            </a:r>
          </a:p>
        </p:txBody>
      </p:sp>
      <p:pic>
        <p:nvPicPr>
          <p:cNvPr id="6" name="Kuva 5"/>
          <p:cNvPicPr>
            <a:picLocks noChangeAspect="1"/>
          </p:cNvPicPr>
          <p:nvPr/>
        </p:nvPicPr>
        <p:blipFill>
          <a:blip r:embed="rId2"/>
          <a:stretch>
            <a:fillRect/>
          </a:stretch>
        </p:blipFill>
        <p:spPr>
          <a:xfrm>
            <a:off x="866775" y="3140968"/>
            <a:ext cx="7410450" cy="2305050"/>
          </a:xfrm>
          <a:prstGeom prst="rect">
            <a:avLst/>
          </a:prstGeom>
        </p:spPr>
      </p:pic>
    </p:spTree>
    <p:extLst>
      <p:ext uri="{BB962C8B-B14F-4D97-AF65-F5344CB8AC3E}">
        <p14:creationId xmlns:p14="http://schemas.microsoft.com/office/powerpoint/2010/main" val="1461170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en-US" dirty="0" err="1"/>
              <a:t>Javascript</a:t>
            </a:r>
            <a:r>
              <a:rPr lang="en-US" dirty="0"/>
              <a:t> doesn't have a native concept of private variables</a:t>
            </a:r>
            <a:r>
              <a:rPr lang="en-US" dirty="0" smtClean="0"/>
              <a:t>.</a:t>
            </a:r>
          </a:p>
          <a:p>
            <a:r>
              <a:rPr lang="en-US" dirty="0" smtClean="0"/>
              <a:t> </a:t>
            </a:r>
            <a:r>
              <a:rPr lang="en-US" dirty="0"/>
              <a:t>As such, object properties - including all this-scoped properties - are public. That is, they can be accessed and mutated by their environment</a:t>
            </a:r>
            <a:r>
              <a:rPr lang="en-US" dirty="0" smtClean="0"/>
              <a:t>.</a:t>
            </a:r>
          </a:p>
          <a:p>
            <a:r>
              <a:rPr lang="en-US" dirty="0" smtClean="0"/>
              <a:t>This is a big problem at least in big project where the namespace easily is polluted and broken.</a:t>
            </a:r>
          </a:p>
          <a:p>
            <a:r>
              <a:rPr lang="en-US" dirty="0" err="1"/>
              <a:t>Var</a:t>
            </a:r>
            <a:r>
              <a:rPr lang="en-US" dirty="0"/>
              <a:t>-scoped variables, on the other hand, are only available to their local execution context. People have started to use </a:t>
            </a:r>
            <a:r>
              <a:rPr lang="en-US" dirty="0" err="1"/>
              <a:t>var</a:t>
            </a:r>
            <a:r>
              <a:rPr lang="en-US" dirty="0"/>
              <a:t>-scoped variables in conjunction with closures in order to force </a:t>
            </a:r>
            <a:r>
              <a:rPr lang="en-US" dirty="0" err="1"/>
              <a:t>Javascript</a:t>
            </a:r>
            <a:r>
              <a:rPr lang="en-US" dirty="0"/>
              <a:t> to allow for some sort of private variable functionality.</a:t>
            </a:r>
            <a:endParaRPr lang="en-US" dirty="0" smtClean="0"/>
          </a:p>
          <a:p>
            <a:r>
              <a:rPr lang="en-US" dirty="0" smtClean="0"/>
              <a:t>Closures can give a little help for this.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
            </a:r>
            <a:br>
              <a:rPr lang="en-US" b="1" dirty="0"/>
            </a:br>
            <a:r>
              <a:rPr lang="en-US" b="1" dirty="0"/>
              <a:t>Closures For The Creation Of Private Variables</a:t>
            </a:r>
            <a:endParaRPr lang="en-US" dirty="0"/>
          </a:p>
        </p:txBody>
      </p:sp>
    </p:spTree>
    <p:extLst>
      <p:ext uri="{BB962C8B-B14F-4D97-AF65-F5344CB8AC3E}">
        <p14:creationId xmlns:p14="http://schemas.microsoft.com/office/powerpoint/2010/main" val="2185102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Let’s look an example. What will program print on console in next cases?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Closures For The Creation Of Private Variables</a:t>
            </a:r>
            <a:endParaRPr lang="en-US" dirty="0"/>
          </a:p>
        </p:txBody>
      </p:sp>
      <p:pic>
        <p:nvPicPr>
          <p:cNvPr id="6" name="Kuva 5"/>
          <p:cNvPicPr>
            <a:picLocks noChangeAspect="1"/>
          </p:cNvPicPr>
          <p:nvPr/>
        </p:nvPicPr>
        <p:blipFill>
          <a:blip r:embed="rId2"/>
          <a:stretch>
            <a:fillRect/>
          </a:stretch>
        </p:blipFill>
        <p:spPr>
          <a:xfrm>
            <a:off x="553642" y="3188630"/>
            <a:ext cx="2609850" cy="1809750"/>
          </a:xfrm>
          <a:prstGeom prst="rect">
            <a:avLst/>
          </a:prstGeom>
        </p:spPr>
      </p:pic>
      <p:pic>
        <p:nvPicPr>
          <p:cNvPr id="8" name="Kuva 7"/>
          <p:cNvPicPr>
            <a:picLocks noChangeAspect="1"/>
          </p:cNvPicPr>
          <p:nvPr/>
        </p:nvPicPr>
        <p:blipFill>
          <a:blip r:embed="rId3"/>
          <a:stretch>
            <a:fillRect/>
          </a:stretch>
        </p:blipFill>
        <p:spPr>
          <a:xfrm>
            <a:off x="4283968" y="3165322"/>
            <a:ext cx="2447925" cy="1771650"/>
          </a:xfrm>
          <a:prstGeom prst="rect">
            <a:avLst/>
          </a:prstGeom>
        </p:spPr>
      </p:pic>
    </p:spTree>
    <p:extLst>
      <p:ext uri="{BB962C8B-B14F-4D97-AF65-F5344CB8AC3E}">
        <p14:creationId xmlns:p14="http://schemas.microsoft.com/office/powerpoint/2010/main" val="1755945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We can solve the previous problem by using closures.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Closures For The Creation Of Private Variables</a:t>
            </a:r>
            <a:endParaRPr lang="en-US" dirty="0"/>
          </a:p>
        </p:txBody>
      </p:sp>
      <p:pic>
        <p:nvPicPr>
          <p:cNvPr id="6" name="Kuva 5"/>
          <p:cNvPicPr>
            <a:picLocks noChangeAspect="1"/>
          </p:cNvPicPr>
          <p:nvPr/>
        </p:nvPicPr>
        <p:blipFill>
          <a:blip r:embed="rId2"/>
          <a:stretch>
            <a:fillRect/>
          </a:stretch>
        </p:blipFill>
        <p:spPr>
          <a:xfrm>
            <a:off x="2771800" y="2633522"/>
            <a:ext cx="2860551" cy="3480485"/>
          </a:xfrm>
          <a:prstGeom prst="rect">
            <a:avLst/>
          </a:prstGeom>
        </p:spPr>
      </p:pic>
    </p:spTree>
    <p:extLst>
      <p:ext uri="{BB962C8B-B14F-4D97-AF65-F5344CB8AC3E}">
        <p14:creationId xmlns:p14="http://schemas.microsoft.com/office/powerpoint/2010/main" val="3564052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There are many practical problems where you can use closures but we are not covering those here. You can always ask from google when needed.</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Closures</a:t>
            </a:r>
            <a:endParaRPr lang="en-US" dirty="0"/>
          </a:p>
        </p:txBody>
      </p:sp>
    </p:spTree>
    <p:extLst>
      <p:ext uri="{BB962C8B-B14F-4D97-AF65-F5344CB8AC3E}">
        <p14:creationId xmlns:p14="http://schemas.microsoft.com/office/powerpoint/2010/main" val="238660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JavaScript fundamentals:</a:t>
            </a:r>
          </a:p>
          <a:p>
            <a:pPr lvl="1"/>
            <a:r>
              <a:rPr lang="en-US" dirty="0" smtClean="0"/>
              <a:t>There are no types like </a:t>
            </a:r>
            <a:r>
              <a:rPr lang="en-US" dirty="0" err="1" smtClean="0"/>
              <a:t>int</a:t>
            </a:r>
            <a:r>
              <a:rPr lang="en-US" dirty="0" smtClean="0"/>
              <a:t>, strings or float. There is only one generic </a:t>
            </a:r>
            <a:r>
              <a:rPr lang="en-US" b="1" dirty="0" err="1" smtClean="0"/>
              <a:t>var</a:t>
            </a:r>
            <a:r>
              <a:rPr lang="en-US" dirty="0" smtClean="0"/>
              <a:t> type where you can store any kind of information. The actual type is defined at runtime, but usually you don’t have to worry about this.</a:t>
            </a:r>
          </a:p>
          <a:p>
            <a:pPr lvl="1"/>
            <a:r>
              <a:rPr lang="en-US" dirty="0" smtClean="0"/>
              <a:t>Everything, even functions are objects in JavaScript. This often confuses people.</a:t>
            </a:r>
          </a:p>
          <a:p>
            <a:pPr lvl="1"/>
            <a:r>
              <a:rPr lang="en-US" dirty="0" smtClean="0"/>
              <a:t>Functions in </a:t>
            </a:r>
            <a:r>
              <a:rPr lang="en-US" dirty="0" err="1" smtClean="0"/>
              <a:t>javascript</a:t>
            </a:r>
            <a:r>
              <a:rPr lang="en-US" dirty="0" smtClean="0"/>
              <a:t> </a:t>
            </a:r>
            <a:r>
              <a:rPr lang="en-US" b="1" dirty="0" smtClean="0"/>
              <a:t>never have </a:t>
            </a:r>
            <a:r>
              <a:rPr lang="en-US" dirty="0" smtClean="0"/>
              <a:t>explicit type. See next example</a:t>
            </a:r>
          </a:p>
          <a:p>
            <a:pPr marL="301943" lvl="1" indent="0">
              <a:buNone/>
            </a:pPr>
            <a:r>
              <a:rPr lang="en-US" dirty="0"/>
              <a:t> </a:t>
            </a:r>
            <a:r>
              <a:rPr lang="en-US" dirty="0" smtClean="0"/>
              <a:t>  </a:t>
            </a:r>
          </a:p>
          <a:p>
            <a:pPr lvl="1"/>
            <a:endParaRPr lang="en-US" dirty="0"/>
          </a:p>
        </p:txBody>
      </p:sp>
      <p:sp>
        <p:nvSpPr>
          <p:cNvPr id="3" name="Päivämäärän paikkamerkki 2"/>
          <p:cNvSpPr>
            <a:spLocks noGrp="1"/>
          </p:cNvSpPr>
          <p:nvPr>
            <p:ph type="dt" sz="half" idx="10"/>
          </p:nvPr>
        </p:nvSpPr>
        <p:spPr>
          <a:xfrm>
            <a:off x="5220072" y="6230830"/>
            <a:ext cx="3786690" cy="365125"/>
          </a:xfrm>
        </p:spPr>
        <p:txBody>
          <a:bodyPr/>
          <a:lstStyle/>
          <a:p>
            <a:fld id="{786339DA-C46F-4C6F-95A3-9379EAD4B9E9}" type="datetime1">
              <a:rPr lang="fi-FI" smtClean="0"/>
              <a:t>22.10.2014</a:t>
            </a:fld>
            <a:endParaRPr lang="fi-FI"/>
          </a:p>
        </p:txBody>
      </p:sp>
      <p:sp>
        <p:nvSpPr>
          <p:cNvPr id="5" name="Otsikko 4"/>
          <p:cNvSpPr>
            <a:spLocks noGrp="1"/>
          </p:cNvSpPr>
          <p:nvPr>
            <p:ph type="title"/>
          </p:nvPr>
        </p:nvSpPr>
        <p:spPr/>
        <p:txBody>
          <a:bodyPr/>
          <a:lstStyle/>
          <a:p>
            <a:r>
              <a:rPr lang="fi-FI" dirty="0" err="1"/>
              <a:t>Introduction</a:t>
            </a:r>
            <a:endParaRPr lang="en-US" dirty="0"/>
          </a:p>
        </p:txBody>
      </p:sp>
      <p:pic>
        <p:nvPicPr>
          <p:cNvPr id="7" name="Kuva 6"/>
          <p:cNvPicPr>
            <a:picLocks noChangeAspect="1"/>
          </p:cNvPicPr>
          <p:nvPr/>
        </p:nvPicPr>
        <p:blipFill>
          <a:blip r:embed="rId2"/>
          <a:stretch>
            <a:fillRect/>
          </a:stretch>
        </p:blipFill>
        <p:spPr>
          <a:xfrm>
            <a:off x="2483768" y="5085184"/>
            <a:ext cx="3724275" cy="1609725"/>
          </a:xfrm>
          <a:prstGeom prst="rect">
            <a:avLst/>
          </a:prstGeom>
        </p:spPr>
      </p:pic>
    </p:spTree>
    <p:extLst>
      <p:ext uri="{BB962C8B-B14F-4D97-AF65-F5344CB8AC3E}">
        <p14:creationId xmlns:p14="http://schemas.microsoft.com/office/powerpoint/2010/main" val="68775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There is two ways to use JavaScript in your web pages</a:t>
            </a:r>
          </a:p>
          <a:p>
            <a:pPr lvl="1"/>
            <a:r>
              <a:rPr lang="en-US" dirty="0" smtClean="0"/>
              <a:t>Internal way</a:t>
            </a:r>
          </a:p>
          <a:p>
            <a:pPr lvl="1"/>
            <a:r>
              <a:rPr lang="en-US" dirty="0" smtClean="0"/>
              <a:t>External way</a:t>
            </a:r>
          </a:p>
          <a:p>
            <a:r>
              <a:rPr lang="en-US" dirty="0" smtClean="0"/>
              <a:t>Internal means that you embed you  JavaScript in your html document.</a:t>
            </a:r>
          </a:p>
          <a:p>
            <a:r>
              <a:rPr lang="en-US" dirty="0" smtClean="0"/>
              <a:t>External means that you write your JavaScript code in a separate file, and then load the file from your html document using the &lt;script&gt; tag.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Using JavaScript</a:t>
            </a:r>
            <a:endParaRPr lang="en-US" dirty="0"/>
          </a:p>
        </p:txBody>
      </p:sp>
    </p:spTree>
    <p:extLst>
      <p:ext uri="{BB962C8B-B14F-4D97-AF65-F5344CB8AC3E}">
        <p14:creationId xmlns:p14="http://schemas.microsoft.com/office/powerpoint/2010/main" val="134193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Internal JavaScript</a:t>
            </a:r>
            <a:endParaRPr lang="en-US" dirty="0"/>
          </a:p>
        </p:txBody>
      </p:sp>
      <p:pic>
        <p:nvPicPr>
          <p:cNvPr id="6" name="Kuva 5"/>
          <p:cNvPicPr>
            <a:picLocks noChangeAspect="1"/>
          </p:cNvPicPr>
          <p:nvPr/>
        </p:nvPicPr>
        <p:blipFill>
          <a:blip r:embed="rId2"/>
          <a:stretch>
            <a:fillRect/>
          </a:stretch>
        </p:blipFill>
        <p:spPr>
          <a:xfrm>
            <a:off x="1743087" y="2132856"/>
            <a:ext cx="5314950" cy="3438525"/>
          </a:xfrm>
          <a:prstGeom prst="rect">
            <a:avLst/>
          </a:prstGeom>
        </p:spPr>
      </p:pic>
    </p:spTree>
    <p:extLst>
      <p:ext uri="{BB962C8B-B14F-4D97-AF65-F5344CB8AC3E}">
        <p14:creationId xmlns:p14="http://schemas.microsoft.com/office/powerpoint/2010/main" val="249340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Create a file with .</a:t>
            </a:r>
            <a:r>
              <a:rPr lang="en-US" dirty="0" err="1" smtClean="0"/>
              <a:t>js</a:t>
            </a:r>
            <a:r>
              <a:rPr lang="en-US" dirty="0" smtClean="0"/>
              <a:t> extension i.e. myscript.js and store it in the same folder where your .html file locates. Then load the .</a:t>
            </a:r>
            <a:r>
              <a:rPr lang="en-US" dirty="0" err="1" smtClean="0"/>
              <a:t>js</a:t>
            </a:r>
            <a:r>
              <a:rPr lang="en-US" dirty="0" smtClean="0"/>
              <a:t> file in your html document.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External Script</a:t>
            </a:r>
            <a:endParaRPr lang="en-US" dirty="0"/>
          </a:p>
        </p:txBody>
      </p:sp>
      <p:pic>
        <p:nvPicPr>
          <p:cNvPr id="6" name="Kuva 5"/>
          <p:cNvPicPr>
            <a:picLocks noChangeAspect="1"/>
          </p:cNvPicPr>
          <p:nvPr/>
        </p:nvPicPr>
        <p:blipFill>
          <a:blip r:embed="rId2"/>
          <a:stretch>
            <a:fillRect/>
          </a:stretch>
        </p:blipFill>
        <p:spPr>
          <a:xfrm>
            <a:off x="457200" y="3501009"/>
            <a:ext cx="3523129" cy="1286322"/>
          </a:xfrm>
          <a:prstGeom prst="rect">
            <a:avLst/>
          </a:prstGeom>
        </p:spPr>
      </p:pic>
      <p:pic>
        <p:nvPicPr>
          <p:cNvPr id="7" name="Kuva 6"/>
          <p:cNvPicPr>
            <a:picLocks noChangeAspect="1"/>
          </p:cNvPicPr>
          <p:nvPr/>
        </p:nvPicPr>
        <p:blipFill>
          <a:blip r:embed="rId3"/>
          <a:stretch>
            <a:fillRect/>
          </a:stretch>
        </p:blipFill>
        <p:spPr>
          <a:xfrm>
            <a:off x="5076056" y="3501009"/>
            <a:ext cx="3067050" cy="2305050"/>
          </a:xfrm>
          <a:prstGeom prst="rect">
            <a:avLst/>
          </a:prstGeom>
        </p:spPr>
      </p:pic>
    </p:spTree>
    <p:extLst>
      <p:ext uri="{BB962C8B-B14F-4D97-AF65-F5344CB8AC3E}">
        <p14:creationId xmlns:p14="http://schemas.microsoft.com/office/powerpoint/2010/main" val="4271116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One common thing to do in </a:t>
            </a:r>
            <a:r>
              <a:rPr lang="en-US" dirty="0" err="1" smtClean="0"/>
              <a:t>JavaScritpt</a:t>
            </a:r>
            <a:r>
              <a:rPr lang="en-US" dirty="0" smtClean="0"/>
              <a:t> is to modify the DOM tree. You can:</a:t>
            </a:r>
          </a:p>
          <a:p>
            <a:pPr lvl="1"/>
            <a:r>
              <a:rPr lang="en-US" dirty="0" smtClean="0"/>
              <a:t>Add new HTML elements dynamically</a:t>
            </a:r>
          </a:p>
          <a:p>
            <a:pPr lvl="1"/>
            <a:r>
              <a:rPr lang="en-US" dirty="0" smtClean="0"/>
              <a:t>Remove elements</a:t>
            </a:r>
          </a:p>
          <a:p>
            <a:pPr lvl="1"/>
            <a:r>
              <a:rPr lang="en-US" dirty="0" smtClean="0"/>
              <a:t>Change position, color, content etc. of element</a:t>
            </a:r>
          </a:p>
          <a:p>
            <a:pPr lvl="1"/>
            <a:r>
              <a:rPr lang="en-US" dirty="0" smtClean="0"/>
              <a:t>Generally speaking dynamically update the web page content.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DOM Manipulation</a:t>
            </a:r>
            <a:endParaRPr lang="en-US" dirty="0"/>
          </a:p>
        </p:txBody>
      </p:sp>
    </p:spTree>
    <p:extLst>
      <p:ext uri="{BB962C8B-B14F-4D97-AF65-F5344CB8AC3E}">
        <p14:creationId xmlns:p14="http://schemas.microsoft.com/office/powerpoint/2010/main" val="3245852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Modifying element content…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DOM Manipulation</a:t>
            </a:r>
          </a:p>
        </p:txBody>
      </p:sp>
      <p:pic>
        <p:nvPicPr>
          <p:cNvPr id="7" name="Kuva 6"/>
          <p:cNvPicPr>
            <a:picLocks noChangeAspect="1"/>
          </p:cNvPicPr>
          <p:nvPr/>
        </p:nvPicPr>
        <p:blipFill>
          <a:blip r:embed="rId2"/>
          <a:stretch>
            <a:fillRect/>
          </a:stretch>
        </p:blipFill>
        <p:spPr>
          <a:xfrm>
            <a:off x="553642" y="2931455"/>
            <a:ext cx="3019425" cy="2324100"/>
          </a:xfrm>
          <a:prstGeom prst="rect">
            <a:avLst/>
          </a:prstGeom>
        </p:spPr>
      </p:pic>
      <p:pic>
        <p:nvPicPr>
          <p:cNvPr id="8" name="Kuva 7"/>
          <p:cNvPicPr>
            <a:picLocks noChangeAspect="1"/>
          </p:cNvPicPr>
          <p:nvPr/>
        </p:nvPicPr>
        <p:blipFill>
          <a:blip r:embed="rId3"/>
          <a:stretch>
            <a:fillRect/>
          </a:stretch>
        </p:blipFill>
        <p:spPr>
          <a:xfrm>
            <a:off x="4572000" y="3645024"/>
            <a:ext cx="4023271" cy="1440520"/>
          </a:xfrm>
          <a:prstGeom prst="rect">
            <a:avLst/>
          </a:prstGeom>
        </p:spPr>
      </p:pic>
      <p:cxnSp>
        <p:nvCxnSpPr>
          <p:cNvPr id="10" name="Suora nuoliyhdysviiva 9"/>
          <p:cNvCxnSpPr/>
          <p:nvPr/>
        </p:nvCxnSpPr>
        <p:spPr>
          <a:xfrm>
            <a:off x="3419872" y="4581128"/>
            <a:ext cx="1296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Kuva 10"/>
          <p:cNvPicPr>
            <a:picLocks noChangeAspect="1"/>
          </p:cNvPicPr>
          <p:nvPr/>
        </p:nvPicPr>
        <p:blipFill>
          <a:blip r:embed="rId4"/>
          <a:stretch>
            <a:fillRect/>
          </a:stretch>
        </p:blipFill>
        <p:spPr>
          <a:xfrm>
            <a:off x="4427984" y="5355726"/>
            <a:ext cx="1371600" cy="933450"/>
          </a:xfrm>
          <a:prstGeom prst="rect">
            <a:avLst/>
          </a:prstGeom>
        </p:spPr>
      </p:pic>
    </p:spTree>
    <p:extLst>
      <p:ext uri="{BB962C8B-B14F-4D97-AF65-F5344CB8AC3E}">
        <p14:creationId xmlns:p14="http://schemas.microsoft.com/office/powerpoint/2010/main" val="1407064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i_material_them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Aaltomuoto">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1167</TotalTime>
  <Words>1885</Words>
  <Application>Microsoft Office PowerPoint</Application>
  <PresentationFormat>Näytössä katseltava diaesitys (4:3)</PresentationFormat>
  <Paragraphs>212</Paragraphs>
  <Slides>38</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38</vt:i4>
      </vt:variant>
    </vt:vector>
  </HeadingPairs>
  <TitlesOfParts>
    <vt:vector size="42" baseType="lpstr">
      <vt:lpstr>Calibri</vt:lpstr>
      <vt:lpstr>Candara</vt:lpstr>
      <vt:lpstr>Symbol</vt:lpstr>
      <vt:lpstr>Opi_material_theme</vt:lpstr>
      <vt:lpstr>JavaScript Basics</vt:lpstr>
      <vt:lpstr>Introduction</vt:lpstr>
      <vt:lpstr>Introduction</vt:lpstr>
      <vt:lpstr>Introduction</vt:lpstr>
      <vt:lpstr>Using JavaScript</vt:lpstr>
      <vt:lpstr>Internal JavaScript</vt:lpstr>
      <vt:lpstr>External Script</vt:lpstr>
      <vt:lpstr>DOM Manipulation</vt:lpstr>
      <vt:lpstr>DOM Manipulation</vt:lpstr>
      <vt:lpstr>DOM Manipulation</vt:lpstr>
      <vt:lpstr>DOM Manipulation</vt:lpstr>
      <vt:lpstr>DOM Manipulation</vt:lpstr>
      <vt:lpstr>DOM Manipulation</vt:lpstr>
      <vt:lpstr>Append Element</vt:lpstr>
      <vt:lpstr>Remove Element</vt:lpstr>
      <vt:lpstr>Event Handling</vt:lpstr>
      <vt:lpstr>Event Handling</vt:lpstr>
      <vt:lpstr>Event Handling</vt:lpstr>
      <vt:lpstr>Event Handling</vt:lpstr>
      <vt:lpstr>JavaScript objects</vt:lpstr>
      <vt:lpstr>JavaScript objects and properties</vt:lpstr>
      <vt:lpstr>JavaScript objects and properties</vt:lpstr>
      <vt:lpstr>Object Literals</vt:lpstr>
      <vt:lpstr>JavaScript Constructor</vt:lpstr>
      <vt:lpstr>JavaScript Constructor</vt:lpstr>
      <vt:lpstr>JavaScript Constructor</vt:lpstr>
      <vt:lpstr>What happens when constructor is called?</vt:lpstr>
      <vt:lpstr>What happens when constructor is called?</vt:lpstr>
      <vt:lpstr>What happens when constructor is called?</vt:lpstr>
      <vt:lpstr>What happens when constructor is called?</vt:lpstr>
      <vt:lpstr>Inheritance</vt:lpstr>
      <vt:lpstr>Inheritance</vt:lpstr>
      <vt:lpstr>Closures</vt:lpstr>
      <vt:lpstr>Closures</vt:lpstr>
      <vt:lpstr> Closures For The Creation Of Private Variables</vt:lpstr>
      <vt:lpstr>Closures For The Creation Of Private Variables</vt:lpstr>
      <vt:lpstr>Closures For The Creation Of Private Variables</vt:lpstr>
      <vt:lpstr>Closures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Course</dc:title>
  <dc:creator>Tiina Seebeck</dc:creator>
  <cp:lastModifiedBy>Opiframe</cp:lastModifiedBy>
  <cp:revision>96</cp:revision>
  <dcterms:created xsi:type="dcterms:W3CDTF">2013-09-11T07:44:34Z</dcterms:created>
  <dcterms:modified xsi:type="dcterms:W3CDTF">2014-10-22T12:30:28Z</dcterms:modified>
</cp:coreProperties>
</file>