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8" r:id="rId3"/>
    <p:sldId id="259" r:id="rId4"/>
    <p:sldId id="260" r:id="rId5"/>
    <p:sldId id="261" r:id="rId6"/>
    <p:sldId id="262" r:id="rId7"/>
    <p:sldId id="263" r:id="rId8"/>
    <p:sldId id="264" r:id="rId9"/>
    <p:sldId id="265" r:id="rId10"/>
    <p:sldId id="312" r:id="rId11"/>
    <p:sldId id="31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6"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B8123-A165-47ED-9C55-C3D9A4DBAD68}" type="datetimeFigureOut">
              <a:rPr lang="fi-FI" smtClean="0"/>
              <a:t>22.10.2014</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6E969E-E6DF-42EF-9F62-F65811C92DC8}" type="slidenum">
              <a:rPr lang="fi-FI" smtClean="0"/>
              <a:t>‹#›</a:t>
            </a:fld>
            <a:endParaRPr lang="fi-FI"/>
          </a:p>
        </p:txBody>
      </p:sp>
    </p:spTree>
    <p:extLst>
      <p:ext uri="{BB962C8B-B14F-4D97-AF65-F5344CB8AC3E}">
        <p14:creationId xmlns:p14="http://schemas.microsoft.com/office/powerpoint/2010/main" val="179548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7DBA9D-E4B6-4518-8786-B9C2F86DE51A}"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8" name="Picture 1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479" y="5512936"/>
            <a:ext cx="2300605" cy="74041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l">
              <a:defRPr/>
            </a:lvl1pPr>
          </a:lstStyle>
          <a:p>
            <a:fld id="{0DD1C434-342C-41CF-89F6-C5FAA9A71CEB}"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7" name="Picture 6"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lgn="l">
              <a:defRPr/>
            </a:lvl1pPr>
          </a:lstStyle>
          <a:p>
            <a:fld id="{0ED5A8FB-7600-4919-883B-12481B4F6CCB}"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13"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060848"/>
            <a:ext cx="8136903" cy="40653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lgn="l">
              <a:defRPr/>
            </a:lvl1pPr>
          </a:lstStyle>
          <a:p>
            <a:fld id="{786339DA-C46F-4C6F-95A3-9379EAD4B9E9}"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sp>
        <p:nvSpPr>
          <p:cNvPr id="7" name="Title 6"/>
          <p:cNvSpPr>
            <a:spLocks noGrp="1"/>
          </p:cNvSpPr>
          <p:nvPr>
            <p:ph type="title"/>
          </p:nvPr>
        </p:nvSpPr>
        <p:spPr/>
        <p:txBody>
          <a:bodyPr/>
          <a:lstStyle/>
          <a:p>
            <a:r>
              <a:rPr lang="en-US" smtClean="0"/>
              <a:t>Click to edit Master title style</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01168" y="4039749"/>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lgn="l">
              <a:defRPr/>
            </a:lvl1pPr>
          </a:lstStyle>
          <a:p>
            <a:fld id="{DDE8EE06-37CE-4589-979F-8BAD7B9A600E}" type="datetime1">
              <a:rPr lang="fi-FI" smtClean="0"/>
              <a:t>22.10.2014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4BC6BB64-21B5-4EBD-AEAC-89E91DB1554E}" type="slidenum">
              <a:rPr lang="fi-FI" smtClean="0"/>
              <a:t>‹#›</a:t>
            </a:fld>
            <a:endParaRPr lang="fi-FI"/>
          </a:p>
        </p:txBody>
      </p:sp>
      <p:pic>
        <p:nvPicPr>
          <p:cNvPr id="15" name="Picture 14"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lgn="l">
              <a:defRPr/>
            </a:lvl1pPr>
          </a:lstStyle>
          <a:p>
            <a:fld id="{17D99144-C526-494B-B7FE-18E55CA793B3}"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9" name="Content Placeholder 8"/>
          <p:cNvSpPr>
            <a:spLocks noGrp="1"/>
          </p:cNvSpPr>
          <p:nvPr>
            <p:ph sz="quarter" idx="13"/>
          </p:nvPr>
        </p:nvSpPr>
        <p:spPr>
          <a:xfrm>
            <a:off x="539552" y="2060848"/>
            <a:ext cx="3959295"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4008" y="2060848"/>
            <a:ext cx="3823336" cy="4065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132857"/>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2852936"/>
            <a:ext cx="3820055"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132856"/>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52936"/>
            <a:ext cx="3822192" cy="3273227"/>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lgn="l">
              <a:defRPr/>
            </a:lvl1pPr>
          </a:lstStyle>
          <a:p>
            <a:fld id="{E2F92E3A-C1B1-4FA0-AB14-E082E2685DC2}" type="datetime1">
              <a:rPr lang="fi-FI" smtClean="0"/>
              <a:t>22.10.2014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4BC6BB64-21B5-4EBD-AEAC-89E91DB1554E}" type="slidenum">
              <a:rPr lang="fi-FI" smtClean="0"/>
              <a:t>‹#›</a:t>
            </a:fld>
            <a:endParaRPr lang="fi-FI"/>
          </a:p>
        </p:txBody>
      </p:sp>
      <p:pic>
        <p:nvPicPr>
          <p:cNvPr id="10" name="Picture 9"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fld id="{21167F19-C9AE-4D99-81D4-E387C66372F9}" type="datetime1">
              <a:rPr lang="fi-FI" smtClean="0"/>
              <a:t>22.10.2014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4BC6BB64-21B5-4EBD-AEAC-89E91DB1554E}" type="slidenum">
              <a:rPr lang="fi-FI" smtClean="0"/>
              <a:t>‹#›</a:t>
            </a:fld>
            <a:endParaRPr lang="fi-FI"/>
          </a:p>
        </p:txBody>
      </p:sp>
      <p:pic>
        <p:nvPicPr>
          <p:cNvPr id="6" name="Picture 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lvl1pPr algn="l">
              <a:defRPr/>
            </a:lvl1pPr>
          </a:lstStyle>
          <a:p>
            <a:fld id="{E3C8B590-F809-4880-A511-D394916220E8}" type="datetime1">
              <a:rPr lang="fi-FI" smtClean="0"/>
              <a:t>22.10.2014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4BC6BB64-21B5-4EBD-AEAC-89E91DB1554E}" type="slidenum">
              <a:rPr lang="fi-FI" smtClean="0"/>
              <a:t>‹#›</a:t>
            </a:fld>
            <a:endParaRPr lang="fi-FI"/>
          </a:p>
        </p:txBody>
      </p:sp>
      <p:pic>
        <p:nvPicPr>
          <p:cNvPr id="13" name="Picture 12"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tsikollinen sisältö">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lgn="l">
              <a:defRPr/>
            </a:lvl1pPr>
          </a:lstStyle>
          <a:p>
            <a:fld id="{3363C4C5-2E4E-4839-9FB9-FA0460CC2E24}"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tsikollinen kuva">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lgn="l">
              <a:defRPr/>
            </a:lvl1pPr>
          </a:lstStyle>
          <a:p>
            <a:fld id="{C4CAF184-C661-41D6-A7AB-1B2872D71EF1}" type="datetime1">
              <a:rPr lang="fi-FI" smtClean="0"/>
              <a:t>22.10.2014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4BC6BB64-21B5-4EBD-AEAC-89E91DB1554E}" type="slidenum">
              <a:rPr lang="fi-FI" smtClean="0"/>
              <a:t>‹#›</a:t>
            </a:fld>
            <a:endParaRPr lang="fi-FI"/>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15" descr="vaaka_opiframe_logo_rgb.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i-FI" smtClean="0"/>
              <a:t>Muokkaa perustyyl. napsautt.</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l">
              <a:defRPr sz="1000">
                <a:solidFill>
                  <a:schemeClr val="tx2"/>
                </a:solidFill>
              </a:defRPr>
            </a:lvl1pPr>
          </a:lstStyle>
          <a:p>
            <a:fld id="{547E3534-5B45-47CB-9862-2AC10FB9400A}" type="datetime1">
              <a:rPr lang="fi-FI" smtClean="0"/>
              <a:t>22.10.2014</a:t>
            </a:fld>
            <a:endParaRPr lang="fi-FI"/>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fi-FI"/>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BC6BB64-21B5-4EBD-AEAC-89E91DB1554E}" type="slidenum">
              <a:rPr lang="fi-FI" smtClean="0"/>
              <a:t>‹#›</a:t>
            </a:fld>
            <a:endParaRPr lang="fi-FI"/>
          </a:p>
        </p:txBody>
      </p:sp>
      <p:sp>
        <p:nvSpPr>
          <p:cNvPr id="3" name="Text Placeholder 2"/>
          <p:cNvSpPr>
            <a:spLocks noGrp="1"/>
          </p:cNvSpPr>
          <p:nvPr>
            <p:ph type="body" idx="1"/>
          </p:nvPr>
        </p:nvSpPr>
        <p:spPr>
          <a:xfrm>
            <a:off x="211665" y="1824466"/>
            <a:ext cx="8464791" cy="4301697"/>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pic>
        <p:nvPicPr>
          <p:cNvPr id="15" name="Picture 14" descr="vaaka_opiframe_logo_rgb.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68344" y="6381328"/>
            <a:ext cx="1275715" cy="25019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CSS3 and </a:t>
            </a:r>
            <a:r>
              <a:rPr lang="en-US" dirty="0" err="1" smtClean="0">
                <a:solidFill>
                  <a:schemeClr val="bg1"/>
                </a:solidFill>
              </a:rPr>
              <a:t>Layouting</a:t>
            </a:r>
            <a:endParaRPr lang="fi-FI" dirty="0"/>
          </a:p>
        </p:txBody>
      </p:sp>
      <p:sp>
        <p:nvSpPr>
          <p:cNvPr id="3" name="Subtitle 2"/>
          <p:cNvSpPr>
            <a:spLocks noGrp="1"/>
          </p:cNvSpPr>
          <p:nvPr>
            <p:ph type="subTitle" idx="1"/>
          </p:nvPr>
        </p:nvSpPr>
        <p:spPr/>
        <p:txBody>
          <a:bodyPr/>
          <a:lstStyle/>
          <a:p>
            <a:r>
              <a:rPr lang="fi-FI" dirty="0" smtClean="0">
                <a:solidFill>
                  <a:schemeClr val="bg1"/>
                </a:solidFill>
              </a:rPr>
              <a:t>Markus Veijola</a:t>
            </a:r>
            <a:r>
              <a:rPr lang="fi-FI" dirty="0">
                <a:solidFill>
                  <a:schemeClr val="bg1"/>
                </a:solidFill>
              </a:rPr>
              <a:t/>
            </a:r>
            <a:br>
              <a:rPr lang="fi-FI" dirty="0">
                <a:solidFill>
                  <a:schemeClr val="bg1"/>
                </a:solidFill>
              </a:rPr>
            </a:br>
            <a:r>
              <a:rPr lang="fi-FI" sz="2400" dirty="0" err="1" smtClean="0">
                <a:solidFill>
                  <a:schemeClr val="bg1"/>
                </a:solidFill>
              </a:rPr>
              <a:t>March</a:t>
            </a:r>
            <a:r>
              <a:rPr lang="fi-FI" sz="2400" dirty="0" smtClean="0">
                <a:solidFill>
                  <a:schemeClr val="bg1"/>
                </a:solidFill>
              </a:rPr>
              <a:t> 2014</a:t>
            </a:r>
            <a:endParaRPr lang="fi-FI" dirty="0"/>
          </a:p>
        </p:txBody>
      </p:sp>
      <p:sp>
        <p:nvSpPr>
          <p:cNvPr id="4" name="Date Placeholder 3"/>
          <p:cNvSpPr>
            <a:spLocks noGrp="1"/>
          </p:cNvSpPr>
          <p:nvPr>
            <p:ph type="dt" sz="half" idx="10"/>
          </p:nvPr>
        </p:nvSpPr>
        <p:spPr/>
        <p:txBody>
          <a:bodyPr/>
          <a:lstStyle/>
          <a:p>
            <a:fld id="{4691B1D1-5A08-4681-9A72-9B2DED367437}" type="datetime1">
              <a:rPr lang="fi-FI" smtClean="0"/>
              <a:t>22.10.2014</a:t>
            </a:fld>
            <a:endParaRPr lang="fi-FI"/>
          </a:p>
        </p:txBody>
      </p:sp>
      <p:sp>
        <p:nvSpPr>
          <p:cNvPr id="5" name="Footer Placeholder 4"/>
          <p:cNvSpPr>
            <a:spLocks noGrp="1"/>
          </p:cNvSpPr>
          <p:nvPr>
            <p:ph type="ftr" sz="quarter" idx="11"/>
          </p:nvPr>
        </p:nvSpPr>
        <p:spPr/>
        <p:txBody>
          <a:bodyPr/>
          <a:lstStyle/>
          <a:p>
            <a:r>
              <a:rPr lang="fi-FI" dirty="0" smtClean="0"/>
              <a:t>Markus.veijola@opiframe.com</a:t>
            </a:r>
            <a:endParaRPr lang="fi-FI" dirty="0"/>
          </a:p>
        </p:txBody>
      </p:sp>
    </p:spTree>
    <p:extLst>
      <p:ext uri="{BB962C8B-B14F-4D97-AF65-F5344CB8AC3E}">
        <p14:creationId xmlns:p14="http://schemas.microsoft.com/office/powerpoint/2010/main" val="78869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CSS3 introduces also new “box” value for display property and bunch of new properties related to that. Next we see how we can use this new value to create flexible Box Layout Module.</a:t>
            </a:r>
          </a:p>
          <a:p>
            <a:r>
              <a:rPr lang="en-US" dirty="0" smtClean="0"/>
              <a:t>Using box layout you can layout elements in column vertically or horizontally.</a:t>
            </a:r>
          </a:p>
          <a:p>
            <a:r>
              <a:rPr lang="en-US" dirty="0" smtClean="0"/>
              <a:t>Next example demonstrates this.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Display property</a:t>
            </a:r>
          </a:p>
        </p:txBody>
      </p:sp>
    </p:spTree>
    <p:extLst>
      <p:ext uri="{BB962C8B-B14F-4D97-AF65-F5344CB8AC3E}">
        <p14:creationId xmlns:p14="http://schemas.microsoft.com/office/powerpoint/2010/main" val="394353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Layout horizontally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pic>
        <p:nvPicPr>
          <p:cNvPr id="6" name="Kuva 5"/>
          <p:cNvPicPr>
            <a:picLocks noChangeAspect="1"/>
          </p:cNvPicPr>
          <p:nvPr/>
        </p:nvPicPr>
        <p:blipFill>
          <a:blip r:embed="rId2"/>
          <a:stretch>
            <a:fillRect/>
          </a:stretch>
        </p:blipFill>
        <p:spPr>
          <a:xfrm>
            <a:off x="307922" y="2451895"/>
            <a:ext cx="1779061" cy="3968675"/>
          </a:xfrm>
          <a:prstGeom prst="rect">
            <a:avLst/>
          </a:prstGeom>
        </p:spPr>
      </p:pic>
      <p:pic>
        <p:nvPicPr>
          <p:cNvPr id="7" name="Kuva 6"/>
          <p:cNvPicPr>
            <a:picLocks noChangeAspect="1"/>
          </p:cNvPicPr>
          <p:nvPr/>
        </p:nvPicPr>
        <p:blipFill>
          <a:blip r:embed="rId3"/>
          <a:stretch>
            <a:fillRect/>
          </a:stretch>
        </p:blipFill>
        <p:spPr>
          <a:xfrm>
            <a:off x="2411760" y="3746192"/>
            <a:ext cx="2847975" cy="1209675"/>
          </a:xfrm>
          <a:prstGeom prst="rect">
            <a:avLst/>
          </a:prstGeom>
        </p:spPr>
      </p:pic>
      <p:pic>
        <p:nvPicPr>
          <p:cNvPr id="8" name="Kuva 7"/>
          <p:cNvPicPr>
            <a:picLocks noChangeAspect="1"/>
          </p:cNvPicPr>
          <p:nvPr/>
        </p:nvPicPr>
        <p:blipFill>
          <a:blip r:embed="rId4"/>
          <a:stretch>
            <a:fillRect/>
          </a:stretch>
        </p:blipFill>
        <p:spPr>
          <a:xfrm>
            <a:off x="4355976" y="2421150"/>
            <a:ext cx="4248471" cy="1499460"/>
          </a:xfrm>
          <a:prstGeom prst="rect">
            <a:avLst/>
          </a:prstGeom>
        </p:spPr>
      </p:pic>
    </p:spTree>
    <p:extLst>
      <p:ext uri="{BB962C8B-B14F-4D97-AF65-F5344CB8AC3E}">
        <p14:creationId xmlns:p14="http://schemas.microsoft.com/office/powerpoint/2010/main" val="265972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sz="2000" dirty="0"/>
              <a:t>The margin clears an area around an element (outside the border). The margin does not have a background color, and is completely transparent.</a:t>
            </a:r>
          </a:p>
          <a:p>
            <a:r>
              <a:rPr lang="en-US" sz="2000" dirty="0"/>
              <a:t>The top, right, bottom, and left margin can be changed independently using separate properties. A shorthand margin property can also be used, to change all margins at once</a:t>
            </a:r>
            <a:r>
              <a:rPr lang="en-US" sz="2000" dirty="0" smtClean="0"/>
              <a:t>.</a:t>
            </a:r>
          </a:p>
          <a:p>
            <a:r>
              <a:rPr lang="en-US" sz="2000" dirty="0" smtClean="0"/>
              <a:t>To be short: margin is for setting </a:t>
            </a:r>
            <a:r>
              <a:rPr lang="en-US" sz="2000" b="1" dirty="0" smtClean="0"/>
              <a:t>space between html elements</a:t>
            </a:r>
            <a:r>
              <a:rPr lang="en-US" sz="2000" dirty="0" smtClean="0"/>
              <a:t>.</a:t>
            </a:r>
            <a:endParaRPr lang="en-US" sz="2000" dirty="0"/>
          </a:p>
          <a:p>
            <a:pPr marL="0" indent="0">
              <a:buNone/>
            </a:pP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smtClean="0"/>
              <a:t>Margin</a:t>
            </a:r>
            <a:endParaRPr lang="en-US" dirty="0"/>
          </a:p>
        </p:txBody>
      </p:sp>
      <p:pic>
        <p:nvPicPr>
          <p:cNvPr id="6" name="Kuva 5"/>
          <p:cNvPicPr>
            <a:picLocks noChangeAspect="1"/>
          </p:cNvPicPr>
          <p:nvPr/>
        </p:nvPicPr>
        <p:blipFill>
          <a:blip r:embed="rId2"/>
          <a:stretch>
            <a:fillRect/>
          </a:stretch>
        </p:blipFill>
        <p:spPr>
          <a:xfrm>
            <a:off x="2771800" y="4438695"/>
            <a:ext cx="3456384" cy="2367018"/>
          </a:xfrm>
          <a:prstGeom prst="rect">
            <a:avLst/>
          </a:prstGeom>
        </p:spPr>
      </p:pic>
    </p:spTree>
    <p:extLst>
      <p:ext uri="{BB962C8B-B14F-4D97-AF65-F5344CB8AC3E}">
        <p14:creationId xmlns:p14="http://schemas.microsoft.com/office/powerpoint/2010/main" val="3633535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Example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smtClean="0"/>
              <a:t>Three ways of margin</a:t>
            </a:r>
            <a:endParaRPr lang="en-US" dirty="0"/>
          </a:p>
        </p:txBody>
      </p:sp>
      <p:pic>
        <p:nvPicPr>
          <p:cNvPr id="6" name="Kuva 5"/>
          <p:cNvPicPr>
            <a:picLocks noChangeAspect="1"/>
          </p:cNvPicPr>
          <p:nvPr/>
        </p:nvPicPr>
        <p:blipFill>
          <a:blip r:embed="rId2"/>
          <a:stretch>
            <a:fillRect/>
          </a:stretch>
        </p:blipFill>
        <p:spPr>
          <a:xfrm>
            <a:off x="1115616" y="2924944"/>
            <a:ext cx="6239609" cy="2694980"/>
          </a:xfrm>
          <a:prstGeom prst="rect">
            <a:avLst/>
          </a:prstGeom>
        </p:spPr>
      </p:pic>
    </p:spTree>
    <p:extLst>
      <p:ext uri="{BB962C8B-B14F-4D97-AF65-F5344CB8AC3E}">
        <p14:creationId xmlns:p14="http://schemas.microsoft.com/office/powerpoint/2010/main" val="403565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Sometimes we want to center i.e. text or picture in center of the reserved space for element. This can be done by setting the margin property to value auto. What we have to remember is that you HAVE to set the width property of element also.</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smtClean="0"/>
              <a:t>Centering with margin</a:t>
            </a:r>
            <a:endParaRPr lang="en-US" dirty="0"/>
          </a:p>
        </p:txBody>
      </p:sp>
    </p:spTree>
    <p:extLst>
      <p:ext uri="{BB962C8B-B14F-4D97-AF65-F5344CB8AC3E}">
        <p14:creationId xmlns:p14="http://schemas.microsoft.com/office/powerpoint/2010/main" val="3390660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 centering.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Centering with margin</a:t>
            </a:r>
          </a:p>
        </p:txBody>
      </p:sp>
      <p:pic>
        <p:nvPicPr>
          <p:cNvPr id="6" name="Kuva 5"/>
          <p:cNvPicPr>
            <a:picLocks noChangeAspect="1"/>
          </p:cNvPicPr>
          <p:nvPr/>
        </p:nvPicPr>
        <p:blipFill>
          <a:blip r:embed="rId2"/>
          <a:stretch>
            <a:fillRect/>
          </a:stretch>
        </p:blipFill>
        <p:spPr>
          <a:xfrm>
            <a:off x="457200" y="2898117"/>
            <a:ext cx="2724150" cy="2390775"/>
          </a:xfrm>
          <a:prstGeom prst="rect">
            <a:avLst/>
          </a:prstGeom>
        </p:spPr>
      </p:pic>
      <p:pic>
        <p:nvPicPr>
          <p:cNvPr id="7" name="Kuva 6"/>
          <p:cNvPicPr>
            <a:picLocks noChangeAspect="1"/>
          </p:cNvPicPr>
          <p:nvPr/>
        </p:nvPicPr>
        <p:blipFill>
          <a:blip r:embed="rId3"/>
          <a:stretch>
            <a:fillRect/>
          </a:stretch>
        </p:blipFill>
        <p:spPr>
          <a:xfrm>
            <a:off x="3939157" y="2618253"/>
            <a:ext cx="4819650" cy="2676525"/>
          </a:xfrm>
          <a:prstGeom prst="rect">
            <a:avLst/>
          </a:prstGeom>
        </p:spPr>
      </p:pic>
    </p:spTree>
    <p:extLst>
      <p:ext uri="{BB962C8B-B14F-4D97-AF65-F5344CB8AC3E}">
        <p14:creationId xmlns:p14="http://schemas.microsoft.com/office/powerpoint/2010/main" val="37031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Note the changes in style…</a:t>
            </a:r>
          </a:p>
          <a:p>
            <a:r>
              <a:rPr lang="en-US" dirty="0"/>
              <a:t>The element will take up the width you specify, then the remaining space will be split evenly between the two </a:t>
            </a:r>
            <a:r>
              <a:rPr lang="en-US" dirty="0" smtClean="0"/>
              <a:t>margins.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Centering with margin</a:t>
            </a:r>
          </a:p>
        </p:txBody>
      </p:sp>
      <p:pic>
        <p:nvPicPr>
          <p:cNvPr id="6" name="Kuva 5"/>
          <p:cNvPicPr>
            <a:picLocks noChangeAspect="1"/>
          </p:cNvPicPr>
          <p:nvPr/>
        </p:nvPicPr>
        <p:blipFill>
          <a:blip r:embed="rId2"/>
          <a:stretch>
            <a:fillRect/>
          </a:stretch>
        </p:blipFill>
        <p:spPr>
          <a:xfrm>
            <a:off x="457200" y="4221088"/>
            <a:ext cx="2219325" cy="1038225"/>
          </a:xfrm>
          <a:prstGeom prst="rect">
            <a:avLst/>
          </a:prstGeom>
        </p:spPr>
      </p:pic>
      <p:pic>
        <p:nvPicPr>
          <p:cNvPr id="7" name="Kuva 6"/>
          <p:cNvPicPr>
            <a:picLocks noChangeAspect="1"/>
          </p:cNvPicPr>
          <p:nvPr/>
        </p:nvPicPr>
        <p:blipFill>
          <a:blip r:embed="rId3"/>
          <a:stretch>
            <a:fillRect/>
          </a:stretch>
        </p:blipFill>
        <p:spPr>
          <a:xfrm>
            <a:off x="3851920" y="4341257"/>
            <a:ext cx="4330452" cy="918056"/>
          </a:xfrm>
          <a:prstGeom prst="rect">
            <a:avLst/>
          </a:prstGeom>
        </p:spPr>
      </p:pic>
    </p:spTree>
    <p:extLst>
      <p:ext uri="{BB962C8B-B14F-4D97-AF65-F5344CB8AC3E}">
        <p14:creationId xmlns:p14="http://schemas.microsoft.com/office/powerpoint/2010/main" val="361956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a:xfrm>
            <a:off x="580837" y="2060142"/>
            <a:ext cx="8136903" cy="4065315"/>
          </a:xfrm>
        </p:spPr>
        <p:txBody>
          <a:bodyPr/>
          <a:lstStyle/>
          <a:p>
            <a:r>
              <a:rPr lang="en-US" dirty="0"/>
              <a:t>The problem:The only problem occurs when the browser window is narrower than the width of your element. The browser resolves this by creating a horizontal scrollbar on the page</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Centering with margin</a:t>
            </a:r>
          </a:p>
        </p:txBody>
      </p:sp>
      <p:pic>
        <p:nvPicPr>
          <p:cNvPr id="6" name="Kuva 5"/>
          <p:cNvPicPr>
            <a:picLocks noChangeAspect="1"/>
          </p:cNvPicPr>
          <p:nvPr/>
        </p:nvPicPr>
        <p:blipFill>
          <a:blip r:embed="rId2"/>
          <a:stretch>
            <a:fillRect/>
          </a:stretch>
        </p:blipFill>
        <p:spPr>
          <a:xfrm>
            <a:off x="3347864" y="3429000"/>
            <a:ext cx="3209925" cy="2571750"/>
          </a:xfrm>
          <a:prstGeom prst="rect">
            <a:avLst/>
          </a:prstGeom>
        </p:spPr>
      </p:pic>
      <p:sp>
        <p:nvSpPr>
          <p:cNvPr id="7" name="Nuoli oikealle 6"/>
          <p:cNvSpPr/>
          <p:nvPr/>
        </p:nvSpPr>
        <p:spPr>
          <a:xfrm>
            <a:off x="2411760" y="5373216"/>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809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Solution: Use max-width property instead of width!</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lstStyle/>
          <a:p>
            <a:r>
              <a:rPr lang="en-US" dirty="0"/>
              <a:t>Centering with margin</a:t>
            </a:r>
          </a:p>
        </p:txBody>
      </p:sp>
      <p:pic>
        <p:nvPicPr>
          <p:cNvPr id="6" name="Kuva 5"/>
          <p:cNvPicPr>
            <a:picLocks noChangeAspect="1"/>
          </p:cNvPicPr>
          <p:nvPr/>
        </p:nvPicPr>
        <p:blipFill>
          <a:blip r:embed="rId2"/>
          <a:stretch>
            <a:fillRect/>
          </a:stretch>
        </p:blipFill>
        <p:spPr>
          <a:xfrm>
            <a:off x="5427971" y="2564904"/>
            <a:ext cx="3286125" cy="3305175"/>
          </a:xfrm>
          <a:prstGeom prst="rect">
            <a:avLst/>
          </a:prstGeom>
        </p:spPr>
      </p:pic>
      <p:pic>
        <p:nvPicPr>
          <p:cNvPr id="7" name="Kuva 6"/>
          <p:cNvPicPr>
            <a:picLocks noChangeAspect="1"/>
          </p:cNvPicPr>
          <p:nvPr/>
        </p:nvPicPr>
        <p:blipFill>
          <a:blip r:embed="rId3"/>
          <a:stretch>
            <a:fillRect/>
          </a:stretch>
        </p:blipFill>
        <p:spPr>
          <a:xfrm>
            <a:off x="683567" y="2882384"/>
            <a:ext cx="2696087" cy="1266696"/>
          </a:xfrm>
          <a:prstGeom prst="rect">
            <a:avLst/>
          </a:prstGeom>
        </p:spPr>
      </p:pic>
      <p:cxnSp>
        <p:nvCxnSpPr>
          <p:cNvPr id="9" name="Suora nuoliyhdysviiva 8"/>
          <p:cNvCxnSpPr/>
          <p:nvPr/>
        </p:nvCxnSpPr>
        <p:spPr>
          <a:xfrm>
            <a:off x="3379654" y="5517232"/>
            <a:ext cx="15523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iruutu 9"/>
          <p:cNvSpPr txBox="1"/>
          <p:nvPr/>
        </p:nvSpPr>
        <p:spPr>
          <a:xfrm>
            <a:off x="231195" y="4618872"/>
            <a:ext cx="4932477" cy="646331"/>
          </a:xfrm>
          <a:prstGeom prst="rect">
            <a:avLst/>
          </a:prstGeom>
          <a:noFill/>
        </p:spPr>
        <p:txBody>
          <a:bodyPr wrap="square" rtlCol="0">
            <a:spAutoFit/>
          </a:bodyPr>
          <a:lstStyle/>
          <a:p>
            <a:r>
              <a:rPr lang="en-US" dirty="0"/>
              <a:t>No scrollbar! improve the browser's handling of small windows. </a:t>
            </a:r>
            <a:r>
              <a:rPr lang="en-US" dirty="0" smtClean="0"/>
              <a:t>Makes </a:t>
            </a:r>
            <a:r>
              <a:rPr lang="en-US" dirty="0"/>
              <a:t>a site usable on mobile. </a:t>
            </a:r>
          </a:p>
        </p:txBody>
      </p:sp>
    </p:spTree>
    <p:extLst>
      <p:ext uri="{BB962C8B-B14F-4D97-AF65-F5344CB8AC3E}">
        <p14:creationId xmlns:p14="http://schemas.microsoft.com/office/powerpoint/2010/main" val="239493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All HTML elements can be considered as boxes</a:t>
            </a:r>
            <a:r>
              <a:rPr lang="en-US" dirty="0" smtClean="0"/>
              <a:t>. They contain a border (by default an invisible one but it is still there), some margin, padding and the actual content.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fi-FI" b="1" dirty="0" smtClean="0"/>
              <a:t>The </a:t>
            </a:r>
            <a:r>
              <a:rPr lang="fi-FI" b="1" dirty="0"/>
              <a:t>box model</a:t>
            </a:r>
            <a:br>
              <a:rPr lang="fi-FI" b="1" dirty="0"/>
            </a:br>
            <a:endParaRPr lang="en-US" dirty="0"/>
          </a:p>
        </p:txBody>
      </p:sp>
      <p:pic>
        <p:nvPicPr>
          <p:cNvPr id="8" name="Kuva 7"/>
          <p:cNvPicPr>
            <a:picLocks noChangeAspect="1"/>
          </p:cNvPicPr>
          <p:nvPr/>
        </p:nvPicPr>
        <p:blipFill>
          <a:blip r:embed="rId2"/>
          <a:stretch>
            <a:fillRect/>
          </a:stretch>
        </p:blipFill>
        <p:spPr>
          <a:xfrm>
            <a:off x="1947888" y="3354388"/>
            <a:ext cx="5095875" cy="2771775"/>
          </a:xfrm>
          <a:prstGeom prst="rect">
            <a:avLst/>
          </a:prstGeom>
        </p:spPr>
      </p:pic>
    </p:spTree>
    <p:extLst>
      <p:ext uri="{BB962C8B-B14F-4D97-AF65-F5344CB8AC3E}">
        <p14:creationId xmlns:p14="http://schemas.microsoft.com/office/powerpoint/2010/main" val="22695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Designing the layout for your web application can be a daunting job.</a:t>
            </a:r>
          </a:p>
          <a:p>
            <a:r>
              <a:rPr lang="en-US" dirty="0" smtClean="0"/>
              <a:t>There are few fundamental layout styles that are recommended to be used. Still while there are, you need to build that layout and maybe tweak it to your own needs.</a:t>
            </a:r>
          </a:p>
          <a:p>
            <a:r>
              <a:rPr lang="en-US" dirty="0" smtClean="0"/>
              <a:t>CSS offers few attributes how we can affect to position, size, visibility and usability of our HTML elements, but they come with a bunch of rules and caveat.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421314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92500" lnSpcReduction="20000"/>
          </a:bodyPr>
          <a:lstStyle/>
          <a:p>
            <a:r>
              <a:rPr lang="en-US" dirty="0" smtClean="0"/>
              <a:t>There are few things you should know about the box-model especially if you define a width for some element.</a:t>
            </a:r>
          </a:p>
          <a:p>
            <a:r>
              <a:rPr lang="en-US" dirty="0"/>
              <a:t>When you set the width of an element, the element can actually appear bigger than what you set: the element's border and padding will stretch out the element beyond the specified width. </a:t>
            </a:r>
            <a:endParaRPr lang="en-US" dirty="0" smtClean="0"/>
          </a:p>
          <a:p>
            <a:r>
              <a:rPr lang="en-US" dirty="0" smtClean="0"/>
              <a:t>This means that if you set child element width to be 100% and then define some margin and padding for it -&gt; child becomes bigger than parent. </a:t>
            </a:r>
          </a:p>
          <a:p>
            <a:r>
              <a:rPr lang="en-US" dirty="0"/>
              <a:t>Remember that any height or width does NOT include paddings, margins and border widths. And large content could push a box wider than what is was set for</a:t>
            </a:r>
            <a:r>
              <a:rPr lang="en-US" dirty="0" smtClean="0"/>
              <a:t>.</a:t>
            </a:r>
          </a:p>
          <a:p>
            <a:r>
              <a:rPr lang="en-US" dirty="0" smtClean="0"/>
              <a:t>You can also use this property in parent element to avoid annoying affects: </a:t>
            </a:r>
            <a:r>
              <a:rPr lang="en-US" b="1" dirty="0" err="1" smtClean="0"/>
              <a:t>overflow:hidden</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fi-FI" b="1" dirty="0"/>
              <a:t>The box model</a:t>
            </a:r>
            <a:br>
              <a:rPr lang="fi-FI" b="1" dirty="0"/>
            </a:br>
            <a:endParaRPr lang="en-US" dirty="0"/>
          </a:p>
        </p:txBody>
      </p:sp>
    </p:spTree>
    <p:extLst>
      <p:ext uri="{BB962C8B-B14F-4D97-AF65-F5344CB8AC3E}">
        <p14:creationId xmlns:p14="http://schemas.microsoft.com/office/powerpoint/2010/main" val="2352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See this example where we have two elements with the same width, but they appear to be different size when rendered on the screen…</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dirty="0"/>
          </a:p>
        </p:txBody>
      </p:sp>
      <p:sp>
        <p:nvSpPr>
          <p:cNvPr id="4" name="Alatunnisteen paikkamerkki 3"/>
          <p:cNvSpPr>
            <a:spLocks noGrp="1"/>
          </p:cNvSpPr>
          <p:nvPr>
            <p:ph type="ftr" sz="quarter" idx="11"/>
          </p:nvPr>
        </p:nvSpPr>
        <p:spPr/>
        <p:txBody>
          <a:bodyPr/>
          <a:lstStyle/>
          <a:p>
            <a:endParaRPr lang="fi-FI" dirty="0"/>
          </a:p>
        </p:txBody>
      </p:sp>
      <p:sp>
        <p:nvSpPr>
          <p:cNvPr id="5" name="Otsikko 4"/>
          <p:cNvSpPr>
            <a:spLocks noGrp="1"/>
          </p:cNvSpPr>
          <p:nvPr>
            <p:ph type="title"/>
          </p:nvPr>
        </p:nvSpPr>
        <p:spPr/>
        <p:txBody>
          <a:bodyPr>
            <a:normAutofit fontScale="90000"/>
          </a:bodyPr>
          <a:lstStyle/>
          <a:p>
            <a:r>
              <a:rPr lang="fi-FI" b="1" dirty="0"/>
              <a:t>The box </a:t>
            </a:r>
            <a:r>
              <a:rPr lang="fi-FI" b="1" dirty="0" err="1"/>
              <a:t>model</a:t>
            </a:r>
            <a:r>
              <a:rPr lang="fi-FI" b="1" dirty="0"/>
              <a:t/>
            </a:r>
            <a:br>
              <a:rPr lang="fi-FI" b="1" dirty="0"/>
            </a:br>
            <a:endParaRPr lang="en-US" dirty="0"/>
          </a:p>
        </p:txBody>
      </p:sp>
      <p:pic>
        <p:nvPicPr>
          <p:cNvPr id="6" name="Kuva 5"/>
          <p:cNvPicPr>
            <a:picLocks noChangeAspect="1"/>
          </p:cNvPicPr>
          <p:nvPr/>
        </p:nvPicPr>
        <p:blipFill>
          <a:blip r:embed="rId2"/>
          <a:stretch>
            <a:fillRect/>
          </a:stretch>
        </p:blipFill>
        <p:spPr>
          <a:xfrm>
            <a:off x="323528" y="3284984"/>
            <a:ext cx="2243058" cy="3459485"/>
          </a:xfrm>
          <a:prstGeom prst="rect">
            <a:avLst/>
          </a:prstGeom>
        </p:spPr>
      </p:pic>
      <p:pic>
        <p:nvPicPr>
          <p:cNvPr id="7" name="Kuva 6"/>
          <p:cNvPicPr>
            <a:picLocks noChangeAspect="1"/>
          </p:cNvPicPr>
          <p:nvPr/>
        </p:nvPicPr>
        <p:blipFill>
          <a:blip r:embed="rId3"/>
          <a:stretch>
            <a:fillRect/>
          </a:stretch>
        </p:blipFill>
        <p:spPr>
          <a:xfrm>
            <a:off x="3980329" y="4150992"/>
            <a:ext cx="3971925" cy="1685925"/>
          </a:xfrm>
          <a:prstGeom prst="rect">
            <a:avLst/>
          </a:prstGeom>
        </p:spPr>
      </p:pic>
    </p:spTree>
    <p:extLst>
      <p:ext uri="{BB962C8B-B14F-4D97-AF65-F5344CB8AC3E}">
        <p14:creationId xmlns:p14="http://schemas.microsoft.com/office/powerpoint/2010/main" val="151187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previous problem can be solved by using simple math</a:t>
            </a:r>
            <a:r>
              <a:rPr lang="en-US" dirty="0"/>
              <a:t>, just subtracting out the padding and </a:t>
            </a:r>
            <a:r>
              <a:rPr lang="en-US" dirty="0" smtClean="0"/>
              <a:t>border from width.</a:t>
            </a:r>
          </a:p>
          <a:p>
            <a:r>
              <a:rPr lang="en-US" dirty="0" smtClean="0"/>
              <a:t>CSS3 introduces </a:t>
            </a:r>
            <a:r>
              <a:rPr lang="en-US" dirty="0" smtClean="0"/>
              <a:t>also new property called box-sizing that was created just for this problem.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b="1" dirty="0" err="1"/>
              <a:t>The</a:t>
            </a:r>
            <a:r>
              <a:rPr lang="fi-FI" b="1" dirty="0"/>
              <a:t> box </a:t>
            </a:r>
            <a:r>
              <a:rPr lang="fi-FI" b="1" dirty="0" err="1"/>
              <a:t>model</a:t>
            </a:r>
            <a:endParaRPr lang="en-US" dirty="0"/>
          </a:p>
        </p:txBody>
      </p:sp>
    </p:spTree>
    <p:extLst>
      <p:ext uri="{BB962C8B-B14F-4D97-AF65-F5344CB8AC3E}">
        <p14:creationId xmlns:p14="http://schemas.microsoft.com/office/powerpoint/2010/main" val="283262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b="1" dirty="0" err="1"/>
              <a:t>The</a:t>
            </a:r>
            <a:r>
              <a:rPr lang="fi-FI" b="1" dirty="0"/>
              <a:t> box </a:t>
            </a:r>
            <a:r>
              <a:rPr lang="fi-FI" b="1" dirty="0" err="1"/>
              <a:t>model</a:t>
            </a:r>
            <a:endParaRPr lang="en-US" dirty="0"/>
          </a:p>
        </p:txBody>
      </p:sp>
      <p:pic>
        <p:nvPicPr>
          <p:cNvPr id="6" name="Kuva 5"/>
          <p:cNvPicPr>
            <a:picLocks noChangeAspect="1"/>
          </p:cNvPicPr>
          <p:nvPr/>
        </p:nvPicPr>
        <p:blipFill>
          <a:blip r:embed="rId2"/>
          <a:stretch>
            <a:fillRect/>
          </a:stretch>
        </p:blipFill>
        <p:spPr>
          <a:xfrm>
            <a:off x="466561" y="2636912"/>
            <a:ext cx="2914650" cy="2971800"/>
          </a:xfrm>
          <a:prstGeom prst="rect">
            <a:avLst/>
          </a:prstGeom>
        </p:spPr>
      </p:pic>
      <p:pic>
        <p:nvPicPr>
          <p:cNvPr id="7" name="Kuva 6"/>
          <p:cNvPicPr>
            <a:picLocks noChangeAspect="1"/>
          </p:cNvPicPr>
          <p:nvPr/>
        </p:nvPicPr>
        <p:blipFill>
          <a:blip r:embed="rId3"/>
          <a:stretch>
            <a:fillRect/>
          </a:stretch>
        </p:blipFill>
        <p:spPr>
          <a:xfrm>
            <a:off x="4716016" y="3341762"/>
            <a:ext cx="3028950" cy="1562100"/>
          </a:xfrm>
          <a:prstGeom prst="rect">
            <a:avLst/>
          </a:prstGeom>
        </p:spPr>
      </p:pic>
    </p:spTree>
    <p:extLst>
      <p:ext uri="{BB962C8B-B14F-4D97-AF65-F5344CB8AC3E}">
        <p14:creationId xmlns:p14="http://schemas.microsoft.com/office/powerpoint/2010/main" val="2257830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To make this more generic, you can apply the previous rule to every element in your HTML document using * selector: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fi-FI" b="1" dirty="0" err="1"/>
              <a:t>The</a:t>
            </a:r>
            <a:r>
              <a:rPr lang="fi-FI" b="1" dirty="0"/>
              <a:t> box </a:t>
            </a:r>
            <a:r>
              <a:rPr lang="fi-FI" b="1" dirty="0" err="1"/>
              <a:t>model</a:t>
            </a:r>
            <a:endParaRPr lang="en-US" dirty="0"/>
          </a:p>
        </p:txBody>
      </p:sp>
      <p:pic>
        <p:nvPicPr>
          <p:cNvPr id="6" name="Kuva 5"/>
          <p:cNvPicPr>
            <a:picLocks noChangeAspect="1"/>
          </p:cNvPicPr>
          <p:nvPr/>
        </p:nvPicPr>
        <p:blipFill>
          <a:blip r:embed="rId2"/>
          <a:stretch>
            <a:fillRect/>
          </a:stretch>
        </p:blipFill>
        <p:spPr>
          <a:xfrm>
            <a:off x="1979712" y="3501008"/>
            <a:ext cx="4708695" cy="1628091"/>
          </a:xfrm>
          <a:prstGeom prst="rect">
            <a:avLst/>
          </a:prstGeom>
        </p:spPr>
      </p:pic>
    </p:spTree>
    <p:extLst>
      <p:ext uri="{BB962C8B-B14F-4D97-AF65-F5344CB8AC3E}">
        <p14:creationId xmlns:p14="http://schemas.microsoft.com/office/powerpoint/2010/main" val="1331892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most complex and scared property for </a:t>
            </a:r>
            <a:r>
              <a:rPr lang="en-US" dirty="0" smtClean="0"/>
              <a:t>lay outing </a:t>
            </a:r>
            <a:r>
              <a:rPr lang="en-US" dirty="0" smtClean="0"/>
              <a:t>is position property.</a:t>
            </a:r>
          </a:p>
          <a:p>
            <a:r>
              <a:rPr lang="en-US" dirty="0" smtClean="0"/>
              <a:t>Probably because it contains many unintuitive rules to make things work as you wanted. This is true at least in situations where you have a complex layout in some web site and you want to change it. </a:t>
            </a:r>
            <a:endParaRPr lang="en-US" dirty="0" smtClean="0"/>
          </a:p>
          <a:p>
            <a:r>
              <a:rPr lang="en-US" dirty="0" smtClean="0"/>
              <a:t>If </a:t>
            </a:r>
            <a:r>
              <a:rPr lang="en-US" dirty="0" smtClean="0"/>
              <a:t>you have used position property to do so, change to one property can affect to whole application in weird ways.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Position property</a:t>
            </a:r>
            <a:endParaRPr lang="en-US" dirty="0"/>
          </a:p>
        </p:txBody>
      </p:sp>
    </p:spTree>
    <p:extLst>
      <p:ext uri="{BB962C8B-B14F-4D97-AF65-F5344CB8AC3E}">
        <p14:creationId xmlns:p14="http://schemas.microsoft.com/office/powerpoint/2010/main" val="2518438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10000"/>
          </a:bodyPr>
          <a:lstStyle/>
          <a:p>
            <a:r>
              <a:rPr lang="en-US" dirty="0" smtClean="0"/>
              <a:t>There are few values what you can use with position property:</a:t>
            </a:r>
          </a:p>
          <a:p>
            <a:pPr lvl="1"/>
            <a:r>
              <a:rPr lang="en-US" dirty="0" smtClean="0"/>
              <a:t>Static</a:t>
            </a:r>
          </a:p>
          <a:p>
            <a:pPr lvl="1"/>
            <a:r>
              <a:rPr lang="en-US" dirty="0" smtClean="0"/>
              <a:t>Relative</a:t>
            </a:r>
          </a:p>
          <a:p>
            <a:pPr lvl="1"/>
            <a:r>
              <a:rPr lang="en-US" dirty="0" smtClean="0"/>
              <a:t>Absolute</a:t>
            </a:r>
          </a:p>
          <a:p>
            <a:pPr lvl="1"/>
            <a:r>
              <a:rPr lang="en-US" dirty="0" smtClean="0"/>
              <a:t>Fixed</a:t>
            </a:r>
            <a:endParaRPr lang="en-US" dirty="0"/>
          </a:p>
          <a:p>
            <a:r>
              <a:rPr lang="en-US" dirty="0" smtClean="0"/>
              <a:t>The static is the default position value for all HTML elements. The properties top, bottom, left and right has no effect in element which position is static. The element follows the normal flow of the </a:t>
            </a:r>
            <a:r>
              <a:rPr lang="en-US" dirty="0"/>
              <a:t>page. </a:t>
            </a:r>
            <a:r>
              <a:rPr lang="en-US" dirty="0" smtClean="0"/>
              <a:t> The </a:t>
            </a:r>
            <a:r>
              <a:rPr lang="en-US" dirty="0"/>
              <a:t>normal flow of the document is how your elements stack one on top of each other, from the top down, in the order in which they appear in your markup.</a:t>
            </a:r>
            <a:endParaRPr lang="en-US" dirty="0" smtClean="0"/>
          </a:p>
          <a:p>
            <a:r>
              <a:rPr lang="en-US" dirty="0"/>
              <a:t>Normally you wouldn't specify </a:t>
            </a:r>
            <a:r>
              <a:rPr lang="en-US" dirty="0" smtClean="0"/>
              <a:t>position static for the element </a:t>
            </a:r>
            <a:r>
              <a:rPr lang="en-US" b="1" dirty="0" smtClean="0"/>
              <a:t>unless </a:t>
            </a:r>
            <a:r>
              <a:rPr lang="en-US" b="1" dirty="0"/>
              <a:t>you needed to override a positioning that had been previously set</a:t>
            </a:r>
            <a:r>
              <a:rPr lang="en-US" dirty="0"/>
              <a:t>.</a:t>
            </a:r>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property</a:t>
            </a:r>
          </a:p>
        </p:txBody>
      </p:sp>
    </p:spTree>
    <p:extLst>
      <p:ext uri="{BB962C8B-B14F-4D97-AF65-F5344CB8AC3E}">
        <p14:creationId xmlns:p14="http://schemas.microsoft.com/office/powerpoint/2010/main" val="2261956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look an example how normal flow works (the static one), it is like a pile of boxes you put on top of each other</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smtClean="0"/>
              <a:t>property:static</a:t>
            </a:r>
            <a:endParaRPr lang="en-US" dirty="0"/>
          </a:p>
        </p:txBody>
      </p:sp>
      <p:pic>
        <p:nvPicPr>
          <p:cNvPr id="6" name="Kuva 5"/>
          <p:cNvPicPr>
            <a:picLocks noChangeAspect="1"/>
          </p:cNvPicPr>
          <p:nvPr/>
        </p:nvPicPr>
        <p:blipFill>
          <a:blip r:embed="rId2"/>
          <a:stretch>
            <a:fillRect/>
          </a:stretch>
        </p:blipFill>
        <p:spPr>
          <a:xfrm>
            <a:off x="457200" y="2897384"/>
            <a:ext cx="2196914" cy="3535342"/>
          </a:xfrm>
          <a:prstGeom prst="rect">
            <a:avLst/>
          </a:prstGeom>
        </p:spPr>
      </p:pic>
      <p:pic>
        <p:nvPicPr>
          <p:cNvPr id="7" name="Kuva 6"/>
          <p:cNvPicPr>
            <a:picLocks noChangeAspect="1"/>
          </p:cNvPicPr>
          <p:nvPr/>
        </p:nvPicPr>
        <p:blipFill>
          <a:blip r:embed="rId3"/>
          <a:stretch>
            <a:fillRect/>
          </a:stretch>
        </p:blipFill>
        <p:spPr>
          <a:xfrm>
            <a:off x="5004048" y="2901314"/>
            <a:ext cx="1114425" cy="3057525"/>
          </a:xfrm>
          <a:prstGeom prst="rect">
            <a:avLst/>
          </a:prstGeom>
        </p:spPr>
      </p:pic>
    </p:spTree>
    <p:extLst>
      <p:ext uri="{BB962C8B-B14F-4D97-AF65-F5344CB8AC3E}">
        <p14:creationId xmlns:p14="http://schemas.microsoft.com/office/powerpoint/2010/main" val="3704007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Relatively positioned elements behave just like statically positioned elements; they play well with others, stack </a:t>
            </a:r>
            <a:r>
              <a:rPr lang="en-US" dirty="0" smtClean="0"/>
              <a:t>nicely.</a:t>
            </a:r>
          </a:p>
          <a:p>
            <a:r>
              <a:rPr lang="en-US" dirty="0" smtClean="0"/>
              <a:t>But relatively </a:t>
            </a:r>
            <a:r>
              <a:rPr lang="en-US" dirty="0"/>
              <a:t>positioned </a:t>
            </a:r>
            <a:r>
              <a:rPr lang="en-US" dirty="0" smtClean="0"/>
              <a:t>elements have </a:t>
            </a:r>
            <a:r>
              <a:rPr lang="en-US" dirty="0"/>
              <a:t>greater powers than their static siblings. </a:t>
            </a:r>
            <a:r>
              <a:rPr lang="en-US" dirty="0" smtClean="0"/>
              <a:t>We can </a:t>
            </a:r>
            <a:r>
              <a:rPr lang="en-US" dirty="0"/>
              <a:t>adjust a relatively positioned element with offset properties: top, right, bottom, and left.</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smtClean="0"/>
              <a:t>property:relative</a:t>
            </a:r>
            <a:endParaRPr lang="en-US" dirty="0"/>
          </a:p>
        </p:txBody>
      </p:sp>
    </p:spTree>
    <p:extLst>
      <p:ext uri="{BB962C8B-B14F-4D97-AF65-F5344CB8AC3E}">
        <p14:creationId xmlns:p14="http://schemas.microsoft.com/office/powerpoint/2010/main" val="1681524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Let’s change the previous example position property value to </a:t>
            </a:r>
            <a:r>
              <a:rPr lang="en-US" dirty="0" smtClean="0"/>
              <a:t>relative to </a:t>
            </a:r>
            <a:r>
              <a:rPr lang="en-US" dirty="0" smtClean="0"/>
              <a:t>see the affects.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pic>
        <p:nvPicPr>
          <p:cNvPr id="6" name="Kuva 5"/>
          <p:cNvPicPr>
            <a:picLocks noChangeAspect="1"/>
          </p:cNvPicPr>
          <p:nvPr/>
        </p:nvPicPr>
        <p:blipFill>
          <a:blip r:embed="rId2"/>
          <a:stretch>
            <a:fillRect/>
          </a:stretch>
        </p:blipFill>
        <p:spPr>
          <a:xfrm>
            <a:off x="425493" y="2845879"/>
            <a:ext cx="1784677" cy="3408733"/>
          </a:xfrm>
          <a:prstGeom prst="rect">
            <a:avLst/>
          </a:prstGeom>
        </p:spPr>
      </p:pic>
      <p:pic>
        <p:nvPicPr>
          <p:cNvPr id="7" name="Kuva 6"/>
          <p:cNvPicPr>
            <a:picLocks noChangeAspect="1"/>
          </p:cNvPicPr>
          <p:nvPr/>
        </p:nvPicPr>
        <p:blipFill>
          <a:blip r:embed="rId3"/>
          <a:stretch>
            <a:fillRect/>
          </a:stretch>
        </p:blipFill>
        <p:spPr>
          <a:xfrm>
            <a:off x="3980329" y="3163888"/>
            <a:ext cx="1066800" cy="2962275"/>
          </a:xfrm>
          <a:prstGeom prst="rect">
            <a:avLst/>
          </a:prstGeom>
        </p:spPr>
      </p:pic>
    </p:spTree>
    <p:extLst>
      <p:ext uri="{BB962C8B-B14F-4D97-AF65-F5344CB8AC3E}">
        <p14:creationId xmlns:p14="http://schemas.microsoft.com/office/powerpoint/2010/main" val="420167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Display </a:t>
            </a:r>
            <a:r>
              <a:rPr lang="en-US" dirty="0"/>
              <a:t>is CSS's </a:t>
            </a:r>
            <a:r>
              <a:rPr lang="en-US" dirty="0" smtClean="0"/>
              <a:t>is one property </a:t>
            </a:r>
            <a:r>
              <a:rPr lang="en-US" dirty="0"/>
              <a:t>for controlling layout. Every element has a default display value depending on what type of element it is. </a:t>
            </a:r>
            <a:endParaRPr lang="en-US" dirty="0" smtClean="0"/>
          </a:p>
          <a:p>
            <a:r>
              <a:rPr lang="en-US" dirty="0" smtClean="0"/>
              <a:t>The </a:t>
            </a:r>
            <a:r>
              <a:rPr lang="en-US" dirty="0"/>
              <a:t>default for most elements is usually </a:t>
            </a:r>
            <a:r>
              <a:rPr lang="en-US" b="1" dirty="0"/>
              <a:t>block or </a:t>
            </a:r>
            <a:r>
              <a:rPr lang="en-US" b="1" dirty="0" smtClean="0"/>
              <a:t>inline </a:t>
            </a:r>
            <a:r>
              <a:rPr lang="en-US" dirty="0" smtClean="0"/>
              <a:t>(See the HTML basic material for more). </a:t>
            </a:r>
            <a:r>
              <a:rPr lang="en-US" dirty="0"/>
              <a:t>A block element is often called a block-level element. An inline element is always just called an inline element.</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Display property</a:t>
            </a:r>
            <a:endParaRPr lang="en-US" dirty="0"/>
          </a:p>
        </p:txBody>
      </p:sp>
    </p:spTree>
    <p:extLst>
      <p:ext uri="{BB962C8B-B14F-4D97-AF65-F5344CB8AC3E}">
        <p14:creationId xmlns:p14="http://schemas.microsoft.com/office/powerpoint/2010/main" val="226285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As you could see it works the same as the static example. But now we take the greater forces in use: we move one of the blocks using left property.</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pic>
        <p:nvPicPr>
          <p:cNvPr id="6" name="Kuva 5"/>
          <p:cNvPicPr>
            <a:picLocks noChangeAspect="1"/>
          </p:cNvPicPr>
          <p:nvPr/>
        </p:nvPicPr>
        <p:blipFill>
          <a:blip r:embed="rId2"/>
          <a:stretch>
            <a:fillRect/>
          </a:stretch>
        </p:blipFill>
        <p:spPr>
          <a:xfrm>
            <a:off x="827584" y="3861048"/>
            <a:ext cx="1838325" cy="1381125"/>
          </a:xfrm>
          <a:prstGeom prst="rect">
            <a:avLst/>
          </a:prstGeom>
        </p:spPr>
      </p:pic>
      <p:cxnSp>
        <p:nvCxnSpPr>
          <p:cNvPr id="8" name="Suora nuoliyhdysviiva 7"/>
          <p:cNvCxnSpPr/>
          <p:nvPr/>
        </p:nvCxnSpPr>
        <p:spPr>
          <a:xfrm>
            <a:off x="457200" y="4293096"/>
            <a:ext cx="658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Kuva 8"/>
          <p:cNvPicPr>
            <a:picLocks noChangeAspect="1"/>
          </p:cNvPicPr>
          <p:nvPr/>
        </p:nvPicPr>
        <p:blipFill>
          <a:blip r:embed="rId3"/>
          <a:stretch>
            <a:fillRect/>
          </a:stretch>
        </p:blipFill>
        <p:spPr>
          <a:xfrm>
            <a:off x="4860032" y="3182938"/>
            <a:ext cx="2047875" cy="2943225"/>
          </a:xfrm>
          <a:prstGeom prst="rect">
            <a:avLst/>
          </a:prstGeom>
        </p:spPr>
      </p:pic>
    </p:spTree>
    <p:extLst>
      <p:ext uri="{BB962C8B-B14F-4D97-AF65-F5344CB8AC3E}">
        <p14:creationId xmlns:p14="http://schemas.microsoft.com/office/powerpoint/2010/main" val="2905860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When you use the offset property to shift a relatively positioned element, it doesn’t affect the element(s) that follow. </a:t>
            </a:r>
            <a:endParaRPr lang="en-US" dirty="0" smtClean="0"/>
          </a:p>
          <a:p>
            <a:r>
              <a:rPr lang="en-US" dirty="0" smtClean="0"/>
              <a:t>Notice that our box2 </a:t>
            </a:r>
            <a:r>
              <a:rPr lang="en-US" dirty="0"/>
              <a:t>element is not sitting inside of any other elements, so the </a:t>
            </a:r>
            <a:r>
              <a:rPr lang="en-US" b="1" dirty="0"/>
              <a:t>coordinate system it’s using to offset itself 200 pixels from the left is the document itself</a:t>
            </a:r>
            <a:r>
              <a:rPr lang="en-US" dirty="0" smtClean="0"/>
              <a:t>.</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spTree>
    <p:extLst>
      <p:ext uri="{BB962C8B-B14F-4D97-AF65-F5344CB8AC3E}">
        <p14:creationId xmlns:p14="http://schemas.microsoft.com/office/powerpoint/2010/main" val="1440282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Relative positioned elements reserves the space as it was placed in static case. To prove this we change the box 2 CSS a little bit…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pic>
        <p:nvPicPr>
          <p:cNvPr id="6" name="Kuva 5"/>
          <p:cNvPicPr>
            <a:picLocks noChangeAspect="1"/>
          </p:cNvPicPr>
          <p:nvPr/>
        </p:nvPicPr>
        <p:blipFill>
          <a:blip r:embed="rId2"/>
          <a:stretch>
            <a:fillRect/>
          </a:stretch>
        </p:blipFill>
        <p:spPr>
          <a:xfrm>
            <a:off x="683568" y="3573016"/>
            <a:ext cx="1743075" cy="1571625"/>
          </a:xfrm>
          <a:prstGeom prst="rect">
            <a:avLst/>
          </a:prstGeom>
        </p:spPr>
      </p:pic>
      <p:cxnSp>
        <p:nvCxnSpPr>
          <p:cNvPr id="8" name="Suora nuoliyhdysviiva 7"/>
          <p:cNvCxnSpPr/>
          <p:nvPr/>
        </p:nvCxnSpPr>
        <p:spPr>
          <a:xfrm>
            <a:off x="255518" y="4005064"/>
            <a:ext cx="633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Kuva 8"/>
          <p:cNvPicPr>
            <a:picLocks noChangeAspect="1"/>
          </p:cNvPicPr>
          <p:nvPr/>
        </p:nvPicPr>
        <p:blipFill>
          <a:blip r:embed="rId3"/>
          <a:stretch>
            <a:fillRect/>
          </a:stretch>
        </p:blipFill>
        <p:spPr>
          <a:xfrm>
            <a:off x="2918291" y="2996952"/>
            <a:ext cx="2124075" cy="3009900"/>
          </a:xfrm>
          <a:prstGeom prst="rect">
            <a:avLst/>
          </a:prstGeom>
        </p:spPr>
      </p:pic>
      <p:sp>
        <p:nvSpPr>
          <p:cNvPr id="10" name="Nuoli vasemmalle 9"/>
          <p:cNvSpPr/>
          <p:nvPr/>
        </p:nvSpPr>
        <p:spPr>
          <a:xfrm>
            <a:off x="3890238" y="4318273"/>
            <a:ext cx="1152128" cy="3672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kstiruutu 10"/>
          <p:cNvSpPr txBox="1"/>
          <p:nvPr/>
        </p:nvSpPr>
        <p:spPr>
          <a:xfrm>
            <a:off x="5674258" y="3421529"/>
            <a:ext cx="2232248" cy="2585323"/>
          </a:xfrm>
          <a:prstGeom prst="rect">
            <a:avLst/>
          </a:prstGeom>
          <a:noFill/>
        </p:spPr>
        <p:txBody>
          <a:bodyPr wrap="square" rtlCol="0">
            <a:spAutoFit/>
          </a:bodyPr>
          <a:lstStyle/>
          <a:p>
            <a:r>
              <a:rPr lang="en-US" dirty="0" smtClean="0"/>
              <a:t>This space is still reserved for box2 as in normal flow of page. This is because relatively positioned components are NOT removed from the document model!</a:t>
            </a:r>
            <a:endParaRPr lang="en-US" dirty="0"/>
          </a:p>
        </p:txBody>
      </p:sp>
    </p:spTree>
    <p:extLst>
      <p:ext uri="{BB962C8B-B14F-4D97-AF65-F5344CB8AC3E}">
        <p14:creationId xmlns:p14="http://schemas.microsoft.com/office/powerpoint/2010/main" val="4188232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Relatively positioned elements are always positioned relatively to their parents coordinate system.</a:t>
            </a:r>
          </a:p>
          <a:p>
            <a:r>
              <a:rPr lang="en-US" dirty="0" smtClean="0"/>
              <a:t>See from the next page what happens if we put box2 inside the box1 element….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spTree>
    <p:extLst>
      <p:ext uri="{BB962C8B-B14F-4D97-AF65-F5344CB8AC3E}">
        <p14:creationId xmlns:p14="http://schemas.microsoft.com/office/powerpoint/2010/main" val="3112063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property:relative</a:t>
            </a:r>
            <a:endParaRPr lang="en-US" dirty="0"/>
          </a:p>
        </p:txBody>
      </p:sp>
      <p:pic>
        <p:nvPicPr>
          <p:cNvPr id="6" name="Kuva 5"/>
          <p:cNvPicPr>
            <a:picLocks noChangeAspect="1"/>
          </p:cNvPicPr>
          <p:nvPr/>
        </p:nvPicPr>
        <p:blipFill>
          <a:blip r:embed="rId2"/>
          <a:stretch>
            <a:fillRect/>
          </a:stretch>
        </p:blipFill>
        <p:spPr>
          <a:xfrm>
            <a:off x="251496" y="4506192"/>
            <a:ext cx="3670973" cy="1553586"/>
          </a:xfrm>
          <a:prstGeom prst="rect">
            <a:avLst/>
          </a:prstGeom>
        </p:spPr>
      </p:pic>
      <p:pic>
        <p:nvPicPr>
          <p:cNvPr id="7" name="Kuva 6"/>
          <p:cNvPicPr>
            <a:picLocks noChangeAspect="1"/>
          </p:cNvPicPr>
          <p:nvPr/>
        </p:nvPicPr>
        <p:blipFill>
          <a:blip r:embed="rId3"/>
          <a:stretch>
            <a:fillRect/>
          </a:stretch>
        </p:blipFill>
        <p:spPr>
          <a:xfrm>
            <a:off x="5436096" y="2516178"/>
            <a:ext cx="2095500" cy="2000250"/>
          </a:xfrm>
          <a:prstGeom prst="rect">
            <a:avLst/>
          </a:prstGeom>
        </p:spPr>
      </p:pic>
      <p:pic>
        <p:nvPicPr>
          <p:cNvPr id="8" name="Kuva 7"/>
          <p:cNvPicPr>
            <a:picLocks noChangeAspect="1"/>
          </p:cNvPicPr>
          <p:nvPr/>
        </p:nvPicPr>
        <p:blipFill>
          <a:blip r:embed="rId4"/>
          <a:stretch>
            <a:fillRect/>
          </a:stretch>
        </p:blipFill>
        <p:spPr>
          <a:xfrm>
            <a:off x="251496" y="1558205"/>
            <a:ext cx="1292932" cy="2585864"/>
          </a:xfrm>
          <a:prstGeom prst="rect">
            <a:avLst/>
          </a:prstGeom>
        </p:spPr>
      </p:pic>
      <p:cxnSp>
        <p:nvCxnSpPr>
          <p:cNvPr id="12" name="Suora nuoliyhdysviiva 11"/>
          <p:cNvCxnSpPr/>
          <p:nvPr/>
        </p:nvCxnSpPr>
        <p:spPr>
          <a:xfrm flipH="1">
            <a:off x="4139952" y="5282985"/>
            <a:ext cx="1023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kstiruutu 12"/>
          <p:cNvSpPr txBox="1"/>
          <p:nvPr/>
        </p:nvSpPr>
        <p:spPr>
          <a:xfrm>
            <a:off x="5447921" y="5115575"/>
            <a:ext cx="3594254" cy="646331"/>
          </a:xfrm>
          <a:prstGeom prst="rect">
            <a:avLst/>
          </a:prstGeom>
          <a:noFill/>
        </p:spPr>
        <p:txBody>
          <a:bodyPr wrap="none" rtlCol="0">
            <a:spAutoFit/>
          </a:bodyPr>
          <a:lstStyle/>
          <a:p>
            <a:r>
              <a:rPr lang="en-US" dirty="0" smtClean="0"/>
              <a:t>Box 2 now follows the parent box1 </a:t>
            </a:r>
          </a:p>
          <a:p>
            <a:r>
              <a:rPr lang="en-US" dirty="0" smtClean="0"/>
              <a:t>coordinate system.</a:t>
            </a:r>
            <a:endParaRPr lang="en-US" dirty="0"/>
          </a:p>
        </p:txBody>
      </p:sp>
    </p:spTree>
    <p:extLst>
      <p:ext uri="{BB962C8B-B14F-4D97-AF65-F5344CB8AC3E}">
        <p14:creationId xmlns:p14="http://schemas.microsoft.com/office/powerpoint/2010/main" val="4090076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Unlike the static and relative values, an absolutely positioned element is removed from the normal flow. This means you can put it anywhere, and it won’t affect or be affected by any other element in the flow</a:t>
            </a:r>
            <a:r>
              <a:rPr lang="en-US" dirty="0" smtClean="0"/>
              <a:t>.</a:t>
            </a:r>
          </a:p>
          <a:p>
            <a:r>
              <a:rPr lang="en-US" dirty="0"/>
              <a:t>An </a:t>
            </a:r>
            <a:r>
              <a:rPr lang="en-US" b="1" dirty="0"/>
              <a:t>absolutely positioned element </a:t>
            </a:r>
            <a:r>
              <a:rPr lang="en-US" b="1" dirty="0" smtClean="0"/>
              <a:t>can </a:t>
            </a:r>
            <a:r>
              <a:rPr lang="en-US" b="1" dirty="0"/>
              <a:t>therefore overlap other content unless you take action to prevent it.</a:t>
            </a:r>
            <a:r>
              <a:rPr lang="en-US" dirty="0"/>
              <a:t> </a:t>
            </a:r>
            <a:endParaRPr lang="en-US" dirty="0" smtClean="0"/>
          </a:p>
          <a:p>
            <a:r>
              <a:rPr lang="en-US" dirty="0" smtClean="0"/>
              <a:t>Again we can see what this means by looking an example.. We use the same markup, but a little different CSS rules.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smtClean="0"/>
              <a:t>property:absolute</a:t>
            </a:r>
            <a:endParaRPr lang="en-US" dirty="0"/>
          </a:p>
        </p:txBody>
      </p:sp>
    </p:spTree>
    <p:extLst>
      <p:ext uri="{BB962C8B-B14F-4D97-AF65-F5344CB8AC3E}">
        <p14:creationId xmlns:p14="http://schemas.microsoft.com/office/powerpoint/2010/main" val="1398541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property:absolute</a:t>
            </a:r>
            <a:endParaRPr lang="en-US" dirty="0"/>
          </a:p>
        </p:txBody>
      </p:sp>
      <p:pic>
        <p:nvPicPr>
          <p:cNvPr id="6" name="Kuva 5"/>
          <p:cNvPicPr>
            <a:picLocks noChangeAspect="1"/>
          </p:cNvPicPr>
          <p:nvPr/>
        </p:nvPicPr>
        <p:blipFill>
          <a:blip r:embed="rId2"/>
          <a:stretch>
            <a:fillRect/>
          </a:stretch>
        </p:blipFill>
        <p:spPr>
          <a:xfrm>
            <a:off x="323528" y="4797152"/>
            <a:ext cx="2752725" cy="1238250"/>
          </a:xfrm>
          <a:prstGeom prst="rect">
            <a:avLst/>
          </a:prstGeom>
        </p:spPr>
      </p:pic>
      <p:cxnSp>
        <p:nvCxnSpPr>
          <p:cNvPr id="9" name="Suora nuoliyhdysviiva 8"/>
          <p:cNvCxnSpPr/>
          <p:nvPr/>
        </p:nvCxnSpPr>
        <p:spPr>
          <a:xfrm flipH="1">
            <a:off x="1688431" y="2924944"/>
            <a:ext cx="387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Kuva 9"/>
          <p:cNvPicPr>
            <a:picLocks noChangeAspect="1"/>
          </p:cNvPicPr>
          <p:nvPr/>
        </p:nvPicPr>
        <p:blipFill>
          <a:blip r:embed="rId3"/>
          <a:stretch>
            <a:fillRect/>
          </a:stretch>
        </p:blipFill>
        <p:spPr>
          <a:xfrm>
            <a:off x="193638" y="1615136"/>
            <a:ext cx="1494793" cy="3005489"/>
          </a:xfrm>
          <a:prstGeom prst="rect">
            <a:avLst/>
          </a:prstGeom>
        </p:spPr>
      </p:pic>
      <p:pic>
        <p:nvPicPr>
          <p:cNvPr id="11" name="Kuva 10"/>
          <p:cNvPicPr>
            <a:picLocks noChangeAspect="1"/>
          </p:cNvPicPr>
          <p:nvPr/>
        </p:nvPicPr>
        <p:blipFill>
          <a:blip r:embed="rId4"/>
          <a:stretch>
            <a:fillRect/>
          </a:stretch>
        </p:blipFill>
        <p:spPr>
          <a:xfrm>
            <a:off x="4196884" y="2430743"/>
            <a:ext cx="1933575" cy="2209800"/>
          </a:xfrm>
          <a:prstGeom prst="rect">
            <a:avLst/>
          </a:prstGeom>
        </p:spPr>
      </p:pic>
    </p:spTree>
    <p:extLst>
      <p:ext uri="{BB962C8B-B14F-4D97-AF65-F5344CB8AC3E}">
        <p14:creationId xmlns:p14="http://schemas.microsoft.com/office/powerpoint/2010/main" val="608640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a:t>Just like relative elements, absolute elements create a new coordinate system for child elements</a:t>
            </a:r>
            <a:r>
              <a:rPr lang="en-US" dirty="0" smtClean="0"/>
              <a:t>.</a:t>
            </a:r>
          </a:p>
          <a:p>
            <a:r>
              <a:rPr lang="en-US" dirty="0"/>
              <a:t>NOTE! An absolute positioned element is positioned relative to </a:t>
            </a:r>
            <a:r>
              <a:rPr lang="en-US" b="1" dirty="0"/>
              <a:t>the first parent element that has a position other than static</a:t>
            </a:r>
            <a:r>
              <a:rPr lang="en-US" b="1" dirty="0" smtClean="0"/>
              <a:t>.</a:t>
            </a:r>
            <a:r>
              <a:rPr lang="en-US" dirty="0" smtClean="0"/>
              <a:t> You should remember this when you use different positioning methods and nest elements inside each other!</a:t>
            </a:r>
          </a:p>
          <a:p>
            <a:r>
              <a:rPr lang="en-US" b="1" dirty="0" smtClean="0"/>
              <a:t>Note! Absolute position element has it’s </a:t>
            </a:r>
            <a:r>
              <a:rPr lang="en-US" b="1" dirty="0" err="1" smtClean="0"/>
              <a:t>top,left</a:t>
            </a:r>
            <a:r>
              <a:rPr lang="en-US" b="1" dirty="0" smtClean="0"/>
              <a:t>, bottom and right properties set to “auto” by default. If you don’t set these values explicitly absolutely positioned element works like a static element!</a:t>
            </a:r>
            <a:endParaRPr lang="en-US" b="1"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property:absolute</a:t>
            </a:r>
            <a:endParaRPr lang="en-US" dirty="0"/>
          </a:p>
        </p:txBody>
      </p:sp>
    </p:spTree>
    <p:extLst>
      <p:ext uri="{BB962C8B-B14F-4D97-AF65-F5344CB8AC3E}">
        <p14:creationId xmlns:p14="http://schemas.microsoft.com/office/powerpoint/2010/main" val="277313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An element with position: fixed shares all the rules of an absolutely positioned element, except that the viewport (browser/device window) positions the fixed element, as opposed to any parent element. Additionally, a fixed element does not scroll with the document. It stays, well…fixed. Let’s look at an example.</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smtClean="0"/>
              <a:t>property:fixed</a:t>
            </a:r>
            <a:endParaRPr lang="en-US" dirty="0"/>
          </a:p>
        </p:txBody>
      </p:sp>
    </p:spTree>
    <p:extLst>
      <p:ext uri="{BB962C8B-B14F-4D97-AF65-F5344CB8AC3E}">
        <p14:creationId xmlns:p14="http://schemas.microsoft.com/office/powerpoint/2010/main" val="972095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Position </a:t>
            </a:r>
            <a:r>
              <a:rPr lang="en-US" dirty="0" err="1"/>
              <a:t>property:fixed</a:t>
            </a:r>
            <a:endParaRPr lang="en-US" dirty="0"/>
          </a:p>
        </p:txBody>
      </p:sp>
      <p:pic>
        <p:nvPicPr>
          <p:cNvPr id="6" name="Kuva 5"/>
          <p:cNvPicPr>
            <a:picLocks noChangeAspect="1"/>
          </p:cNvPicPr>
          <p:nvPr/>
        </p:nvPicPr>
        <p:blipFill>
          <a:blip r:embed="rId2"/>
          <a:stretch>
            <a:fillRect/>
          </a:stretch>
        </p:blipFill>
        <p:spPr>
          <a:xfrm>
            <a:off x="683568" y="2276872"/>
            <a:ext cx="2028825" cy="3600450"/>
          </a:xfrm>
          <a:prstGeom prst="rect">
            <a:avLst/>
          </a:prstGeom>
        </p:spPr>
      </p:pic>
      <p:pic>
        <p:nvPicPr>
          <p:cNvPr id="7" name="Kuva 6"/>
          <p:cNvPicPr>
            <a:picLocks noChangeAspect="1"/>
          </p:cNvPicPr>
          <p:nvPr/>
        </p:nvPicPr>
        <p:blipFill>
          <a:blip r:embed="rId3"/>
          <a:stretch>
            <a:fillRect/>
          </a:stretch>
        </p:blipFill>
        <p:spPr>
          <a:xfrm>
            <a:off x="2843808" y="2492896"/>
            <a:ext cx="1800200" cy="1884210"/>
          </a:xfrm>
          <a:prstGeom prst="rect">
            <a:avLst/>
          </a:prstGeom>
        </p:spPr>
      </p:pic>
      <p:pic>
        <p:nvPicPr>
          <p:cNvPr id="8" name="Kuva 7"/>
          <p:cNvPicPr>
            <a:picLocks noChangeAspect="1"/>
          </p:cNvPicPr>
          <p:nvPr/>
        </p:nvPicPr>
        <p:blipFill>
          <a:blip r:embed="rId4"/>
          <a:stretch>
            <a:fillRect/>
          </a:stretch>
        </p:blipFill>
        <p:spPr>
          <a:xfrm>
            <a:off x="4932040" y="2636912"/>
            <a:ext cx="2161417" cy="2033016"/>
          </a:xfrm>
          <a:prstGeom prst="rect">
            <a:avLst/>
          </a:prstGeom>
        </p:spPr>
      </p:pic>
      <p:cxnSp>
        <p:nvCxnSpPr>
          <p:cNvPr id="10" name="Suora nuoliyhdysviiva 9"/>
          <p:cNvCxnSpPr/>
          <p:nvPr/>
        </p:nvCxnSpPr>
        <p:spPr>
          <a:xfrm flipH="1">
            <a:off x="7093457" y="3573016"/>
            <a:ext cx="648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kstiruutu 10"/>
          <p:cNvSpPr txBox="1"/>
          <p:nvPr/>
        </p:nvSpPr>
        <p:spPr>
          <a:xfrm>
            <a:off x="7289123" y="3752140"/>
            <a:ext cx="1943161" cy="1477328"/>
          </a:xfrm>
          <a:prstGeom prst="rect">
            <a:avLst/>
          </a:prstGeom>
          <a:noFill/>
        </p:spPr>
        <p:txBody>
          <a:bodyPr wrap="none" rtlCol="0">
            <a:spAutoFit/>
          </a:bodyPr>
          <a:lstStyle/>
          <a:p>
            <a:r>
              <a:rPr lang="en-US" dirty="0" smtClean="0"/>
              <a:t>Even if window is</a:t>
            </a:r>
          </a:p>
          <a:p>
            <a:r>
              <a:rPr lang="en-US" dirty="0" smtClean="0"/>
              <a:t>Scrolled, the fixed</a:t>
            </a:r>
          </a:p>
          <a:p>
            <a:r>
              <a:rPr lang="en-US" dirty="0" smtClean="0"/>
              <a:t>Element stays in </a:t>
            </a:r>
          </a:p>
          <a:p>
            <a:r>
              <a:rPr lang="en-US" dirty="0" smtClean="0"/>
              <a:t>Same place</a:t>
            </a:r>
          </a:p>
          <a:p>
            <a:r>
              <a:rPr lang="en-US" dirty="0" smtClean="0"/>
              <a:t>In viewport.</a:t>
            </a:r>
          </a:p>
        </p:txBody>
      </p:sp>
    </p:spTree>
    <p:extLst>
      <p:ext uri="{BB962C8B-B14F-4D97-AF65-F5344CB8AC3E}">
        <p14:creationId xmlns:p14="http://schemas.microsoft.com/office/powerpoint/2010/main" val="71928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A block-level element starts on a new line and stretches out to the left and right as far as it can</a:t>
            </a:r>
            <a:r>
              <a:rPr lang="en-US" dirty="0" smtClean="0"/>
              <a:t>.</a:t>
            </a:r>
          </a:p>
          <a:p>
            <a:r>
              <a:rPr lang="en-US" dirty="0" smtClean="0"/>
              <a:t>As an example of block-level elements are h1 and div. There is this kind of default CSS rule for them:</a:t>
            </a:r>
          </a:p>
          <a:p>
            <a:pPr marL="0" indent="0">
              <a:buNone/>
            </a:pPr>
            <a:r>
              <a:rPr lang="en-US" dirty="0"/>
              <a:t> </a:t>
            </a:r>
            <a:r>
              <a:rPr lang="en-US" dirty="0" smtClean="0"/>
              <a:t>   h1{</a:t>
            </a:r>
          </a:p>
          <a:p>
            <a:pPr marL="0" indent="0">
              <a:buNone/>
            </a:pPr>
            <a:r>
              <a:rPr lang="en-US" dirty="0"/>
              <a:t> </a:t>
            </a:r>
            <a:r>
              <a:rPr lang="en-US" dirty="0" smtClean="0"/>
              <a:t>       </a:t>
            </a:r>
            <a:r>
              <a:rPr lang="en-US" dirty="0" err="1" smtClean="0"/>
              <a:t>display:block</a:t>
            </a:r>
            <a:r>
              <a:rPr lang="en-US" dirty="0" smtClean="0"/>
              <a:t>;</a:t>
            </a:r>
          </a:p>
          <a:p>
            <a:pPr marL="0" indent="0">
              <a:buNone/>
            </a:pPr>
            <a:r>
              <a:rPr lang="en-US" dirty="0" smtClean="0"/>
              <a: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spTree>
    <p:extLst>
      <p:ext uri="{BB962C8B-B14F-4D97-AF65-F5344CB8AC3E}">
        <p14:creationId xmlns:p14="http://schemas.microsoft.com/office/powerpoint/2010/main" val="2188566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One of the most common uses for the float property is to float an image with text </a:t>
            </a:r>
            <a:r>
              <a:rPr lang="en-US" dirty="0" smtClean="0"/>
              <a:t>wrapping.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The float property</a:t>
            </a:r>
            <a:endParaRPr lang="en-US" dirty="0"/>
          </a:p>
        </p:txBody>
      </p:sp>
      <p:pic>
        <p:nvPicPr>
          <p:cNvPr id="7" name="Kuva 6"/>
          <p:cNvPicPr>
            <a:picLocks noChangeAspect="1"/>
          </p:cNvPicPr>
          <p:nvPr/>
        </p:nvPicPr>
        <p:blipFill>
          <a:blip r:embed="rId2"/>
          <a:stretch>
            <a:fillRect/>
          </a:stretch>
        </p:blipFill>
        <p:spPr>
          <a:xfrm>
            <a:off x="539552" y="3501008"/>
            <a:ext cx="2821245" cy="1424186"/>
          </a:xfrm>
          <a:prstGeom prst="rect">
            <a:avLst/>
          </a:prstGeom>
        </p:spPr>
      </p:pic>
      <p:pic>
        <p:nvPicPr>
          <p:cNvPr id="8" name="Kuva 7"/>
          <p:cNvPicPr>
            <a:picLocks noChangeAspect="1"/>
          </p:cNvPicPr>
          <p:nvPr/>
        </p:nvPicPr>
        <p:blipFill>
          <a:blip r:embed="rId3"/>
          <a:stretch>
            <a:fillRect/>
          </a:stretch>
        </p:blipFill>
        <p:spPr>
          <a:xfrm>
            <a:off x="5076056" y="3501008"/>
            <a:ext cx="3074837" cy="2520029"/>
          </a:xfrm>
          <a:prstGeom prst="rect">
            <a:avLst/>
          </a:prstGeom>
        </p:spPr>
      </p:pic>
      <p:sp>
        <p:nvSpPr>
          <p:cNvPr id="9" name="Tekstiruutu 8"/>
          <p:cNvSpPr txBox="1"/>
          <p:nvPr/>
        </p:nvSpPr>
        <p:spPr>
          <a:xfrm>
            <a:off x="474886" y="3087621"/>
            <a:ext cx="2097049" cy="369332"/>
          </a:xfrm>
          <a:prstGeom prst="rect">
            <a:avLst/>
          </a:prstGeom>
          <a:noFill/>
        </p:spPr>
        <p:txBody>
          <a:bodyPr wrap="none" rtlCol="0">
            <a:spAutoFit/>
          </a:bodyPr>
          <a:lstStyle/>
          <a:p>
            <a:r>
              <a:rPr lang="en-US" dirty="0" smtClean="0"/>
              <a:t>Float property used</a:t>
            </a:r>
            <a:endParaRPr lang="en-US" dirty="0"/>
          </a:p>
        </p:txBody>
      </p:sp>
      <p:sp>
        <p:nvSpPr>
          <p:cNvPr id="10" name="Tekstiruutu 9"/>
          <p:cNvSpPr txBox="1"/>
          <p:nvPr/>
        </p:nvSpPr>
        <p:spPr>
          <a:xfrm>
            <a:off x="5004048" y="3131676"/>
            <a:ext cx="2483372" cy="369332"/>
          </a:xfrm>
          <a:prstGeom prst="rect">
            <a:avLst/>
          </a:prstGeom>
          <a:noFill/>
        </p:spPr>
        <p:txBody>
          <a:bodyPr wrap="none" rtlCol="0">
            <a:spAutoFit/>
          </a:bodyPr>
          <a:lstStyle/>
          <a:p>
            <a:r>
              <a:rPr lang="en-US" dirty="0" smtClean="0"/>
              <a:t>Float property not used</a:t>
            </a:r>
            <a:endParaRPr lang="en-US" dirty="0"/>
          </a:p>
        </p:txBody>
      </p:sp>
    </p:spTree>
    <p:extLst>
      <p:ext uri="{BB962C8B-B14F-4D97-AF65-F5344CB8AC3E}">
        <p14:creationId xmlns:p14="http://schemas.microsoft.com/office/powerpoint/2010/main" val="1555704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float property</a:t>
            </a:r>
          </a:p>
        </p:txBody>
      </p:sp>
      <p:pic>
        <p:nvPicPr>
          <p:cNvPr id="6" name="Kuva 5"/>
          <p:cNvPicPr>
            <a:picLocks noChangeAspect="1"/>
          </p:cNvPicPr>
          <p:nvPr/>
        </p:nvPicPr>
        <p:blipFill>
          <a:blip r:embed="rId2"/>
          <a:stretch>
            <a:fillRect/>
          </a:stretch>
        </p:blipFill>
        <p:spPr>
          <a:xfrm>
            <a:off x="457200" y="1868721"/>
            <a:ext cx="3326680" cy="4103778"/>
          </a:xfrm>
          <a:prstGeom prst="rect">
            <a:avLst/>
          </a:prstGeom>
        </p:spPr>
      </p:pic>
    </p:spTree>
    <p:extLst>
      <p:ext uri="{BB962C8B-B14F-4D97-AF65-F5344CB8AC3E}">
        <p14:creationId xmlns:p14="http://schemas.microsoft.com/office/powerpoint/2010/main" val="129754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85000" lnSpcReduction="20000"/>
          </a:bodyPr>
          <a:lstStyle/>
          <a:p>
            <a:r>
              <a:rPr lang="en-US" dirty="0" smtClean="0"/>
              <a:t>Float property can have next values</a:t>
            </a:r>
          </a:p>
          <a:p>
            <a:pPr lvl="1"/>
            <a:r>
              <a:rPr lang="en-US" dirty="0" smtClean="0"/>
              <a:t>Left</a:t>
            </a:r>
          </a:p>
          <a:p>
            <a:pPr lvl="1"/>
            <a:r>
              <a:rPr lang="en-US" dirty="0" smtClean="0"/>
              <a:t>Right</a:t>
            </a:r>
          </a:p>
          <a:p>
            <a:r>
              <a:rPr lang="en-US" b="1" dirty="0"/>
              <a:t>Elements after the floating element will flow around it</a:t>
            </a:r>
            <a:r>
              <a:rPr lang="en-US" dirty="0"/>
              <a:t>. To avoid this, use the </a:t>
            </a:r>
            <a:r>
              <a:rPr lang="en-US" b="1" dirty="0"/>
              <a:t>clear</a:t>
            </a:r>
            <a:r>
              <a:rPr lang="en-US" dirty="0"/>
              <a:t> property.</a:t>
            </a:r>
          </a:p>
          <a:p>
            <a:r>
              <a:rPr lang="en-US" dirty="0"/>
              <a:t>The clear property specifies which sides of an element other floating elements are not allowed</a:t>
            </a:r>
            <a:r>
              <a:rPr lang="en-US" dirty="0" smtClean="0"/>
              <a:t>.</a:t>
            </a:r>
          </a:p>
          <a:p>
            <a:pPr marL="0" indent="0">
              <a:buNone/>
            </a:pPr>
            <a:endParaRPr lang="en-US" dirty="0"/>
          </a:p>
          <a:p>
            <a:pPr marL="0" indent="0">
              <a:buNone/>
            </a:pPr>
            <a:r>
              <a:rPr lang="en-US" dirty="0" err="1" smtClean="0"/>
              <a:t>Div</a:t>
            </a:r>
            <a:r>
              <a:rPr lang="en-US" dirty="0" smtClean="0"/>
              <a:t>{</a:t>
            </a:r>
          </a:p>
          <a:p>
            <a:pPr marL="0" indent="0">
              <a:buNone/>
            </a:pPr>
            <a:r>
              <a:rPr lang="en-US" dirty="0"/>
              <a:t> </a:t>
            </a:r>
            <a:r>
              <a:rPr lang="en-US" dirty="0" smtClean="0"/>
              <a:t>     clear: both;//clears both right and left settings</a:t>
            </a:r>
          </a:p>
          <a:p>
            <a:pPr marL="0" indent="0">
              <a:buNone/>
            </a:pPr>
            <a:r>
              <a:rPr lang="en-US" dirty="0" smtClean="0"/>
              <a:t>      </a:t>
            </a:r>
            <a:r>
              <a:rPr lang="en-US" dirty="0" err="1" smtClean="0"/>
              <a:t>clear:left</a:t>
            </a:r>
            <a:r>
              <a:rPr lang="en-US" dirty="0" smtClean="0"/>
              <a:t>;</a:t>
            </a:r>
          </a:p>
          <a:p>
            <a:pPr marL="0" indent="0">
              <a:buNone/>
            </a:pPr>
            <a:r>
              <a:rPr lang="en-US" dirty="0" smtClean="0"/>
              <a:t>      </a:t>
            </a:r>
            <a:r>
              <a:rPr lang="en-US" dirty="0" err="1" smtClean="0"/>
              <a:t>clear:right</a:t>
            </a:r>
            <a:r>
              <a:rPr lang="en-US" dirty="0" smtClean="0"/>
              <a:t>;</a:t>
            </a:r>
            <a:r>
              <a:rPr lang="en-US" dirty="0"/>
              <a:t>	</a:t>
            </a:r>
            <a:endParaRPr lang="en-US" dirty="0" smtClean="0"/>
          </a:p>
          <a:p>
            <a:pPr marL="0" indent="0">
              <a:buNone/>
            </a:pPr>
            <a:r>
              <a:rPr lang="en-US" dirty="0"/>
              <a:t>}</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The float property</a:t>
            </a:r>
          </a:p>
        </p:txBody>
      </p:sp>
    </p:spTree>
    <p:extLst>
      <p:ext uri="{BB962C8B-B14F-4D97-AF65-F5344CB8AC3E}">
        <p14:creationId xmlns:p14="http://schemas.microsoft.com/office/powerpoint/2010/main" val="332016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fontScale="77500" lnSpcReduction="20000"/>
          </a:bodyPr>
          <a:lstStyle/>
          <a:p>
            <a:r>
              <a:rPr lang="en-US" dirty="0"/>
              <a:t>A </a:t>
            </a:r>
            <a:r>
              <a:rPr lang="en-US" b="1" dirty="0"/>
              <a:t>media query</a:t>
            </a:r>
            <a:r>
              <a:rPr lang="en-US" dirty="0"/>
              <a:t> consists of a media type and at least one expression that limits the style sheets' scope by using media features, such as width, height, and color. </a:t>
            </a:r>
            <a:endParaRPr lang="en-US" dirty="0" smtClean="0"/>
          </a:p>
          <a:p>
            <a:r>
              <a:rPr lang="en-US" dirty="0" smtClean="0"/>
              <a:t>Media </a:t>
            </a:r>
            <a:r>
              <a:rPr lang="en-US" dirty="0"/>
              <a:t>queries, added in CSS3, let the presentation of content be tailored to a specific range of output devices without having to change the content itself</a:t>
            </a:r>
            <a:r>
              <a:rPr lang="en-US" dirty="0" smtClean="0"/>
              <a:t>.</a:t>
            </a:r>
          </a:p>
          <a:p>
            <a:r>
              <a:rPr lang="en-US" dirty="0"/>
              <a:t>Media queries consist of a media type and can, as of the CSS3 specification, contain one or more expressions, expressed as media features, which resolve to either true or false.  The result of the query is true if the media type specified in the media query matches the type of device the document is being displayed on </a:t>
            </a:r>
            <a:r>
              <a:rPr lang="en-US" b="1" dirty="0"/>
              <a:t>and</a:t>
            </a:r>
            <a:r>
              <a:rPr lang="en-US" dirty="0"/>
              <a:t> all expressions in the media query are true</a:t>
            </a:r>
            <a:endParaRPr lang="en-US" dirty="0" smtClean="0"/>
          </a:p>
          <a:p>
            <a:r>
              <a:rPr lang="en-US" dirty="0" smtClean="0"/>
              <a:t>In short: More responsive UI / layout when user views your web application with different devices/screen sizes. Application automatically can adapt to these changes.</a:t>
            </a:r>
          </a:p>
          <a:p>
            <a:r>
              <a:rPr lang="en-US" dirty="0" smtClean="0"/>
              <a:t>There are two ways to implement media queries in your app and next slides will cover them both.</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2614916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First we look the problem we had before CSS introduced media queries. Consider that we have next kind of html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pic>
        <p:nvPicPr>
          <p:cNvPr id="6" name="Kuva 5"/>
          <p:cNvPicPr>
            <a:picLocks noChangeAspect="1"/>
          </p:cNvPicPr>
          <p:nvPr/>
        </p:nvPicPr>
        <p:blipFill>
          <a:blip r:embed="rId2"/>
          <a:stretch>
            <a:fillRect/>
          </a:stretch>
        </p:blipFill>
        <p:spPr>
          <a:xfrm>
            <a:off x="827584" y="2924944"/>
            <a:ext cx="6648450" cy="3114675"/>
          </a:xfrm>
          <a:prstGeom prst="rect">
            <a:avLst/>
          </a:prstGeom>
        </p:spPr>
      </p:pic>
      <p:pic>
        <p:nvPicPr>
          <p:cNvPr id="7" name="Kuva 6"/>
          <p:cNvPicPr>
            <a:picLocks noChangeAspect="1"/>
          </p:cNvPicPr>
          <p:nvPr/>
        </p:nvPicPr>
        <p:blipFill>
          <a:blip r:embed="rId3"/>
          <a:stretch>
            <a:fillRect/>
          </a:stretch>
        </p:blipFill>
        <p:spPr>
          <a:xfrm>
            <a:off x="4139952" y="3140968"/>
            <a:ext cx="4355604" cy="2074476"/>
          </a:xfrm>
          <a:prstGeom prst="rect">
            <a:avLst/>
          </a:prstGeom>
        </p:spPr>
      </p:pic>
    </p:spTree>
    <p:extLst>
      <p:ext uri="{BB962C8B-B14F-4D97-AF65-F5344CB8AC3E}">
        <p14:creationId xmlns:p14="http://schemas.microsoft.com/office/powerpoint/2010/main" val="2121456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As you could see there seems to be no problem at all in our previous example. But let’s see what happens if we make our browser window more narrow….</a:t>
            </a:r>
          </a:p>
          <a:p>
            <a:endParaRPr lang="en-US" dirty="0"/>
          </a:p>
          <a:p>
            <a:r>
              <a:rPr lang="en-US" dirty="0" smtClean="0"/>
              <a:t>As you can see part of the text is hidden</a:t>
            </a:r>
          </a:p>
          <a:p>
            <a:r>
              <a:rPr lang="en-US" dirty="0" smtClean="0"/>
              <a:t>User cannot see all the content at once</a:t>
            </a:r>
          </a:p>
          <a:p>
            <a:endParaRPr lang="en-US" dirty="0"/>
          </a:p>
          <a:p>
            <a:endParaRPr lang="en-US" dirty="0" smtClean="0"/>
          </a:p>
          <a:p>
            <a:r>
              <a:rPr lang="en-US" dirty="0" smtClean="0"/>
              <a:t>This situation illustrates how our user will see our web page with mobile device. Not so good uh!</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pic>
        <p:nvPicPr>
          <p:cNvPr id="6" name="Kuva 5"/>
          <p:cNvPicPr>
            <a:picLocks noChangeAspect="1"/>
          </p:cNvPicPr>
          <p:nvPr/>
        </p:nvPicPr>
        <p:blipFill>
          <a:blip r:embed="rId2"/>
          <a:stretch>
            <a:fillRect/>
          </a:stretch>
        </p:blipFill>
        <p:spPr>
          <a:xfrm>
            <a:off x="6444208" y="3422534"/>
            <a:ext cx="1941760" cy="1843753"/>
          </a:xfrm>
          <a:prstGeom prst="rect">
            <a:avLst/>
          </a:prstGeom>
        </p:spPr>
      </p:pic>
    </p:spTree>
    <p:extLst>
      <p:ext uri="{BB962C8B-B14F-4D97-AF65-F5344CB8AC3E}">
        <p14:creationId xmlns:p14="http://schemas.microsoft.com/office/powerpoint/2010/main" val="84368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The solution in modern days is to use media queries.</a:t>
            </a:r>
          </a:p>
          <a:p>
            <a:r>
              <a:rPr lang="en-US" dirty="0" smtClean="0"/>
              <a:t>There is two ways to do this. First we check how we can link our web page to particular .</a:t>
            </a:r>
            <a:r>
              <a:rPr lang="en-US" dirty="0" err="1" smtClean="0"/>
              <a:t>css</a:t>
            </a:r>
            <a:r>
              <a:rPr lang="en-US" dirty="0" smtClean="0"/>
              <a:t> file depending the screen size of user device.</a:t>
            </a:r>
          </a:p>
          <a:p>
            <a:r>
              <a:rPr lang="en-US" dirty="0" smtClean="0"/>
              <a:t>First things you must think and decide is what devices you want to support. The device screen size is crucial here.</a:t>
            </a:r>
          </a:p>
          <a:p>
            <a:r>
              <a:rPr lang="en-US" dirty="0" smtClean="0"/>
              <a:t>Before we continue you must clarify next properties for your self: width, height, min-width, min-height, max-width, max-height since these are very important.</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spTree>
    <p:extLst>
      <p:ext uri="{BB962C8B-B14F-4D97-AF65-F5344CB8AC3E}">
        <p14:creationId xmlns:p14="http://schemas.microsoft.com/office/powerpoint/2010/main" val="1321093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a:t>The width CSS property specifies the width of the content area of an element. The content area is inside the padding, border, and margin of the </a:t>
            </a:r>
            <a:r>
              <a:rPr lang="en-US" dirty="0" smtClean="0"/>
              <a:t>element (remember the box-model?).</a:t>
            </a:r>
          </a:p>
          <a:p>
            <a:r>
              <a:rPr lang="en-US" dirty="0" smtClean="0"/>
              <a:t>You can use next units to define the width</a:t>
            </a:r>
          </a:p>
          <a:p>
            <a:pPr lvl="1"/>
            <a:r>
              <a:rPr lang="en-US" dirty="0" err="1" smtClean="0"/>
              <a:t>Px</a:t>
            </a:r>
            <a:r>
              <a:rPr lang="en-US" dirty="0" smtClean="0"/>
              <a:t> (pixels)</a:t>
            </a:r>
          </a:p>
          <a:p>
            <a:pPr lvl="1"/>
            <a:r>
              <a:rPr lang="en-US" dirty="0" smtClean="0"/>
              <a:t>% </a:t>
            </a:r>
          </a:p>
          <a:p>
            <a:pPr lvl="1"/>
            <a:r>
              <a:rPr lang="en-US" dirty="0" err="1" smtClean="0"/>
              <a:t>Em</a:t>
            </a:r>
            <a:r>
              <a:rPr lang="en-US" dirty="0"/>
              <a:t> (1em is equal to the current font size</a:t>
            </a:r>
            <a:r>
              <a:rPr lang="en-US" dirty="0" smtClean="0"/>
              <a:t>.)</a:t>
            </a:r>
          </a:p>
          <a:p>
            <a:pPr lvl="1"/>
            <a:r>
              <a:rPr lang="en-US" dirty="0" smtClean="0"/>
              <a:t>In (inch)</a:t>
            </a:r>
          </a:p>
          <a:p>
            <a:r>
              <a:rPr lang="en-US" dirty="0" smtClean="0"/>
              <a:t>There are more of these but rarely used.</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Width</a:t>
            </a:r>
            <a:endParaRPr lang="en-US" dirty="0"/>
          </a:p>
        </p:txBody>
      </p:sp>
    </p:spTree>
    <p:extLst>
      <p:ext uri="{BB962C8B-B14F-4D97-AF65-F5344CB8AC3E}">
        <p14:creationId xmlns:p14="http://schemas.microsoft.com/office/powerpoint/2010/main" val="808896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The next example defines that the width of the div element will be 80% of parent elements width. Remember that div have at least body element as it parent.</a:t>
            </a:r>
          </a:p>
          <a:p>
            <a:pPr marL="0" indent="0">
              <a:buNone/>
            </a:pPr>
            <a:endParaRPr lang="en-US" dirty="0"/>
          </a:p>
          <a:p>
            <a:pPr marL="0" indent="0">
              <a:buNone/>
            </a:pPr>
            <a:r>
              <a:rPr lang="en-US" dirty="0"/>
              <a:t>d</a:t>
            </a:r>
            <a:r>
              <a:rPr lang="en-US" dirty="0" smtClean="0"/>
              <a:t>iv{</a:t>
            </a:r>
          </a:p>
          <a:p>
            <a:pPr marL="0" indent="0">
              <a:buNone/>
            </a:pPr>
            <a:r>
              <a:rPr lang="en-US" dirty="0"/>
              <a:t> </a:t>
            </a:r>
            <a:r>
              <a:rPr lang="en-US" dirty="0" smtClean="0"/>
              <a:t>    width:80%;</a:t>
            </a:r>
          </a:p>
          <a:p>
            <a:pPr marL="0" indent="0">
              <a:buNone/>
            </a:pPr>
            <a:r>
              <a:rPr lang="en-US" dirty="0" smtClean="0"/>
              <a:t>}</a:t>
            </a:r>
          </a:p>
          <a:p>
            <a:r>
              <a:rPr lang="en-US" dirty="0" smtClean="0"/>
              <a:t>This seems to be ok, but we have to remember that this 80% can be calculated from different screen sizes like 480 or 1400 and it can affect to your web page </a:t>
            </a:r>
            <a:r>
              <a:rPr lang="en-US" dirty="0" err="1" smtClean="0"/>
              <a:t>look&amp;feel</a:t>
            </a:r>
            <a:r>
              <a:rPr lang="en-US" dirty="0"/>
              <a:t>.</a:t>
            </a:r>
            <a:endParaRPr lang="en-US" dirty="0" smtClean="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Width</a:t>
            </a:r>
          </a:p>
        </p:txBody>
      </p:sp>
    </p:spTree>
    <p:extLst>
      <p:ext uri="{BB962C8B-B14F-4D97-AF65-F5344CB8AC3E}">
        <p14:creationId xmlns:p14="http://schemas.microsoft.com/office/powerpoint/2010/main" val="2101394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The min-width and max-width properties are </a:t>
            </a:r>
            <a:r>
              <a:rPr lang="en-US" dirty="0"/>
              <a:t>used to tell the browser to render an element at a “minimum” size. </a:t>
            </a:r>
          </a:p>
          <a:p>
            <a:pPr marL="0" indent="0">
              <a:buNone/>
            </a:pPr>
            <a:r>
              <a:rPr lang="en-US" dirty="0"/>
              <a:t>d</a:t>
            </a:r>
            <a:r>
              <a:rPr lang="en-US" dirty="0" smtClean="0"/>
              <a:t>iv{</a:t>
            </a:r>
          </a:p>
          <a:p>
            <a:pPr marL="0" indent="0">
              <a:buNone/>
            </a:pPr>
            <a:r>
              <a:rPr lang="en-US" dirty="0" smtClean="0"/>
              <a:t>	min-width:500px;</a:t>
            </a:r>
          </a:p>
          <a:p>
            <a:pPr marL="0" indent="0">
              <a:buNone/>
            </a:pPr>
            <a:r>
              <a:rPr lang="en-US" dirty="0"/>
              <a:t>	</a:t>
            </a:r>
            <a:r>
              <a:rPr lang="en-US" dirty="0" smtClean="0"/>
              <a:t>min-height:200px;</a:t>
            </a:r>
          </a:p>
          <a:p>
            <a:pPr marL="0" indent="0">
              <a:buNone/>
            </a:pPr>
            <a:r>
              <a:rPr lang="en-US" dirty="0" smtClean="0"/>
              <a:t>}</a:t>
            </a:r>
          </a:p>
          <a:p>
            <a:pPr marL="0" indent="0">
              <a:buNone/>
            </a:pPr>
            <a:endParaRPr lang="en-US" dirty="0"/>
          </a:p>
          <a:p>
            <a:r>
              <a:rPr lang="en-US" dirty="0" smtClean="0"/>
              <a:t>In the above case element would </a:t>
            </a:r>
            <a:r>
              <a:rPr lang="en-US" dirty="0"/>
              <a:t>have, at the very least, dimensions of </a:t>
            </a:r>
            <a:r>
              <a:rPr lang="en-US" dirty="0" smtClean="0"/>
              <a:t>500×200 </a:t>
            </a:r>
            <a:r>
              <a:rPr lang="en-US" dirty="0"/>
              <a:t>pixels — </a:t>
            </a:r>
            <a:r>
              <a:rPr lang="en-US" b="1" dirty="0"/>
              <a:t>even if the element was empty. </a:t>
            </a:r>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a:t>
            </a:r>
            <a:r>
              <a:rPr lang="en-US" dirty="0" smtClean="0"/>
              <a:t>in-width and min-height</a:t>
            </a:r>
            <a:endParaRPr lang="en-US" dirty="0"/>
          </a:p>
        </p:txBody>
      </p:sp>
    </p:spTree>
    <p:extLst>
      <p:ext uri="{BB962C8B-B14F-4D97-AF65-F5344CB8AC3E}">
        <p14:creationId xmlns:p14="http://schemas.microsoft.com/office/powerpoint/2010/main" val="361947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Let’ s look a normal behavior of h1 element. Consider that we have next kind of simple html structure and we run it in the browser. </a:t>
            </a:r>
            <a:r>
              <a:rPr lang="en-US" dirty="0"/>
              <a:t>T</a:t>
            </a:r>
            <a:r>
              <a:rPr lang="en-US" dirty="0" smtClean="0"/>
              <a:t>he results are as follow….</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pic>
        <p:nvPicPr>
          <p:cNvPr id="8" name="Kuva 7"/>
          <p:cNvPicPr>
            <a:picLocks noChangeAspect="1"/>
          </p:cNvPicPr>
          <p:nvPr/>
        </p:nvPicPr>
        <p:blipFill>
          <a:blip r:embed="rId2"/>
          <a:stretch>
            <a:fillRect/>
          </a:stretch>
        </p:blipFill>
        <p:spPr>
          <a:xfrm>
            <a:off x="457200" y="4093504"/>
            <a:ext cx="5112694" cy="1495735"/>
          </a:xfrm>
          <a:prstGeom prst="rect">
            <a:avLst/>
          </a:prstGeom>
        </p:spPr>
      </p:pic>
      <p:pic>
        <p:nvPicPr>
          <p:cNvPr id="9" name="Kuva 8"/>
          <p:cNvPicPr>
            <a:picLocks noChangeAspect="1"/>
          </p:cNvPicPr>
          <p:nvPr/>
        </p:nvPicPr>
        <p:blipFill>
          <a:blip r:embed="rId3"/>
          <a:stretch>
            <a:fillRect/>
          </a:stretch>
        </p:blipFill>
        <p:spPr>
          <a:xfrm>
            <a:off x="6758167" y="4024054"/>
            <a:ext cx="1918288" cy="1459829"/>
          </a:xfrm>
          <a:prstGeom prst="rect">
            <a:avLst/>
          </a:prstGeom>
        </p:spPr>
      </p:pic>
      <p:cxnSp>
        <p:nvCxnSpPr>
          <p:cNvPr id="11" name="Suora nuoliyhdysviiva 10"/>
          <p:cNvCxnSpPr/>
          <p:nvPr/>
        </p:nvCxnSpPr>
        <p:spPr>
          <a:xfrm>
            <a:off x="4211960" y="4581128"/>
            <a:ext cx="216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427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Instead </a:t>
            </a:r>
            <a:r>
              <a:rPr lang="en-US" dirty="0"/>
              <a:t>of a </a:t>
            </a:r>
            <a:r>
              <a:rPr lang="en-US" i="1" dirty="0"/>
              <a:t>minimum</a:t>
            </a:r>
            <a:r>
              <a:rPr lang="en-US" dirty="0"/>
              <a:t> size for an element, these properties set the </a:t>
            </a:r>
            <a:r>
              <a:rPr lang="en-US" i="1" dirty="0"/>
              <a:t>maximum</a:t>
            </a:r>
            <a:r>
              <a:rPr lang="en-US" dirty="0"/>
              <a:t> size</a:t>
            </a:r>
            <a:r>
              <a:rPr lang="en-US" dirty="0" smtClean="0"/>
              <a:t>.</a:t>
            </a:r>
          </a:p>
          <a:p>
            <a:pPr marL="0" indent="0">
              <a:buNone/>
            </a:pPr>
            <a:endParaRPr lang="en-US" dirty="0"/>
          </a:p>
          <a:p>
            <a:pPr marL="0" indent="0">
              <a:buNone/>
            </a:pPr>
            <a:r>
              <a:rPr lang="en-US" dirty="0"/>
              <a:t>d</a:t>
            </a:r>
            <a:r>
              <a:rPr lang="en-US" dirty="0" smtClean="0"/>
              <a:t>iv{</a:t>
            </a:r>
          </a:p>
          <a:p>
            <a:pPr marL="0" indent="0">
              <a:buNone/>
            </a:pPr>
            <a:r>
              <a:rPr lang="en-US" dirty="0"/>
              <a:t>	</a:t>
            </a:r>
            <a:r>
              <a:rPr lang="en-US" dirty="0" smtClean="0"/>
              <a:t>max-width:200px;</a:t>
            </a:r>
          </a:p>
          <a:p>
            <a:pPr marL="0" indent="0">
              <a:buNone/>
            </a:pPr>
            <a:r>
              <a:rPr lang="en-US" dirty="0"/>
              <a:t>	</a:t>
            </a:r>
            <a:r>
              <a:rPr lang="en-US" dirty="0" smtClean="0"/>
              <a:t>max-height:200px;</a:t>
            </a:r>
          </a:p>
          <a:p>
            <a:pPr marL="0" indent="0">
              <a:buNone/>
            </a:pPr>
            <a:r>
              <a:rPr lang="en-US" dirty="0" smtClean="0"/>
              <a:t>}</a:t>
            </a:r>
          </a:p>
          <a:p>
            <a:r>
              <a:rPr lang="en-US" dirty="0" smtClean="0"/>
              <a:t>The above example div can be only 200x200 pixels no matter what.</a:t>
            </a:r>
            <a:endParaRPr lang="en-US" dirty="0"/>
          </a:p>
          <a:p>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Max-width and max-height</a:t>
            </a:r>
            <a:endParaRPr lang="en-US" dirty="0"/>
          </a:p>
        </p:txBody>
      </p:sp>
    </p:spTree>
    <p:extLst>
      <p:ext uri="{BB962C8B-B14F-4D97-AF65-F5344CB8AC3E}">
        <p14:creationId xmlns:p14="http://schemas.microsoft.com/office/powerpoint/2010/main" val="2333521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Back to the original business: Media Queries. Now that we know all about width and height properties it is easier to understand the following.</a:t>
            </a:r>
          </a:p>
          <a:p>
            <a:r>
              <a:rPr lang="en-US" dirty="0" smtClean="0"/>
              <a:t>First of all we create three different .</a:t>
            </a:r>
            <a:r>
              <a:rPr lang="en-US" dirty="0" err="1" smtClean="0"/>
              <a:t>css</a:t>
            </a:r>
            <a:r>
              <a:rPr lang="en-US" dirty="0" smtClean="0"/>
              <a:t> files containing style definitions to 3 different screen sizes.</a:t>
            </a:r>
          </a:p>
          <a:p>
            <a:pPr lvl="1"/>
            <a:r>
              <a:rPr lang="en-US" dirty="0" smtClean="0"/>
              <a:t>Small.css</a:t>
            </a:r>
          </a:p>
          <a:p>
            <a:pPr lvl="1"/>
            <a:r>
              <a:rPr lang="en-US" dirty="0" smtClean="0"/>
              <a:t>Medium.css</a:t>
            </a:r>
          </a:p>
          <a:p>
            <a:pPr lvl="1"/>
            <a:r>
              <a:rPr lang="en-US" dirty="0" smtClean="0"/>
              <a:t>Large.css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spTree>
    <p:extLst>
      <p:ext uri="{BB962C8B-B14F-4D97-AF65-F5344CB8AC3E}">
        <p14:creationId xmlns:p14="http://schemas.microsoft.com/office/powerpoint/2010/main" val="3588082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Small.css</a:t>
            </a:r>
            <a:endParaRPr lang="en-US" dirty="0"/>
          </a:p>
        </p:txBody>
      </p:sp>
      <p:pic>
        <p:nvPicPr>
          <p:cNvPr id="6" name="Kuva 5"/>
          <p:cNvPicPr>
            <a:picLocks noChangeAspect="1"/>
          </p:cNvPicPr>
          <p:nvPr/>
        </p:nvPicPr>
        <p:blipFill>
          <a:blip r:embed="rId2"/>
          <a:stretch>
            <a:fillRect/>
          </a:stretch>
        </p:blipFill>
        <p:spPr>
          <a:xfrm>
            <a:off x="2627784" y="2852936"/>
            <a:ext cx="3462004" cy="2044998"/>
          </a:xfrm>
          <a:prstGeom prst="rect">
            <a:avLst/>
          </a:prstGeom>
        </p:spPr>
      </p:pic>
    </p:spTree>
    <p:extLst>
      <p:ext uri="{BB962C8B-B14F-4D97-AF65-F5344CB8AC3E}">
        <p14:creationId xmlns:p14="http://schemas.microsoft.com/office/powerpoint/2010/main" val="3658849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that we have our </a:t>
            </a:r>
            <a:r>
              <a:rPr lang="en-US" dirty="0" err="1" smtClean="0"/>
              <a:t>css</a:t>
            </a:r>
            <a:r>
              <a:rPr lang="en-US" dirty="0" smtClean="0"/>
              <a:t> file we create a rule when this file should be loaded with media attribute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smtClean="0"/>
              <a:t>Media Queries</a:t>
            </a:r>
            <a:endParaRPr lang="en-US" dirty="0"/>
          </a:p>
        </p:txBody>
      </p:sp>
      <p:pic>
        <p:nvPicPr>
          <p:cNvPr id="6" name="Kuva 5"/>
          <p:cNvPicPr>
            <a:picLocks noChangeAspect="1"/>
          </p:cNvPicPr>
          <p:nvPr/>
        </p:nvPicPr>
        <p:blipFill>
          <a:blip r:embed="rId2"/>
          <a:stretch>
            <a:fillRect/>
          </a:stretch>
        </p:blipFill>
        <p:spPr>
          <a:xfrm>
            <a:off x="770516" y="3861047"/>
            <a:ext cx="7401883" cy="2242995"/>
          </a:xfrm>
          <a:prstGeom prst="rect">
            <a:avLst/>
          </a:prstGeom>
        </p:spPr>
      </p:pic>
      <p:sp>
        <p:nvSpPr>
          <p:cNvPr id="7" name="Alanuoli 6"/>
          <p:cNvSpPr/>
          <p:nvPr/>
        </p:nvSpPr>
        <p:spPr>
          <a:xfrm>
            <a:off x="5076056" y="4005064"/>
            <a:ext cx="360040" cy="36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28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we can create our medium and large .</a:t>
            </a:r>
            <a:r>
              <a:rPr lang="en-US" dirty="0" err="1" smtClean="0"/>
              <a:t>css</a:t>
            </a:r>
            <a:r>
              <a:rPr lang="en-US" dirty="0" smtClean="0"/>
              <a:t> files and load them too with different rules.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pic>
        <p:nvPicPr>
          <p:cNvPr id="7" name="Kuva 6"/>
          <p:cNvPicPr>
            <a:picLocks noChangeAspect="1"/>
          </p:cNvPicPr>
          <p:nvPr/>
        </p:nvPicPr>
        <p:blipFill>
          <a:blip r:embed="rId2"/>
          <a:stretch>
            <a:fillRect/>
          </a:stretch>
        </p:blipFill>
        <p:spPr>
          <a:xfrm>
            <a:off x="667560" y="4849813"/>
            <a:ext cx="2047875" cy="1276350"/>
          </a:xfrm>
          <a:prstGeom prst="rect">
            <a:avLst/>
          </a:prstGeom>
        </p:spPr>
      </p:pic>
      <p:sp>
        <p:nvSpPr>
          <p:cNvPr id="8" name="Tekstiruutu 7"/>
          <p:cNvSpPr txBox="1"/>
          <p:nvPr/>
        </p:nvSpPr>
        <p:spPr>
          <a:xfrm>
            <a:off x="539552" y="2832301"/>
            <a:ext cx="1343638" cy="369332"/>
          </a:xfrm>
          <a:prstGeom prst="rect">
            <a:avLst/>
          </a:prstGeom>
          <a:noFill/>
        </p:spPr>
        <p:txBody>
          <a:bodyPr wrap="none" rtlCol="0">
            <a:spAutoFit/>
          </a:bodyPr>
          <a:lstStyle/>
          <a:p>
            <a:r>
              <a:rPr lang="en-US" dirty="0" smtClean="0"/>
              <a:t>Medium.css</a:t>
            </a:r>
            <a:endParaRPr lang="en-US" dirty="0"/>
          </a:p>
        </p:txBody>
      </p:sp>
      <p:sp>
        <p:nvSpPr>
          <p:cNvPr id="9" name="Tekstiruutu 8"/>
          <p:cNvSpPr txBox="1"/>
          <p:nvPr/>
        </p:nvSpPr>
        <p:spPr>
          <a:xfrm>
            <a:off x="827584" y="4560369"/>
            <a:ext cx="1091966" cy="369332"/>
          </a:xfrm>
          <a:prstGeom prst="rect">
            <a:avLst/>
          </a:prstGeom>
          <a:noFill/>
        </p:spPr>
        <p:txBody>
          <a:bodyPr wrap="none" rtlCol="0">
            <a:spAutoFit/>
          </a:bodyPr>
          <a:lstStyle/>
          <a:p>
            <a:r>
              <a:rPr lang="en-US" dirty="0" smtClean="0"/>
              <a:t>Large.css</a:t>
            </a:r>
            <a:endParaRPr lang="en-US" dirty="0"/>
          </a:p>
        </p:txBody>
      </p:sp>
      <p:pic>
        <p:nvPicPr>
          <p:cNvPr id="10" name="Kuva 9"/>
          <p:cNvPicPr>
            <a:picLocks noChangeAspect="1"/>
          </p:cNvPicPr>
          <p:nvPr/>
        </p:nvPicPr>
        <p:blipFill>
          <a:blip r:embed="rId3"/>
          <a:stretch>
            <a:fillRect/>
          </a:stretch>
        </p:blipFill>
        <p:spPr>
          <a:xfrm>
            <a:off x="658035" y="3300692"/>
            <a:ext cx="2057400" cy="1190625"/>
          </a:xfrm>
          <a:prstGeom prst="rect">
            <a:avLst/>
          </a:prstGeom>
        </p:spPr>
      </p:pic>
      <p:pic>
        <p:nvPicPr>
          <p:cNvPr id="11" name="Kuva 10"/>
          <p:cNvPicPr>
            <a:picLocks noChangeAspect="1"/>
          </p:cNvPicPr>
          <p:nvPr/>
        </p:nvPicPr>
        <p:blipFill>
          <a:blip r:embed="rId4"/>
          <a:stretch>
            <a:fillRect/>
          </a:stretch>
        </p:blipFill>
        <p:spPr>
          <a:xfrm>
            <a:off x="3203848" y="3609870"/>
            <a:ext cx="5140540" cy="1762894"/>
          </a:xfrm>
          <a:prstGeom prst="rect">
            <a:avLst/>
          </a:prstGeom>
        </p:spPr>
      </p:pic>
    </p:spTree>
    <p:extLst>
      <p:ext uri="{BB962C8B-B14F-4D97-AF65-F5344CB8AC3E}">
        <p14:creationId xmlns:p14="http://schemas.microsoft.com/office/powerpoint/2010/main" val="726409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you test the previous web page and change the width of the browser window, you can see that browser dynamically uses the correct </a:t>
            </a:r>
            <a:r>
              <a:rPr lang="en-US" dirty="0" err="1" smtClean="0"/>
              <a:t>css</a:t>
            </a:r>
            <a:r>
              <a:rPr lang="en-US" dirty="0" smtClean="0"/>
              <a:t> file depending of the browser window width. That’s a good news for us!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a:t>
            </a:r>
          </a:p>
        </p:txBody>
      </p:sp>
    </p:spTree>
    <p:extLst>
      <p:ext uri="{BB962C8B-B14F-4D97-AF65-F5344CB8AC3E}">
        <p14:creationId xmlns:p14="http://schemas.microsoft.com/office/powerpoint/2010/main" val="827014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Another approach is to use just one .</a:t>
            </a:r>
            <a:r>
              <a:rPr lang="en-US" dirty="0" err="1" smtClean="0"/>
              <a:t>css</a:t>
            </a:r>
            <a:r>
              <a:rPr lang="en-US" dirty="0" smtClean="0"/>
              <a:t> file for all situations. There you then use @media property to define styles for different screen sizes and devices.</a:t>
            </a:r>
          </a:p>
          <a:p>
            <a:r>
              <a:rPr lang="en-US" dirty="0" smtClean="0"/>
              <a:t>Next example works the same as the first one, but with only one .</a:t>
            </a:r>
            <a:r>
              <a:rPr lang="en-US" dirty="0" err="1" smtClean="0"/>
              <a:t>css</a:t>
            </a:r>
            <a:r>
              <a:rPr lang="en-US" dirty="0" smtClean="0"/>
              <a:t> file.</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a:t>
            </a:r>
            <a:r>
              <a:rPr lang="en-US" dirty="0" smtClean="0"/>
              <a:t>Queries: Another approach</a:t>
            </a:r>
            <a:endParaRPr lang="en-US" dirty="0"/>
          </a:p>
        </p:txBody>
      </p:sp>
    </p:spTree>
    <p:extLst>
      <p:ext uri="{BB962C8B-B14F-4D97-AF65-F5344CB8AC3E}">
        <p14:creationId xmlns:p14="http://schemas.microsoft.com/office/powerpoint/2010/main" val="2126843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Media Queries: Another approach</a:t>
            </a:r>
          </a:p>
        </p:txBody>
      </p:sp>
      <p:pic>
        <p:nvPicPr>
          <p:cNvPr id="6" name="Kuva 5"/>
          <p:cNvPicPr>
            <a:picLocks noChangeAspect="1"/>
          </p:cNvPicPr>
          <p:nvPr/>
        </p:nvPicPr>
        <p:blipFill>
          <a:blip r:embed="rId2"/>
          <a:stretch>
            <a:fillRect/>
          </a:stretch>
        </p:blipFill>
        <p:spPr>
          <a:xfrm>
            <a:off x="435257" y="2492896"/>
            <a:ext cx="2004890" cy="3540945"/>
          </a:xfrm>
          <a:prstGeom prst="rect">
            <a:avLst/>
          </a:prstGeom>
        </p:spPr>
      </p:pic>
      <p:sp>
        <p:nvSpPr>
          <p:cNvPr id="7" name="Tekstiruutu 6"/>
          <p:cNvSpPr txBox="1"/>
          <p:nvPr/>
        </p:nvSpPr>
        <p:spPr>
          <a:xfrm>
            <a:off x="971600" y="2150137"/>
            <a:ext cx="787395" cy="369332"/>
          </a:xfrm>
          <a:prstGeom prst="rect">
            <a:avLst/>
          </a:prstGeom>
          <a:noFill/>
        </p:spPr>
        <p:txBody>
          <a:bodyPr wrap="none" rtlCol="0">
            <a:spAutoFit/>
          </a:bodyPr>
          <a:lstStyle/>
          <a:p>
            <a:r>
              <a:rPr lang="en-US" dirty="0" smtClean="0"/>
              <a:t>All.css</a:t>
            </a:r>
            <a:endParaRPr lang="en-US" dirty="0"/>
          </a:p>
        </p:txBody>
      </p:sp>
      <p:pic>
        <p:nvPicPr>
          <p:cNvPr id="8" name="Kuva 7"/>
          <p:cNvPicPr>
            <a:picLocks noChangeAspect="1"/>
          </p:cNvPicPr>
          <p:nvPr/>
        </p:nvPicPr>
        <p:blipFill>
          <a:blip r:embed="rId3"/>
          <a:stretch>
            <a:fillRect/>
          </a:stretch>
        </p:blipFill>
        <p:spPr>
          <a:xfrm>
            <a:off x="4211960" y="3212976"/>
            <a:ext cx="3371850" cy="1924050"/>
          </a:xfrm>
          <a:prstGeom prst="rect">
            <a:avLst/>
          </a:prstGeom>
        </p:spPr>
      </p:pic>
    </p:spTree>
    <p:extLst>
      <p:ext uri="{BB962C8B-B14F-4D97-AF65-F5344CB8AC3E}">
        <p14:creationId xmlns:p14="http://schemas.microsoft.com/office/powerpoint/2010/main" val="117311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Now if we change the h1 style rule a little bit we can see how it affects to our layout…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pic>
        <p:nvPicPr>
          <p:cNvPr id="6" name="Kuva 5"/>
          <p:cNvPicPr>
            <a:picLocks noChangeAspect="1"/>
          </p:cNvPicPr>
          <p:nvPr/>
        </p:nvPicPr>
        <p:blipFill>
          <a:blip r:embed="rId2"/>
          <a:stretch>
            <a:fillRect/>
          </a:stretch>
        </p:blipFill>
        <p:spPr>
          <a:xfrm>
            <a:off x="517848" y="2996952"/>
            <a:ext cx="3514725" cy="2581275"/>
          </a:xfrm>
          <a:prstGeom prst="rect">
            <a:avLst/>
          </a:prstGeom>
        </p:spPr>
      </p:pic>
      <p:pic>
        <p:nvPicPr>
          <p:cNvPr id="7" name="Kuva 6"/>
          <p:cNvPicPr>
            <a:picLocks noChangeAspect="1"/>
          </p:cNvPicPr>
          <p:nvPr/>
        </p:nvPicPr>
        <p:blipFill>
          <a:blip r:embed="rId3"/>
          <a:stretch>
            <a:fillRect/>
          </a:stretch>
        </p:blipFill>
        <p:spPr>
          <a:xfrm>
            <a:off x="5868144" y="3735139"/>
            <a:ext cx="1885950" cy="552450"/>
          </a:xfrm>
          <a:prstGeom prst="rect">
            <a:avLst/>
          </a:prstGeom>
        </p:spPr>
      </p:pic>
      <p:cxnSp>
        <p:nvCxnSpPr>
          <p:cNvPr id="9" name="Suora nuoliyhdysviiva 8"/>
          <p:cNvCxnSpPr/>
          <p:nvPr/>
        </p:nvCxnSpPr>
        <p:spPr>
          <a:xfrm>
            <a:off x="2987824" y="3933056"/>
            <a:ext cx="2423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5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normAutofit lnSpcReduction="10000"/>
          </a:bodyPr>
          <a:lstStyle/>
          <a:p>
            <a:r>
              <a:rPr lang="en-US" dirty="0" smtClean="0"/>
              <a:t>Other values you can use with display property are</a:t>
            </a:r>
          </a:p>
          <a:p>
            <a:pPr lvl="1"/>
            <a:r>
              <a:rPr lang="en-US" dirty="0" smtClean="0"/>
              <a:t>Inline (a and span elements as an example)</a:t>
            </a:r>
          </a:p>
          <a:p>
            <a:pPr lvl="1"/>
            <a:r>
              <a:rPr lang="en-US" dirty="0" smtClean="0"/>
              <a:t>none (for example script element has this display value as an default).</a:t>
            </a:r>
          </a:p>
          <a:p>
            <a:pPr lvl="1"/>
            <a:r>
              <a:rPr lang="en-US" dirty="0"/>
              <a:t>Inline-block make elements inline, but preserving their block capabilities such as setting width and height, top and bottom margins and </a:t>
            </a:r>
            <a:r>
              <a:rPr lang="en-US" dirty="0" smtClean="0"/>
              <a:t>paddings (remember that you are not able to set i.e. width for inline element).</a:t>
            </a:r>
          </a:p>
          <a:p>
            <a:pPr lvl="1"/>
            <a:r>
              <a:rPr lang="en-US" dirty="0" smtClean="0"/>
              <a:t>Box (for flexible box </a:t>
            </a:r>
            <a:r>
              <a:rPr lang="en-US" dirty="0" err="1" smtClean="0"/>
              <a:t>layouting</a:t>
            </a:r>
            <a:r>
              <a:rPr lang="en-US" dirty="0" smtClean="0"/>
              <a:t>)</a:t>
            </a:r>
          </a:p>
          <a:p>
            <a:r>
              <a:rPr lang="en-US" dirty="0" smtClean="0"/>
              <a:t>There are bunch of other values too, but they are so very rarely used that we skip them.</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spTree>
    <p:extLst>
      <p:ext uri="{BB962C8B-B14F-4D97-AF65-F5344CB8AC3E}">
        <p14:creationId xmlns:p14="http://schemas.microsoft.com/office/powerpoint/2010/main" val="13735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Inline-block value is on of the display values you probably use one day.</a:t>
            </a:r>
          </a:p>
          <a:p>
            <a:r>
              <a:rPr lang="en-US" dirty="0" smtClean="0"/>
              <a:t>Let’s see how it work with an example. Lets see how &lt;</a:t>
            </a:r>
            <a:r>
              <a:rPr lang="en-US" dirty="0" err="1" smtClean="0"/>
              <a:t>ul</a:t>
            </a:r>
            <a:r>
              <a:rPr lang="en-US" dirty="0" smtClean="0"/>
              <a:t>&gt; element works with default style settings…</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pic>
        <p:nvPicPr>
          <p:cNvPr id="6" name="Kuva 5"/>
          <p:cNvPicPr>
            <a:picLocks noChangeAspect="1"/>
          </p:cNvPicPr>
          <p:nvPr/>
        </p:nvPicPr>
        <p:blipFill>
          <a:blip r:embed="rId2"/>
          <a:stretch>
            <a:fillRect/>
          </a:stretch>
        </p:blipFill>
        <p:spPr>
          <a:xfrm>
            <a:off x="490480" y="4089503"/>
            <a:ext cx="2448272" cy="1970859"/>
          </a:xfrm>
          <a:prstGeom prst="rect">
            <a:avLst/>
          </a:prstGeom>
        </p:spPr>
      </p:pic>
      <p:pic>
        <p:nvPicPr>
          <p:cNvPr id="7" name="Kuva 6"/>
          <p:cNvPicPr>
            <a:picLocks noChangeAspect="1"/>
          </p:cNvPicPr>
          <p:nvPr/>
        </p:nvPicPr>
        <p:blipFill>
          <a:blip r:embed="rId3"/>
          <a:stretch>
            <a:fillRect/>
          </a:stretch>
        </p:blipFill>
        <p:spPr>
          <a:xfrm>
            <a:off x="4716016" y="4365104"/>
            <a:ext cx="1679022" cy="1234153"/>
          </a:xfrm>
          <a:prstGeom prst="rect">
            <a:avLst/>
          </a:prstGeom>
        </p:spPr>
      </p:pic>
      <p:cxnSp>
        <p:nvCxnSpPr>
          <p:cNvPr id="9" name="Suora nuoliyhdysviiva 8"/>
          <p:cNvCxnSpPr/>
          <p:nvPr/>
        </p:nvCxnSpPr>
        <p:spPr>
          <a:xfrm>
            <a:off x="3131840" y="5074932"/>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5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isällön paikkamerkki 1"/>
          <p:cNvSpPr>
            <a:spLocks noGrp="1"/>
          </p:cNvSpPr>
          <p:nvPr>
            <p:ph idx="1"/>
          </p:nvPr>
        </p:nvSpPr>
        <p:spPr/>
        <p:txBody>
          <a:bodyPr/>
          <a:lstStyle/>
          <a:p>
            <a:r>
              <a:rPr lang="en-US" dirty="0" smtClean="0"/>
              <a:t>No lets make some magic an horizontal list, we can control the width f the element… </a:t>
            </a:r>
            <a:endParaRPr lang="en-US" dirty="0"/>
          </a:p>
        </p:txBody>
      </p:sp>
      <p:sp>
        <p:nvSpPr>
          <p:cNvPr id="3" name="Päivämäärän paikkamerkki 2"/>
          <p:cNvSpPr>
            <a:spLocks noGrp="1"/>
          </p:cNvSpPr>
          <p:nvPr>
            <p:ph type="dt" sz="half" idx="10"/>
          </p:nvPr>
        </p:nvSpPr>
        <p:spPr/>
        <p:txBody>
          <a:bodyPr/>
          <a:lstStyle/>
          <a:p>
            <a:fld id="{786339DA-C46F-4C6F-95A3-9379EAD4B9E9}" type="datetime1">
              <a:rPr lang="fi-FI" smtClean="0"/>
              <a:t>22.10.2014</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Otsikko 4"/>
          <p:cNvSpPr>
            <a:spLocks noGrp="1"/>
          </p:cNvSpPr>
          <p:nvPr>
            <p:ph type="title"/>
          </p:nvPr>
        </p:nvSpPr>
        <p:spPr/>
        <p:txBody>
          <a:bodyPr/>
          <a:lstStyle/>
          <a:p>
            <a:r>
              <a:rPr lang="en-US" dirty="0"/>
              <a:t>Display property</a:t>
            </a:r>
          </a:p>
        </p:txBody>
      </p:sp>
      <p:pic>
        <p:nvPicPr>
          <p:cNvPr id="6" name="Kuva 5"/>
          <p:cNvPicPr>
            <a:picLocks noChangeAspect="1"/>
          </p:cNvPicPr>
          <p:nvPr/>
        </p:nvPicPr>
        <p:blipFill>
          <a:blip r:embed="rId2"/>
          <a:stretch>
            <a:fillRect/>
          </a:stretch>
        </p:blipFill>
        <p:spPr>
          <a:xfrm>
            <a:off x="457200" y="2868613"/>
            <a:ext cx="2571750" cy="3257550"/>
          </a:xfrm>
          <a:prstGeom prst="rect">
            <a:avLst/>
          </a:prstGeom>
        </p:spPr>
      </p:pic>
      <p:pic>
        <p:nvPicPr>
          <p:cNvPr id="8" name="Kuva 7"/>
          <p:cNvPicPr>
            <a:picLocks noChangeAspect="1"/>
          </p:cNvPicPr>
          <p:nvPr/>
        </p:nvPicPr>
        <p:blipFill>
          <a:blip r:embed="rId3"/>
          <a:stretch>
            <a:fillRect/>
          </a:stretch>
        </p:blipFill>
        <p:spPr>
          <a:xfrm>
            <a:off x="5004048" y="3826805"/>
            <a:ext cx="3238500" cy="533400"/>
          </a:xfrm>
          <a:prstGeom prst="rect">
            <a:avLst/>
          </a:prstGeom>
        </p:spPr>
      </p:pic>
      <p:cxnSp>
        <p:nvCxnSpPr>
          <p:cNvPr id="10" name="Suora nuoliyhdysviiva 9"/>
          <p:cNvCxnSpPr/>
          <p:nvPr/>
        </p:nvCxnSpPr>
        <p:spPr>
          <a:xfrm>
            <a:off x="3419872" y="4093505"/>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434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i_material_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altomuoto">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1288</TotalTime>
  <Words>2575</Words>
  <Application>Microsoft Office PowerPoint</Application>
  <PresentationFormat>Näytössä katseltava diaesitys (4:3)</PresentationFormat>
  <Paragraphs>268</Paragraphs>
  <Slides>57</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57</vt:i4>
      </vt:variant>
    </vt:vector>
  </HeadingPairs>
  <TitlesOfParts>
    <vt:vector size="62" baseType="lpstr">
      <vt:lpstr>Arial</vt:lpstr>
      <vt:lpstr>Calibri</vt:lpstr>
      <vt:lpstr>Candara</vt:lpstr>
      <vt:lpstr>Symbol</vt:lpstr>
      <vt:lpstr>Opi_material_theme</vt:lpstr>
      <vt:lpstr>CSS3 and Layouting</vt:lpstr>
      <vt:lpstr>Introduction</vt:lpstr>
      <vt:lpstr>Display property</vt:lpstr>
      <vt:lpstr>Display property</vt:lpstr>
      <vt:lpstr>Display property</vt:lpstr>
      <vt:lpstr>Display property</vt:lpstr>
      <vt:lpstr>Display property</vt:lpstr>
      <vt:lpstr>Display property</vt:lpstr>
      <vt:lpstr>Display property</vt:lpstr>
      <vt:lpstr>Display property</vt:lpstr>
      <vt:lpstr>Display property</vt:lpstr>
      <vt:lpstr>Margin</vt:lpstr>
      <vt:lpstr>Three ways of margin</vt:lpstr>
      <vt:lpstr>Centering with margin</vt:lpstr>
      <vt:lpstr>Centering with margin</vt:lpstr>
      <vt:lpstr>Centering with margin</vt:lpstr>
      <vt:lpstr>Centering with margin</vt:lpstr>
      <vt:lpstr>Centering with margin</vt:lpstr>
      <vt:lpstr>The box model </vt:lpstr>
      <vt:lpstr>The box model </vt:lpstr>
      <vt:lpstr>The box model </vt:lpstr>
      <vt:lpstr>The box model</vt:lpstr>
      <vt:lpstr>The box model</vt:lpstr>
      <vt:lpstr>The box model</vt:lpstr>
      <vt:lpstr>Position property</vt:lpstr>
      <vt:lpstr>Position property</vt:lpstr>
      <vt:lpstr>Position property:static</vt:lpstr>
      <vt:lpstr>Position property:relative</vt:lpstr>
      <vt:lpstr>Position property:relative</vt:lpstr>
      <vt:lpstr>Position property:relative</vt:lpstr>
      <vt:lpstr>Position property:relative</vt:lpstr>
      <vt:lpstr>Position property:relative</vt:lpstr>
      <vt:lpstr>Position property:relative</vt:lpstr>
      <vt:lpstr>Position property:relative</vt:lpstr>
      <vt:lpstr>Position property:absolute</vt:lpstr>
      <vt:lpstr>Position property:absolute</vt:lpstr>
      <vt:lpstr>Position property:absolute</vt:lpstr>
      <vt:lpstr>Position property:fixed</vt:lpstr>
      <vt:lpstr>Position property:fixed</vt:lpstr>
      <vt:lpstr>The float property</vt:lpstr>
      <vt:lpstr>The float property</vt:lpstr>
      <vt:lpstr>The float property</vt:lpstr>
      <vt:lpstr>Media Queries</vt:lpstr>
      <vt:lpstr>Media Queries</vt:lpstr>
      <vt:lpstr>Media Queries</vt:lpstr>
      <vt:lpstr>Media Queries</vt:lpstr>
      <vt:lpstr>Width</vt:lpstr>
      <vt:lpstr>Width</vt:lpstr>
      <vt:lpstr>min-width and min-height</vt:lpstr>
      <vt:lpstr>Max-width and max-height</vt:lpstr>
      <vt:lpstr>Media Queries</vt:lpstr>
      <vt:lpstr>Small.css</vt:lpstr>
      <vt:lpstr>Media Queries</vt:lpstr>
      <vt:lpstr>Media Queries</vt:lpstr>
      <vt:lpstr>Media Queries</vt:lpstr>
      <vt:lpstr>Media Queries: Another approach</vt:lpstr>
      <vt:lpstr>Media Queries: Another approach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Course</dc:title>
  <dc:creator>Tiina Seebeck</dc:creator>
  <cp:lastModifiedBy>Opiframe</cp:lastModifiedBy>
  <cp:revision>104</cp:revision>
  <dcterms:created xsi:type="dcterms:W3CDTF">2013-09-11T07:44:34Z</dcterms:created>
  <dcterms:modified xsi:type="dcterms:W3CDTF">2014-10-22T15:37:02Z</dcterms:modified>
</cp:coreProperties>
</file>